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86" r:id="rId10"/>
    <p:sldId id="287" r:id="rId11"/>
    <p:sldId id="263" r:id="rId12"/>
    <p:sldId id="288" r:id="rId13"/>
    <p:sldId id="290" r:id="rId14"/>
    <p:sldId id="289" r:id="rId15"/>
    <p:sldId id="264" r:id="rId16"/>
    <p:sldId id="292" r:id="rId17"/>
    <p:sldId id="291" r:id="rId18"/>
    <p:sldId id="265" r:id="rId19"/>
    <p:sldId id="297" r:id="rId20"/>
    <p:sldId id="296" r:id="rId21"/>
    <p:sldId id="295" r:id="rId22"/>
    <p:sldId id="294" r:id="rId23"/>
    <p:sldId id="293" r:id="rId24"/>
    <p:sldId id="266" r:id="rId25"/>
    <p:sldId id="298" r:id="rId26"/>
    <p:sldId id="299" r:id="rId27"/>
    <p:sldId id="267" r:id="rId28"/>
    <p:sldId id="268" r:id="rId29"/>
    <p:sldId id="269" r:id="rId30"/>
    <p:sldId id="270" r:id="rId31"/>
    <p:sldId id="300" r:id="rId32"/>
    <p:sldId id="302" r:id="rId33"/>
    <p:sldId id="301" r:id="rId34"/>
    <p:sldId id="271" r:id="rId35"/>
    <p:sldId id="272" r:id="rId36"/>
    <p:sldId id="273" r:id="rId37"/>
    <p:sldId id="276" r:id="rId38"/>
    <p:sldId id="277" r:id="rId39"/>
    <p:sldId id="278" r:id="rId40"/>
    <p:sldId id="280" r:id="rId41"/>
    <p:sldId id="284" r:id="rId42"/>
    <p:sldId id="281" r:id="rId43"/>
    <p:sldId id="283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013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513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316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32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0375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07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0157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990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586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04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59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EB28F-CF56-45E7-9DDE-C4C23AFDD612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899DB-6368-4888-87BC-7687FD5B0D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501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17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85760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Arial Black" pitchFamily="34" charset="0"/>
              </a:rPr>
              <a:t>Lecture Plan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Bases</a:t>
            </a:r>
          </a:p>
          <a:p>
            <a:r>
              <a:rPr lang="en-US" dirty="0" err="1" smtClean="0"/>
              <a:t>subbases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06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2484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subcollection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a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every member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union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248400"/>
              </a:xfrm>
              <a:blipFill rotWithShape="1">
                <a:blip r:embed="rId3"/>
                <a:stretch>
                  <a:fillRect l="-982" t="-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4231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topology on X,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smtClean="0">
                        <a:latin typeface="Cambria Math"/>
                        <a:ea typeface="Cambria Math"/>
                      </a:rPr>
                      <m:t>β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subcollection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meets the requirement for a base 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023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be a topology on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Consider the following two </a:t>
                </a:r>
                <a:r>
                  <a:rPr lang="en-US" sz="1800" dirty="0" err="1" smtClean="0">
                    <a:latin typeface="Arial Black" pitchFamily="34" charset="0"/>
                  </a:rPr>
                  <a:t>subcollections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𝑎𝑛𝑑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US" sz="1800" b="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1 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𝑎𝑛𝑑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2 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 bases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324600"/>
              </a:xfrm>
              <a:blipFill rotWithShape="1">
                <a:blip r:embed="rId3"/>
                <a:stretch>
                  <a:fillRect l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7929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If X is a non-empty set, then the collection of all singletons of X is a base for discrete topology on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  <a:blipFill rotWithShape="1">
                <a:blip r:embed="rId3"/>
                <a:stretch>
                  <a:fillRect l="-929" t="-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458200" cy="65532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The following theorem gives a condition under which a collection of sets is a base for given topology.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99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subcollection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a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and  only if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any points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belonging to an open set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such that x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248400"/>
              </a:xfrm>
              <a:blipFill rotWithShape="1">
                <a:blip r:embed="rId3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5599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932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0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Bases for the usual topology on the line and the plane.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real line R. Then a base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for this topology is the set of all open intervals.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  <a:blipFill rotWithShape="1">
                <a:blip r:embed="rId3"/>
                <a:stretch>
                  <a:fillRect l="-982" t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769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Bases for the usual topology on the line and the plane.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real line R. Then a base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for this topology is the set of all open intervals.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plane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900" dirty="0" smtClean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Each of the following collections is a base for the usual topology of the plane: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:endParaRPr lang="en-US" sz="19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  <a:blipFill rotWithShape="1">
                <a:blip r:embed="rId3"/>
                <a:stretch>
                  <a:fillRect l="-982" t="-780" r="-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42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Bases for the usual topology on the line and the plane.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real line R. Then a base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for this topology is the set of all open intervals.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plane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900" dirty="0" smtClean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Each of the following collections is a base for the usual topology of the plane: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:r>
                  <a:rPr lang="en-US" sz="1900" dirty="0" smtClean="0">
                    <a:latin typeface="Arial Black" pitchFamily="34" charset="0"/>
                  </a:rPr>
                  <a:t>The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of all open discs,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  <a:blipFill rotWithShape="1">
                <a:blip r:embed="rId2"/>
                <a:stretch>
                  <a:fillRect l="-982" t="-780" r="-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47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Bases for the usual topology on the line and the plane.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real line R. Then a base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for this topology is the set of all open intervals.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UcPeriod"/>
                </a:pPr>
                <a:r>
                  <a:rPr lang="en-US" sz="1900" dirty="0" smtClean="0">
                    <a:latin typeface="Arial Black" pitchFamily="34" charset="0"/>
                  </a:rPr>
                  <a:t>Consider the usual topology on the plane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900" dirty="0" smtClean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Each of the following collections is a base for the usual topology of the plane: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:r>
                  <a:rPr lang="en-US" sz="1900" dirty="0" smtClean="0">
                    <a:latin typeface="Arial Black" pitchFamily="34" charset="0"/>
                  </a:rPr>
                  <a:t>The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of all open discs,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:r>
                  <a:rPr lang="en-US" sz="1900" dirty="0" smtClean="0">
                    <a:latin typeface="Arial Black" pitchFamily="34" charset="0"/>
                  </a:rPr>
                  <a:t>The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of all open rectangles, bounded by the sides, which are parallel to the co-ordinate axes.</a:t>
                </a:r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248400"/>
              </a:xfrm>
              <a:blipFill rotWithShape="1">
                <a:blip r:embed="rId3"/>
                <a:stretch>
                  <a:fillRect l="-982" t="-780" r="-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39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subsets of a non-empty set X is a base for some topology on X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meets the following requirements: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6322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subsets of a non-empty set X is a base for some topology on X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meets the following requirements: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A, B,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B, then there exists a set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B;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203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subsets of a non-empty set X is a base for some topology on X 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meets the following requirements: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i="1" dirty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, then there exists a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𝐶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;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 smtClean="0">
                                <a:latin typeface="Arial Black" pitchFamily="34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1800" b="1" i="1" dirty="0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denotes the union of all members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25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3"/>
                <a:stretch>
                  <a:fillRect l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open sets containing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3"/>
                <a:stretch>
                  <a:fillRect l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0686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open sets containing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(or a local base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2"/>
                <a:stretch>
                  <a:fillRect l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open sets containing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(or a local base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V to which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2"/>
                <a:stretch>
                  <a:fillRect l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76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open sets containing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(or a local base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V to which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such that  </a:t>
                </a:r>
                <a:endParaRPr lang="en-US" sz="2400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2"/>
                <a:stretch>
                  <a:fillRect l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7034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(Base at a point)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point of a topological space X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open sets containing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a base at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(or a local base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V to which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belongs,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such that  </a:t>
                </a:r>
                <a:endParaRPr lang="en-US" sz="2400" b="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B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  <a:ea typeface="Cambria Math"/>
                      </a:rPr>
                      <m:t>V</m:t>
                    </m:r>
                  </m:oMath>
                </a14:m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399" y="228600"/>
                <a:ext cx="8756073" cy="6400800"/>
              </a:xfrm>
              <a:blipFill rotWithShape="1">
                <a:blip r:embed="rId3"/>
                <a:stretch>
                  <a:fillRect l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486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5344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collection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b="0" i="1" smtClean="0">
                        <a:latin typeface="Cambria Math"/>
                        <a:ea typeface="Cambria Math"/>
                      </a:rPr>
                      <m:t>β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open sets in a topological space X is a base,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and only if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contains a base at each point of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534400" cy="6324600"/>
              </a:xfrm>
              <a:blipFill rotWithShape="1">
                <a:blip r:embed="rId3"/>
                <a:stretch>
                  <a:fillRect l="-929" t="-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525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3407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760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52400"/>
                <a:ext cx="8915400" cy="6553200"/>
              </a:xfrm>
            </p:spPr>
            <p:txBody>
              <a:bodyPr>
                <a:normAutofit fontScale="55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sz="33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33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3300" b="1" dirty="0" smtClean="0"/>
                  <a:t/>
                </a:r>
                <a:r>
                  <a:rPr lang="en-US" sz="33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3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3800" b="0" i="1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3800" b="0" i="1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3800" b="0" i="1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3800" b="0" i="1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3800" b="1" dirty="0" smtClean="0">
                    <a:latin typeface="Arial Black" pitchFamily="34" charset="0"/>
                  </a:rPr>
                  <a:t/>
                </a:r>
                <a:r>
                  <a:rPr lang="en-US" sz="3300" dirty="0" smtClean="0">
                    <a:latin typeface="Arial Black" pitchFamily="34" charset="0"/>
                  </a:rPr>
                  <a:t>and let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800" b="0" i="1" smtClean="0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sz="38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8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∅,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38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𝑏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sz="38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</m:d>
                          <m:r>
                            <a:rPr lang="en-US" sz="3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sz="3800" dirty="0" smtClean="0">
                              <a:latin typeface="Arial Black" pitchFamily="34" charset="0"/>
                            </a:rPr>
                            <m:t>X</m:t>
                          </m:r>
                        </m:e>
                      </m:d>
                    </m:oMath>
                  </m:oMathPara>
                </a14:m>
                <a:endParaRPr lang="en-US" sz="3800" dirty="0" smtClean="0">
                  <a:latin typeface="Arial Black" pitchFamily="34" charset="0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3800" dirty="0" smtClean="0">
                    <a:latin typeface="Arial Black" pitchFamily="34" charset="0"/>
                  </a:rPr>
                  <a:t/>
                </a:r>
              </a:p>
              <a:p>
                <a:pPr marL="0" indent="0">
                  <a:buNone/>
                </a:pPr>
                <a:r>
                  <a:rPr lang="en-US" sz="3300" dirty="0" smtClean="0">
                    <a:latin typeface="Arial Black" pitchFamily="34" charset="0"/>
                  </a:rPr>
                  <a:t>be a topology on X,</a:t>
                </a:r>
              </a:p>
              <a:p>
                <a:pPr marL="0" indent="0">
                  <a:buNone/>
                </a:pPr>
                <a:r>
                  <a:rPr lang="en-US" sz="3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3800" dirty="0">
                            <a:latin typeface="Arial Black" pitchFamily="34" charset="0"/>
                            <a:ea typeface="Cambria Math"/>
                          </a:rPr>
                          <m:t>β</m:t>
                        </m:r>
                      </m:e>
                      <m:sub>
                        <m:r>
                          <a:rPr lang="en-US" sz="3800" b="0" i="1" smtClean="0"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en-US" sz="38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3300" dirty="0" smtClean="0">
                    <a:latin typeface="Arial Black" pitchFamily="34" charset="0"/>
                  </a:rPr>
                  <a:t>a base at point a, is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3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3800" dirty="0" smtClean="0">
                    <a:latin typeface="Arial Black" pitchFamily="34" charset="0"/>
                  </a:rPr>
                  <a:t>, </a:t>
                </a:r>
              </a:p>
              <a:p>
                <a:pPr marL="0" indent="0">
                  <a:buNone/>
                </a:pPr>
                <a:r>
                  <a:rPr lang="en-US" sz="3300" dirty="0" smtClean="0">
                    <a:latin typeface="Arial Black" pitchFamily="34" charset="0"/>
                  </a:rPr>
                  <a:t>because the open sets containing </a:t>
                </a:r>
                <a14:m>
                  <m:oMath xmlns:m="http://schemas.openxmlformats.org/officeDocument/2006/math">
                    <m:r>
                      <a:rPr lang="en-US" sz="3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3800" dirty="0" smtClean="0">
                    <a:latin typeface="Arial Black" pitchFamily="34" charset="0"/>
                  </a:rPr>
                  <a:t/>
                </a:r>
                <a:r>
                  <a:rPr lang="en-US" sz="3300" dirty="0" smtClean="0">
                    <a:latin typeface="Arial Black" pitchFamily="34" charset="0"/>
                  </a:rPr>
                  <a:t>are</a:t>
                </a:r>
                <a:r>
                  <a:rPr lang="en-US" sz="3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3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3800" dirty="0" smtClean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3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3800" b="0" i="1" dirty="0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38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3800" b="0" i="1" dirty="0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38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𝑏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3800" b="0" i="1" dirty="0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38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𝑐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𝑑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3800" b="0" i="1" dirty="0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3800" dirty="0" smtClean="0">
                    <a:latin typeface="Arial Black" pitchFamily="34" charset="0"/>
                  </a:rPr>
                  <a:t/>
                </a:r>
              </a:p>
              <a:p>
                <a:pPr marL="0" indent="0">
                  <a:buNone/>
                </a:pPr>
                <a:r>
                  <a:rPr lang="en-US" sz="3300" dirty="0" smtClean="0">
                    <a:latin typeface="Arial Black" pitchFamily="34" charset="0"/>
                  </a:rPr>
                  <a:t>and X,</a:t>
                </a:r>
                <a:r>
                  <a:rPr lang="en-US" sz="3800" dirty="0" smtClean="0">
                    <a:latin typeface="Arial Black" pitchFamily="34" charset="0"/>
                  </a:rPr>
                  <a:t/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3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8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3800" dirty="0" smtClean="0">
                    <a:latin typeface="Arial Black" pitchFamily="34" charset="0"/>
                  </a:rPr>
                  <a:t/>
                </a:r>
                <a:r>
                  <a:rPr lang="en-US" sz="3300" dirty="0" smtClean="0">
                    <a:latin typeface="Arial Black" pitchFamily="34" charset="0"/>
                  </a:rPr>
                  <a:t>is a subset of each</a:t>
                </a:r>
                <a:r>
                  <a:rPr lang="en-US" sz="3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52400"/>
                <a:ext cx="8915400" cy="6553200"/>
              </a:xfrm>
              <a:blipFill rotWithShape="1">
                <a:blip r:embed="rId3"/>
                <a:stretch>
                  <a:fillRect l="-616" t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28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 set of all open discs with Centre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base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w.r.t. the usual topology on the plane, because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any open set containing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we can find on open disc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with Centre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D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729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304800"/>
                <a:ext cx="83820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In a discrete topological space X, the base at each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{{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}}. For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then the singleton set {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}, which is open serves as a base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because {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 is a subset of every open set which contains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Hence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{{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}}.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304800"/>
                <a:ext cx="8382000" cy="6324600"/>
              </a:xfrm>
              <a:blipFill rotWithShape="1">
                <a:blip r:embed="rId3"/>
                <a:stretch>
                  <a:fillRect r="-1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081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Subbases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131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Subbases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subcollection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called a subbase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879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Subbases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subcollection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called a subbase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158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Subbases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subcollection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called a subbase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finite intersections of members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form a base for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3331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600" b="1" i="0" smtClean="0">
                        <a:latin typeface="Cambria Math"/>
                      </a:rPr>
                      <m:t> </m:t>
                    </m:r>
                    <m:r>
                      <a:rPr lang="en-US" sz="2600" b="1" i="0" smtClean="0">
                        <a:latin typeface="Cambria Math"/>
                      </a:rPr>
                      <m:t>𝟕</m:t>
                    </m:r>
                    <m:r>
                      <a:rPr lang="en-US" sz="26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600" b="1" dirty="0" smtClean="0"/>
                  <a:t/>
                </a:r>
                <a:r>
                  <a:rPr lang="en-US" sz="1900" dirty="0" smtClean="0"/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900" b="1" dirty="0" smtClean="0"/>
                  <a:t/>
                </a:r>
                <a:r>
                  <a:rPr lang="en-US" sz="1900" dirty="0" smtClean="0"/>
                  <a:t>and let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900" b="0" i="0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900" dirty="0" smtClean="0"/>
                          <m:t>X</m:t>
                        </m:r>
                        <m:r>
                          <m:rPr>
                            <m:nor/>
                          </m:rPr>
                          <a:rPr lang="en-US" sz="1900" dirty="0" smtClean="0"/>
                          <m:t> </m:t>
                        </m:r>
                      </m:e>
                    </m:d>
                  </m:oMath>
                </a14:m>
                <a:endParaRPr lang="en-US" sz="1900" b="1" dirty="0" smtClean="0"/>
              </a:p>
              <a:p>
                <a:pPr marL="0" indent="0">
                  <a:buNone/>
                </a:pPr>
                <a:r>
                  <a:rPr lang="en-US" sz="1900" dirty="0" smtClean="0"/>
                  <a:t>Be a topology on X.</a:t>
                </a:r>
              </a:p>
              <a:p>
                <a:pPr marL="0" indent="0">
                  <a:buNone/>
                </a:pPr>
                <a:r>
                  <a:rPr lang="en-US" sz="1900" dirty="0" smtClean="0"/>
                  <a:t>A subbase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𝑆</m:t>
                    </m:r>
                    <m:r>
                      <a:rPr lang="en-US" sz="19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900" dirty="0" smtClean="0"/>
                  <a:t>for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900" dirty="0" smtClean="0"/>
                  <a:t> is given by the sub-collection: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900" b="0" dirty="0" smtClean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0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</m:e>
                    </m:d>
                  </m:oMath>
                </a14:m>
                <a:endParaRPr lang="en-US" sz="19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3"/>
                <a:stretch>
                  <a:fillRect l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523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 Black" pitchFamily="34" charset="0"/>
              </a:rPr>
              <a:t>Exercises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b="1" dirty="0" smtClean="0">
                    <a:latin typeface="Arial Black" pitchFamily="34" charset="0"/>
                  </a:rPr>
                  <a:t>Q#1.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:r>
                  <a:rPr lang="en-US" sz="1800" dirty="0" smtClean="0">
                    <a:latin typeface="Arial Black" pitchFamily="34" charset="0"/>
                  </a:rPr>
                  <a:t>show that the collection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cannot be a base for any topology.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0388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915400" cy="61722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4600" b="1" dirty="0" smtClean="0"/>
                  <a:t>Q#2. </a:t>
                </a:r>
              </a:p>
              <a:p>
                <a:pPr>
                  <a:lnSpc>
                    <a:spcPct val="170000"/>
                  </a:lnSpc>
                </a:pPr>
                <a:r>
                  <a:rPr lang="en-US" sz="2600" dirty="0" smtClean="0">
                    <a:latin typeface="Arial Black" pitchFamily="34" charset="0"/>
                  </a:rPr>
                  <a:t>Let X</a:t>
                </a:r>
                <a:r>
                  <a:rPr lang="en-US" sz="29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900" b="0" i="1" smtClean="0">
                            <a:latin typeface="Cambria Math"/>
                          </a:rPr>
                          <m:t>,</m:t>
                        </m:r>
                        <m:r>
                          <a:rPr lang="en-US" sz="29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900" b="0" i="1" smtClean="0">
                            <a:latin typeface="Cambria Math"/>
                          </a:rPr>
                          <m:t>,</m:t>
                        </m:r>
                        <m:r>
                          <a:rPr lang="en-US" sz="29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2900" b="0" i="1" smtClean="0">
                            <a:latin typeface="Cambria Math"/>
                          </a:rPr>
                          <m:t>,</m:t>
                        </m:r>
                        <m:r>
                          <a:rPr lang="en-US" sz="29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2900" b="0" i="1" smtClean="0">
                            <a:latin typeface="Cambria Math"/>
                          </a:rPr>
                          <m:t>,</m:t>
                        </m:r>
                        <m:r>
                          <a:rPr lang="en-US" sz="29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2900" b="0" i="1" smtClean="0">
                            <a:latin typeface="Cambria Math"/>
                          </a:rPr>
                          <m:t>,</m:t>
                        </m:r>
                        <m:r>
                          <a:rPr lang="en-US" sz="2900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900" b="1" dirty="0" smtClean="0">
                    <a:latin typeface="Arial Black" pitchFamily="34" charset="0"/>
                  </a:rPr>
                  <a:t/>
                </a:r>
                <a:r>
                  <a:rPr lang="en-US" sz="2600" dirty="0" smtClean="0">
                    <a:latin typeface="Arial Black" pitchFamily="34" charset="0"/>
                  </a:rPr>
                  <a:t>and let    </a:t>
                </a:r>
                <a14:m>
                  <m:oMath xmlns:m="http://schemas.openxmlformats.org/officeDocument/2006/math">
                    <m:r>
                      <a:rPr lang="en-US" sz="29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900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900" b="1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b="1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900" b="1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2900" b="1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b="1" dirty="0" smtClean="0">
                    <a:latin typeface="Arial Black" pitchFamily="34" charset="0"/>
                  </a:rPr>
                  <a:t/>
                </a:r>
                <a:r>
                  <a:rPr lang="en-US" sz="2600" dirty="0" smtClean="0">
                    <a:latin typeface="Arial Black" pitchFamily="34" charset="0"/>
                  </a:rPr>
                  <a:t>be a topology on X, verify that each of the following sub collection of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600" b="1" dirty="0" smtClean="0">
                    <a:latin typeface="Arial Black" pitchFamily="34" charset="0"/>
                  </a:rPr>
                  <a:t/>
                </a:r>
                <a:r>
                  <a:rPr lang="en-US" sz="2600" dirty="0" smtClean="0">
                    <a:latin typeface="Arial Black" pitchFamily="34" charset="0"/>
                  </a:rPr>
                  <a:t>is a base </a:t>
                </a:r>
                <a:r>
                  <a:rPr lang="en-US" sz="2600" dirty="0">
                    <a:latin typeface="Arial Black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600" b="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6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endParaRPr lang="en-US" sz="2900" i="1" dirty="0" smtClean="0">
                  <a:latin typeface="Arial Black" pitchFamily="34" charset="0"/>
                </a:endParaRPr>
              </a:p>
              <a:p>
                <a:pPr marL="1028700" indent="-1028700">
                  <a:lnSpc>
                    <a:spcPct val="170000"/>
                  </a:lnSpc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9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9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9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9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29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9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29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b="0" i="1" dirty="0" smtClean="0">
                                <a:latin typeface="Cambria Math"/>
                              </a:rPr>
                              <m:t>𝑒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a:rPr lang="en-US" sz="29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b="0" i="1" dirty="0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900" dirty="0" smtClean="0">
                    <a:latin typeface="Arial Black" pitchFamily="34" charset="0"/>
                  </a:rPr>
                  <a:t>,</a:t>
                </a:r>
              </a:p>
              <a:p>
                <a:pPr marL="1028700" indent="-1028700">
                  <a:lnSpc>
                    <a:spcPct val="170000"/>
                  </a:lnSpc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9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90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9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9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9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900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i="1" dirty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2900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i="1" dirty="0">
                                <a:latin typeface="Cambria Math"/>
                              </a:rPr>
                              <m:t>𝑒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a:rPr lang="en-US" sz="2900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i="1" dirty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𝑑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i="1" dirty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29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900" b="0" i="1" dirty="0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𝑒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900" b="0" i="1" dirty="0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endParaRPr lang="en-US" sz="2900" dirty="0" smtClean="0">
                  <a:latin typeface="Arial Black" pitchFamily="34" charset="0"/>
                </a:endParaRPr>
              </a:p>
              <a:p>
                <a:pPr marL="1028700" indent="-1028700">
                  <a:lnSpc>
                    <a:spcPct val="170000"/>
                  </a:lnSpc>
                  <a:buFont typeface="+mj-lt"/>
                  <a:buAutoNum type="romanLcPeriod"/>
                </a:pPr>
                <a:endParaRPr lang="en-US" sz="29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915400" cy="6172200"/>
              </a:xfrm>
              <a:blipFill rotWithShape="1">
                <a:blip r:embed="rId2"/>
                <a:stretch>
                  <a:fillRect l="-1504" t="-2665" r="-1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037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458200" cy="617220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en-US" sz="3800" b="1" dirty="0" smtClean="0">
                    <a:latin typeface="Arial Black" pitchFamily="34" charset="0"/>
                  </a:rPr>
                  <a:t>Q#3</a:t>
                </a:r>
                <a:r>
                  <a:rPr lang="en-US" b="1" dirty="0" smtClean="0"/>
                  <a:t>. </a:t>
                </a:r>
                <a:r>
                  <a:rPr lang="en-US" sz="2900" dirty="0" smtClean="0">
                    <a:latin typeface="Arial Black" pitchFamily="34" charset="0"/>
                  </a:rPr>
                  <a:t>Find the base at each point of the topological space where </a:t>
                </a:r>
                <a:r>
                  <a:rPr lang="en-US" sz="2900" dirty="0">
                    <a:latin typeface="Arial Black" pitchFamily="34" charset="0"/>
                  </a:rPr>
                  <a:t>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900" i="1">
                            <a:latin typeface="Cambria Math"/>
                          </a:rPr>
                          <m:t>𝑎</m:t>
                        </m:r>
                        <m:r>
                          <a:rPr lang="en-US" sz="2900" i="1">
                            <a:latin typeface="Cambria Math"/>
                          </a:rPr>
                          <m:t>,</m:t>
                        </m:r>
                        <m:r>
                          <a:rPr lang="en-US" sz="2900" i="1">
                            <a:latin typeface="Cambria Math"/>
                          </a:rPr>
                          <m:t>𝑏</m:t>
                        </m:r>
                        <m:r>
                          <a:rPr lang="en-US" sz="2900" i="1">
                            <a:latin typeface="Cambria Math"/>
                          </a:rPr>
                          <m:t>,</m:t>
                        </m:r>
                        <m:r>
                          <a:rPr lang="en-US" sz="2900" i="1">
                            <a:latin typeface="Cambria Math"/>
                          </a:rPr>
                          <m:t>𝑐</m:t>
                        </m:r>
                        <m:r>
                          <a:rPr lang="en-US" sz="2900" i="1">
                            <a:latin typeface="Cambria Math"/>
                          </a:rPr>
                          <m:t>,</m:t>
                        </m:r>
                        <m:r>
                          <a:rPr lang="en-US" sz="2900" i="1">
                            <a:latin typeface="Cambria Math"/>
                          </a:rPr>
                          <m:t>𝑑</m:t>
                        </m:r>
                        <m:r>
                          <a:rPr lang="en-US" sz="2900" i="1">
                            <a:latin typeface="Cambria Math"/>
                          </a:rPr>
                          <m:t>,</m:t>
                        </m:r>
                        <m:r>
                          <a:rPr lang="en-US" sz="2900" i="1">
                            <a:latin typeface="Cambria Math"/>
                          </a:rPr>
                          <m:t>𝑒</m:t>
                        </m:r>
                        <m:r>
                          <a:rPr lang="en-US" sz="2900" i="1">
                            <a:latin typeface="Cambria Math"/>
                          </a:rPr>
                          <m:t>,</m:t>
                        </m:r>
                        <m:r>
                          <a:rPr lang="en-US" sz="2900" i="1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900" b="1" dirty="0">
                    <a:latin typeface="Arial Black" pitchFamily="34" charset="0"/>
                  </a:rPr>
                  <a:t/>
                </a:r>
                <a:r>
                  <a:rPr lang="en-US" sz="2900" dirty="0">
                    <a:latin typeface="Arial Black" pitchFamily="34" charset="0"/>
                  </a:rPr>
                  <a:t>and let    </a:t>
                </a:r>
                <a14:m>
                  <m:oMath xmlns:m="http://schemas.openxmlformats.org/officeDocument/2006/math">
                    <m:r>
                      <a:rPr lang="en-US" sz="29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900" b="1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900" b="1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900" b="1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9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900" b="1" i="1">
                                <a:latin typeface="Cambria Math"/>
                                <a:ea typeface="Cambria Math"/>
                              </a:rPr>
                              <m:t>𝒇</m:t>
                            </m:r>
                          </m:e>
                        </m:d>
                        <m:r>
                          <a:rPr lang="en-US" sz="29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900" b="1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29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458200" cy="6172200"/>
              </a:xfrm>
              <a:blipFill rotWithShape="1">
                <a:blip r:embed="rId3"/>
                <a:stretch>
                  <a:fillRect l="-1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4014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534400" cy="63246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</a:t>
                </a:r>
                <a:r>
                  <a:rPr lang="en-US" sz="2400" b="1" dirty="0">
                    <a:latin typeface="Arial Black" pitchFamily="34" charset="0"/>
                  </a:rPr>
                  <a:t>4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Find a subbase (with as few members as possible) for each of the following topologies on X </a:t>
                </a:r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.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b="0" i="0" dirty="0" smtClean="0">
                            <a:latin typeface="Arial Black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:endParaRPr lang="en-US" sz="2400" dirty="0" smtClean="0">
                  <a:latin typeface="Arial Black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b="0" i="0" dirty="0" smtClean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,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b="0" i="0" dirty="0" smtClean="0">
                            <a:latin typeface="Arial Black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US" dirty="0" smtClean="0"/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endParaRPr lang="en-US" b="1" dirty="0" smtClean="0"/>
              </a:p>
              <a:p>
                <a:pPr marL="571500" indent="-571500">
                  <a:buFont typeface="+mj-lt"/>
                  <a:buAutoNum type="romanLcPeriod"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534400" cy="6324600"/>
              </a:xfrm>
              <a:blipFill rotWithShape="1">
                <a:blip r:embed="rId3"/>
                <a:stretch>
                  <a:fillRect l="-1000" t="-1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3650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Q#5</a:t>
                </a:r>
                <a:r>
                  <a:rPr lang="en-US" sz="1800" dirty="0" smtClean="0">
                    <a:latin typeface="Arial Black" pitchFamily="34" charset="0"/>
                  </a:rPr>
                  <a:t>. 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Find the topologies on X generated by the following collections of subsets of X.</a:t>
                </a: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571500" indent="-571500">
                  <a:lnSpc>
                    <a:spcPct val="150000"/>
                  </a:lnSpc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1800" b="0" i="0" dirty="0" smtClean="0">
                            <a:latin typeface="Arial Black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6400800"/>
              </a:xfrm>
              <a:blipFill rotWithShape="1">
                <a:blip r:embed="rId3"/>
                <a:stretch>
                  <a:fillRect l="-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226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1722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Q#6.</a:t>
                </a:r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discrete topology on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Find a subbase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does not contain any singleton.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172200"/>
              </a:xfrm>
              <a:blipFill rotWithShape="1">
                <a:blip r:embed="rId2"/>
                <a:stretch>
                  <a:fillRect l="-1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48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 to you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069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Q#9</a:t>
                </a:r>
                <a:r>
                  <a:rPr lang="en-US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Show that a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on X has finite number of members if and only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has a finite base.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2"/>
                <a:stretch>
                  <a:fillRect l="-1009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262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Q#4</a:t>
                </a:r>
                <a:r>
                  <a:rPr lang="en-US" b="1" dirty="0" smtClean="0"/>
                  <a:t>. P</a:t>
                </a:r>
                <a:r>
                  <a:rPr lang="en-US" sz="1800" dirty="0" smtClean="0">
                    <a:latin typeface="Arial Black" pitchFamily="34" charset="0"/>
                  </a:rPr>
                  <a:t>rove that the set of all open spheres, is a base for the usual topology on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  <a:blipFill rotWithShape="1">
                <a:blip r:embed="rId2"/>
                <a:stretch>
                  <a:fillRect l="-974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870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37</Words>
  <Application>Microsoft Office PowerPoint</Application>
  <PresentationFormat>On-screen Show (4:3)</PresentationFormat>
  <Paragraphs>51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Subbases</vt:lpstr>
      <vt:lpstr>Subbases</vt:lpstr>
      <vt:lpstr>Subbases</vt:lpstr>
      <vt:lpstr>Subbases</vt:lpstr>
      <vt:lpstr>Slide 34</vt:lpstr>
      <vt:lpstr>Exercises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vcomsats</cp:lastModifiedBy>
  <cp:revision>55</cp:revision>
  <dcterms:created xsi:type="dcterms:W3CDTF">2012-12-11T09:36:44Z</dcterms:created>
  <dcterms:modified xsi:type="dcterms:W3CDTF">2012-12-15T10:21:33Z</dcterms:modified>
</cp:coreProperties>
</file>