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295" r:id="rId4"/>
    <p:sldId id="296" r:id="rId5"/>
    <p:sldId id="297" r:id="rId6"/>
    <p:sldId id="298" r:id="rId7"/>
    <p:sldId id="299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00" r:id="rId16"/>
    <p:sldId id="309" r:id="rId17"/>
    <p:sldId id="318" r:id="rId18"/>
    <p:sldId id="301" r:id="rId19"/>
    <p:sldId id="326" r:id="rId20"/>
    <p:sldId id="327" r:id="rId21"/>
    <p:sldId id="302" r:id="rId22"/>
    <p:sldId id="303" r:id="rId23"/>
    <p:sldId id="304" r:id="rId24"/>
    <p:sldId id="31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523DA93E-5C11-4762-8932-E242D6006E0F}">
          <p14:sldIdLst>
            <p14:sldId id="307"/>
            <p14:sldId id="308"/>
          </p14:sldIdLst>
        </p14:section>
        <p14:section name="Untitled Section" id="{38557D07-B339-4CAF-A15E-83448FFD2BAB}">
          <p14:sldIdLst>
            <p14:sldId id="295"/>
            <p14:sldId id="296"/>
            <p14:sldId id="297"/>
            <p14:sldId id="298"/>
            <p14:sldId id="299"/>
            <p14:sldId id="319"/>
            <p14:sldId id="320"/>
            <p14:sldId id="321"/>
            <p14:sldId id="322"/>
            <p14:sldId id="323"/>
            <p14:sldId id="324"/>
            <p14:sldId id="325"/>
            <p14:sldId id="300"/>
            <p14:sldId id="309"/>
            <p14:sldId id="318"/>
            <p14:sldId id="301"/>
            <p14:sldId id="302"/>
            <p14:sldId id="303"/>
            <p14:sldId id="304"/>
            <p14:sldId id="31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7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351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720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156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545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669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5983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188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65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717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357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139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51A5-0DBE-4694-8614-983C63EE1FA4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726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16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6137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Limit point of a set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Derived set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Examples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Theorem on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Limit point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Exercise problems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715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A be a subset of a topological space X.</a:t>
                </a:r>
              </a:p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is called a limit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if every open set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a point of A other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3" cstate="print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60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The set of all limit points of A is called the derived set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is usually 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400800"/>
              </a:xfrm>
              <a:blipFill rotWithShape="1">
                <a:blip r:embed="rId3" cstate="print"/>
                <a:stretch>
                  <a:fillRect l="-1009"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9260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</m:e>
                    </m:d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Let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 </a:t>
                </a:r>
                <a:r>
                  <a:rPr lang="en-US" sz="1800" dirty="0" smtClean="0">
                    <a:latin typeface="Arial Black" pitchFamily="34" charset="0"/>
                  </a:rPr>
                  <a:t>Then it is clear that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                       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𝒅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4513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/>
                            <a:ea typeface="Cambria Math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topology on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Let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because A has no limit points.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  <a:blipFill rotWithShape="1">
                <a:blip r:embed="rId3" cstate="print"/>
                <a:stretch>
                  <a:fillRect l="-974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1046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R be the topological space with its usual metric topology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let A={x: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R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=1+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mr>
                      <m:m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</m:mr>
                    </m:m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,</m:t>
                    </m:r>
                    <m:r>
                      <a:rPr lang="en-US" sz="1800" b="0" i="1" dirty="0" smtClean="0">
                        <a:latin typeface="Cambria Math"/>
                      </a:rPr>
                      <m:t>𝑛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N}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Then clearly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={1}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6477000"/>
              </a:xfrm>
              <a:blipFill rotWithShape="1">
                <a:blip r:embed="rId3" cstate="print"/>
                <a:stretch>
                  <a:fillRect l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661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 cstate="print"/>
                <a:stretch>
                  <a:fillRect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678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</a:p>
              <a:p>
                <a:r>
                  <a:rPr lang="en-US" sz="1800" b="1" dirty="0" smtClean="0">
                    <a:latin typeface="Arial Black" pitchFamily="34" charset="0"/>
                  </a:rPr>
                  <a:t>Proof. </a:t>
                </a:r>
                <a:endParaRPr lang="en-US" sz="1800" b="1" dirty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</a:rPr>
                      <m:t>=</m:t>
                    </m:r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 cstate="print"/>
                <a:stretch>
                  <a:fillRect l="-491"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5419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</a:p>
              <a:p>
                <a:r>
                  <a:rPr lang="en-US" sz="1800" b="1" dirty="0" smtClean="0">
                    <a:latin typeface="Arial Black" pitchFamily="34" charset="0"/>
                  </a:rPr>
                  <a:t>Proof. </a:t>
                </a:r>
                <a:endParaRPr lang="en-US" sz="1800" b="1" dirty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</a:rPr>
                      <m:t>=</m:t>
                    </m:r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𝑿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1" dirty="0" smtClean="0">
                  <a:latin typeface="Arial Black" pitchFamily="34" charset="0"/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2" cstate="print"/>
                <a:stretch>
                  <a:fillRect l="-491"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838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</a:p>
              <a:p>
                <a:r>
                  <a:rPr lang="en-US" sz="1800" b="1" dirty="0" smtClean="0">
                    <a:latin typeface="Arial Black" pitchFamily="34" charset="0"/>
                  </a:rPr>
                  <a:t>Proof. </a:t>
                </a:r>
                <a:endParaRPr lang="en-US" sz="1800" b="1" dirty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</a:rPr>
                      <m:t>=</m:t>
                    </m:r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𝑿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1" dirty="0" smtClean="0">
                  <a:latin typeface="Arial Black" pitchFamily="34" charset="0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 cstate="print"/>
                <a:stretch>
                  <a:fillRect l="-491"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346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</a:p>
              <a:p>
                <a:r>
                  <a:rPr lang="en-US" sz="1800" b="1" dirty="0" smtClean="0">
                    <a:latin typeface="Arial Black" pitchFamily="34" charset="0"/>
                  </a:rPr>
                  <a:t>Proof. </a:t>
                </a:r>
                <a:endParaRPr lang="en-US" sz="1800" b="1" dirty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</a:rPr>
                      <m:t>=</m:t>
                    </m:r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𝑿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1" dirty="0" smtClean="0">
                  <a:latin typeface="Arial Black" pitchFamily="34" charset="0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 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𝒐𝒓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∈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2" cstate="print"/>
                <a:stretch>
                  <a:fillRect l="-491"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6126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</a:p>
              <a:p>
                <a:r>
                  <a:rPr lang="en-US" sz="1800" b="1" dirty="0" smtClean="0">
                    <a:latin typeface="Arial Black" pitchFamily="34" charset="0"/>
                  </a:rPr>
                  <a:t>Proof. </a:t>
                </a:r>
                <a:endParaRPr lang="en-US" sz="1800" b="1" dirty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</a:rPr>
                      <m:t>=</m:t>
                    </m:r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𝑿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1" dirty="0" smtClean="0">
                  <a:latin typeface="Arial Black" pitchFamily="34" charset="0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 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𝒐𝒓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∈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for each open set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containing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;</m:t>
                    </m:r>
                    <m:r>
                      <a:rPr lang="en-US" sz="1800" b="1" i="1" smtClean="0">
                        <a:latin typeface="Cambria Math"/>
                      </a:rPr>
                      <m:t>𝑼</m:t>
                    </m:r>
                    <m:r>
                      <a:rPr lang="en-US" sz="1800" b="1" i="1" smtClean="0">
                        <a:latin typeface="Cambria Math"/>
                      </a:rPr>
                      <m:t> ∩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𝝓</m:t>
                    </m:r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 cstate="print"/>
                <a:stretch>
                  <a:fillRect l="-491"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613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</a:p>
              <a:p>
                <a:r>
                  <a:rPr lang="en-US" sz="1800" b="1" dirty="0" smtClean="0">
                    <a:latin typeface="Arial Black" pitchFamily="34" charset="0"/>
                  </a:rPr>
                  <a:t>Proof. </a:t>
                </a:r>
                <a:endParaRPr lang="en-US" sz="1800" b="1" dirty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</a:rPr>
                      <m:t>=</m:t>
                    </m:r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𝑿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b="1" dirty="0" smtClean="0">
                  <a:latin typeface="Arial Black" pitchFamily="34" charset="0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𝑪𝒍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∪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 ∈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𝒐𝒓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 ∈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</m:sup>
                    </m:sSup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𝒊𝒇𝒇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for each open set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containing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𝒙</m:t>
                    </m:r>
                    <m:r>
                      <a:rPr lang="en-US" sz="1800" b="1" i="1" smtClean="0">
                        <a:latin typeface="Cambria Math"/>
                      </a:rPr>
                      <m:t>;</m:t>
                    </m:r>
                    <m:r>
                      <a:rPr lang="en-US" sz="1800" b="1" i="1" smtClean="0">
                        <a:latin typeface="Cambria Math"/>
                      </a:rPr>
                      <m:t>𝑼</m:t>
                    </m:r>
                    <m:r>
                      <a:rPr lang="en-US" sz="1800" b="1" i="1" smtClean="0">
                        <a:latin typeface="Cambria Math"/>
                      </a:rPr>
                      <m:t> ∩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𝝓</m:t>
                    </m:r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This completes the proof.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2" cstate="print"/>
                <a:stretch>
                  <a:fillRect l="-491"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4956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Exercise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15400" cy="48768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Q#1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1,2,3,4,5,6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1,2,3,4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2,3,4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1,5,6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5,6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2,3,4,5,6</m:t>
                            </m:r>
                          </m:e>
                        </m:d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A =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1,2,3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B=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1,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,C</a:t>
                </a:r>
                <a:r>
                  <a:rPr lang="en-US" sz="18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5,6,2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D</a:t>
                </a:r>
                <a:r>
                  <a:rPr lang="en-US" sz="18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1,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  <m:r>
                          <a:rPr lang="en-US" sz="1800" i="1">
                            <a:latin typeface="Cambria Math"/>
                          </a:rPr>
                          <m:t>,4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,5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Find the interior, exterior,  closure and the derived sets for each of A,B,C, 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15400" cy="4876800"/>
              </a:xfrm>
              <a:blipFill rotWithShape="1">
                <a:blip r:embed="rId3" cstate="print"/>
                <a:stretch>
                  <a:fillRect l="-958" t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2203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804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74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Q#2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A be a subset of X. Prove that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Int (X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A)= 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;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  <m:r>
                      <a:rPr lang="en-US" sz="1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  <a:sym typeface="Wingdings" pitchFamily="2" charset="2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3" cstate="print"/>
                <a:stretch>
                  <a:fillRect l="-1009" t="-1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883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6096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Q#3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If A and B are any subsets of a topological space X then prove that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acc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sz="1800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6096000"/>
              </a:xfrm>
              <a:blipFill rotWithShape="1">
                <a:blip r:embed="rId3" cstate="print"/>
                <a:stretch>
                  <a:fillRect l="-929" t="-1300" r="-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85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5973763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Q#4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be the topological space with its usual topology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    Let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𝑥𝑦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R</m:t>
                            </m:r>
                          </m:e>
                          <m:sup>
                            <m:r>
                              <a:rPr lang="en-US" sz="18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≥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0,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≥0,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Find Int (A), Ext (A)  and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5973763"/>
              </a:xfrm>
              <a:blipFill rotWithShape="1">
                <a:blip r:embed="rId3" cstate="print"/>
                <a:stretch>
                  <a:fillRect l="-897" t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370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700" y="0"/>
                <a:ext cx="8763000" cy="6096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Q#5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the topological space with its usual topology.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>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𝑧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𝑧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R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&gt;0,</m:t>
                        </m:r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&gt;</m:t>
                        </m:r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𝑧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&gt;0,</m:t>
                        </m:r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𝑧</m:t>
                        </m:r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Find Int (A), Ext (A) 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00" y="0"/>
                <a:ext cx="8763000" cy="6096000"/>
              </a:xfrm>
              <a:blipFill rotWithShape="1">
                <a:blip r:embed="rId2" cstate="print"/>
                <a:stretch>
                  <a:fillRect l="-1043" t="-1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420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Good Luck to You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904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26</Words>
  <Application>Microsoft Office PowerPoint</Application>
  <PresentationFormat>On-screen Show (4:3)</PresentationFormat>
  <Paragraphs>31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Set Topology MTH 251</vt:lpstr>
      <vt:lpstr>Lecture Plan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Exercise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MyUserName</dc:creator>
  <cp:lastModifiedBy>Administrator</cp:lastModifiedBy>
  <cp:revision>108</cp:revision>
  <dcterms:created xsi:type="dcterms:W3CDTF">2012-12-10T09:38:51Z</dcterms:created>
  <dcterms:modified xsi:type="dcterms:W3CDTF">2012-12-14T05:44:30Z</dcterms:modified>
</cp:coreProperties>
</file>