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07" r:id="rId2"/>
    <p:sldId id="308" r:id="rId3"/>
    <p:sldId id="278" r:id="rId4"/>
    <p:sldId id="309" r:id="rId5"/>
    <p:sldId id="279" r:id="rId6"/>
    <p:sldId id="280" r:id="rId7"/>
    <p:sldId id="281" r:id="rId8"/>
    <p:sldId id="282" r:id="rId9"/>
    <p:sldId id="283" r:id="rId10"/>
    <p:sldId id="284" r:id="rId11"/>
    <p:sldId id="285" r:id="rId12"/>
    <p:sldId id="286" r:id="rId13"/>
    <p:sldId id="287" r:id="rId14"/>
    <p:sldId id="288" r:id="rId15"/>
    <p:sldId id="289" r:id="rId16"/>
    <p:sldId id="290" r:id="rId17"/>
    <p:sldId id="311" r:id="rId18"/>
    <p:sldId id="312" r:id="rId19"/>
    <p:sldId id="291" r:id="rId20"/>
    <p:sldId id="292" r:id="rId21"/>
    <p:sldId id="294" r:id="rId22"/>
    <p:sldId id="295" r:id="rId23"/>
    <p:sldId id="296" r:id="rId24"/>
    <p:sldId id="297" r:id="rId25"/>
    <p:sldId id="298" r:id="rId26"/>
    <p:sldId id="299" r:id="rId27"/>
    <p:sldId id="310" r:id="rId28"/>
    <p:sldId id="300" r:id="rId29"/>
    <p:sldId id="301" r:id="rId30"/>
    <p:sldId id="302" r:id="rId31"/>
    <p:sldId id="303" r:id="rId32"/>
    <p:sldId id="304" r:id="rId3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 xmlns="">
        <p14:section name="Default Section" id="{523DA93E-5C11-4762-8932-E242D6006E0F}">
          <p14:sldIdLst>
            <p14:sldId id="307"/>
            <p14:sldId id="308"/>
          </p14:sldIdLst>
        </p14:section>
        <p14:section name="Untitled Section" id="{38557D07-B339-4CAF-A15E-83448FFD2BAB}">
          <p14:sldIdLst>
            <p14:sldId id="278"/>
            <p14:sldId id="309"/>
            <p14:sldId id="279"/>
            <p14:sldId id="280"/>
            <p14:sldId id="281"/>
            <p14:sldId id="282"/>
            <p14:sldId id="283"/>
            <p14:sldId id="284"/>
            <p14:sldId id="285"/>
            <p14:sldId id="286"/>
            <p14:sldId id="287"/>
            <p14:sldId id="288"/>
            <p14:sldId id="289"/>
            <p14:sldId id="290"/>
            <p14:sldId id="291"/>
            <p14:sldId id="292"/>
            <p14:sldId id="294"/>
            <p14:sldId id="295"/>
            <p14:sldId id="296"/>
            <p14:sldId id="297"/>
            <p14:sldId id="298"/>
            <p14:sldId id="299"/>
            <p14:sldId id="310"/>
            <p14:sldId id="300"/>
            <p14:sldId id="301"/>
            <p14:sldId id="302"/>
            <p14:sldId id="303"/>
            <p14:sldId id="304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>
        <p:scale>
          <a:sx n="75" d="100"/>
          <a:sy n="75" d="100"/>
        </p:scale>
        <p:origin x="-1152" y="21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F751A5-0DBE-4694-8614-983C63EE1FA4}" type="datetimeFigureOut">
              <a:rPr lang="en-US" smtClean="0"/>
              <a:pPr/>
              <a:t>12/13/2012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1E3634-5415-4589-A91D-960562615B5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7335138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F751A5-0DBE-4694-8614-983C63EE1FA4}" type="datetimeFigureOut">
              <a:rPr lang="en-US" smtClean="0"/>
              <a:pPr/>
              <a:t>12/13/2012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1E3634-5415-4589-A91D-960562615B5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5672072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F751A5-0DBE-4694-8614-983C63EE1FA4}" type="datetimeFigureOut">
              <a:rPr lang="en-US" smtClean="0"/>
              <a:pPr/>
              <a:t>12/13/2012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1E3634-5415-4589-A91D-960562615B5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1415659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F751A5-0DBE-4694-8614-983C63EE1FA4}" type="datetimeFigureOut">
              <a:rPr lang="en-US" smtClean="0"/>
              <a:pPr/>
              <a:t>12/13/2012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1E3634-5415-4589-A91D-960562615B5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3454559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F751A5-0DBE-4694-8614-983C63EE1FA4}" type="datetimeFigureOut">
              <a:rPr lang="en-US" smtClean="0"/>
              <a:pPr/>
              <a:t>12/13/2012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1E3634-5415-4589-A91D-960562615B5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3966967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F751A5-0DBE-4694-8614-983C63EE1FA4}" type="datetimeFigureOut">
              <a:rPr lang="en-US" smtClean="0"/>
              <a:pPr/>
              <a:t>12/13/2012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1E3634-5415-4589-A91D-960562615B5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5359836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F751A5-0DBE-4694-8614-983C63EE1FA4}" type="datetimeFigureOut">
              <a:rPr lang="en-US" smtClean="0"/>
              <a:pPr/>
              <a:t>12/13/2012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1E3634-5415-4589-A91D-960562615B5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0318871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F751A5-0DBE-4694-8614-983C63EE1FA4}" type="datetimeFigureOut">
              <a:rPr lang="en-US" smtClean="0"/>
              <a:pPr/>
              <a:t>12/13/2012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1E3634-5415-4589-A91D-960562615B5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136513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F751A5-0DBE-4694-8614-983C63EE1FA4}" type="datetimeFigureOut">
              <a:rPr lang="en-US" smtClean="0"/>
              <a:pPr/>
              <a:t>12/13/2012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1E3634-5415-4589-A91D-960562615B5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0371789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F751A5-0DBE-4694-8614-983C63EE1FA4}" type="datetimeFigureOut">
              <a:rPr lang="en-US" smtClean="0"/>
              <a:pPr/>
              <a:t>12/13/2012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1E3634-5415-4589-A91D-960562615B5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8735739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F751A5-0DBE-4694-8614-983C63EE1FA4}" type="datetimeFigureOut">
              <a:rPr lang="en-US" smtClean="0"/>
              <a:pPr/>
              <a:t>12/13/2012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1E3634-5415-4589-A91D-960562615B5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0113903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F751A5-0DBE-4694-8614-983C63EE1FA4}" type="datetimeFigureOut">
              <a:rPr lang="en-US" smtClean="0"/>
              <a:pPr/>
              <a:t>12/13/2012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1E3634-5415-4589-A91D-960562615B5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7072678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4.v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5.v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6.v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7.v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8.v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9.v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0.v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1447800"/>
            <a:ext cx="7772400" cy="1847850"/>
          </a:xfrm>
        </p:spPr>
        <p:txBody>
          <a:bodyPr>
            <a:normAutofit/>
          </a:bodyPr>
          <a:lstStyle/>
          <a:p>
            <a:r>
              <a:rPr lang="en-US" sz="2800" dirty="0" smtClean="0">
                <a:latin typeface="Arial Black" pitchFamily="34" charset="0"/>
              </a:rPr>
              <a:t>Set Topology</a:t>
            </a:r>
            <a:br>
              <a:rPr lang="en-US" sz="2800" dirty="0" smtClean="0">
                <a:latin typeface="Arial Black" pitchFamily="34" charset="0"/>
              </a:rPr>
            </a:br>
            <a:r>
              <a:rPr lang="en-US" sz="2800" dirty="0" smtClean="0">
                <a:latin typeface="Arial Black" pitchFamily="34" charset="0"/>
              </a:rPr>
              <a:t>MTH 251</a:t>
            </a:r>
            <a:endParaRPr lang="en-US" sz="2800" dirty="0">
              <a:latin typeface="Arial Black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81400"/>
            <a:ext cx="6400800" cy="2057400"/>
          </a:xfrm>
        </p:spPr>
        <p:txBody>
          <a:bodyPr>
            <a:normAutofit/>
          </a:bodyPr>
          <a:lstStyle/>
          <a:p>
            <a:r>
              <a:rPr lang="en-US" sz="2800" dirty="0">
                <a:latin typeface="Arial Black" pitchFamily="34" charset="0"/>
              </a:rPr>
              <a:t>Lecture # </a:t>
            </a:r>
            <a:r>
              <a:rPr lang="en-US" sz="2800" dirty="0" smtClean="0">
                <a:latin typeface="Arial Black" pitchFamily="34" charset="0"/>
              </a:rPr>
              <a:t>15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xmlns="" val="11613756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62"/>
          </a:xfrm>
        </p:spPr>
        <p:txBody>
          <a:bodyPr>
            <a:normAutofit/>
          </a:bodyPr>
          <a:lstStyle/>
          <a:p>
            <a:pPr algn="l"/>
            <a:r>
              <a:rPr lang="en-US" sz="2400" dirty="0" smtClean="0">
                <a:latin typeface="Arial Black" pitchFamily="34" charset="0"/>
              </a:rPr>
              <a:t>Lecture Plan</a:t>
            </a:r>
            <a:endParaRPr lang="en-US" sz="2400" dirty="0">
              <a:latin typeface="Arial Black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200000"/>
              </a:lnSpc>
            </a:pPr>
            <a:r>
              <a:rPr lang="en-US" sz="1800" dirty="0" smtClean="0">
                <a:latin typeface="Arial Black" pitchFamily="34" charset="0"/>
              </a:rPr>
              <a:t>Exterior Points</a:t>
            </a:r>
          </a:p>
          <a:p>
            <a:pPr>
              <a:lnSpc>
                <a:spcPct val="200000"/>
              </a:lnSpc>
            </a:pPr>
            <a:r>
              <a:rPr lang="en-US" sz="1800" dirty="0" smtClean="0">
                <a:latin typeface="Arial Black" pitchFamily="34" charset="0"/>
              </a:rPr>
              <a:t>Closure of a set</a:t>
            </a:r>
          </a:p>
          <a:p>
            <a:pPr>
              <a:lnSpc>
                <a:spcPct val="200000"/>
              </a:lnSpc>
            </a:pPr>
            <a:r>
              <a:rPr lang="en-US" sz="1800" dirty="0" smtClean="0">
                <a:latin typeface="Arial Black" pitchFamily="34" charset="0"/>
              </a:rPr>
              <a:t>Theorems</a:t>
            </a:r>
          </a:p>
          <a:p>
            <a:pPr>
              <a:lnSpc>
                <a:spcPct val="200000"/>
              </a:lnSpc>
            </a:pPr>
            <a:r>
              <a:rPr lang="en-US" sz="1800" dirty="0" smtClean="0">
                <a:latin typeface="Arial Black" pitchFamily="34" charset="0"/>
              </a:rPr>
              <a:t>Worked Examples</a:t>
            </a:r>
            <a:endParaRPr lang="en-US" sz="1800" dirty="0"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371557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228600" y="228600"/>
                <a:ext cx="8686800" cy="6400800"/>
              </a:xfrm>
            </p:spPr>
            <p:txBody>
              <a:bodyPr>
                <a:normAutofit/>
              </a:bodyPr>
              <a:lstStyle/>
              <a:p>
                <a:pPr>
                  <a:lnSpc>
                    <a:spcPct val="150000"/>
                  </a:lnSpc>
                </a:pPr>
                <a14:m>
                  <m:oMath xmlns:m="http://schemas.openxmlformats.org/officeDocument/2006/math">
                    <m:r>
                      <a:rPr lang="en-US" sz="2400" b="1" i="1" smtClean="0">
                        <a:latin typeface="Cambria Math"/>
                      </a:rPr>
                      <m:t>𝑫𝒆𝒇𝒊𝒏𝒊𝒕𝒊𝒐𝒏</m:t>
                    </m:r>
                    <m:r>
                      <a:rPr lang="en-US" sz="2400" b="1" i="1" smtClean="0">
                        <a:latin typeface="Cambria Math"/>
                      </a:rPr>
                      <m:t> . </m:t>
                    </m:r>
                  </m:oMath>
                </a14:m>
                <a:endParaRPr lang="en-US" sz="2400" b="1" i="1" dirty="0" smtClean="0">
                  <a:latin typeface="Cambria Math"/>
                </a:endParaRPr>
              </a:p>
              <a:p>
                <a:pPr>
                  <a:lnSpc>
                    <a:spcPct val="150000"/>
                  </a:lnSpc>
                </a:pPr>
                <a14:m>
                  <m:oMath xmlns:m="http://schemas.openxmlformats.org/officeDocument/2006/math">
                    <m:r>
                      <a:rPr lang="en-US" sz="2400" b="1" i="1" smtClean="0">
                        <a:latin typeface="Cambria Math"/>
                      </a:rPr>
                      <m:t> 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Let A be a subset of a topological space X. 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A point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 smtClean="0">
                            <a:latin typeface="Cambria Math"/>
                          </a:rPr>
                        </m:ctrlPr>
                      </m:sSubPr>
                      <m:e>
                        <m:r>
                          <m:rPr>
                            <m:nor/>
                          </m:rPr>
                          <a:rPr lang="en-US" sz="1800" b="0" i="0" smtClean="0">
                            <a:latin typeface="Arial Black" pitchFamily="34" charset="0"/>
                          </a:rPr>
                          <m:t> </m:t>
                        </m:r>
                        <m:r>
                          <m:rPr>
                            <m:nor/>
                          </m:rPr>
                          <a:rPr lang="en-US" sz="1800" dirty="0">
                            <a:latin typeface="Arial Black" pitchFamily="34" charset="0"/>
                          </a:rPr>
                          <m:t>x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</a:rPr>
                          <m:t>0</m:t>
                        </m:r>
                      </m:sub>
                    </m:sSub>
                  </m:oMath>
                </a14:m>
                <a:r>
                  <a:rPr lang="en-US" sz="1800" b="1" dirty="0" smtClean="0">
                    <a:latin typeface="Arial Black" pitchFamily="34" charset="0"/>
                  </a:rPr>
                  <a:t/>
                </a:r>
                <a:r>
                  <a:rPr lang="en-US" sz="1800" dirty="0" smtClean="0">
                    <a:latin typeface="Arial Black" pitchFamily="34" charset="0"/>
                  </a:rPr>
                  <a:t>is called an exterior point of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𝐴</m:t>
                    </m:r>
                  </m:oMath>
                </a14:m>
                <a:r>
                  <a:rPr lang="en-US" sz="1800" b="1" dirty="0" smtClean="0">
                    <a:latin typeface="Arial Black" pitchFamily="34" charset="0"/>
                  </a:rPr>
                  <a:t/>
                </a:r>
                <a:r>
                  <a:rPr lang="en-US" sz="1800" dirty="0" smtClean="0">
                    <a:latin typeface="Arial Black" pitchFamily="34" charset="0"/>
                  </a:rPr>
                  <a:t>if there exists neighbourhood N of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>
                            <a:latin typeface="Cambria Math"/>
                          </a:rPr>
                        </m:ctrlPr>
                      </m:sSubPr>
                      <m:e>
                        <m:r>
                          <m:rPr>
                            <m:nor/>
                          </m:rPr>
                          <a:rPr lang="en-US" sz="1800">
                            <a:latin typeface="Arial Black" pitchFamily="34" charset="0"/>
                          </a:rPr>
                          <m:t> </m:t>
                        </m:r>
                        <m:r>
                          <m:rPr>
                            <m:nor/>
                          </m:rPr>
                          <a:rPr lang="en-US" sz="1800" dirty="0">
                            <a:latin typeface="Arial Black" pitchFamily="34" charset="0"/>
                          </a:rPr>
                          <m:t>x</m:t>
                        </m:r>
                      </m:e>
                      <m:sub>
                        <m:r>
                          <a:rPr lang="en-US" sz="1800" i="1">
                            <a:latin typeface="Cambria Math"/>
                          </a:rPr>
                          <m:t>0</m:t>
                        </m:r>
                      </m:sub>
                    </m:sSub>
                  </m:oMath>
                </a14:m>
                <a:r>
                  <a:rPr lang="en-US" sz="1800" b="1" dirty="0" smtClean="0">
                    <a:latin typeface="Arial Black" pitchFamily="34" charset="0"/>
                  </a:rPr>
                  <a:t/>
                </a:r>
                <a:r>
                  <a:rPr lang="en-US" sz="1800" dirty="0" smtClean="0">
                    <a:latin typeface="Arial Black" pitchFamily="34" charset="0"/>
                  </a:rPr>
                  <a:t>such that</a:t>
                </a:r>
              </a:p>
              <a:p>
                <a:pPr marL="0" indent="0">
                  <a:lnSpc>
                    <a:spcPct val="150000"/>
                  </a:lnSpc>
                  <a:buNone/>
                </a:pPr>
                <a:r>
                  <a:rPr lang="en-US" sz="1800" dirty="0" smtClean="0">
                    <a:latin typeface="Arial Black" pitchFamily="34" charset="0"/>
                  </a:rPr>
                  <a:t/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>
                            <a:latin typeface="Cambria Math"/>
                          </a:rPr>
                        </m:ctrlPr>
                      </m:sSubPr>
                      <m:e>
                        <m:r>
                          <m:rPr>
                            <m:nor/>
                          </m:rPr>
                          <a:rPr lang="en-US" sz="1800">
                            <a:latin typeface="Arial Black" pitchFamily="34" charset="0"/>
                          </a:rPr>
                          <m:t> </m:t>
                        </m:r>
                        <m:r>
                          <m:rPr>
                            <m:nor/>
                          </m:rPr>
                          <a:rPr lang="en-US" sz="1800" dirty="0">
                            <a:latin typeface="Arial Black" pitchFamily="34" charset="0"/>
                          </a:rPr>
                          <m:t>x</m:t>
                        </m:r>
                      </m:e>
                      <m:sub>
                        <m:r>
                          <a:rPr lang="en-US" sz="1800" i="1">
                            <a:latin typeface="Cambria Math"/>
                          </a:rPr>
                          <m:t>0</m:t>
                        </m:r>
                      </m:sub>
                    </m:sSub>
                    <m:r>
                      <a:rPr lang="en-US" sz="1800" i="1" smtClean="0">
                        <a:latin typeface="Cambria Math"/>
                        <a:ea typeface="Cambria Math"/>
                      </a:rPr>
                      <m:t>∈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N</a:t>
                </a:r>
                <a14:m>
                  <m:oMath xmlns:m="http://schemas.openxmlformats.org/officeDocument/2006/math">
                    <m:r>
                      <a:rPr lang="en-US" sz="1800" b="0" i="0" dirty="0" smtClean="0">
                        <a:latin typeface="Cambria Math"/>
                        <a:ea typeface="Cambria Math"/>
                      </a:rPr>
                      <m:t> </m:t>
                    </m:r>
                    <m:r>
                      <a:rPr lang="en-US" sz="1800" i="1" dirty="0" smtClean="0">
                        <a:latin typeface="Cambria Math"/>
                        <a:ea typeface="Cambria Math"/>
                      </a:rPr>
                      <m:t>⊆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X</a:t>
                </a:r>
                <a14:m>
                  <m:oMath xmlns:m="http://schemas.openxmlformats.org/officeDocument/2006/math">
                    <m:r>
                      <a:rPr lang="en-US" sz="1800" i="1" dirty="0" smtClean="0">
                        <a:latin typeface="Cambria Math"/>
                        <a:ea typeface="Cambria Math"/>
                      </a:rPr>
                      <m:t>−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A</a:t>
                </a:r>
              </a:p>
              <a:p>
                <a:pPr marL="571500" indent="-571500">
                  <a:buFont typeface="+mj-lt"/>
                  <a:buAutoNum type="romanLcPeriod"/>
                </a:pPr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8600" y="228600"/>
                <a:ext cx="8686800" cy="6400800"/>
              </a:xfrm>
              <a:blipFill rotWithShape="1">
                <a:blip r:embed="rId3"/>
                <a:stretch>
                  <a:fillRect l="-98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29819486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228600" y="228600"/>
                <a:ext cx="8686800" cy="6400800"/>
              </a:xfrm>
            </p:spPr>
            <p:txBody>
              <a:bodyPr>
                <a:normAutofit/>
              </a:bodyPr>
              <a:lstStyle/>
              <a:p>
                <a:pPr marL="0" indent="0">
                  <a:lnSpc>
                    <a:spcPct val="150000"/>
                  </a:lnSpc>
                  <a:buNone/>
                </a:pPr>
                <a14:m>
                  <m:oMath xmlns:m="http://schemas.openxmlformats.org/officeDocument/2006/math">
                    <m:r>
                      <a:rPr lang="en-US" sz="2400" b="1" i="0" smtClean="0">
                        <a:latin typeface="Cambria Math"/>
                      </a:rPr>
                      <m:t>𝐑𝐞𝐦𝐚𝐫𝐤𝐬</m:t>
                    </m:r>
                    <m:r>
                      <a:rPr lang="en-US" sz="2400" b="1" i="0" smtClean="0">
                        <a:latin typeface="Cambria Math"/>
                      </a:rPr>
                      <m:t>.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A point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>
                            <a:latin typeface="Cambria Math"/>
                          </a:rPr>
                        </m:ctrlPr>
                      </m:sSubPr>
                      <m:e>
                        <m:r>
                          <m:rPr>
                            <m:nor/>
                          </m:rPr>
                          <a:rPr lang="en-US" sz="1800">
                            <a:latin typeface="Arial Black" pitchFamily="34" charset="0"/>
                          </a:rPr>
                          <m:t> </m:t>
                        </m:r>
                        <m:r>
                          <m:rPr>
                            <m:nor/>
                          </m:rPr>
                          <a:rPr lang="en-US" sz="1800" dirty="0">
                            <a:latin typeface="Arial Black" pitchFamily="34" charset="0"/>
                          </a:rPr>
                          <m:t>x</m:t>
                        </m:r>
                      </m:e>
                      <m:sub>
                        <m:r>
                          <a:rPr lang="en-US" sz="1800" i="1">
                            <a:latin typeface="Cambria Math"/>
                          </a:rPr>
                          <m:t>0</m:t>
                        </m:r>
                      </m:sub>
                    </m:sSub>
                    <m:r>
                      <a:rPr lang="en-US" sz="1800" i="1">
                        <a:latin typeface="Cambria Math"/>
                        <a:ea typeface="Cambria Math"/>
                      </a:rPr>
                      <m:t>∈</m:t>
                    </m:r>
                  </m:oMath>
                </a14:m>
                <a:r>
                  <a:rPr lang="en-US" sz="1800" dirty="0">
                    <a:latin typeface="Arial Black" pitchFamily="34" charset="0"/>
                  </a:rPr>
                  <a:t/>
                </a:r>
                <a:r>
                  <a:rPr lang="en-US" sz="1800" dirty="0" smtClean="0">
                    <a:latin typeface="Arial Black" pitchFamily="34" charset="0"/>
                  </a:rPr>
                  <a:t>X is an exterior point of  A if </a:t>
                </a:r>
              </a:p>
              <a:p>
                <a:pPr marL="571500" indent="-571500">
                  <a:lnSpc>
                    <a:spcPct val="150000"/>
                  </a:lnSpc>
                  <a:buFont typeface="+mj-lt"/>
                  <a:buAutoNum type="romanLcPeriod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>
                            <a:latin typeface="Cambria Math"/>
                          </a:rPr>
                        </m:ctrlPr>
                      </m:sSubPr>
                      <m:e>
                        <m:r>
                          <m:rPr>
                            <m:nor/>
                          </m:rPr>
                          <a:rPr lang="en-US" sz="1800">
                            <a:latin typeface="Arial Black" pitchFamily="34" charset="0"/>
                          </a:rPr>
                          <m:t> </m:t>
                        </m:r>
                        <m:r>
                          <m:rPr>
                            <m:nor/>
                          </m:rPr>
                          <a:rPr lang="en-US" sz="1800" dirty="0">
                            <a:latin typeface="Arial Black" pitchFamily="34" charset="0"/>
                          </a:rPr>
                          <m:t>x</m:t>
                        </m:r>
                      </m:e>
                      <m:sub>
                        <m:r>
                          <a:rPr lang="en-US" sz="1800" i="1">
                            <a:latin typeface="Cambria Math"/>
                          </a:rPr>
                          <m:t>0</m:t>
                        </m:r>
                      </m:sub>
                    </m:sSub>
                    <m:r>
                      <a:rPr lang="en-US" sz="1800" i="1">
                        <a:latin typeface="Cambria Math"/>
                        <a:ea typeface="Cambria Math"/>
                      </a:rPr>
                      <m:t>∈</m:t>
                    </m:r>
                  </m:oMath>
                </a14:m>
                <a:r>
                  <a:rPr lang="en-US" sz="1800" dirty="0">
                    <a:latin typeface="Arial Black" pitchFamily="34" charset="0"/>
                  </a:rPr>
                  <a:t/>
                </a:r>
                <a:r>
                  <a:rPr lang="en-US" sz="1800" dirty="0" smtClean="0">
                    <a:latin typeface="Arial Black" pitchFamily="34" charset="0"/>
                  </a:rPr>
                  <a:t/>
                </a:r>
                <a:r>
                  <a:rPr lang="en-US" sz="1800" dirty="0">
                    <a:latin typeface="Arial Black" pitchFamily="34" charset="0"/>
                  </a:rPr>
                  <a:t>X</a:t>
                </a:r>
                <a14:m>
                  <m:oMath xmlns:m="http://schemas.openxmlformats.org/officeDocument/2006/math">
                    <m:r>
                      <a:rPr lang="en-US" sz="1800" i="1" dirty="0">
                        <a:latin typeface="Cambria Math"/>
                        <a:ea typeface="Cambria Math"/>
                      </a:rPr>
                      <m:t>−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A and </a:t>
                </a:r>
              </a:p>
              <a:p>
                <a:pPr marL="571500" indent="-571500">
                  <a:lnSpc>
                    <a:spcPct val="150000"/>
                  </a:lnSpc>
                  <a:buFont typeface="+mj-lt"/>
                  <a:buAutoNum type="romanLcPeriod"/>
                </a:pPr>
                <a:r>
                  <a:rPr lang="en-US" sz="1800" dirty="0" smtClean="0">
                    <a:latin typeface="Arial Black" pitchFamily="34" charset="0"/>
                  </a:rPr>
                  <a:t>There exists at least</a:t>
                </a:r>
                <a14:m>
                  <m:oMath xmlns:m="http://schemas.openxmlformats.org/officeDocument/2006/math">
                    <m:r>
                      <a:rPr lang="en-US" sz="1800" b="0" i="0" smtClean="0">
                        <a:latin typeface="Cambria Math"/>
                      </a:rPr>
                      <m:t> 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One neighbourhood of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>
                            <a:latin typeface="Cambria Math"/>
                          </a:rPr>
                        </m:ctrlPr>
                      </m:sSubPr>
                      <m:e>
                        <m:r>
                          <m:rPr>
                            <m:nor/>
                          </m:rPr>
                          <a:rPr lang="en-US" sz="1800">
                            <a:latin typeface="Arial Black" pitchFamily="34" charset="0"/>
                          </a:rPr>
                          <m:t> </m:t>
                        </m:r>
                        <m:r>
                          <m:rPr>
                            <m:nor/>
                          </m:rPr>
                          <a:rPr lang="en-US" sz="1800" dirty="0" smtClean="0">
                            <a:latin typeface="Arial Black" pitchFamily="34" charset="0"/>
                          </a:rPr>
                          <m:t>x</m:t>
                        </m:r>
                        <m:r>
                          <m:rPr>
                            <m:nor/>
                          </m:rPr>
                          <a:rPr lang="en-US" sz="1800" b="0" i="0" dirty="0" smtClean="0">
                            <a:latin typeface="Arial Black" pitchFamily="34" charset="0"/>
                          </a:rPr>
                          <m:t> </m:t>
                        </m:r>
                      </m:e>
                      <m:sub>
                        <m:r>
                          <a:rPr lang="en-US" sz="1800" i="1">
                            <a:latin typeface="Cambria Math"/>
                          </a:rPr>
                          <m:t>0</m:t>
                        </m:r>
                      </m:sub>
                    </m:sSub>
                  </m:oMath>
                </a14:m>
                <a:endParaRPr lang="en-US" sz="1800" dirty="0" smtClean="0">
                  <a:latin typeface="Arial Black" pitchFamily="34" charset="0"/>
                </a:endParaRPr>
              </a:p>
              <a:p>
                <a:pPr marL="0" indent="0">
                  <a:lnSpc>
                    <a:spcPct val="150000"/>
                  </a:lnSpc>
                  <a:buNone/>
                </a:pPr>
                <a:r>
                  <a:rPr lang="en-US" sz="1800" dirty="0" smtClean="0">
                    <a:latin typeface="Arial Black" pitchFamily="34" charset="0"/>
                  </a:rPr>
                  <a:t>Which does not intersect A</a:t>
                </a:r>
              </a:p>
              <a:p>
                <a:pPr marL="571500" indent="-571500">
                  <a:buFont typeface="+mj-lt"/>
                  <a:buAutoNum type="romanLcPeriod"/>
                </a:pPr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8600" y="228600"/>
                <a:ext cx="8686800" cy="6400800"/>
              </a:xfrm>
              <a:blipFill rotWithShape="1">
                <a:blip r:embed="rId3"/>
                <a:stretch>
                  <a:fillRect l="-9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10737476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152400" y="228600"/>
                <a:ext cx="8839200" cy="6400800"/>
              </a:xfrm>
            </p:spPr>
            <p:txBody>
              <a:bodyPr/>
              <a:lstStyle/>
              <a:p>
                <a14:m>
                  <m:oMath xmlns:m="http://schemas.openxmlformats.org/officeDocument/2006/math">
                    <m:r>
                      <a:rPr lang="en-US" sz="2400" b="1" i="1" smtClean="0">
                        <a:latin typeface="Cambria Math"/>
                      </a:rPr>
                      <m:t>𝑬𝒙𝒂𝒎𝒑𝒍𝒆</m:t>
                    </m:r>
                    <m:r>
                      <a:rPr lang="en-US" sz="2400" b="1" i="1" smtClean="0">
                        <a:latin typeface="Cambria Math"/>
                      </a:rPr>
                      <m:t> .</m:t>
                    </m:r>
                  </m:oMath>
                </a14:m>
                <a:r>
                  <a:rPr lang="en-US" sz="2400" b="1" dirty="0" smtClean="0">
                    <a:latin typeface="Arial Black" pitchFamily="34" charset="0"/>
                  </a:rPr>
                  <a:t/>
                </a:r>
                <a:r>
                  <a:rPr lang="en-US" sz="1800" dirty="0" smtClean="0">
                    <a:latin typeface="Arial Black" pitchFamily="34" charset="0"/>
                  </a:rPr>
                  <a:t>Let X=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US" sz="180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sz="1800" i="1" smtClean="0">
                            <a:latin typeface="Cambria Math"/>
                            <a:ea typeface="Cambria Math"/>
                          </a:rPr>
                          <m:t>𝛼</m:t>
                        </m:r>
                        <m:r>
                          <a:rPr lang="en-US" sz="1800" b="0" i="1" smtClean="0">
                            <a:latin typeface="Cambria Math"/>
                            <a:ea typeface="Cambria Math"/>
                          </a:rPr>
                          <m:t>,</m:t>
                        </m:r>
                        <m:r>
                          <a:rPr lang="en-US" sz="1800" b="0" i="1" smtClean="0">
                            <a:latin typeface="Cambria Math"/>
                            <a:ea typeface="Cambria Math"/>
                          </a:rPr>
                          <m:t>𝛽</m:t>
                        </m:r>
                        <m:r>
                          <a:rPr lang="en-US" sz="1800" b="0" i="1" smtClean="0">
                            <a:latin typeface="Cambria Math"/>
                            <a:ea typeface="Cambria Math"/>
                          </a:rPr>
                          <m:t>,</m:t>
                        </m:r>
                        <m:r>
                          <a:rPr lang="en-US" sz="1800" b="0" i="1" smtClean="0">
                            <a:latin typeface="Cambria Math"/>
                            <a:ea typeface="Cambria Math"/>
                          </a:rPr>
                          <m:t>𝛾</m:t>
                        </m:r>
                      </m:e>
                    </m:d>
                  </m:oMath>
                </a14:m>
                <a:r>
                  <a:rPr lang="en-US" sz="1800" b="1" dirty="0" smtClean="0">
                    <a:latin typeface="Arial Black" pitchFamily="34" charset="0"/>
                  </a:rPr>
                  <a:t/>
                </a:r>
                <a:r>
                  <a:rPr lang="en-US" sz="1800" dirty="0" smtClean="0">
                    <a:latin typeface="Arial Black" pitchFamily="34" charset="0"/>
                  </a:rPr>
                  <a:t>and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𝜏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=</m:t>
                    </m:r>
                  </m:oMath>
                </a14:m>
                <a:r>
                  <a:rPr lang="en-US" sz="1800" b="1" dirty="0" smtClean="0">
                    <a:latin typeface="Arial Black" pitchFamily="34" charset="0"/>
                  </a:rPr>
                  <a:t/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US" sz="1800" b="1" i="1" dirty="0" smtClean="0">
                            <a:latin typeface="Cambria Math"/>
                          </a:rPr>
                        </m:ctrlPr>
                      </m:dPr>
                      <m:e>
                        <m:r>
                          <m:rPr>
                            <m:nor/>
                          </m:rPr>
                          <a:rPr lang="en-US" sz="1800" dirty="0">
                            <a:latin typeface="Arial Black" pitchFamily="34" charset="0"/>
                          </a:rPr>
                          <m:t>X</m:t>
                        </m:r>
                        <m:r>
                          <a:rPr lang="en-US" sz="1800" b="1" i="1" dirty="0" smtClean="0">
                            <a:latin typeface="Cambria Math"/>
                          </a:rPr>
                          <m:t>,</m:t>
                        </m:r>
                        <m:r>
                          <a:rPr lang="en-US" sz="1800" b="1" i="1" dirty="0" smtClean="0">
                            <a:latin typeface="Cambria Math"/>
                            <a:ea typeface="Cambria Math"/>
                          </a:rPr>
                          <m:t>∅,</m:t>
                        </m:r>
                        <m:d>
                          <m:dPr>
                            <m:begChr m:val="{"/>
                            <m:endChr m:val="}"/>
                            <m:ctrlPr>
                              <a:rPr lang="en-US" sz="1800" b="1" i="1" dirty="0" smtClean="0">
                                <a:latin typeface="Cambria Math"/>
                                <a:ea typeface="Cambria Math"/>
                              </a:rPr>
                            </m:ctrlPr>
                          </m:dPr>
                          <m:e>
                            <m:r>
                              <a:rPr lang="en-US" sz="1800" b="0" i="1" dirty="0" smtClean="0">
                                <a:latin typeface="Cambria Math"/>
                                <a:ea typeface="Cambria Math"/>
                              </a:rPr>
                              <m:t>𝛽</m:t>
                            </m:r>
                            <m:r>
                              <a:rPr lang="en-US" sz="1800" b="0" i="1" dirty="0" smtClean="0">
                                <a:latin typeface="Cambria Math"/>
                                <a:ea typeface="Cambria Math"/>
                              </a:rPr>
                              <m:t>,</m:t>
                            </m:r>
                            <m:r>
                              <a:rPr lang="en-US" sz="1800" b="0" i="1" dirty="0" smtClean="0">
                                <a:latin typeface="Cambria Math"/>
                                <a:ea typeface="Cambria Math"/>
                              </a:rPr>
                              <m:t>𝛾</m:t>
                            </m:r>
                          </m:e>
                        </m:d>
                      </m:e>
                    </m:d>
                  </m:oMath>
                </a14:m>
                <a:endParaRPr lang="en-US" sz="1800" b="1" dirty="0" smtClean="0">
                  <a:latin typeface="Arial Black" pitchFamily="34" charset="0"/>
                </a:endParaRPr>
              </a:p>
              <a:p>
                <a:pPr marL="0" indent="0">
                  <a:buNone/>
                </a:pPr>
                <a:r>
                  <a:rPr lang="en-US" sz="1800" dirty="0" smtClean="0">
                    <a:latin typeface="Arial Black" pitchFamily="34" charset="0"/>
                  </a:rPr>
                  <a:t>If</a:t>
                </a:r>
                <a:r>
                  <a:rPr lang="en-US" sz="1800" b="1" dirty="0" smtClean="0">
                    <a:latin typeface="Arial Black" pitchFamily="34" charset="0"/>
                  </a:rPr>
                  <a:t/>
                </a:r>
                <a:r>
                  <a:rPr lang="en-US" sz="1800" dirty="0" smtClean="0">
                    <a:latin typeface="Arial Black" pitchFamily="34" charset="0"/>
                  </a:rPr>
                  <a:t>A=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US" sz="180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sz="1800" i="1" smtClean="0">
                            <a:latin typeface="Cambria Math"/>
                            <a:ea typeface="Cambria Math"/>
                          </a:rPr>
                          <m:t>𝛼</m:t>
                        </m:r>
                        <m:r>
                          <a:rPr lang="en-US" sz="1800" b="0" i="1" smtClean="0">
                            <a:latin typeface="Cambria Math"/>
                            <a:ea typeface="Cambria Math"/>
                          </a:rPr>
                          <m:t>,</m:t>
                        </m:r>
                        <m:r>
                          <a:rPr lang="en-US" sz="1800" b="0" i="1" smtClean="0">
                            <a:latin typeface="Cambria Math"/>
                            <a:ea typeface="Cambria Math"/>
                          </a:rPr>
                          <m:t>𝛽</m:t>
                        </m:r>
                      </m:e>
                    </m:d>
                    <m:r>
                      <a:rPr lang="en-US" sz="1800" b="1" i="0" smtClean="0">
                        <a:latin typeface="Cambria Math"/>
                      </a:rPr>
                      <m:t>,</m:t>
                    </m:r>
                  </m:oMath>
                </a14:m>
                <a:r>
                  <a:rPr lang="en-US" sz="1800" b="1" dirty="0" smtClean="0">
                    <a:latin typeface="Arial Black" pitchFamily="34" charset="0"/>
                  </a:rPr>
                  <a:t/>
                </a:r>
              </a:p>
              <a:p>
                <a:pPr marL="0" indent="0">
                  <a:buNone/>
                </a:pPr>
                <a:r>
                  <a:rPr lang="en-US" sz="1800" dirty="0" smtClean="0">
                    <a:latin typeface="Arial Black" pitchFamily="34" charset="0"/>
                  </a:rPr>
                  <a:t>then A has no exterior point </a:t>
                </a:r>
              </a:p>
              <a:p>
                <a:pPr marL="0" indent="0">
                  <a:buNone/>
                </a:pPr>
                <a:r>
                  <a:rPr lang="en-US" sz="1800" dirty="0" smtClean="0">
                    <a:latin typeface="Arial Black" pitchFamily="34" charset="0"/>
                  </a:rPr>
                  <a:t>because 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  <a:ea typeface="Cambria Math"/>
                      </a:rPr>
                      <m:t>𝛾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is the only point which belongs to X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−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A </a:t>
                </a:r>
              </a:p>
              <a:p>
                <a:pPr marL="0" indent="0">
                  <a:buNone/>
                </a:pPr>
                <a:r>
                  <a:rPr lang="en-US" sz="1800" dirty="0" smtClean="0">
                    <a:latin typeface="Arial Black" pitchFamily="34" charset="0"/>
                  </a:rPr>
                  <a:t>but there is no neighbourhood of 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  <a:ea typeface="Cambria Math"/>
                      </a:rPr>
                      <m:t>𝛾</m:t>
                    </m:r>
                    <m:r>
                      <a:rPr lang="en-US" sz="1800" i="1">
                        <a:latin typeface="Cambria Math"/>
                        <a:ea typeface="Cambria Math"/>
                      </a:rPr>
                      <m:t> 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contained in </a:t>
                </a:r>
                <a:r>
                  <a:rPr lang="en-US" sz="1800" dirty="0">
                    <a:latin typeface="Arial Black" pitchFamily="34" charset="0"/>
                  </a:rPr>
                  <a:t>X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  <a:ea typeface="Cambria Math"/>
                      </a:rPr>
                      <m:t>−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A.</a:t>
                </a:r>
                <a:endParaRPr lang="en-US" sz="1800" dirty="0">
                  <a:latin typeface="Arial Black" pitchFamily="34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52400" y="228600"/>
                <a:ext cx="8839200" cy="6400800"/>
              </a:xfrm>
              <a:blipFill rotWithShape="1">
                <a:blip r:embed="rId3"/>
                <a:stretch>
                  <a:fillRect l="-897" t="-47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23389461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152400" y="152400"/>
                <a:ext cx="8839200" cy="6477000"/>
              </a:xfrm>
            </p:spPr>
            <p:txBody>
              <a:bodyPr/>
              <a:lstStyle/>
              <a:p>
                <a14:m>
                  <m:oMath xmlns:m="http://schemas.openxmlformats.org/officeDocument/2006/math">
                    <m:r>
                      <a:rPr lang="en-US" sz="2400" b="1" i="1" smtClean="0">
                        <a:latin typeface="Cambria Math"/>
                      </a:rPr>
                      <m:t>𝑫𝒆𝒇𝒊𝒏𝒊𝒕𝒊𝒐𝒏</m:t>
                    </m:r>
                    <m:r>
                      <a:rPr lang="en-US" sz="2400" b="1" i="1" smtClean="0">
                        <a:latin typeface="Cambria Math"/>
                      </a:rPr>
                      <m:t> .</m:t>
                    </m:r>
                  </m:oMath>
                </a14:m>
                <a:r>
                  <a:rPr lang="en-US" sz="2400" b="1" dirty="0" smtClean="0">
                    <a:latin typeface="Arial Black" pitchFamily="34" charset="0"/>
                  </a:rPr>
                  <a:t/>
                </a:r>
                <a:r>
                  <a:rPr lang="en-US" sz="1800" dirty="0" smtClean="0">
                    <a:latin typeface="Arial Black" pitchFamily="34" charset="0"/>
                  </a:rPr>
                  <a:t>The set of all exterior points of A is called the Exterior of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𝐴</m:t>
                    </m:r>
                  </m:oMath>
                </a14:m>
                <a:r>
                  <a:rPr lang="en-US" sz="1800" b="1" dirty="0" smtClean="0">
                    <a:latin typeface="Arial Black" pitchFamily="34" charset="0"/>
                  </a:rPr>
                  <a:t/>
                </a:r>
                <a:r>
                  <a:rPr lang="en-US" sz="1800" dirty="0" smtClean="0">
                    <a:latin typeface="Arial Black" pitchFamily="34" charset="0"/>
                  </a:rPr>
                  <a:t>and we shall denote it by Ext (A)</a:t>
                </a:r>
                <a:endParaRPr lang="en-US" sz="1800" b="1" dirty="0">
                  <a:latin typeface="Arial Black" pitchFamily="34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52400" y="152400"/>
                <a:ext cx="8839200" cy="6477000"/>
              </a:xfrm>
              <a:blipFill rotWithShape="1">
                <a:blip r:embed="rId3"/>
                <a:stretch>
                  <a:fillRect l="-897" t="-47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9435995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76200" y="228600"/>
                <a:ext cx="8915400" cy="6324600"/>
              </a:xfrm>
            </p:spPr>
            <p:txBody>
              <a:bodyPr/>
              <a:lstStyle/>
              <a:p>
                <a14:m>
                  <m:oMath xmlns:m="http://schemas.openxmlformats.org/officeDocument/2006/math">
                    <m:r>
                      <a:rPr lang="en-US" sz="2400" b="1" i="1" smtClean="0">
                        <a:latin typeface="Cambria Math"/>
                      </a:rPr>
                      <m:t>𝑬𝒙𝒂𝒎𝒑𝒍𝒆</m:t>
                    </m:r>
                    <m:r>
                      <a:rPr lang="en-US" sz="2400" b="1" i="1" smtClean="0">
                        <a:latin typeface="Cambria Math"/>
                      </a:rPr>
                      <m:t> .</m:t>
                    </m:r>
                  </m:oMath>
                </a14:m>
                <a:r>
                  <a:rPr lang="en-US" b="1" dirty="0" smtClean="0"/>
                  <a:t/>
                </a:r>
                <a:r>
                  <a:rPr lang="en-US" sz="1800" dirty="0" smtClean="0">
                    <a:latin typeface="Arial Black" pitchFamily="34" charset="0"/>
                  </a:rPr>
                  <a:t>Let X be any non-empty set and </a:t>
                </a:r>
              </a:p>
              <a:p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𝜏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=</m:t>
                    </m:r>
                    <m:d>
                      <m:dPr>
                        <m:begChr m:val="{"/>
                        <m:endChr m:val="}"/>
                        <m:ctrlPr>
                          <a:rPr lang="en-US" sz="1800" b="0" i="1" smtClean="0">
                            <a:latin typeface="Cambria Math"/>
                            <a:ea typeface="Cambria Math"/>
                          </a:rPr>
                        </m:ctrlPr>
                      </m:dPr>
                      <m:e>
                        <m:r>
                          <m:rPr>
                            <m:nor/>
                          </m:rPr>
                          <a:rPr lang="en-US" sz="1800" dirty="0">
                            <a:latin typeface="Arial Black" pitchFamily="34" charset="0"/>
                          </a:rPr>
                          <m:t>X</m:t>
                        </m:r>
                        <m:r>
                          <a:rPr lang="en-US" sz="1800" b="0" i="1" dirty="0" smtClean="0">
                            <a:latin typeface="Cambria Math"/>
                          </a:rPr>
                          <m:t>,</m:t>
                        </m:r>
                        <m:r>
                          <a:rPr lang="en-US" sz="1800" b="0" i="1" dirty="0" smtClean="0">
                            <a:latin typeface="Cambria Math"/>
                            <a:ea typeface="Cambria Math"/>
                          </a:rPr>
                          <m:t>∅</m:t>
                        </m:r>
                      </m:e>
                    </m:d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be the trivial topology on X. </a:t>
                </a:r>
              </a:p>
              <a:p>
                <a:r>
                  <a:rPr lang="en-US" sz="1800" dirty="0" smtClean="0">
                    <a:latin typeface="Arial Black" pitchFamily="34" charset="0"/>
                  </a:rPr>
                  <a:t>Then for every non-empty subset  A of X. </a:t>
                </a:r>
              </a:p>
              <a:p>
                <a:r>
                  <a:rPr lang="en-US" sz="1800" dirty="0" smtClean="0">
                    <a:latin typeface="Arial Black" pitchFamily="34" charset="0"/>
                  </a:rPr>
                  <a:t>Ext(A)=</a:t>
                </a:r>
                <a14:m>
                  <m:oMath xmlns:m="http://schemas.openxmlformats.org/officeDocument/2006/math">
                    <m:r>
                      <a:rPr lang="en-US" sz="1800" b="0" i="0" smtClean="0">
                        <a:latin typeface="Cambria Math"/>
                        <a:ea typeface="Cambria Math"/>
                      </a:rPr>
                      <m:t> </m:t>
                    </m:r>
                    <m:r>
                      <a:rPr lang="en-US" sz="1800" i="1" smtClean="0">
                        <a:latin typeface="Cambria Math"/>
                        <a:ea typeface="Cambria Math"/>
                      </a:rPr>
                      <m:t>∅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 </m:t>
                    </m:r>
                  </m:oMath>
                </a14:m>
                <a:endParaRPr lang="en-US" sz="1800" b="0" dirty="0" smtClean="0">
                  <a:latin typeface="Arial Black" pitchFamily="34" charset="0"/>
                  <a:ea typeface="Cambria Math"/>
                </a:endParaRPr>
              </a:p>
              <a:p>
                <a:r>
                  <a:rPr lang="en-US" sz="1800" dirty="0" smtClean="0">
                    <a:latin typeface="Arial Black" pitchFamily="34" charset="0"/>
                  </a:rPr>
                  <a:t>because there is no point of X for which there exists a neighbourhood contained in X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−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A</a:t>
                </a:r>
                <a:endParaRPr lang="en-US" sz="1800" dirty="0">
                  <a:latin typeface="Arial Black" pitchFamily="34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76200" y="228600"/>
                <a:ext cx="8915400" cy="6324600"/>
              </a:xfrm>
              <a:blipFill rotWithShape="1">
                <a:blip r:embed="rId3"/>
                <a:stretch>
                  <a:fillRect l="-47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40945590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152400" y="228600"/>
                <a:ext cx="8839200" cy="6477000"/>
              </a:xfrm>
            </p:spPr>
            <p:txBody>
              <a:bodyPr/>
              <a:lstStyle/>
              <a:p>
                <a14:m>
                  <m:oMath xmlns:m="http://schemas.openxmlformats.org/officeDocument/2006/math">
                    <m:r>
                      <a:rPr lang="en-US" sz="2400" b="1" i="0" smtClean="0">
                        <a:latin typeface="Cambria Math"/>
                      </a:rPr>
                      <m:t>𝐄𝐱𝐚𝐦𝐩𝐥𝐞</m:t>
                    </m:r>
                    <m:r>
                      <a:rPr lang="en-US" sz="2400" b="1" i="0" smtClean="0">
                        <a:latin typeface="Cambria Math"/>
                      </a:rPr>
                      <m:t> </m:t>
                    </m:r>
                    <m:r>
                      <a:rPr lang="en-US" sz="2400" b="1" i="1" smtClean="0">
                        <a:latin typeface="Cambria Math"/>
                      </a:rPr>
                      <m:t>.</m:t>
                    </m:r>
                  </m:oMath>
                </a14:m>
                <a:r>
                  <a:rPr lang="en-US" b="1" dirty="0" smtClean="0"/>
                  <a:t/>
                </a:r>
                <a:r>
                  <a:rPr lang="en-US" sz="1800" dirty="0" smtClean="0">
                    <a:latin typeface="Arial Black" pitchFamily="34" charset="0"/>
                  </a:rPr>
                  <a:t>Let X=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US" sz="180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sz="1800" b="0" i="1" smtClean="0">
                            <a:latin typeface="Cambria Math"/>
                          </a:rPr>
                          <m:t>𝑎</m:t>
                        </m:r>
                        <m:r>
                          <a:rPr lang="en-US" sz="1800" b="0" i="1" smtClean="0">
                            <a:latin typeface="Cambria Math"/>
                          </a:rPr>
                          <m:t>,</m:t>
                        </m:r>
                        <m:r>
                          <a:rPr lang="en-US" sz="1800" b="0" i="1" smtClean="0">
                            <a:latin typeface="Cambria Math"/>
                          </a:rPr>
                          <m:t>𝑏</m:t>
                        </m:r>
                        <m:r>
                          <a:rPr lang="en-US" sz="1800" b="0" i="1" smtClean="0">
                            <a:latin typeface="Cambria Math"/>
                          </a:rPr>
                          <m:t>,</m:t>
                        </m:r>
                        <m:r>
                          <a:rPr lang="en-US" sz="1800" b="0" i="1" smtClean="0">
                            <a:latin typeface="Cambria Math"/>
                          </a:rPr>
                          <m:t>𝑐</m:t>
                        </m:r>
                      </m:e>
                    </m:d>
                  </m:oMath>
                </a14:m>
                <a:r>
                  <a:rPr lang="en-US" sz="1800" b="1" dirty="0" smtClean="0">
                    <a:latin typeface="Arial Black" pitchFamily="34" charset="0"/>
                  </a:rPr>
                  <a:t/>
                </a:r>
                <a:r>
                  <a:rPr lang="en-US" sz="1800" dirty="0" smtClean="0">
                    <a:latin typeface="Arial Black" pitchFamily="34" charset="0"/>
                  </a:rPr>
                  <a:t>be the discrete topological space</a:t>
                </a:r>
              </a:p>
              <a:p>
                <a:pPr marL="0" indent="0">
                  <a:buNone/>
                </a:pPr>
                <a:r>
                  <a:rPr lang="en-US" sz="1800" dirty="0">
                    <a:latin typeface="Arial Black" pitchFamily="34" charset="0"/>
                  </a:rPr>
                  <a:t/>
                </a:r>
                <a:r>
                  <a:rPr lang="en-US" sz="1800" dirty="0" smtClean="0">
                    <a:latin typeface="Arial Black" pitchFamily="34" charset="0"/>
                  </a:rPr>
                  <a:t>Let A =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US" sz="180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sz="1800" b="0" i="1" smtClean="0">
                            <a:latin typeface="Cambria Math"/>
                          </a:rPr>
                          <m:t>𝑏</m:t>
                        </m:r>
                        <m:r>
                          <a:rPr lang="en-US" sz="1800" b="0" i="1" smtClean="0">
                            <a:latin typeface="Cambria Math"/>
                          </a:rPr>
                          <m:t>,</m:t>
                        </m:r>
                        <m:r>
                          <a:rPr lang="en-US" sz="1800" b="0" i="1" smtClean="0">
                            <a:latin typeface="Cambria Math"/>
                          </a:rPr>
                          <m:t>𝑐</m:t>
                        </m:r>
                      </m:e>
                    </m:d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Then</a:t>
                </a:r>
              </a:p>
              <a:p>
                <a:pPr marL="0" indent="0">
                  <a:buNone/>
                </a:pPr>
                <a:r>
                  <a:rPr lang="en-US" sz="1800" dirty="0" smtClean="0">
                    <a:latin typeface="Arial Black" pitchFamily="34" charset="0"/>
                  </a:rPr>
                  <a:t>Ext (A)=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US" sz="180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sz="1800" b="0" i="1" smtClean="0">
                            <a:latin typeface="Cambria Math"/>
                          </a:rPr>
                          <m:t>𝑎</m:t>
                        </m:r>
                      </m:e>
                    </m:d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=X</a:t>
                </a:r>
                <a14:m>
                  <m:oMath xmlns:m="http://schemas.openxmlformats.org/officeDocument/2006/math">
                    <m:r>
                      <a:rPr lang="en-US" sz="1800" i="1" dirty="0" smtClean="0">
                        <a:latin typeface="Cambria Math"/>
                        <a:ea typeface="Cambria Math"/>
                      </a:rPr>
                      <m:t>−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A.</a:t>
                </a:r>
              </a:p>
              <a:p>
                <a:pPr marL="0" indent="0">
                  <a:buNone/>
                </a:pPr>
                <a:r>
                  <a:rPr lang="en-US" sz="1800" dirty="0" smtClean="0">
                    <a:latin typeface="Arial Black" pitchFamily="34" charset="0"/>
                  </a:rPr>
                  <a:t>This result is true for all subsets of X (why)?</a:t>
                </a:r>
              </a:p>
              <a:p>
                <a:pPr marL="0" indent="0">
                  <a:buNone/>
                </a:pPr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52400" y="228600"/>
                <a:ext cx="8839200" cy="6477000"/>
              </a:xfrm>
              <a:blipFill rotWithShape="1">
                <a:blip r:embed="rId3"/>
                <a:stretch>
                  <a:fillRect l="-55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9994858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228600" y="228600"/>
                <a:ext cx="8763000" cy="6400800"/>
              </a:xfrm>
            </p:spPr>
            <p:txBody>
              <a:bodyPr/>
              <a:lstStyle/>
              <a:p>
                <a14:m>
                  <m:oMath xmlns:m="http://schemas.openxmlformats.org/officeDocument/2006/math">
                    <m:r>
                      <a:rPr lang="en-US" sz="2400" b="1" i="0" smtClean="0">
                        <a:latin typeface="Cambria Math"/>
                      </a:rPr>
                      <m:t>𝐄𝐱𝐚𝐦𝐩𝐥𝐞</m:t>
                    </m:r>
                    <m:r>
                      <a:rPr lang="en-US" sz="2400" b="1" i="1" smtClean="0">
                        <a:latin typeface="Cambria Math"/>
                      </a:rPr>
                      <m:t>.</m:t>
                    </m:r>
                  </m:oMath>
                </a14:m>
                <a:r>
                  <a:rPr lang="en-US" b="1" dirty="0" smtClean="0"/>
                  <a:t/>
                </a:r>
                <a:r>
                  <a:rPr lang="en-US" sz="1800" dirty="0" smtClean="0">
                    <a:latin typeface="Arial Black" pitchFamily="34" charset="0"/>
                  </a:rPr>
                  <a:t>Let X=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US" sz="180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sz="1800" b="0" i="1" smtClean="0">
                            <a:latin typeface="Cambria Math"/>
                          </a:rPr>
                          <m:t>𝑎</m:t>
                        </m:r>
                        <m:r>
                          <a:rPr lang="en-US" sz="1800" b="0" i="1" smtClean="0">
                            <a:latin typeface="Cambria Math"/>
                          </a:rPr>
                          <m:t>,</m:t>
                        </m:r>
                        <m:r>
                          <a:rPr lang="en-US" sz="1800" b="0" i="1" smtClean="0">
                            <a:latin typeface="Cambria Math"/>
                          </a:rPr>
                          <m:t>𝑏</m:t>
                        </m:r>
                        <m:r>
                          <a:rPr lang="en-US" sz="1800" b="0" i="1" smtClean="0">
                            <a:latin typeface="Cambria Math"/>
                          </a:rPr>
                          <m:t>,</m:t>
                        </m:r>
                        <m:r>
                          <a:rPr lang="en-US" sz="1800" b="0" i="1" smtClean="0">
                            <a:latin typeface="Cambria Math"/>
                          </a:rPr>
                          <m:t>𝑐</m:t>
                        </m:r>
                        <m:r>
                          <a:rPr lang="en-US" sz="1800" b="0" i="1" smtClean="0">
                            <a:latin typeface="Cambria Math"/>
                          </a:rPr>
                          <m:t>,</m:t>
                        </m:r>
                        <m:r>
                          <a:rPr lang="en-US" sz="1800" b="0" i="1" smtClean="0">
                            <a:latin typeface="Cambria Math"/>
                          </a:rPr>
                          <m:t>𝑑</m:t>
                        </m:r>
                      </m:e>
                    </m:d>
                  </m:oMath>
                </a14:m>
                <a:r>
                  <a:rPr lang="en-US" sz="1800" b="1" dirty="0" smtClean="0">
                    <a:latin typeface="Arial Black" pitchFamily="34" charset="0"/>
                  </a:rPr>
                  <a:t/>
                </a:r>
                <a:r>
                  <a:rPr lang="en-US" sz="1800" dirty="0" smtClean="0">
                    <a:latin typeface="Arial Black" pitchFamily="34" charset="0"/>
                  </a:rPr>
                  <a:t>and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  <a:ea typeface="Cambria Math"/>
                      </a:rPr>
                      <m:t>𝜏</m:t>
                    </m:r>
                    <m:r>
                      <a:rPr lang="en-US" sz="1800" b="1" i="1" smtClean="0">
                        <a:latin typeface="Cambria Math"/>
                        <a:ea typeface="Cambria Math"/>
                      </a:rPr>
                      <m:t>=</m:t>
                    </m:r>
                    <m:d>
                      <m:dPr>
                        <m:begChr m:val="{"/>
                        <m:endChr m:val="}"/>
                        <m:ctrlPr>
                          <a:rPr lang="en-US" sz="1800" b="1" i="1" smtClean="0">
                            <a:latin typeface="Cambria Math"/>
                            <a:ea typeface="Cambria Math"/>
                          </a:rPr>
                        </m:ctrlPr>
                      </m:dPr>
                      <m:e>
                        <m:r>
                          <m:rPr>
                            <m:nor/>
                          </m:rPr>
                          <a:rPr lang="en-US" sz="1800" dirty="0">
                            <a:latin typeface="Arial Black" pitchFamily="34" charset="0"/>
                          </a:rPr>
                          <m:t>X</m:t>
                        </m:r>
                        <m:r>
                          <a:rPr lang="en-US" sz="1800" b="1" i="1" dirty="0" smtClean="0">
                            <a:latin typeface="Cambria Math"/>
                          </a:rPr>
                          <m:t>,</m:t>
                        </m:r>
                        <m:r>
                          <a:rPr lang="en-US" sz="1800" b="1" i="1" dirty="0" smtClean="0">
                            <a:latin typeface="Cambria Math"/>
                            <a:ea typeface="Cambria Math"/>
                          </a:rPr>
                          <m:t>∅,</m:t>
                        </m:r>
                        <m:d>
                          <m:dPr>
                            <m:begChr m:val="{"/>
                            <m:endChr m:val="}"/>
                            <m:ctrlPr>
                              <a:rPr lang="en-US" sz="1800" i="1" dirty="0" smtClean="0">
                                <a:latin typeface="Cambria Math"/>
                                <a:ea typeface="Cambria Math"/>
                              </a:rPr>
                            </m:ctrlPr>
                          </m:dPr>
                          <m:e>
                            <m:r>
                              <a:rPr lang="en-US" sz="1800" b="0" i="1" dirty="0" smtClean="0">
                                <a:latin typeface="Cambria Math"/>
                                <a:ea typeface="Cambria Math"/>
                              </a:rPr>
                              <m:t>𝑎</m:t>
                            </m:r>
                          </m:e>
                        </m:d>
                        <m:r>
                          <a:rPr lang="en-US" sz="1800" b="0" i="1" dirty="0" smtClean="0">
                            <a:latin typeface="Cambria Math"/>
                            <a:ea typeface="Cambria Math"/>
                          </a:rPr>
                          <m:t>,</m:t>
                        </m:r>
                        <m:d>
                          <m:dPr>
                            <m:begChr m:val="{"/>
                            <m:endChr m:val="}"/>
                            <m:ctrlPr>
                              <a:rPr lang="en-US" sz="1800" i="1" dirty="0" smtClean="0">
                                <a:latin typeface="Cambria Math"/>
                                <a:ea typeface="Cambria Math"/>
                              </a:rPr>
                            </m:ctrlPr>
                          </m:dPr>
                          <m:e>
                            <m:r>
                              <a:rPr lang="en-US" sz="1800" b="0" i="1" dirty="0" smtClean="0">
                                <a:latin typeface="Cambria Math"/>
                                <a:ea typeface="Cambria Math"/>
                              </a:rPr>
                              <m:t>𝑎</m:t>
                            </m:r>
                            <m:r>
                              <a:rPr lang="en-US" sz="1800" b="0" i="1" dirty="0" smtClean="0">
                                <a:latin typeface="Cambria Math"/>
                                <a:ea typeface="Cambria Math"/>
                              </a:rPr>
                              <m:t>,</m:t>
                            </m:r>
                            <m:r>
                              <a:rPr lang="en-US" sz="1800" b="0" i="1" dirty="0" smtClean="0">
                                <a:latin typeface="Cambria Math"/>
                                <a:ea typeface="Cambria Math"/>
                              </a:rPr>
                              <m:t>𝑏</m:t>
                            </m:r>
                          </m:e>
                        </m:d>
                        <m:r>
                          <a:rPr lang="en-US" sz="1800" b="0" i="1" dirty="0" smtClean="0">
                            <a:latin typeface="Cambria Math"/>
                            <a:ea typeface="Cambria Math"/>
                          </a:rPr>
                          <m:t>,</m:t>
                        </m:r>
                        <m:d>
                          <m:dPr>
                            <m:begChr m:val="{"/>
                            <m:endChr m:val="}"/>
                            <m:ctrlPr>
                              <a:rPr lang="en-US" sz="1800" i="1" dirty="0" smtClean="0">
                                <a:latin typeface="Cambria Math"/>
                                <a:ea typeface="Cambria Math"/>
                              </a:rPr>
                            </m:ctrlPr>
                          </m:dPr>
                          <m:e>
                            <m:r>
                              <a:rPr lang="en-US" sz="1800" b="0" i="1" dirty="0" smtClean="0">
                                <a:latin typeface="Cambria Math"/>
                                <a:ea typeface="Cambria Math"/>
                              </a:rPr>
                              <m:t>𝑎</m:t>
                            </m:r>
                            <m:r>
                              <a:rPr lang="en-US" sz="1800" b="0" i="1" dirty="0" smtClean="0">
                                <a:latin typeface="Cambria Math"/>
                                <a:ea typeface="Cambria Math"/>
                              </a:rPr>
                              <m:t>,</m:t>
                            </m:r>
                            <m:r>
                              <a:rPr lang="en-US" sz="1800" b="0" i="1" dirty="0" smtClean="0">
                                <a:latin typeface="Cambria Math"/>
                                <a:ea typeface="Cambria Math"/>
                              </a:rPr>
                              <m:t>𝑏</m:t>
                            </m:r>
                            <m:r>
                              <a:rPr lang="en-US" sz="1800" b="0" i="1" dirty="0" smtClean="0">
                                <a:latin typeface="Cambria Math"/>
                                <a:ea typeface="Cambria Math"/>
                              </a:rPr>
                              <m:t>,</m:t>
                            </m:r>
                            <m:r>
                              <a:rPr lang="en-US" sz="1800" b="0" i="1" dirty="0" smtClean="0">
                                <a:latin typeface="Cambria Math"/>
                                <a:ea typeface="Cambria Math"/>
                              </a:rPr>
                              <m:t>𝑐</m:t>
                            </m:r>
                          </m:e>
                        </m:d>
                      </m:e>
                    </m:d>
                  </m:oMath>
                </a14:m>
                <a:endParaRPr lang="en-US" sz="1800" b="1" dirty="0" smtClean="0">
                  <a:latin typeface="Arial Black" pitchFamily="34" charset="0"/>
                </a:endParaRPr>
              </a:p>
              <a:p>
                <a:pPr marL="0" indent="0">
                  <a:buNone/>
                </a:pPr>
                <a:r>
                  <a:rPr lang="en-US" sz="1800" dirty="0" smtClean="0">
                    <a:latin typeface="Arial Black" pitchFamily="34" charset="0"/>
                  </a:rPr>
                  <a:t>Let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𝐴</m:t>
                    </m:r>
                    <m:r>
                      <a:rPr lang="en-US" sz="1800" b="0" i="1" smtClean="0">
                        <a:latin typeface="Cambria Math"/>
                      </a:rPr>
                      <m:t>=</m:t>
                    </m:r>
                    <m:d>
                      <m:dPr>
                        <m:begChr m:val="{"/>
                        <m:endChr m:val="}"/>
                        <m:ctrlPr>
                          <a:rPr lang="en-US" sz="1800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sz="1800" b="0" i="1" smtClean="0">
                            <a:latin typeface="Cambria Math"/>
                          </a:rPr>
                          <m:t>𝑑</m:t>
                        </m:r>
                        <m:r>
                          <a:rPr lang="en-US" sz="1800" b="0" i="1" smtClean="0">
                            <a:latin typeface="Cambria Math"/>
                          </a:rPr>
                          <m:t>,</m:t>
                        </m:r>
                        <m:r>
                          <a:rPr lang="en-US" sz="1800" b="0" i="1" smtClean="0">
                            <a:latin typeface="Cambria Math"/>
                          </a:rPr>
                          <m:t>𝑏</m:t>
                        </m:r>
                      </m:e>
                    </m:d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, Then verify </a:t>
                </a:r>
                <a:r>
                  <a:rPr lang="en-US" sz="1800" dirty="0" smtClean="0">
                    <a:latin typeface="Arial Black" pitchFamily="34" charset="0"/>
                  </a:rPr>
                  <a:t>that Ext </a:t>
                </a:r>
                <a:r>
                  <a:rPr lang="en-US" sz="1800" dirty="0" smtClean="0">
                    <a:latin typeface="Arial Black" pitchFamily="34" charset="0"/>
                  </a:rPr>
                  <a:t>(A)=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US" sz="180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sz="1800" b="0" i="1" smtClean="0">
                            <a:latin typeface="Cambria Math"/>
                          </a:rPr>
                          <m:t>𝑎</m:t>
                        </m:r>
                      </m:e>
                    </m:d>
                  </m:oMath>
                </a14:m>
                <a:endParaRPr lang="en-US" sz="1800" dirty="0">
                  <a:latin typeface="Arial Black" pitchFamily="34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8600" y="228600"/>
                <a:ext cx="8763000" cy="6400800"/>
              </a:xfrm>
              <a:blipFill rotWithShape="1">
                <a:blip r:embed="rId3"/>
                <a:stretch>
                  <a:fillRect l="-62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28800941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228600" y="304800"/>
                <a:ext cx="8458200" cy="6324600"/>
              </a:xfrm>
            </p:spPr>
            <p:txBody>
              <a:bodyPr/>
              <a:lstStyle/>
              <a:p>
                <a:pPr>
                  <a:lnSpc>
                    <a:spcPct val="150000"/>
                  </a:lnSpc>
                </a:pPr>
                <a14:m>
                  <m:oMath xmlns:m="http://schemas.openxmlformats.org/officeDocument/2006/math">
                    <m:r>
                      <a:rPr lang="en-US" sz="2400" b="1" i="1" smtClean="0">
                        <a:latin typeface="Cambria Math"/>
                      </a:rPr>
                      <m:t>𝑬𝒙𝒂𝒎𝒑𝒍𝒆</m:t>
                    </m:r>
                    <m:r>
                      <a:rPr lang="en-US" sz="2400" b="1" i="1" smtClean="0">
                        <a:latin typeface="Cambria Math"/>
                      </a:rPr>
                      <m:t> . 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Let R be the topological space with its usual metric topology. Let A= ]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𝑎</m:t>
                    </m:r>
                    <m:r>
                      <a:rPr lang="en-US" sz="1800" b="0" i="1" smtClean="0">
                        <a:latin typeface="Cambria Math"/>
                      </a:rPr>
                      <m:t>,</m:t>
                    </m:r>
                    <m:r>
                      <a:rPr lang="en-US" sz="1800" b="0" i="1" smtClean="0">
                        <a:latin typeface="Cambria Math"/>
                      </a:rPr>
                      <m:t>𝑏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]</a:t>
                </a:r>
              </a:p>
              <a:p>
                <a:pPr marL="0" indent="0">
                  <a:lnSpc>
                    <a:spcPct val="150000"/>
                  </a:lnSpc>
                  <a:buNone/>
                </a:pPr>
                <a:r>
                  <a:rPr lang="en-US" sz="1800" dirty="0">
                    <a:latin typeface="Arial Black" pitchFamily="34" charset="0"/>
                  </a:rPr>
                  <a:t/>
                </a:r>
                <a:r>
                  <a:rPr lang="en-US" sz="1800" dirty="0" smtClean="0">
                    <a:latin typeface="Arial Black" pitchFamily="34" charset="0"/>
                  </a:rPr>
                  <a:t>   Then Ext (A)={x: x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∈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R. x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&lt;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𝑎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or x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&gt;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b}</a:t>
                </a: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8600" y="304800"/>
                <a:ext cx="8458200" cy="6324600"/>
              </a:xfrm>
              <a:blipFill rotWithShape="1">
                <a:blip r:embed="rId3"/>
                <a:stretch>
                  <a:fillRect l="-100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10717384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152400" y="228600"/>
                <a:ext cx="8534400" cy="5897563"/>
              </a:xfrm>
            </p:spPr>
            <p:txBody>
              <a:bodyPr/>
              <a:lstStyle/>
              <a:p>
                <a14:m>
                  <m:oMath xmlns:m="http://schemas.openxmlformats.org/officeDocument/2006/math">
                    <m:r>
                      <a:rPr lang="en-US" sz="2400" b="1" i="0" smtClean="0">
                        <a:latin typeface="Cambria Math"/>
                      </a:rPr>
                      <m:t>𝐄𝐱𝐚𝐦𝐩𝐥𝐞</m:t>
                    </m:r>
                    <m:r>
                      <a:rPr lang="en-US" sz="2400" b="1" i="1" smtClean="0">
                        <a:latin typeface="Cambria Math"/>
                      </a:rPr>
                      <m:t>.</m:t>
                    </m:r>
                  </m:oMath>
                </a14:m>
                <a:r>
                  <a:rPr lang="en-US" b="1" dirty="0" smtClean="0"/>
                  <a:t/>
                </a:r>
                <a:r>
                  <a:rPr lang="en-US" sz="1800" dirty="0" smtClean="0">
                    <a:latin typeface="Arial Black" pitchFamily="34" charset="0"/>
                  </a:rPr>
                  <a:t>Let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800" i="1" smtClean="0">
                            <a:latin typeface="Cambria Math"/>
                          </a:rPr>
                        </m:ctrlPr>
                      </m:sSupPr>
                      <m:e>
                        <m:r>
                          <m:rPr>
                            <m:nor/>
                          </m:rPr>
                          <a:rPr lang="en-US" sz="1800" dirty="0">
                            <a:latin typeface="Arial Black" pitchFamily="34" charset="0"/>
                          </a:rPr>
                          <m:t>R</m:t>
                        </m:r>
                        <m:r>
                          <m:rPr>
                            <m:nor/>
                          </m:rPr>
                          <a:rPr lang="en-US" sz="1800" b="1" dirty="0">
                            <a:latin typeface="Arial Black" pitchFamily="34" charset="0"/>
                          </a:rPr>
                          <m:t> </m:t>
                        </m:r>
                      </m:e>
                      <m:sup>
                        <m:r>
                          <a:rPr lang="en-US" sz="1800" b="0" i="1" smtClean="0">
                            <a:latin typeface="Cambria Math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1800" b="1" dirty="0" smtClean="0">
                    <a:latin typeface="Arial Black" pitchFamily="34" charset="0"/>
                  </a:rPr>
                  <a:t/>
                </a:r>
                <a:r>
                  <a:rPr lang="en-US" sz="1800" dirty="0" smtClean="0">
                    <a:latin typeface="Arial Black" pitchFamily="34" charset="0"/>
                  </a:rPr>
                  <a:t>be the topological space with its usual metric topology. Let</a:t>
                </a: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𝐴</m:t>
                    </m:r>
                    <m:r>
                      <a:rPr lang="en-US" sz="1800" b="0" i="1" smtClean="0">
                        <a:latin typeface="Cambria Math"/>
                      </a:rPr>
                      <m:t>=</m:t>
                    </m:r>
                    <m:d>
                      <m:dPr>
                        <m:begChr m:val="{"/>
                        <m:endChr m:val="}"/>
                        <m:ctrlPr>
                          <a:rPr lang="en-US" sz="1800" b="0" i="1" smtClean="0">
                            <a:latin typeface="Cambria Math"/>
                          </a:rPr>
                        </m:ctrlPr>
                      </m:dPr>
                      <m:e>
                        <m:d>
                          <m:dPr>
                            <m:ctrlPr>
                              <a:rPr lang="en-US" sz="1800" b="0" i="1" smtClean="0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US" sz="1800" b="0" i="1" smtClean="0">
                                <a:latin typeface="Cambria Math"/>
                              </a:rPr>
                              <m:t>𝑥</m:t>
                            </m:r>
                            <m:r>
                              <a:rPr lang="en-US" sz="1800" b="0" i="1" smtClean="0">
                                <a:latin typeface="Cambria Math"/>
                              </a:rPr>
                              <m:t>,</m:t>
                            </m:r>
                            <m:r>
                              <a:rPr lang="en-US" sz="1800" b="0" i="1" smtClean="0">
                                <a:latin typeface="Cambria Math"/>
                              </a:rPr>
                              <m:t>𝑦</m:t>
                            </m:r>
                          </m:e>
                        </m:d>
                        <m:r>
                          <a:rPr lang="en-US" sz="1800" b="0" i="1" smtClean="0">
                            <a:latin typeface="Cambria Math"/>
                          </a:rPr>
                          <m:t>:</m:t>
                        </m:r>
                        <m:d>
                          <m:dPr>
                            <m:ctrlPr>
                              <a:rPr lang="en-US" sz="1800" b="0" i="1" smtClean="0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US" sz="1800" b="0" i="1" smtClean="0">
                                <a:latin typeface="Cambria Math"/>
                              </a:rPr>
                              <m:t>𝑥</m:t>
                            </m:r>
                            <m:r>
                              <a:rPr lang="en-US" sz="1800" b="0" i="1" smtClean="0">
                                <a:latin typeface="Cambria Math"/>
                              </a:rPr>
                              <m:t>,</m:t>
                            </m:r>
                            <m:r>
                              <a:rPr lang="en-US" sz="1800" b="0" i="1" smtClean="0">
                                <a:latin typeface="Cambria Math"/>
                              </a:rPr>
                              <m:t>𝑦</m:t>
                            </m:r>
                          </m:e>
                        </m:d>
                        <m:r>
                          <a:rPr lang="en-US" sz="1800" b="0" i="1" smtClean="0">
                            <a:latin typeface="Cambria Math"/>
                            <a:ea typeface="Cambria Math"/>
                          </a:rPr>
                          <m:t>∈</m:t>
                        </m:r>
                        <m:sSup>
                          <m:sSupPr>
                            <m:ctrlPr>
                              <a:rPr lang="en-US" sz="1800" i="1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m:rPr>
                                <m:nor/>
                              </m:rPr>
                              <a:rPr lang="en-US" sz="1800" dirty="0">
                                <a:latin typeface="Arial Black" pitchFamily="34" charset="0"/>
                              </a:rPr>
                              <m:t>R</m:t>
                            </m:r>
                            <m:r>
                              <m:rPr>
                                <m:nor/>
                              </m:rPr>
                              <a:rPr lang="en-US" sz="1800" b="1" dirty="0">
                                <a:latin typeface="Arial Black" pitchFamily="34" charset="0"/>
                              </a:rPr>
                              <m:t> </m:t>
                            </m:r>
                          </m:e>
                          <m:sup>
                            <m:r>
                              <a:rPr lang="en-US" sz="1800" i="1">
                                <a:latin typeface="Cambria Math"/>
                              </a:rPr>
                              <m:t>2</m:t>
                            </m:r>
                          </m:sup>
                        </m:sSup>
                        <m:r>
                          <a:rPr lang="en-US" sz="1800" b="0" i="1" smtClean="0">
                            <a:latin typeface="Cambria Math"/>
                          </a:rPr>
                          <m:t>,</m:t>
                        </m:r>
                        <m:sSup>
                          <m:sSupPr>
                            <m:ctrlPr>
                              <a:rPr lang="en-US" sz="1800" b="0" i="1" smtClean="0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sz="1800" b="0" i="1" smtClean="0">
                                <a:latin typeface="Cambria Math"/>
                              </a:rPr>
                              <m:t>𝑥</m:t>
                            </m:r>
                          </m:e>
                          <m:sup>
                            <m:r>
                              <a:rPr lang="en-US" sz="1800" b="0" i="1" smtClean="0">
                                <a:latin typeface="Cambria Math"/>
                              </a:rPr>
                              <m:t>2</m:t>
                            </m:r>
                          </m:sup>
                        </m:sSup>
                        <m:r>
                          <a:rPr lang="en-US" sz="1800" b="0" i="1" smtClean="0">
                            <a:latin typeface="Cambria Math"/>
                          </a:rPr>
                          <m:t>+</m:t>
                        </m:r>
                        <m:sSup>
                          <m:sSupPr>
                            <m:ctrlPr>
                              <a:rPr lang="en-US" sz="1800" b="0" i="1" smtClean="0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sz="1800" b="0" i="1" smtClean="0">
                                <a:latin typeface="Cambria Math"/>
                              </a:rPr>
                              <m:t>𝑦</m:t>
                            </m:r>
                          </m:e>
                          <m:sup>
                            <m:r>
                              <a:rPr lang="en-US" sz="1800" b="0" i="1" smtClean="0">
                                <a:latin typeface="Cambria Math"/>
                              </a:rPr>
                              <m:t>2</m:t>
                            </m:r>
                          </m:sup>
                        </m:sSup>
                        <m:r>
                          <a:rPr lang="en-US" sz="1800" b="0" i="1" smtClean="0">
                            <a:latin typeface="Cambria Math"/>
                            <a:ea typeface="Cambria Math"/>
                          </a:rPr>
                          <m:t>≤4</m:t>
                        </m:r>
                      </m:e>
                    </m:d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Then</a:t>
                </a:r>
              </a:p>
              <a:p>
                <a:pPr marL="0" indent="0">
                  <a:buNone/>
                </a:pPr>
                <a:r>
                  <a:rPr lang="en-US" sz="1800" dirty="0" smtClean="0">
                    <a:latin typeface="Arial Black" pitchFamily="34" charset="0"/>
                  </a:rPr>
                  <a:t>Ext 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</a:rPr>
                      <m:t>𝐴</m:t>
                    </m:r>
                    <m:r>
                      <a:rPr lang="en-US" sz="1800" i="1">
                        <a:latin typeface="Cambria Math"/>
                      </a:rPr>
                      <m:t>=</m:t>
                    </m:r>
                    <m:d>
                      <m:dPr>
                        <m:begChr m:val="{"/>
                        <m:endChr m:val="}"/>
                        <m:ctrlPr>
                          <a:rPr lang="en-US" sz="1800" i="1">
                            <a:latin typeface="Cambria Math"/>
                          </a:rPr>
                        </m:ctrlPr>
                      </m:dPr>
                      <m:e>
                        <m:d>
                          <m:dPr>
                            <m:ctrlPr>
                              <a:rPr lang="en-US" sz="1800" i="1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US" sz="1800" i="1">
                                <a:latin typeface="Cambria Math"/>
                              </a:rPr>
                              <m:t>𝑥</m:t>
                            </m:r>
                            <m:r>
                              <a:rPr lang="en-US" sz="1800" i="1">
                                <a:latin typeface="Cambria Math"/>
                              </a:rPr>
                              <m:t>,</m:t>
                            </m:r>
                            <m:r>
                              <a:rPr lang="en-US" sz="1800" i="1">
                                <a:latin typeface="Cambria Math"/>
                              </a:rPr>
                              <m:t>𝑦</m:t>
                            </m:r>
                          </m:e>
                        </m:d>
                        <m:r>
                          <a:rPr lang="en-US" sz="1800" i="1">
                            <a:latin typeface="Cambria Math"/>
                          </a:rPr>
                          <m:t>:</m:t>
                        </m:r>
                        <m:d>
                          <m:dPr>
                            <m:ctrlPr>
                              <a:rPr lang="en-US" sz="1800" i="1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US" sz="1800" i="1">
                                <a:latin typeface="Cambria Math"/>
                              </a:rPr>
                              <m:t>𝑥</m:t>
                            </m:r>
                            <m:r>
                              <a:rPr lang="en-US" sz="1800" i="1">
                                <a:latin typeface="Cambria Math"/>
                              </a:rPr>
                              <m:t>,</m:t>
                            </m:r>
                            <m:r>
                              <a:rPr lang="en-US" sz="1800" i="1">
                                <a:latin typeface="Cambria Math"/>
                              </a:rPr>
                              <m:t>𝑦</m:t>
                            </m:r>
                          </m:e>
                        </m:d>
                        <m:r>
                          <a:rPr lang="en-US" sz="1800" i="1">
                            <a:latin typeface="Cambria Math"/>
                            <a:ea typeface="Cambria Math"/>
                          </a:rPr>
                          <m:t>∈</m:t>
                        </m:r>
                        <m:sSup>
                          <m:sSupPr>
                            <m:ctrlPr>
                              <a:rPr lang="en-US" sz="1800" i="1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m:rPr>
                                <m:nor/>
                              </m:rPr>
                              <a:rPr lang="en-US" sz="1800" dirty="0">
                                <a:latin typeface="Arial Black" pitchFamily="34" charset="0"/>
                              </a:rPr>
                              <m:t>R</m:t>
                            </m:r>
                            <m:r>
                              <m:rPr>
                                <m:nor/>
                              </m:rPr>
                              <a:rPr lang="en-US" sz="1800" b="1" dirty="0">
                                <a:latin typeface="Arial Black" pitchFamily="34" charset="0"/>
                              </a:rPr>
                              <m:t> </m:t>
                            </m:r>
                          </m:e>
                          <m:sup>
                            <m:r>
                              <a:rPr lang="en-US" sz="1800" i="1">
                                <a:latin typeface="Cambria Math"/>
                              </a:rPr>
                              <m:t>2</m:t>
                            </m:r>
                          </m:sup>
                        </m:sSup>
                        <m:r>
                          <a:rPr lang="en-US" sz="1800" i="1">
                            <a:latin typeface="Cambria Math"/>
                          </a:rPr>
                          <m:t>,</m:t>
                        </m:r>
                        <m:sSup>
                          <m:sSupPr>
                            <m:ctrlPr>
                              <a:rPr lang="en-US" sz="1800" i="1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sz="1800" i="1">
                                <a:latin typeface="Cambria Math"/>
                              </a:rPr>
                              <m:t>𝑥</m:t>
                            </m:r>
                          </m:e>
                          <m:sup>
                            <m:r>
                              <a:rPr lang="en-US" sz="1800" i="1">
                                <a:latin typeface="Cambria Math"/>
                              </a:rPr>
                              <m:t>2</m:t>
                            </m:r>
                          </m:sup>
                        </m:sSup>
                        <m:r>
                          <a:rPr lang="en-US" sz="1800" i="1">
                            <a:latin typeface="Cambria Math"/>
                          </a:rPr>
                          <m:t>+</m:t>
                        </m:r>
                        <m:sSup>
                          <m:sSupPr>
                            <m:ctrlPr>
                              <a:rPr lang="en-US" sz="1800" i="1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sz="1800" i="1">
                                <a:latin typeface="Cambria Math"/>
                              </a:rPr>
                              <m:t>𝑦</m:t>
                            </m:r>
                          </m:e>
                          <m:sup>
                            <m:r>
                              <a:rPr lang="en-US" sz="1800" i="1">
                                <a:latin typeface="Cambria Math"/>
                              </a:rPr>
                              <m:t>2</m:t>
                            </m:r>
                          </m:sup>
                        </m:sSup>
                        <m:r>
                          <a:rPr lang="en-US" sz="1800" i="1">
                            <a:latin typeface="Cambria Math"/>
                            <a:ea typeface="Cambria Math"/>
                          </a:rPr>
                          <m:t>&gt;</m:t>
                        </m:r>
                        <m:r>
                          <a:rPr lang="en-US" sz="1800" i="1">
                            <a:latin typeface="Cambria Math"/>
                            <a:ea typeface="Cambria Math"/>
                          </a:rPr>
                          <m:t>4</m:t>
                        </m:r>
                      </m:e>
                    </m:d>
                  </m:oMath>
                </a14:m>
                <a:endParaRPr lang="en-US" sz="1800" dirty="0" smtClean="0">
                  <a:latin typeface="Arial Black" pitchFamily="34" charset="0"/>
                </a:endParaRPr>
              </a:p>
              <a:p>
                <a:pPr marL="0" indent="0">
                  <a:buNone/>
                </a:pPr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52400" y="228600"/>
                <a:ext cx="8534400" cy="5897563"/>
              </a:xfrm>
              <a:blipFill rotWithShape="1">
                <a:blip r:embed="rId3"/>
                <a:stretch>
                  <a:fillRect l="-57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37231455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228600" y="228600"/>
                <a:ext cx="8458200" cy="6324600"/>
              </a:xfrm>
            </p:spPr>
            <p:txBody>
              <a:bodyPr/>
              <a:lstStyle/>
              <a:p>
                <a:pPr>
                  <a:lnSpc>
                    <a:spcPct val="150000"/>
                  </a:lnSpc>
                </a:pPr>
                <a14:m>
                  <m:oMath xmlns:m="http://schemas.openxmlformats.org/officeDocument/2006/math">
                    <m:r>
                      <a:rPr lang="en-US" sz="2400" b="1" i="0" smtClean="0">
                        <a:latin typeface="Cambria Math"/>
                      </a:rPr>
                      <m:t>𝐃𝐞𝐟𝐢𝐧𝐢𝐭𝐢𝐨𝐧</m:t>
                    </m:r>
                    <m:r>
                      <a:rPr lang="en-US" sz="2400" b="1" i="0" smtClean="0">
                        <a:latin typeface="Cambria Math"/>
                      </a:rPr>
                      <m:t> </m:t>
                    </m:r>
                    <m:r>
                      <a:rPr lang="en-US" sz="2400" b="1" i="1" smtClean="0">
                        <a:latin typeface="Cambria Math"/>
                      </a:rPr>
                      <m:t>.</m:t>
                    </m:r>
                  </m:oMath>
                </a14:m>
                <a:r>
                  <a:rPr lang="en-US" b="1" dirty="0" smtClean="0"/>
                  <a:t/>
                </a:r>
              </a:p>
              <a:p>
                <a:pPr>
                  <a:lnSpc>
                    <a:spcPct val="15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Let A be a subset of a topological space X. 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Then the intersection of all closed subsets of X containing A, i,e., the smallest closed set of X containing A, 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is called the closure of A, 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and is denoted by  CI (A)</a:t>
                </a:r>
                <a:endParaRPr lang="en-US" sz="1800" b="1" dirty="0">
                  <a:latin typeface="Arial Black" pitchFamily="34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8600" y="228600"/>
                <a:ext cx="8458200" cy="6324600"/>
              </a:xfrm>
              <a:blipFill rotWithShape="1">
                <a:blip r:embed="rId3"/>
                <a:stretch>
                  <a:fillRect l="-50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15007002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228600" y="304800"/>
                <a:ext cx="8686800" cy="6248400"/>
              </a:xfrm>
            </p:spPr>
            <p:txBody>
              <a:bodyPr/>
              <a:lstStyle/>
              <a:p>
                <a:pPr>
                  <a:lnSpc>
                    <a:spcPct val="150000"/>
                  </a:lnSpc>
                </a:pPr>
                <a14:m>
                  <m:oMath xmlns:m="http://schemas.openxmlformats.org/officeDocument/2006/math">
                    <m:r>
                      <a:rPr lang="en-US" sz="2400" b="1" i="0" smtClean="0">
                        <a:latin typeface="Cambria Math"/>
                      </a:rPr>
                      <m:t>𝐄𝐱𝐚𝐦𝐩𝐥𝐞</m:t>
                    </m:r>
                    <m:r>
                      <a:rPr lang="en-US" sz="2400" b="1" i="1" smtClean="0">
                        <a:latin typeface="Cambria Math"/>
                      </a:rPr>
                      <m:t> .</m:t>
                    </m:r>
                  </m:oMath>
                </a14:m>
                <a:r>
                  <a:rPr lang="en-US" sz="2400" b="1" dirty="0" smtClean="0">
                    <a:latin typeface="Arial Black" pitchFamily="34" charset="0"/>
                  </a:rPr>
                  <a:t/>
                </a:r>
                <a:r>
                  <a:rPr lang="en-US" sz="1800" dirty="0" smtClean="0">
                    <a:latin typeface="Arial Black" pitchFamily="34" charset="0"/>
                  </a:rPr>
                  <a:t>Let X=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US" sz="180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sz="1800" b="0" i="1" smtClean="0">
                            <a:latin typeface="Cambria Math"/>
                          </a:rPr>
                          <m:t>𝑎</m:t>
                        </m:r>
                        <m:r>
                          <a:rPr lang="en-US" sz="1800" b="0" i="1" smtClean="0">
                            <a:latin typeface="Cambria Math"/>
                          </a:rPr>
                          <m:t>,</m:t>
                        </m:r>
                        <m:r>
                          <a:rPr lang="en-US" sz="1800" b="0" i="1" smtClean="0">
                            <a:latin typeface="Cambria Math"/>
                          </a:rPr>
                          <m:t>𝑏</m:t>
                        </m:r>
                        <m:r>
                          <a:rPr lang="en-US" sz="1800" b="0" i="1" smtClean="0">
                            <a:latin typeface="Cambria Math"/>
                          </a:rPr>
                          <m:t>,</m:t>
                        </m:r>
                        <m:r>
                          <a:rPr lang="en-US" sz="1800" b="0" i="1" smtClean="0">
                            <a:latin typeface="Cambria Math"/>
                          </a:rPr>
                          <m:t>𝑐</m:t>
                        </m:r>
                      </m:e>
                    </m:d>
                  </m:oMath>
                </a14:m>
                <a:r>
                  <a:rPr lang="en-US" sz="1800" b="1" dirty="0" smtClean="0">
                    <a:latin typeface="Arial Black" pitchFamily="34" charset="0"/>
                  </a:rPr>
                  <a:t/>
                </a:r>
                <a:r>
                  <a:rPr lang="en-US" sz="1800" dirty="0" smtClean="0">
                    <a:latin typeface="Arial Black" pitchFamily="34" charset="0"/>
                  </a:rPr>
                  <a:t>and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𝜏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=</m:t>
                    </m:r>
                    <m:d>
                      <m:dPr>
                        <m:begChr m:val="{"/>
                        <m:endChr m:val="}"/>
                        <m:ctrlPr>
                          <a:rPr lang="en-US" sz="1800" b="0" i="1" smtClean="0">
                            <a:latin typeface="Cambria Math"/>
                            <a:ea typeface="Cambria Math"/>
                          </a:rPr>
                        </m:ctrlPr>
                      </m:dPr>
                      <m:e>
                        <m:r>
                          <m:rPr>
                            <m:nor/>
                          </m:rPr>
                          <a:rPr lang="en-US" sz="1800" dirty="0">
                            <a:latin typeface="Arial Black" pitchFamily="34" charset="0"/>
                          </a:rPr>
                          <m:t>X</m:t>
                        </m:r>
                        <m:r>
                          <a:rPr lang="en-US" sz="1800" b="0" i="1" dirty="0" smtClean="0">
                            <a:latin typeface="Cambria Math"/>
                          </a:rPr>
                          <m:t>,</m:t>
                        </m:r>
                        <m:r>
                          <a:rPr lang="en-US" sz="1800" b="0" i="1" dirty="0" smtClean="0">
                            <a:latin typeface="Cambria Math"/>
                            <a:ea typeface="Cambria Math"/>
                          </a:rPr>
                          <m:t>∅,</m:t>
                        </m:r>
                        <m:d>
                          <m:dPr>
                            <m:begChr m:val="{"/>
                            <m:endChr m:val="}"/>
                            <m:ctrlPr>
                              <a:rPr lang="en-US" sz="1800" b="0" i="1" dirty="0" smtClean="0">
                                <a:latin typeface="Cambria Math"/>
                                <a:ea typeface="Cambria Math"/>
                              </a:rPr>
                            </m:ctrlPr>
                          </m:dPr>
                          <m:e>
                            <m:r>
                              <a:rPr lang="en-US" sz="1800" b="0" i="1" dirty="0" smtClean="0">
                                <a:latin typeface="Cambria Math"/>
                                <a:ea typeface="Cambria Math"/>
                              </a:rPr>
                              <m:t>𝑏</m:t>
                            </m:r>
                            <m:r>
                              <a:rPr lang="en-US" sz="1800" b="0" i="1" dirty="0" smtClean="0">
                                <a:latin typeface="Cambria Math"/>
                                <a:ea typeface="Cambria Math"/>
                              </a:rPr>
                              <m:t>,</m:t>
                            </m:r>
                            <m:r>
                              <a:rPr lang="en-US" sz="1800" b="0" i="1" dirty="0" smtClean="0">
                                <a:latin typeface="Cambria Math"/>
                                <a:ea typeface="Cambria Math"/>
                              </a:rPr>
                              <m:t>𝑐</m:t>
                            </m:r>
                          </m:e>
                        </m:d>
                      </m:e>
                    </m:d>
                  </m:oMath>
                </a14:m>
                <a:endParaRPr lang="en-US" sz="1800" b="1" dirty="0" smtClean="0">
                  <a:latin typeface="Arial Black" pitchFamily="34" charset="0"/>
                </a:endParaRPr>
              </a:p>
              <a:p>
                <a:pPr marL="0" indent="0">
                  <a:lnSpc>
                    <a:spcPct val="150000"/>
                  </a:lnSpc>
                  <a:buNone/>
                </a:pPr>
                <a:r>
                  <a:rPr lang="en-US" sz="1800" b="1" dirty="0">
                    <a:latin typeface="Arial Black" pitchFamily="34" charset="0"/>
                  </a:rPr>
                  <a:t/>
                </a:r>
                <a:r>
                  <a:rPr lang="en-US" sz="1800" dirty="0" smtClean="0">
                    <a:latin typeface="Arial Black" pitchFamily="34" charset="0"/>
                  </a:rPr>
                  <a:t>Let A=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US" sz="180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sz="1800" b="0" i="1" smtClean="0">
                            <a:latin typeface="Cambria Math"/>
                          </a:rPr>
                          <m:t>𝑎</m:t>
                        </m:r>
                        <m:r>
                          <a:rPr lang="en-US" sz="1800" b="0" i="1" smtClean="0">
                            <a:latin typeface="Cambria Math"/>
                          </a:rPr>
                          <m:t>,</m:t>
                        </m:r>
                        <m:r>
                          <a:rPr lang="en-US" sz="1800" b="0" i="1" smtClean="0">
                            <a:latin typeface="Cambria Math"/>
                          </a:rPr>
                          <m:t>𝑏</m:t>
                        </m:r>
                      </m:e>
                    </m:d>
                  </m:oMath>
                </a14:m>
                <a:r>
                  <a:rPr lang="en-US" sz="1800" b="1" dirty="0" smtClean="0">
                    <a:latin typeface="Arial Black" pitchFamily="34" charset="0"/>
                  </a:rPr>
                  <a:t>, </a:t>
                </a:r>
                <a:r>
                  <a:rPr lang="en-US" sz="1800" dirty="0" smtClean="0">
                    <a:latin typeface="Arial Black" pitchFamily="34" charset="0"/>
                  </a:rPr>
                  <a:t>The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sz="1800" i="1" smtClean="0">
                            <a:latin typeface="Cambria Math"/>
                          </a:rPr>
                        </m:ctrlPr>
                      </m:accPr>
                      <m:e>
                        <m:r>
                          <m:rPr>
                            <m:nor/>
                          </m:rPr>
                          <a:rPr lang="en-US" sz="1800" dirty="0">
                            <a:latin typeface="Arial Black" pitchFamily="34" charset="0"/>
                          </a:rPr>
                          <m:t>A</m:t>
                        </m:r>
                      </m:e>
                    </m:acc>
                    <m:r>
                      <a:rPr lang="en-US" sz="1800" b="0" i="1" smtClean="0">
                        <a:latin typeface="Cambria Math"/>
                      </a:rPr>
                      <m:t>=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X because the smallest closed subset containing A is X itself.</a:t>
                </a:r>
                <a:endParaRPr lang="en-US" sz="1800" dirty="0">
                  <a:latin typeface="Arial Black" pitchFamily="34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8600" y="304800"/>
                <a:ext cx="8686800" cy="6248400"/>
              </a:xfrm>
              <a:blipFill rotWithShape="1">
                <a:blip r:embed="rId3"/>
                <a:stretch>
                  <a:fillRect l="-98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8927506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228600" y="228600"/>
                <a:ext cx="8458200" cy="6324600"/>
              </a:xfrm>
            </p:spPr>
            <p:txBody>
              <a:bodyPr/>
              <a:lstStyle/>
              <a:p>
                <a14:m>
                  <m:oMath xmlns:m="http://schemas.openxmlformats.org/officeDocument/2006/math">
                    <m:r>
                      <a:rPr lang="en-US" sz="2400" b="1" i="0" smtClean="0">
                        <a:latin typeface="Cambria Math"/>
                      </a:rPr>
                      <m:t>𝐄𝐱𝐚𝐦𝐩𝐥𝐞</m:t>
                    </m:r>
                    <m:r>
                      <a:rPr lang="en-US" sz="2400" b="1" i="0" smtClean="0">
                        <a:latin typeface="Cambria Math"/>
                      </a:rPr>
                      <m:t> </m:t>
                    </m:r>
                    <m:r>
                      <a:rPr lang="en-US" sz="2400" b="1" i="1" smtClean="0">
                        <a:latin typeface="Cambria Math"/>
                      </a:rPr>
                      <m:t>.</m:t>
                    </m:r>
                  </m:oMath>
                </a14:m>
                <a:r>
                  <a:rPr lang="en-US" b="1" dirty="0" smtClean="0"/>
                  <a:t/>
                </a:r>
                <a:r>
                  <a:rPr lang="en-US" sz="1800" dirty="0" smtClean="0">
                    <a:latin typeface="Arial Black" pitchFamily="34" charset="0"/>
                  </a:rPr>
                  <a:t>Let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800" i="1" smtClean="0">
                            <a:latin typeface="Cambria Math"/>
                          </a:rPr>
                        </m:ctrlPr>
                      </m:sSupPr>
                      <m:e>
                        <m:r>
                          <m:rPr>
                            <m:nor/>
                          </m:rPr>
                          <a:rPr lang="en-US" sz="1800" dirty="0">
                            <a:latin typeface="Arial Black" pitchFamily="34" charset="0"/>
                          </a:rPr>
                          <m:t>R</m:t>
                        </m:r>
                        <m:r>
                          <m:rPr>
                            <m:nor/>
                          </m:rPr>
                          <a:rPr lang="en-US" sz="1800" b="1" dirty="0">
                            <a:latin typeface="Arial Black" pitchFamily="34" charset="0"/>
                          </a:rPr>
                          <m:t> </m:t>
                        </m:r>
                      </m:e>
                      <m:sup>
                        <m:r>
                          <a:rPr lang="en-US" sz="1800" b="0" i="1" smtClean="0">
                            <a:latin typeface="Cambria Math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1800" b="1" dirty="0" smtClean="0">
                    <a:latin typeface="Arial Black" pitchFamily="34" charset="0"/>
                  </a:rPr>
                  <a:t/>
                </a:r>
                <a:r>
                  <a:rPr lang="en-US" sz="1800" dirty="0" smtClean="0">
                    <a:latin typeface="Arial Black" pitchFamily="34" charset="0"/>
                  </a:rPr>
                  <a:t>be the topological space with the usual topology. </a:t>
                </a:r>
              </a:p>
              <a:p>
                <a:r>
                  <a:rPr lang="en-US" sz="1800" dirty="0" smtClean="0">
                    <a:latin typeface="Arial Black" pitchFamily="34" charset="0"/>
                  </a:rPr>
                  <a:t>Let</a:t>
                </a:r>
              </a:p>
              <a:p>
                <a:pPr marL="0" indent="0">
                  <a:buNone/>
                </a:pPr>
                <a:r>
                  <a:rPr lang="en-US" sz="1800" b="1" dirty="0" smtClean="0">
                    <a:latin typeface="Arial Black" pitchFamily="34" charset="0"/>
                  </a:rPr>
                  <a:t/>
                </a:r>
                <a:r>
                  <a:rPr lang="en-US" sz="1800" dirty="0" smtClean="0">
                    <a:latin typeface="Arial Black" pitchFamily="34" charset="0"/>
                  </a:rPr>
                  <a:t>A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</a:rPr>
                      <m:t>=</m:t>
                    </m:r>
                    <m:d>
                      <m:dPr>
                        <m:begChr m:val="{"/>
                        <m:endChr m:val="}"/>
                        <m:ctrlPr>
                          <a:rPr lang="en-US" sz="1800" i="1">
                            <a:latin typeface="Cambria Math"/>
                          </a:rPr>
                        </m:ctrlPr>
                      </m:dPr>
                      <m:e>
                        <m:d>
                          <m:dPr>
                            <m:ctrlPr>
                              <a:rPr lang="en-US" sz="1800" i="1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US" sz="1800" i="1">
                                <a:latin typeface="Cambria Math"/>
                              </a:rPr>
                              <m:t>𝑥</m:t>
                            </m:r>
                            <m:r>
                              <a:rPr lang="en-US" sz="1800" i="1">
                                <a:latin typeface="Cambria Math"/>
                              </a:rPr>
                              <m:t>,</m:t>
                            </m:r>
                            <m:r>
                              <a:rPr lang="en-US" sz="1800" i="1">
                                <a:latin typeface="Cambria Math"/>
                              </a:rPr>
                              <m:t>𝑦</m:t>
                            </m:r>
                          </m:e>
                        </m:d>
                        <m:r>
                          <a:rPr lang="en-US" sz="1800" i="1">
                            <a:latin typeface="Cambria Math"/>
                          </a:rPr>
                          <m:t>:</m:t>
                        </m:r>
                        <m:d>
                          <m:dPr>
                            <m:ctrlPr>
                              <a:rPr lang="en-US" sz="1800" i="1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US" sz="1800" i="1">
                                <a:latin typeface="Cambria Math"/>
                              </a:rPr>
                              <m:t>𝑥</m:t>
                            </m:r>
                            <m:r>
                              <a:rPr lang="en-US" sz="1800" i="1">
                                <a:latin typeface="Cambria Math"/>
                              </a:rPr>
                              <m:t>,</m:t>
                            </m:r>
                            <m:r>
                              <a:rPr lang="en-US" sz="1800" i="1">
                                <a:latin typeface="Cambria Math"/>
                              </a:rPr>
                              <m:t>𝑦</m:t>
                            </m:r>
                          </m:e>
                        </m:d>
                        <m:r>
                          <a:rPr lang="en-US" sz="1800" i="1">
                            <a:latin typeface="Cambria Math"/>
                            <a:ea typeface="Cambria Math"/>
                          </a:rPr>
                          <m:t>∈</m:t>
                        </m:r>
                        <m:sSup>
                          <m:sSupPr>
                            <m:ctrlPr>
                              <a:rPr lang="en-US" sz="1800" i="1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m:rPr>
                                <m:nor/>
                              </m:rPr>
                              <a:rPr lang="en-US" sz="1800" dirty="0">
                                <a:latin typeface="Arial Black" pitchFamily="34" charset="0"/>
                              </a:rPr>
                              <m:t>R</m:t>
                            </m:r>
                            <m:r>
                              <m:rPr>
                                <m:nor/>
                              </m:rPr>
                              <a:rPr lang="en-US" sz="1800" b="1" dirty="0">
                                <a:latin typeface="Arial Black" pitchFamily="34" charset="0"/>
                              </a:rPr>
                              <m:t> </m:t>
                            </m:r>
                          </m:e>
                          <m:sup>
                            <m:r>
                              <a:rPr lang="en-US" sz="1800" i="1">
                                <a:latin typeface="Cambria Math"/>
                              </a:rPr>
                              <m:t>2</m:t>
                            </m:r>
                          </m:sup>
                        </m:sSup>
                        <m:r>
                          <a:rPr lang="en-US" sz="1800" i="1">
                            <a:latin typeface="Cambria Math"/>
                          </a:rPr>
                          <m:t>,</m:t>
                        </m:r>
                        <m:sSup>
                          <m:sSupPr>
                            <m:ctrlPr>
                              <a:rPr lang="en-US" sz="1800" i="1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sz="1800" i="1">
                                <a:latin typeface="Cambria Math"/>
                              </a:rPr>
                              <m:t>𝑥</m:t>
                            </m:r>
                          </m:e>
                          <m:sup>
                            <m:r>
                              <a:rPr lang="en-US" sz="1800" i="1">
                                <a:latin typeface="Cambria Math"/>
                              </a:rPr>
                              <m:t>2</m:t>
                            </m:r>
                          </m:sup>
                        </m:sSup>
                        <m:r>
                          <a:rPr lang="en-US" sz="1800" i="1">
                            <a:latin typeface="Cambria Math"/>
                          </a:rPr>
                          <m:t>+</m:t>
                        </m:r>
                        <m:sSup>
                          <m:sSupPr>
                            <m:ctrlPr>
                              <a:rPr lang="en-US" sz="1800" i="1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sz="1800" i="1">
                                <a:latin typeface="Cambria Math"/>
                              </a:rPr>
                              <m:t>𝑦</m:t>
                            </m:r>
                          </m:e>
                          <m:sup>
                            <m:r>
                              <a:rPr lang="en-US" sz="1800" i="1">
                                <a:latin typeface="Cambria Math"/>
                              </a:rPr>
                              <m:t>2</m:t>
                            </m:r>
                          </m:sup>
                        </m:sSup>
                        <m:r>
                          <a:rPr lang="en-US" sz="1800" i="1">
                            <a:latin typeface="Cambria Math"/>
                            <a:ea typeface="Cambria Math"/>
                          </a:rPr>
                          <m:t>≤</m:t>
                        </m:r>
                        <m:r>
                          <a:rPr lang="en-US" sz="1800" b="0" i="1" smtClean="0">
                            <a:latin typeface="Cambria Math"/>
                            <a:ea typeface="Cambria Math"/>
                          </a:rPr>
                          <m:t>1</m:t>
                        </m:r>
                      </m:e>
                    </m:d>
                  </m:oMath>
                </a14:m>
                <a:r>
                  <a:rPr lang="en-US" sz="1800" b="1" dirty="0" smtClean="0">
                    <a:latin typeface="Arial Black" pitchFamily="34" charset="0"/>
                  </a:rPr>
                  <a:t>. Then A = </a:t>
                </a:r>
                <a:r>
                  <a:rPr lang="en-US" sz="1800" b="1" dirty="0" err="1" smtClean="0">
                    <a:latin typeface="Arial Black" pitchFamily="34" charset="0"/>
                  </a:rPr>
                  <a:t>Cl</a:t>
                </a:r>
                <a:r>
                  <a:rPr lang="en-US" sz="1800" b="1" dirty="0" smtClean="0">
                    <a:latin typeface="Arial Black" pitchFamily="34" charset="0"/>
                  </a:rPr>
                  <a:t>(A)</a:t>
                </a:r>
                <a:endParaRPr lang="en-US" sz="1800" b="1" dirty="0">
                  <a:latin typeface="Arial Black" pitchFamily="34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8600" y="228600"/>
                <a:ext cx="8458200" cy="6324600"/>
              </a:xfrm>
              <a:blipFill rotWithShape="1">
                <a:blip r:embed="rId3"/>
                <a:stretch>
                  <a:fillRect l="-50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26818138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228600" y="152400"/>
                <a:ext cx="8763000" cy="6477000"/>
              </a:xfrm>
            </p:spPr>
            <p:txBody>
              <a:bodyPr/>
              <a:lstStyle/>
              <a:p>
                <a14:m>
                  <m:oMath xmlns:m="http://schemas.openxmlformats.org/officeDocument/2006/math">
                    <m:r>
                      <a:rPr lang="en-US" sz="2400" b="1" i="0" smtClean="0">
                        <a:latin typeface="Cambria Math"/>
                      </a:rPr>
                      <m:t>𝐄𝐱𝐚𝐦𝐩𝐥𝐞</m:t>
                    </m:r>
                    <m:r>
                      <a:rPr lang="en-US" sz="2400" b="1" i="0" smtClean="0">
                        <a:latin typeface="Cambria Math"/>
                      </a:rPr>
                      <m:t> </m:t>
                    </m:r>
                    <m:r>
                      <a:rPr lang="en-US" sz="2400" b="1" i="1" smtClean="0">
                        <a:latin typeface="Cambria Math"/>
                      </a:rPr>
                      <m:t>. </m:t>
                    </m:r>
                    <m:r>
                      <a:rPr lang="en-US" sz="2400" b="0" i="0" smtClean="0">
                        <a:latin typeface="Cambria Math"/>
                      </a:rPr>
                      <m:t> 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Let X=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US" sz="180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sz="1800" b="0" i="1" smtClean="0">
                            <a:latin typeface="Cambria Math"/>
                          </a:rPr>
                          <m:t>1,2,3,4</m:t>
                        </m:r>
                      </m:e>
                    </m:d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and let</a:t>
                </a: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i="1" smtClean="0">
                            <a:latin typeface="Cambria Math"/>
                            <a:ea typeface="Cambria Math"/>
                          </a:rPr>
                          <m:t>𝜏</m:t>
                        </m:r>
                      </m:e>
                      <m:sub>
                        <m:eqArr>
                          <m:eqArrPr>
                            <m:ctrlPr>
                              <a:rPr lang="en-US" sz="1800" b="0" i="1" smtClean="0">
                                <a:latin typeface="Cambria Math"/>
                              </a:rPr>
                            </m:ctrlPr>
                          </m:eqArrPr>
                          <m:e>
                            <m:r>
                              <a:rPr lang="en-US" sz="1800" b="0" i="1" smtClean="0">
                                <a:latin typeface="Cambria Math"/>
                              </a:rPr>
                              <m:t>1</m:t>
                            </m:r>
                          </m:e>
                          <m:e/>
                        </m:eqArr>
                      </m:sub>
                    </m:sSub>
                    <m:r>
                      <a:rPr lang="en-US" sz="1800" b="0" i="1" smtClean="0">
                        <a:latin typeface="Cambria Math"/>
                      </a:rPr>
                      <m:t>=</m:t>
                    </m:r>
                    <m:d>
                      <m:dPr>
                        <m:begChr m:val="{"/>
                        <m:endChr m:val="}"/>
                        <m:ctrlPr>
                          <a:rPr lang="en-US" sz="1800" b="0" i="1" smtClean="0">
                            <a:latin typeface="Cambria Math"/>
                          </a:rPr>
                        </m:ctrlPr>
                      </m:dPr>
                      <m:e>
                        <m:r>
                          <m:rPr>
                            <m:nor/>
                          </m:rPr>
                          <a:rPr lang="en-US" sz="1800" dirty="0">
                            <a:latin typeface="Arial Black" pitchFamily="34" charset="0"/>
                          </a:rPr>
                          <m:t>X</m:t>
                        </m:r>
                        <m:r>
                          <m:rPr>
                            <m:nor/>
                          </m:rPr>
                          <a:rPr lang="en-US" sz="1800" b="0" i="0" dirty="0" smtClean="0">
                            <a:latin typeface="Arial Black" pitchFamily="34" charset="0"/>
                          </a:rPr>
                          <m:t>,</m:t>
                        </m:r>
                        <m:r>
                          <a:rPr lang="en-US" sz="1800" b="0" i="1" smtClean="0">
                            <a:latin typeface="Cambria Math"/>
                            <a:ea typeface="Cambria Math"/>
                          </a:rPr>
                          <m:t>∅,</m:t>
                        </m:r>
                        <m:d>
                          <m:dPr>
                            <m:begChr m:val="{"/>
                            <m:endChr m:val="}"/>
                            <m:ctrlPr>
                              <a:rPr lang="en-US" sz="1800" b="0" i="1" smtClean="0">
                                <a:latin typeface="Cambria Math"/>
                                <a:ea typeface="Cambria Math"/>
                              </a:rPr>
                            </m:ctrlPr>
                          </m:dPr>
                          <m:e>
                            <m:r>
                              <a:rPr lang="en-US" sz="1800" b="0" i="1" smtClean="0">
                                <a:latin typeface="Cambria Math"/>
                                <a:ea typeface="Cambria Math"/>
                              </a:rPr>
                              <m:t>1,2</m:t>
                            </m:r>
                          </m:e>
                        </m:d>
                      </m:e>
                    </m:d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i="1">
                            <a:latin typeface="Cambria Math"/>
                            <a:ea typeface="Cambria Math"/>
                          </a:rPr>
                          <m:t>𝜏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  <a:ea typeface="Cambria Math"/>
                          </a:rPr>
                          <m:t>2</m:t>
                        </m:r>
                      </m:sub>
                    </m:sSub>
                    <m:r>
                      <a:rPr lang="en-US" sz="1800" i="1">
                        <a:latin typeface="Cambria Math"/>
                      </a:rPr>
                      <m:t>=</m:t>
                    </m:r>
                    <m:d>
                      <m:dPr>
                        <m:begChr m:val="{"/>
                        <m:endChr m:val="}"/>
                        <m:ctrlPr>
                          <a:rPr lang="en-US" sz="1800" i="1" smtClean="0">
                            <a:latin typeface="Cambria Math"/>
                          </a:rPr>
                        </m:ctrlPr>
                      </m:dPr>
                      <m:e>
                        <m:r>
                          <m:rPr>
                            <m:nor/>
                          </m:rPr>
                          <a:rPr lang="en-US" sz="1800" dirty="0">
                            <a:latin typeface="Arial Black" pitchFamily="34" charset="0"/>
                          </a:rPr>
                          <m:t>X</m:t>
                        </m:r>
                        <m:r>
                          <m:rPr>
                            <m:nor/>
                          </m:rPr>
                          <a:rPr lang="en-US" sz="1800" dirty="0">
                            <a:latin typeface="Arial Black" pitchFamily="34" charset="0"/>
                          </a:rPr>
                          <m:t>,</m:t>
                        </m:r>
                        <m:r>
                          <a:rPr lang="en-US" sz="1800" i="1">
                            <a:latin typeface="Cambria Math"/>
                            <a:ea typeface="Cambria Math"/>
                          </a:rPr>
                          <m:t>∅,</m:t>
                        </m:r>
                        <m:d>
                          <m:dPr>
                            <m:begChr m:val="{"/>
                            <m:endChr m:val="}"/>
                            <m:ctrlPr>
                              <a:rPr lang="en-US" sz="1800" i="1">
                                <a:latin typeface="Cambria Math"/>
                                <a:ea typeface="Cambria Math"/>
                              </a:rPr>
                            </m:ctrlPr>
                          </m:dPr>
                          <m:e>
                            <m:r>
                              <a:rPr lang="en-US" sz="1800" i="1">
                                <a:latin typeface="Cambria Math"/>
                                <a:ea typeface="Cambria Math"/>
                              </a:rPr>
                              <m:t>1</m:t>
                            </m:r>
                          </m:e>
                        </m:d>
                        <m:r>
                          <a:rPr lang="en-US" sz="1800" b="0" i="1" smtClean="0">
                            <a:latin typeface="Cambria Math"/>
                            <a:ea typeface="Cambria Math"/>
                          </a:rPr>
                          <m:t>,</m:t>
                        </m:r>
                        <m:d>
                          <m:dPr>
                            <m:begChr m:val="{"/>
                            <m:endChr m:val="}"/>
                            <m:ctrlPr>
                              <a:rPr lang="en-US" sz="1800" b="0" i="1" smtClean="0">
                                <a:latin typeface="Cambria Math"/>
                                <a:ea typeface="Cambria Math"/>
                              </a:rPr>
                            </m:ctrlPr>
                          </m:dPr>
                          <m:e>
                            <m:r>
                              <a:rPr lang="en-US" sz="1800" b="0" i="1" smtClean="0">
                                <a:latin typeface="Cambria Math"/>
                                <a:ea typeface="Cambria Math"/>
                              </a:rPr>
                              <m:t>1,2</m:t>
                            </m:r>
                          </m:e>
                        </m:d>
                        <m:r>
                          <a:rPr lang="en-US" sz="1800" b="0" i="1" smtClean="0">
                            <a:latin typeface="Cambria Math"/>
                            <a:ea typeface="Cambria Math"/>
                          </a:rPr>
                          <m:t>,</m:t>
                        </m:r>
                        <m:d>
                          <m:dPr>
                            <m:begChr m:val="{"/>
                            <m:endChr m:val="}"/>
                            <m:ctrlPr>
                              <a:rPr lang="en-US" sz="1800" b="0" i="1" smtClean="0">
                                <a:latin typeface="Cambria Math"/>
                                <a:ea typeface="Cambria Math"/>
                              </a:rPr>
                            </m:ctrlPr>
                          </m:dPr>
                          <m:e>
                            <m:r>
                              <a:rPr lang="en-US" sz="1800" b="0" i="1" smtClean="0">
                                <a:latin typeface="Cambria Math"/>
                                <a:ea typeface="Cambria Math"/>
                              </a:rPr>
                              <m:t>1,2,3</m:t>
                            </m:r>
                          </m:e>
                        </m:d>
                      </m:e>
                    </m:d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be two topologies on X.</a:t>
                </a:r>
              </a:p>
              <a:p>
                <a:pPr marL="0" indent="0">
                  <a:buNone/>
                </a:pPr>
                <a:r>
                  <a:rPr lang="en-US" sz="1800" dirty="0" smtClean="0">
                    <a:latin typeface="Arial Black" pitchFamily="34" charset="0"/>
                  </a:rPr>
                  <a:t>Let A={4}. Find </a:t>
                </a:r>
                <a:r>
                  <a:rPr lang="en-US" sz="1800" dirty="0" err="1" smtClean="0">
                    <a:latin typeface="Arial Black" pitchFamily="34" charset="0"/>
                  </a:rPr>
                  <a:t>Cl</a:t>
                </a:r>
                <a:r>
                  <a:rPr lang="en-US" sz="1800" dirty="0" smtClean="0">
                    <a:latin typeface="Arial Black" pitchFamily="34" charset="0"/>
                  </a:rPr>
                  <a:t>(A) w.r.t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i="1" smtClean="0">
                            <a:latin typeface="Cambria Math"/>
                            <a:ea typeface="Cambria Math"/>
                          </a:rPr>
                          <m:t>𝜏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i="1" smtClean="0">
                            <a:latin typeface="Cambria Math"/>
                            <a:ea typeface="Cambria Math"/>
                          </a:rPr>
                          <m:t>𝜏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</a:rPr>
                          <m:t>2</m:t>
                        </m:r>
                      </m:sub>
                    </m:sSub>
                  </m:oMath>
                </a14:m>
                <a:endParaRPr lang="en-US" sz="1800" dirty="0">
                  <a:latin typeface="Arial Black" pitchFamily="34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8600" y="152400"/>
                <a:ext cx="8763000" cy="6477000"/>
              </a:xfrm>
              <a:blipFill rotWithShape="1">
                <a:blip r:embed="rId3"/>
                <a:stretch>
                  <a:fillRect l="-974" t="-37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40717298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228600" y="152400"/>
                <a:ext cx="8686800" cy="6553200"/>
              </a:xfrm>
            </p:spPr>
            <p:txBody>
              <a:bodyPr/>
              <a:lstStyle/>
              <a:p>
                <a:pPr>
                  <a:lnSpc>
                    <a:spcPct val="150000"/>
                  </a:lnSpc>
                </a:pPr>
                <a14:m>
                  <m:oMath xmlns:m="http://schemas.openxmlformats.org/officeDocument/2006/math">
                    <m:r>
                      <a:rPr lang="en-US" sz="2400" b="1" i="1" smtClean="0">
                        <a:latin typeface="Cambria Math"/>
                      </a:rPr>
                      <m:t>𝑻𝒉𝒆𝒐𝒓𝒆𝒎</m:t>
                    </m:r>
                    <m:r>
                      <a:rPr lang="en-US" sz="2400" b="1" i="1" smtClean="0">
                        <a:latin typeface="Cambria Math"/>
                      </a:rPr>
                      <m:t> .</m:t>
                    </m:r>
                  </m:oMath>
                </a14:m>
                <a:r>
                  <a:rPr lang="en-US" sz="2400" b="1" dirty="0" smtClean="0">
                    <a:latin typeface="Arial Black" pitchFamily="34" charset="0"/>
                  </a:rPr>
                  <a:t/>
                </a:r>
                <a:r>
                  <a:rPr lang="en-US" sz="1800" dirty="0" smtClean="0">
                    <a:latin typeface="Arial Black" pitchFamily="34" charset="0"/>
                  </a:rPr>
                  <a:t>Let X be a topological space. Then</a:t>
                </a:r>
              </a:p>
              <a:p>
                <a:pPr marL="514350" indent="-514350">
                  <a:lnSpc>
                    <a:spcPct val="150000"/>
                  </a:lnSpc>
                  <a:buFont typeface="+mj-lt"/>
                  <a:buAutoNum type="arabicPeriod"/>
                </a:pPr>
                <a:r>
                  <a:rPr lang="en-US" sz="1800" dirty="0" smtClean="0">
                    <a:latin typeface="Arial Black" pitchFamily="34" charset="0"/>
                  </a:rPr>
                  <a:t>A subset A of X is closed if and only if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sz="1800" i="1" smtClean="0">
                            <a:latin typeface="Cambria Math"/>
                          </a:rPr>
                        </m:ctrlPr>
                      </m:accPr>
                      <m:e>
                        <m:r>
                          <m:rPr>
                            <m:nor/>
                          </m:rPr>
                          <a:rPr lang="en-US" sz="1800" dirty="0">
                            <a:latin typeface="Arial Black" pitchFamily="34" charset="0"/>
                          </a:rPr>
                          <m:t>A</m:t>
                        </m:r>
                      </m:e>
                    </m:acc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=A;</a:t>
                </a:r>
              </a:p>
              <a:p>
                <a:pPr marL="514350" indent="-514350">
                  <a:lnSpc>
                    <a:spcPct val="150000"/>
                  </a:lnSpc>
                  <a:buFont typeface="+mj-lt"/>
                  <a:buAutoNum type="arabicPeriod"/>
                </a:pPr>
                <a14:m>
                  <m:oMath xmlns:m="http://schemas.openxmlformats.org/officeDocument/2006/math">
                    <m:acc>
                      <m:accPr>
                        <m:chr m:val="̿"/>
                        <m:ctrlPr>
                          <a:rPr lang="en-US" sz="1800" i="1" smtClean="0">
                            <a:latin typeface="Cambria Math"/>
                          </a:rPr>
                        </m:ctrlPr>
                      </m:accPr>
                      <m:e>
                        <m:r>
                          <m:rPr>
                            <m:nor/>
                          </m:rPr>
                          <a:rPr lang="en-US" sz="1800" dirty="0">
                            <a:latin typeface="Arial Black" pitchFamily="34" charset="0"/>
                          </a:rPr>
                          <m:t>A</m:t>
                        </m:r>
                      </m:e>
                    </m:acc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=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sz="1800" i="1">
                            <a:latin typeface="Cambria Math"/>
                          </a:rPr>
                        </m:ctrlPr>
                      </m:accPr>
                      <m:e>
                        <m:r>
                          <m:rPr>
                            <m:nor/>
                          </m:rPr>
                          <a:rPr lang="en-US" sz="1800" dirty="0">
                            <a:latin typeface="Arial Black" pitchFamily="34" charset="0"/>
                          </a:rPr>
                          <m:t>A</m:t>
                        </m:r>
                      </m:e>
                    </m:acc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;</a:t>
                </a:r>
              </a:p>
              <a:p>
                <a:pPr marL="514350" indent="-514350">
                  <a:lnSpc>
                    <a:spcPct val="150000"/>
                  </a:lnSpc>
                  <a:buFont typeface="+mj-lt"/>
                  <a:buAutoNum type="arabicPeriod"/>
                </a:pPr>
                <a:r>
                  <a:rPr lang="en-US" sz="1800" dirty="0" smtClean="0">
                    <a:latin typeface="Arial Black" pitchFamily="34" charset="0"/>
                  </a:rPr>
                  <a:t/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sz="1800" i="1" smtClean="0">
                            <a:latin typeface="Cambria Math"/>
                          </a:rPr>
                        </m:ctrlPr>
                      </m:accPr>
                      <m:e>
                        <m:r>
                          <m:rPr>
                            <m:nor/>
                          </m:rPr>
                          <a:rPr lang="en-US" sz="1800" dirty="0">
                            <a:latin typeface="Arial Black" pitchFamily="34" charset="0"/>
                          </a:rPr>
                          <m:t>A</m:t>
                        </m:r>
                        <m:r>
                          <a:rPr lang="en-US" sz="1800" i="1" dirty="0" smtClean="0">
                            <a:latin typeface="Cambria Math"/>
                            <a:ea typeface="Cambria Math"/>
                          </a:rPr>
                          <m:t>∪</m:t>
                        </m:r>
                        <m:r>
                          <m:rPr>
                            <m:nor/>
                          </m:rPr>
                          <a:rPr lang="en-US" sz="1800" dirty="0">
                            <a:latin typeface="Arial Black" pitchFamily="34" charset="0"/>
                          </a:rPr>
                          <m:t>B</m:t>
                        </m:r>
                        <m:r>
                          <m:rPr>
                            <m:nor/>
                          </m:rPr>
                          <a:rPr lang="en-US" sz="1800" dirty="0">
                            <a:latin typeface="Arial Black" pitchFamily="34" charset="0"/>
                          </a:rPr>
                          <m:t> </m:t>
                        </m:r>
                      </m:e>
                    </m:acc>
                    <m:r>
                      <a:rPr lang="en-US" sz="1800" b="0" i="1" smtClean="0">
                        <a:latin typeface="Cambria Math"/>
                      </a:rPr>
                      <m:t>=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/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sz="1800" i="1" dirty="0" smtClean="0">
                            <a:latin typeface="Cambria Math"/>
                          </a:rPr>
                        </m:ctrlPr>
                      </m:accPr>
                      <m:e>
                        <m:r>
                          <m:rPr>
                            <m:nor/>
                          </m:rPr>
                          <a:rPr lang="en-US" sz="1800" dirty="0">
                            <a:latin typeface="Arial Black" pitchFamily="34" charset="0"/>
                          </a:rPr>
                          <m:t>A</m:t>
                        </m:r>
                      </m:e>
                    </m:acc>
                    <m:r>
                      <a:rPr lang="en-US" sz="1800" i="1" dirty="0" smtClean="0">
                        <a:latin typeface="Cambria Math"/>
                        <a:ea typeface="Cambria Math"/>
                      </a:rPr>
                      <m:t>∪</m:t>
                    </m:r>
                    <m:acc>
                      <m:accPr>
                        <m:chr m:val="̅"/>
                        <m:ctrlPr>
                          <a:rPr lang="en-US" sz="1800" i="1" dirty="0" smtClean="0">
                            <a:latin typeface="Cambria Math"/>
                            <a:ea typeface="Cambria Math"/>
                          </a:rPr>
                        </m:ctrlPr>
                      </m:accPr>
                      <m:e>
                        <m:r>
                          <m:rPr>
                            <m:nor/>
                          </m:rPr>
                          <a:rPr lang="en-US" sz="1800" dirty="0">
                            <a:latin typeface="Arial Black" pitchFamily="34" charset="0"/>
                          </a:rPr>
                          <m:t>B</m:t>
                        </m:r>
                      </m:e>
                    </m:acc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for any two subsets A and B of X;</a:t>
                </a:r>
              </a:p>
              <a:p>
                <a:pPr marL="514350" indent="-514350">
                  <a:lnSpc>
                    <a:spcPct val="150000"/>
                  </a:lnSpc>
                  <a:buFont typeface="+mj-lt"/>
                  <a:buAutoNum type="arabicPeriod"/>
                </a:pP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sz="1800" i="1" smtClean="0">
                            <a:latin typeface="Cambria Math"/>
                          </a:rPr>
                        </m:ctrlPr>
                      </m:accPr>
                      <m:e>
                        <m:r>
                          <m:rPr>
                            <m:nor/>
                          </m:rPr>
                          <a:rPr lang="en-US" sz="1800" dirty="0">
                            <a:latin typeface="Arial Black" pitchFamily="34" charset="0"/>
                          </a:rPr>
                          <m:t>x</m:t>
                        </m:r>
                        <m:r>
                          <m:rPr>
                            <m:nor/>
                          </m:rPr>
                          <a:rPr lang="en-US" sz="1800" dirty="0">
                            <a:latin typeface="Arial Black" pitchFamily="34" charset="0"/>
                          </a:rPr>
                          <m:t> </m:t>
                        </m:r>
                      </m:e>
                    </m:acc>
                    <m:r>
                      <a:rPr lang="en-US" sz="1800" b="0" i="1" smtClean="0">
                        <a:latin typeface="Cambria Math"/>
                      </a:rPr>
                      <m:t>=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X,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sz="1800" i="1" smtClean="0">
                            <a:latin typeface="Cambria Math"/>
                          </a:rPr>
                        </m:ctrlPr>
                      </m:accPr>
                      <m:e>
                        <m:r>
                          <a:rPr lang="en-US" sz="1800" i="1" smtClean="0">
                            <a:latin typeface="Cambria Math"/>
                            <a:ea typeface="Cambria Math"/>
                          </a:rPr>
                          <m:t>∅</m:t>
                        </m:r>
                      </m:e>
                    </m:acc>
                    <m:r>
                      <a:rPr lang="en-US" sz="1800" b="0" i="1" smtClean="0">
                        <a:latin typeface="Cambria Math"/>
                      </a:rPr>
                      <m:t>=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∅</m:t>
                    </m:r>
                  </m:oMath>
                </a14:m>
                <a:endParaRPr lang="en-US" sz="1800" dirty="0" smtClean="0">
                  <a:latin typeface="Arial Black" pitchFamily="34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8600" y="152400"/>
                <a:ext cx="8686800" cy="6553200"/>
              </a:xfrm>
              <a:blipFill rotWithShape="1">
                <a:blip r:embed="rId3"/>
                <a:stretch>
                  <a:fillRect l="-98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18084935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228600" y="304800"/>
                <a:ext cx="8458200" cy="6248400"/>
              </a:xfrm>
            </p:spPr>
            <p:txBody>
              <a:bodyPr/>
              <a:lstStyle/>
              <a:p>
                <a14:m>
                  <m:oMath xmlns:m="http://schemas.openxmlformats.org/officeDocument/2006/math">
                    <m:r>
                      <a:rPr lang="en-US" sz="2400" b="1" i="0" smtClean="0">
                        <a:latin typeface="Cambria Math"/>
                      </a:rPr>
                      <m:t>𝐄𝐱𝐚𝐦𝐩𝐥𝐞</m:t>
                    </m:r>
                    <m:r>
                      <a:rPr lang="en-US" sz="2400" b="1" i="0" smtClean="0">
                        <a:latin typeface="Cambria Math"/>
                      </a:rPr>
                      <m:t> </m:t>
                    </m:r>
                    <m:r>
                      <a:rPr lang="en-US" sz="2400" b="1" i="1" smtClean="0">
                        <a:latin typeface="Cambria Math"/>
                      </a:rPr>
                      <m:t>.</m:t>
                    </m:r>
                  </m:oMath>
                </a14:m>
                <a:r>
                  <a:rPr lang="en-US" b="1" dirty="0" smtClean="0"/>
                  <a:t/>
                </a:r>
                <a:r>
                  <a:rPr lang="en-US" sz="1800" dirty="0" smtClean="0">
                    <a:latin typeface="Arial Black" pitchFamily="34" charset="0"/>
                  </a:rPr>
                  <a:t>Let A and B be any two subsets of a topological space X such that A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⊆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B. Prove that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sz="1800" i="1" smtClean="0">
                            <a:latin typeface="Cambria Math"/>
                          </a:rPr>
                        </m:ctrlPr>
                      </m:accPr>
                      <m:e>
                        <m:r>
                          <m:rPr>
                            <m:nor/>
                          </m:rPr>
                          <a:rPr lang="en-US" sz="1800" dirty="0">
                            <a:latin typeface="Arial Black" pitchFamily="34" charset="0"/>
                          </a:rPr>
                          <m:t>A</m:t>
                        </m:r>
                      </m:e>
                    </m:acc>
                  </m:oMath>
                </a14:m>
                <a:r>
                  <a:rPr lang="en-US" sz="1800" dirty="0">
                    <a:latin typeface="Arial Black" pitchFamily="34" charset="0"/>
                    <a:ea typeface="Cambria Math"/>
                  </a:rPr>
                  <a:t/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  <a:ea typeface="Cambria Math"/>
                      </a:rPr>
                      <m:t>⊆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/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sz="1800" i="1">
                            <a:latin typeface="Cambria Math"/>
                          </a:rPr>
                        </m:ctrlPr>
                      </m:accPr>
                      <m:e>
                        <m:r>
                          <m:rPr>
                            <m:nor/>
                          </m:rPr>
                          <a:rPr lang="en-US" sz="1800" dirty="0">
                            <a:latin typeface="Arial Black" pitchFamily="34" charset="0"/>
                          </a:rPr>
                          <m:t>B</m:t>
                        </m:r>
                      </m:e>
                    </m:acc>
                    <m:r>
                      <a:rPr lang="en-US" sz="1800" b="0" i="1" dirty="0" smtClean="0">
                        <a:latin typeface="Cambria Math"/>
                      </a:rPr>
                      <m:t> </m:t>
                    </m:r>
                  </m:oMath>
                </a14:m>
                <a:endParaRPr lang="en-US" sz="1800" b="0" dirty="0" smtClean="0">
                  <a:latin typeface="Arial Black" pitchFamily="34" charset="0"/>
                </a:endParaRP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𝑃𝑟𝑜𝑜𝑓</m:t>
                    </m:r>
                    <m:r>
                      <a:rPr lang="en-US" sz="1800" b="0" i="1" smtClean="0">
                        <a:latin typeface="Cambria Math"/>
                      </a:rPr>
                      <m:t>.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Since A</a:t>
                </a:r>
                <a:r>
                  <a:rPr lang="en-US" sz="1800" dirty="0">
                    <a:latin typeface="Arial Black" pitchFamily="34" charset="0"/>
                    <a:ea typeface="Cambria Math"/>
                  </a:rPr>
                  <a:t/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  <a:ea typeface="Cambria Math"/>
                      </a:rPr>
                      <m:t>⊆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B</a:t>
                </a:r>
                <a:r>
                  <a:rPr lang="en-US" sz="1800" dirty="0">
                    <a:latin typeface="Arial Black" pitchFamily="34" charset="0"/>
                    <a:ea typeface="Cambria Math"/>
                  </a:rPr>
                  <a:t/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  <a:ea typeface="Cambria Math"/>
                      </a:rPr>
                      <m:t>⊆</m:t>
                    </m:r>
                  </m:oMath>
                </a14:m>
                <a:r>
                  <a:rPr lang="en-US" sz="1800" dirty="0">
                    <a:latin typeface="Arial Black" pitchFamily="34" charset="0"/>
                  </a:rPr>
                  <a:t/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sz="1800" i="1">
                            <a:latin typeface="Cambria Math"/>
                          </a:rPr>
                        </m:ctrlPr>
                      </m:accPr>
                      <m:e>
                        <m:r>
                          <m:rPr>
                            <m:nor/>
                          </m:rPr>
                          <a:rPr lang="en-US" sz="1800" dirty="0">
                            <a:latin typeface="Arial Black" pitchFamily="34" charset="0"/>
                          </a:rPr>
                          <m:t>B</m:t>
                        </m:r>
                      </m:e>
                    </m:acc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and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sz="1800" i="1">
                            <a:latin typeface="Cambria Math"/>
                          </a:rPr>
                        </m:ctrlPr>
                      </m:accPr>
                      <m:e>
                        <m:r>
                          <m:rPr>
                            <m:nor/>
                          </m:rPr>
                          <a:rPr lang="en-US" sz="1800" dirty="0">
                            <a:latin typeface="Arial Black" pitchFamily="34" charset="0"/>
                          </a:rPr>
                          <m:t>B</m:t>
                        </m:r>
                      </m:e>
                    </m:acc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is closed, it follows that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sz="1800" i="1">
                            <a:latin typeface="Cambria Math"/>
                          </a:rPr>
                        </m:ctrlPr>
                      </m:accPr>
                      <m:e>
                        <m:r>
                          <m:rPr>
                            <m:nor/>
                          </m:rPr>
                          <a:rPr lang="en-US" sz="1800" dirty="0">
                            <a:latin typeface="Arial Black" pitchFamily="34" charset="0"/>
                          </a:rPr>
                          <m:t>A</m:t>
                        </m:r>
                      </m:e>
                    </m:acc>
                  </m:oMath>
                </a14:m>
                <a:r>
                  <a:rPr lang="en-US" sz="1800" dirty="0">
                    <a:latin typeface="Arial Black" pitchFamily="34" charset="0"/>
                    <a:ea typeface="Cambria Math"/>
                  </a:rPr>
                  <a:t/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  <a:ea typeface="Cambria Math"/>
                      </a:rPr>
                      <m:t>⊆</m:t>
                    </m:r>
                  </m:oMath>
                </a14:m>
                <a:r>
                  <a:rPr lang="en-US" sz="1800" dirty="0">
                    <a:latin typeface="Arial Black" pitchFamily="34" charset="0"/>
                  </a:rPr>
                  <a:t/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sz="1800" i="1">
                            <a:latin typeface="Cambria Math"/>
                          </a:rPr>
                        </m:ctrlPr>
                      </m:accPr>
                      <m:e>
                        <m:r>
                          <m:rPr>
                            <m:nor/>
                          </m:rPr>
                          <a:rPr lang="en-US" sz="1800" dirty="0">
                            <a:latin typeface="Arial Black" pitchFamily="34" charset="0"/>
                          </a:rPr>
                          <m:t>B</m:t>
                        </m:r>
                      </m:e>
                    </m:acc>
                    <m:r>
                      <a:rPr lang="en-US" sz="1800" i="1" dirty="0">
                        <a:latin typeface="Cambria Math"/>
                      </a:rPr>
                      <m:t> 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.</a:t>
                </a:r>
              </a:p>
              <a:p>
                <a:pPr marL="0" indent="0">
                  <a:buNone/>
                </a:pPr>
                <a:r>
                  <a:rPr lang="en-US" sz="1800" dirty="0" err="1" smtClean="0">
                    <a:latin typeface="Arial Black" pitchFamily="34" charset="0"/>
                  </a:rPr>
                  <a:t>Cl</a:t>
                </a:r>
                <a:r>
                  <a:rPr lang="en-US" sz="1800" dirty="0" smtClean="0">
                    <a:latin typeface="Arial Black" pitchFamily="34" charset="0"/>
                  </a:rPr>
                  <a:t>(B) is any closed set containing A and </a:t>
                </a:r>
                <a:r>
                  <a:rPr lang="en-US" sz="1800" dirty="0" err="1" smtClean="0">
                    <a:latin typeface="Arial Black" pitchFamily="34" charset="0"/>
                  </a:rPr>
                  <a:t>Cl</a:t>
                </a:r>
                <a:r>
                  <a:rPr lang="en-US" sz="1800" dirty="0" smtClean="0">
                    <a:latin typeface="Arial Black" pitchFamily="34" charset="0"/>
                  </a:rPr>
                  <a:t>(A) is </a:t>
                </a:r>
                <a:r>
                  <a:rPr lang="en-US" sz="1800" dirty="0" err="1" smtClean="0">
                    <a:latin typeface="Arial Black" pitchFamily="34" charset="0"/>
                  </a:rPr>
                  <a:t>smalest</a:t>
                </a:r>
                <a:r>
                  <a:rPr lang="en-US" sz="1800" dirty="0" smtClean="0">
                    <a:latin typeface="Arial Black" pitchFamily="34" charset="0"/>
                  </a:rPr>
                  <a:t> closed set containing A. Thus </a:t>
                </a:r>
                <a:r>
                  <a:rPr lang="en-US" sz="1800" dirty="0" err="1" smtClean="0">
                    <a:latin typeface="Arial Black" pitchFamily="34" charset="0"/>
                  </a:rPr>
                  <a:t>Cl</a:t>
                </a:r>
                <a:r>
                  <a:rPr lang="en-US" sz="1800" dirty="0" smtClean="0">
                    <a:latin typeface="Arial Black" pitchFamily="34" charset="0"/>
                  </a:rPr>
                  <a:t>(A) 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  <a:ea typeface="Cambria Math"/>
                      </a:rPr>
                      <m:t>⊆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Cl(B)</a:t>
                </a:r>
                <a:endParaRPr lang="en-US" sz="1800" dirty="0">
                  <a:latin typeface="Arial Black" pitchFamily="34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8600" y="304800"/>
                <a:ext cx="8458200" cy="6248400"/>
              </a:xfrm>
              <a:blipFill rotWithShape="1">
                <a:blip r:embed="rId3"/>
                <a:stretch>
                  <a:fillRect l="-64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22159453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152400" y="228600"/>
                <a:ext cx="8534400" cy="6324600"/>
              </a:xfrm>
            </p:spPr>
            <p:txBody>
              <a:bodyPr/>
              <a:lstStyle/>
              <a:p>
                <a14:m>
                  <m:oMath xmlns:m="http://schemas.openxmlformats.org/officeDocument/2006/math">
                    <m:r>
                      <a:rPr lang="en-US" sz="2400" b="1" i="0" smtClean="0">
                        <a:latin typeface="Cambria Math"/>
                      </a:rPr>
                      <m:t>𝐄𝐱𝐚𝐦𝐩𝐥𝐞</m:t>
                    </m:r>
                    <m:r>
                      <a:rPr lang="en-US" sz="2400" b="1" i="0" smtClean="0">
                        <a:latin typeface="Cambria Math"/>
                      </a:rPr>
                      <m:t> </m:t>
                    </m:r>
                    <m:r>
                      <a:rPr lang="en-US" sz="2400" b="1" i="1" smtClean="0">
                        <a:latin typeface="Cambria Math"/>
                      </a:rPr>
                      <m:t>.</m:t>
                    </m:r>
                  </m:oMath>
                </a14:m>
                <a:r>
                  <a:rPr lang="en-US" b="1" dirty="0" smtClean="0"/>
                  <a:t/>
                </a:r>
                <a:r>
                  <a:rPr lang="en-US" sz="1800" dirty="0" smtClean="0">
                    <a:latin typeface="Arial Black" pitchFamily="34" charset="0"/>
                  </a:rPr>
                  <a:t>We give an example to show that, in general,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sz="1800" i="1" smtClean="0">
                            <a:latin typeface="Cambria Math"/>
                          </a:rPr>
                        </m:ctrlPr>
                      </m:accPr>
                      <m:e>
                        <m:r>
                          <m:rPr>
                            <m:nor/>
                          </m:rPr>
                          <a:rPr lang="en-US" sz="1800" dirty="0">
                            <a:latin typeface="Arial Black" pitchFamily="34" charset="0"/>
                          </a:rPr>
                          <m:t>A</m:t>
                        </m:r>
                        <m:r>
                          <a:rPr lang="en-US" sz="1800" i="1" dirty="0" smtClean="0">
                            <a:latin typeface="Cambria Math"/>
                            <a:ea typeface="Cambria Math"/>
                          </a:rPr>
                          <m:t>∩</m:t>
                        </m:r>
                        <m:r>
                          <m:rPr>
                            <m:nor/>
                          </m:rPr>
                          <a:rPr lang="en-US" sz="1800" dirty="0">
                            <a:latin typeface="Arial Black" pitchFamily="34" charset="0"/>
                          </a:rPr>
                          <m:t>B</m:t>
                        </m:r>
                        <m:r>
                          <m:rPr>
                            <m:nor/>
                          </m:rPr>
                          <a:rPr lang="en-US" sz="1800" dirty="0">
                            <a:latin typeface="Arial Black" pitchFamily="34" charset="0"/>
                          </a:rPr>
                          <m:t> </m:t>
                        </m:r>
                      </m:e>
                    </m:acc>
                    <m:r>
                      <a:rPr lang="en-US" sz="1800" i="1" dirty="0" smtClean="0">
                        <a:latin typeface="Cambria Math"/>
                        <a:ea typeface="Cambria Math"/>
                      </a:rPr>
                      <m:t>≠</m:t>
                    </m:r>
                  </m:oMath>
                </a14:m>
                <a:r>
                  <a:rPr lang="en-US" sz="1800" dirty="0">
                    <a:latin typeface="Arial Black" pitchFamily="34" charset="0"/>
                  </a:rPr>
                  <a:t/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sz="1800" i="1" dirty="0">
                            <a:latin typeface="Cambria Math"/>
                          </a:rPr>
                        </m:ctrlPr>
                      </m:accPr>
                      <m:e>
                        <m:r>
                          <m:rPr>
                            <m:nor/>
                          </m:rPr>
                          <a:rPr lang="en-US" sz="1800" dirty="0">
                            <a:latin typeface="Arial Black" pitchFamily="34" charset="0"/>
                          </a:rPr>
                          <m:t>A</m:t>
                        </m:r>
                      </m:e>
                    </m:acc>
                    <m:r>
                      <a:rPr lang="en-US" sz="1800" i="1" dirty="0" smtClean="0">
                        <a:latin typeface="Cambria Math"/>
                        <a:ea typeface="Cambria Math"/>
                      </a:rPr>
                      <m:t>∩</m:t>
                    </m:r>
                    <m:acc>
                      <m:accPr>
                        <m:chr m:val="̅"/>
                        <m:ctrlPr>
                          <a:rPr lang="en-US" sz="1800" i="1" dirty="0">
                            <a:latin typeface="Cambria Math"/>
                            <a:ea typeface="Cambria Math"/>
                          </a:rPr>
                        </m:ctrlPr>
                      </m:accPr>
                      <m:e>
                        <m:r>
                          <m:rPr>
                            <m:nor/>
                          </m:rPr>
                          <a:rPr lang="en-US" sz="1800" dirty="0">
                            <a:latin typeface="Arial Black" pitchFamily="34" charset="0"/>
                          </a:rPr>
                          <m:t>B</m:t>
                        </m:r>
                      </m:e>
                    </m:acc>
                  </m:oMath>
                </a14:m>
                <a:endParaRPr lang="en-US" sz="1800" b="1" dirty="0" smtClean="0">
                  <a:latin typeface="Arial Black" pitchFamily="34" charset="0"/>
                </a:endParaRPr>
              </a:p>
              <a:p>
                <a:r>
                  <a:rPr lang="en-US" sz="1800" b="1" dirty="0" smtClean="0">
                    <a:latin typeface="Arial Black" pitchFamily="34" charset="0"/>
                  </a:rPr>
                  <a:t>Let </a:t>
                </a:r>
                <a14:m>
                  <m:oMath xmlns:m="http://schemas.openxmlformats.org/officeDocument/2006/math">
                    <m:r>
                      <a:rPr lang="en-US" sz="1800" b="1" i="1" smtClean="0">
                        <a:latin typeface="Cambria Math"/>
                      </a:rPr>
                      <m:t>𝑿</m:t>
                    </m:r>
                    <m:r>
                      <a:rPr lang="en-US" sz="1800" b="1" i="1" smtClean="0">
                        <a:latin typeface="Cambria Math"/>
                      </a:rPr>
                      <m:t>={</m:t>
                    </m:r>
                    <m:r>
                      <a:rPr lang="en-US" sz="1800" b="1" i="1" smtClean="0">
                        <a:latin typeface="Cambria Math"/>
                      </a:rPr>
                      <m:t>𝒂</m:t>
                    </m:r>
                    <m:r>
                      <a:rPr lang="en-US" sz="1800" b="1" i="1" smtClean="0">
                        <a:latin typeface="Cambria Math"/>
                      </a:rPr>
                      <m:t>,</m:t>
                    </m:r>
                    <m:r>
                      <a:rPr lang="en-US" sz="1800" b="1" i="1" smtClean="0">
                        <a:latin typeface="Cambria Math"/>
                      </a:rPr>
                      <m:t>𝒃</m:t>
                    </m:r>
                    <m:r>
                      <a:rPr lang="en-US" sz="1800" b="1" i="1" smtClean="0">
                        <a:latin typeface="Cambria Math"/>
                      </a:rPr>
                      <m:t>,</m:t>
                    </m:r>
                    <m:r>
                      <a:rPr lang="en-US" sz="1800" b="1" i="1" smtClean="0">
                        <a:latin typeface="Cambria Math"/>
                      </a:rPr>
                      <m:t>𝒄</m:t>
                    </m:r>
                    <m:r>
                      <a:rPr lang="en-US" sz="1800" b="1" i="1" smtClean="0">
                        <a:latin typeface="Cambria Math"/>
                      </a:rPr>
                      <m:t>}</m:t>
                    </m:r>
                  </m:oMath>
                </a14:m>
                <a:r>
                  <a:rPr lang="en-US" sz="1800" b="1" dirty="0" smtClean="0">
                    <a:latin typeface="Arial Black" pitchFamily="34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1800" b="1" i="1" smtClean="0">
                        <a:latin typeface="Cambria Math"/>
                        <a:ea typeface="Cambria Math"/>
                      </a:rPr>
                      <m:t>𝝉</m:t>
                    </m:r>
                    <m:r>
                      <a:rPr lang="en-US" sz="1800" b="1" i="1" smtClean="0">
                        <a:latin typeface="Cambria Math"/>
                        <a:ea typeface="Cambria Math"/>
                      </a:rPr>
                      <m:t>={</m:t>
                    </m:r>
                    <m:r>
                      <a:rPr lang="en-US" sz="1800" b="1" i="1" smtClean="0">
                        <a:latin typeface="Cambria Math"/>
                        <a:ea typeface="Cambria Math"/>
                      </a:rPr>
                      <m:t>𝑿</m:t>
                    </m:r>
                    <m:r>
                      <a:rPr lang="en-US" sz="1800" b="1" i="1" smtClean="0">
                        <a:latin typeface="Cambria Math"/>
                        <a:ea typeface="Cambria Math"/>
                      </a:rPr>
                      <m:t>,</m:t>
                    </m:r>
                    <m:r>
                      <a:rPr lang="en-US" sz="1800" b="1" i="1" smtClean="0">
                        <a:latin typeface="Cambria Math"/>
                        <a:ea typeface="Cambria Math"/>
                      </a:rPr>
                      <m:t>𝝓</m:t>
                    </m:r>
                    <m:r>
                      <a:rPr lang="en-US" sz="1800" b="1" i="1" smtClean="0">
                        <a:latin typeface="Cambria Math"/>
                        <a:ea typeface="Cambria Math"/>
                      </a:rPr>
                      <m:t>,</m:t>
                    </m:r>
                    <m:d>
                      <m:dPr>
                        <m:begChr m:val="{"/>
                        <m:endChr m:val="}"/>
                        <m:ctrlPr>
                          <a:rPr lang="en-US" sz="1800" b="1" i="1" smtClean="0">
                            <a:latin typeface="Cambria Math"/>
                            <a:ea typeface="Cambria Math"/>
                          </a:rPr>
                        </m:ctrlPr>
                      </m:dPr>
                      <m:e>
                        <m:r>
                          <a:rPr lang="en-US" sz="1800" b="1" i="1" smtClean="0">
                            <a:latin typeface="Cambria Math"/>
                            <a:ea typeface="Cambria Math"/>
                          </a:rPr>
                          <m:t>𝒂</m:t>
                        </m:r>
                      </m:e>
                    </m:d>
                    <m:r>
                      <a:rPr lang="en-US" sz="1800" b="1" i="1" smtClean="0">
                        <a:latin typeface="Cambria Math"/>
                        <a:ea typeface="Cambria Math"/>
                      </a:rPr>
                      <m:t>, </m:t>
                    </m:r>
                    <m:d>
                      <m:dPr>
                        <m:begChr m:val="{"/>
                        <m:endChr m:val="}"/>
                        <m:ctrlPr>
                          <a:rPr lang="en-US" sz="1800" b="1" i="1" smtClean="0">
                            <a:latin typeface="Cambria Math"/>
                            <a:ea typeface="Cambria Math"/>
                          </a:rPr>
                        </m:ctrlPr>
                      </m:dPr>
                      <m:e>
                        <m:r>
                          <a:rPr lang="en-US" sz="1800" b="1" i="1" smtClean="0">
                            <a:latin typeface="Cambria Math"/>
                            <a:ea typeface="Cambria Math"/>
                          </a:rPr>
                          <m:t>𝒃</m:t>
                        </m:r>
                      </m:e>
                    </m:d>
                    <m:r>
                      <a:rPr lang="en-US" sz="1800" b="1" i="1" smtClean="0">
                        <a:latin typeface="Cambria Math"/>
                        <a:ea typeface="Cambria Math"/>
                      </a:rPr>
                      <m:t>,{</m:t>
                    </m:r>
                    <m:r>
                      <a:rPr lang="en-US" sz="1800" b="1" i="1" smtClean="0">
                        <a:latin typeface="Cambria Math"/>
                        <a:ea typeface="Cambria Math"/>
                      </a:rPr>
                      <m:t>𝒂</m:t>
                    </m:r>
                    <m:r>
                      <a:rPr lang="en-US" sz="1800" b="1" i="1" smtClean="0">
                        <a:latin typeface="Cambria Math"/>
                        <a:ea typeface="Cambria Math"/>
                      </a:rPr>
                      <m:t>,</m:t>
                    </m:r>
                    <m:r>
                      <a:rPr lang="en-US" sz="1800" b="1" i="1" smtClean="0">
                        <a:latin typeface="Cambria Math"/>
                        <a:ea typeface="Cambria Math"/>
                      </a:rPr>
                      <m:t>𝒃</m:t>
                    </m:r>
                    <m:r>
                      <a:rPr lang="en-US" sz="1800" b="1" i="1" smtClean="0">
                        <a:latin typeface="Cambria Math"/>
                        <a:ea typeface="Cambria Math"/>
                      </a:rPr>
                      <m:t>}}</m:t>
                    </m:r>
                  </m:oMath>
                </a14:m>
                <a:r>
                  <a:rPr lang="en-US" sz="1800" b="1" dirty="0" smtClean="0">
                    <a:latin typeface="Arial Black" pitchFamily="34" charset="0"/>
                  </a:rPr>
                  <a:t>.</a:t>
                </a:r>
              </a:p>
              <a:p>
                <a:r>
                  <a:rPr lang="en-US" sz="1800" b="1" dirty="0" smtClean="0">
                    <a:latin typeface="Arial Black" pitchFamily="34" charset="0"/>
                  </a:rPr>
                  <a:t>Let </a:t>
                </a:r>
                <a14:m>
                  <m:oMath xmlns:m="http://schemas.openxmlformats.org/officeDocument/2006/math">
                    <m:r>
                      <a:rPr lang="en-US" sz="1800" b="1" i="1" smtClean="0">
                        <a:latin typeface="Cambria Math"/>
                      </a:rPr>
                      <m:t>𝑨</m:t>
                    </m:r>
                    <m:r>
                      <a:rPr lang="en-US" sz="1800" b="1" i="1" smtClean="0">
                        <a:latin typeface="Cambria Math"/>
                      </a:rPr>
                      <m:t>={</m:t>
                    </m:r>
                    <m:r>
                      <a:rPr lang="en-US" sz="1800" b="1" i="1" smtClean="0">
                        <a:latin typeface="Cambria Math"/>
                      </a:rPr>
                      <m:t>𝒂</m:t>
                    </m:r>
                    <m:r>
                      <a:rPr lang="en-US" sz="1800" b="1" i="1" smtClean="0">
                        <a:latin typeface="Cambria Math"/>
                      </a:rPr>
                      <m:t>}</m:t>
                    </m:r>
                  </m:oMath>
                </a14:m>
                <a:r>
                  <a:rPr lang="en-US" sz="1800" b="1" dirty="0" smtClean="0">
                    <a:latin typeface="Arial Black" pitchFamily="34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1800" b="1" i="1" smtClean="0">
                        <a:latin typeface="Cambria Math"/>
                      </a:rPr>
                      <m:t>𝑩</m:t>
                    </m:r>
                    <m:r>
                      <a:rPr lang="en-US" sz="1800" b="1" i="1" smtClean="0">
                        <a:latin typeface="Cambria Math"/>
                      </a:rPr>
                      <m:t>={</m:t>
                    </m:r>
                    <m:r>
                      <a:rPr lang="en-US" sz="1800" b="1" i="1" smtClean="0">
                        <a:latin typeface="Cambria Math"/>
                      </a:rPr>
                      <m:t>𝒃</m:t>
                    </m:r>
                    <m:r>
                      <a:rPr lang="en-US" sz="1800" b="1" i="1" smtClean="0">
                        <a:latin typeface="Cambria Math"/>
                      </a:rPr>
                      <m:t>,</m:t>
                    </m:r>
                    <m:r>
                      <a:rPr lang="en-US" sz="1800" b="1" i="1" smtClean="0">
                        <a:latin typeface="Cambria Math"/>
                      </a:rPr>
                      <m:t>𝒄</m:t>
                    </m:r>
                    <m:r>
                      <a:rPr lang="en-US" sz="1800" b="1" i="1" smtClean="0">
                        <a:latin typeface="Cambria Math"/>
                      </a:rPr>
                      <m:t>}</m:t>
                    </m:r>
                  </m:oMath>
                </a14:m>
                <a:r>
                  <a:rPr lang="en-US" sz="1800" b="1" dirty="0" smtClean="0">
                    <a:latin typeface="Arial Black" pitchFamily="34" charset="0"/>
                  </a:rPr>
                  <a:t>. Then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sz="1800" i="1">
                            <a:latin typeface="Cambria Math"/>
                          </a:rPr>
                        </m:ctrlPr>
                      </m:accPr>
                      <m:e>
                        <m:r>
                          <m:rPr>
                            <m:nor/>
                          </m:rPr>
                          <a:rPr lang="en-US" sz="1800" dirty="0">
                            <a:latin typeface="Arial Black" pitchFamily="34" charset="0"/>
                          </a:rPr>
                          <m:t>A</m:t>
                        </m:r>
                        <m:r>
                          <a:rPr lang="en-US" sz="1800" i="1" dirty="0">
                            <a:latin typeface="Cambria Math"/>
                            <a:ea typeface="Cambria Math"/>
                          </a:rPr>
                          <m:t>∩</m:t>
                        </m:r>
                        <m:r>
                          <m:rPr>
                            <m:nor/>
                          </m:rPr>
                          <a:rPr lang="en-US" sz="1800" dirty="0">
                            <a:latin typeface="Arial Black" pitchFamily="34" charset="0"/>
                          </a:rPr>
                          <m:t>B</m:t>
                        </m:r>
                        <m:r>
                          <m:rPr>
                            <m:nor/>
                          </m:rPr>
                          <a:rPr lang="en-US" sz="1800" dirty="0">
                            <a:latin typeface="Arial Black" pitchFamily="34" charset="0"/>
                          </a:rPr>
                          <m:t> </m:t>
                        </m:r>
                      </m:e>
                    </m:acc>
                    <m:r>
                      <a:rPr lang="en-US" sz="1800" i="1" dirty="0">
                        <a:latin typeface="Cambria Math"/>
                        <a:ea typeface="Cambria Math"/>
                      </a:rPr>
                      <m:t>≠</m:t>
                    </m:r>
                  </m:oMath>
                </a14:m>
                <a:r>
                  <a:rPr lang="en-US" sz="1800" dirty="0">
                    <a:latin typeface="Arial Black" pitchFamily="34" charset="0"/>
                  </a:rPr>
                  <a:t/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sz="1800" i="1" dirty="0">
                            <a:latin typeface="Cambria Math"/>
                          </a:rPr>
                        </m:ctrlPr>
                      </m:accPr>
                      <m:e>
                        <m:r>
                          <m:rPr>
                            <m:nor/>
                          </m:rPr>
                          <a:rPr lang="en-US" sz="1800" dirty="0">
                            <a:latin typeface="Arial Black" pitchFamily="34" charset="0"/>
                          </a:rPr>
                          <m:t>A</m:t>
                        </m:r>
                      </m:e>
                    </m:acc>
                    <m:r>
                      <a:rPr lang="en-US" sz="1800" i="1" dirty="0">
                        <a:latin typeface="Cambria Math"/>
                        <a:ea typeface="Cambria Math"/>
                      </a:rPr>
                      <m:t>∩</m:t>
                    </m:r>
                    <m:acc>
                      <m:accPr>
                        <m:chr m:val="̅"/>
                        <m:ctrlPr>
                          <a:rPr lang="en-US" sz="1800" i="1" dirty="0">
                            <a:latin typeface="Cambria Math"/>
                            <a:ea typeface="Cambria Math"/>
                          </a:rPr>
                        </m:ctrlPr>
                      </m:accPr>
                      <m:e>
                        <m:r>
                          <m:rPr>
                            <m:nor/>
                          </m:rPr>
                          <a:rPr lang="en-US" sz="1800" dirty="0">
                            <a:latin typeface="Arial Black" pitchFamily="34" charset="0"/>
                          </a:rPr>
                          <m:t>B</m:t>
                        </m:r>
                      </m:e>
                    </m:acc>
                  </m:oMath>
                </a14:m>
                <a:endParaRPr lang="en-US" sz="1800" b="1" dirty="0">
                  <a:latin typeface="Arial Black" pitchFamily="34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52400" y="228600"/>
                <a:ext cx="8534400" cy="6324600"/>
              </a:xfrm>
              <a:blipFill rotWithShape="1">
                <a:blip r:embed="rId3"/>
                <a:stretch>
                  <a:fillRect l="-4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7625049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228600" y="228600"/>
                <a:ext cx="8686800" cy="6400800"/>
              </a:xfrm>
            </p:spPr>
            <p:txBody>
              <a:bodyPr/>
              <a:lstStyle/>
              <a:p>
                <a14:m>
                  <m:oMath xmlns:m="http://schemas.openxmlformats.org/officeDocument/2006/math">
                    <m:r>
                      <a:rPr lang="en-US" sz="2400" b="1" i="0" smtClean="0">
                        <a:latin typeface="Cambria Math"/>
                      </a:rPr>
                      <m:t>𝐓𝐡𝐞𝐨𝐫𝐞𝐦</m:t>
                    </m:r>
                    <m:r>
                      <a:rPr lang="en-US" sz="2400" b="1" i="0" smtClean="0">
                        <a:latin typeface="Cambria Math"/>
                      </a:rPr>
                      <m:t> </m:t>
                    </m:r>
                    <m:r>
                      <a:rPr lang="en-US" sz="2400" b="1" i="1" smtClean="0">
                        <a:latin typeface="Cambria Math"/>
                      </a:rPr>
                      <m:t>.</m:t>
                    </m:r>
                  </m:oMath>
                </a14:m>
                <a:r>
                  <a:rPr lang="en-US" b="1" dirty="0" smtClean="0"/>
                  <a:t/>
                </a:r>
                <a:r>
                  <a:rPr lang="en-US" sz="1800" dirty="0" smtClean="0">
                    <a:latin typeface="Arial Black" pitchFamily="34" charset="0"/>
                  </a:rPr>
                  <a:t>A point x</a:t>
                </a:r>
                <a14:m>
                  <m:oMath xmlns:m="http://schemas.openxmlformats.org/officeDocument/2006/math">
                    <m:r>
                      <a:rPr lang="en-US" sz="1800" b="0" i="0" smtClean="0">
                        <a:latin typeface="Cambria Math"/>
                        <a:ea typeface="Cambria Math"/>
                      </a:rPr>
                      <m:t> </m:t>
                    </m:r>
                    <m:r>
                      <a:rPr lang="en-US" sz="1800" i="1" smtClean="0">
                        <a:latin typeface="Cambria Math"/>
                        <a:ea typeface="Cambria Math"/>
                      </a:rPr>
                      <m:t>∈</m:t>
                    </m:r>
                    <m:acc>
                      <m:accPr>
                        <m:chr m:val="̅"/>
                        <m:ctrlPr>
                          <a:rPr lang="en-US" sz="1800" i="1">
                            <a:latin typeface="Cambria Math"/>
                          </a:rPr>
                        </m:ctrlPr>
                      </m:accPr>
                      <m:e>
                        <m:r>
                          <m:rPr>
                            <m:nor/>
                          </m:rPr>
                          <a:rPr lang="en-US" sz="1800" dirty="0">
                            <a:latin typeface="Arial Black" pitchFamily="34" charset="0"/>
                          </a:rPr>
                          <m:t>A</m:t>
                        </m:r>
                      </m:e>
                    </m:acc>
                  </m:oMath>
                </a14:m>
                <a:r>
                  <a:rPr lang="en-US" sz="1800" b="1" dirty="0" smtClean="0">
                    <a:latin typeface="Arial Black" pitchFamily="34" charset="0"/>
                  </a:rPr>
                  <a:t/>
                </a:r>
                <a:r>
                  <a:rPr lang="en-US" sz="1800" dirty="0" smtClean="0">
                    <a:latin typeface="Arial Black" pitchFamily="34" charset="0"/>
                  </a:rPr>
                  <a:t>if and only if every open set containing x contains a point of A.</a:t>
                </a:r>
                <a:endParaRPr lang="en-US" sz="1800" b="1" dirty="0">
                  <a:latin typeface="Arial Black" pitchFamily="34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8600" y="228600"/>
                <a:ext cx="8686800" cy="6400800"/>
              </a:xfrm>
              <a:blipFill rotWithShape="1">
                <a:blip r:embed="rId3"/>
                <a:stretch>
                  <a:fillRect r="-14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8979426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228600" y="228600"/>
                <a:ext cx="8458200" cy="6400800"/>
              </a:xfrm>
            </p:spPr>
            <p:txBody>
              <a:bodyPr/>
              <a:lstStyle/>
              <a:p>
                <a14:m>
                  <m:oMath xmlns:m="http://schemas.openxmlformats.org/officeDocument/2006/math">
                    <m:r>
                      <a:rPr lang="en-US" sz="2400" b="1" i="0" smtClean="0">
                        <a:latin typeface="Cambria Math"/>
                      </a:rPr>
                      <m:t>𝐃𝐞𝐟𝐢𝐧𝐢𝐭𝐢𝐨𝐧</m:t>
                    </m:r>
                    <m:r>
                      <a:rPr lang="en-US" sz="2400" b="1" i="0" smtClean="0">
                        <a:latin typeface="Cambria Math"/>
                      </a:rPr>
                      <m:t> </m:t>
                    </m:r>
                    <m:r>
                      <a:rPr lang="en-US" sz="2400" b="1" i="1" smtClean="0">
                        <a:latin typeface="Cambria Math"/>
                      </a:rPr>
                      <m:t>.</m:t>
                    </m:r>
                  </m:oMath>
                </a14:m>
                <a:r>
                  <a:rPr lang="en-US" b="1" dirty="0" smtClean="0"/>
                  <a:t/>
                </a:r>
                <a:r>
                  <a:rPr lang="en-US" sz="1800" dirty="0" smtClean="0">
                    <a:latin typeface="Arial Black" pitchFamily="34" charset="0"/>
                  </a:rPr>
                  <a:t>Let A be a subset of a topological space X.</a:t>
                </a:r>
              </a:p>
              <a:p>
                <a:pPr marL="0" indent="0">
                  <a:buNone/>
                </a:pPr>
                <a:r>
                  <a:rPr lang="en-US" sz="1800" b="1" dirty="0">
                    <a:latin typeface="Arial Black" pitchFamily="34" charset="0"/>
                  </a:rPr>
                  <a:t/>
                </a:r>
                <a:r>
                  <a:rPr lang="en-US" sz="1800" dirty="0" smtClean="0">
                    <a:latin typeface="Arial Black" pitchFamily="34" charset="0"/>
                  </a:rPr>
                  <a:t>A point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 smtClean="0">
                            <a:latin typeface="Cambria Math"/>
                          </a:rPr>
                        </m:ctrlPr>
                      </m:sSubPr>
                      <m:e>
                        <m:r>
                          <m:rPr>
                            <m:nor/>
                          </m:rPr>
                          <a:rPr lang="en-US" sz="1800" dirty="0">
                            <a:latin typeface="Arial Black" pitchFamily="34" charset="0"/>
                          </a:rPr>
                          <m:t>x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</a:rPr>
                          <m:t>0</m:t>
                        </m:r>
                      </m:sub>
                    </m:sSub>
                    <m:r>
                      <a:rPr lang="en-US" sz="1800" i="1" smtClean="0">
                        <a:latin typeface="Cambria Math"/>
                        <a:ea typeface="Cambria Math"/>
                      </a:rPr>
                      <m:t>∈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X is called a limit point of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𝐴</m:t>
                    </m:r>
                    <m:r>
                      <a:rPr lang="en-US" sz="1800" b="0" i="1" smtClean="0">
                        <a:latin typeface="Cambria Math"/>
                      </a:rPr>
                      <m:t> 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if every open set containing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>
                            <a:latin typeface="Cambria Math"/>
                          </a:rPr>
                        </m:ctrlPr>
                      </m:sSubPr>
                      <m:e>
                        <m:r>
                          <m:rPr>
                            <m:nor/>
                          </m:rPr>
                          <a:rPr lang="en-US" sz="1800" dirty="0">
                            <a:latin typeface="Arial Black" pitchFamily="34" charset="0"/>
                          </a:rPr>
                          <m:t>x</m:t>
                        </m:r>
                      </m:e>
                      <m:sub>
                        <m:r>
                          <a:rPr lang="en-US" sz="1800" i="1">
                            <a:latin typeface="Cambria Math"/>
                          </a:rPr>
                          <m:t>0</m:t>
                        </m:r>
                      </m:sub>
                    </m:sSub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contains a point of A other than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>
                            <a:latin typeface="Cambria Math"/>
                          </a:rPr>
                        </m:ctrlPr>
                      </m:sSubPr>
                      <m:e>
                        <m:r>
                          <m:rPr>
                            <m:nor/>
                          </m:rPr>
                          <a:rPr lang="en-US" sz="1800" dirty="0">
                            <a:latin typeface="Arial Black" pitchFamily="34" charset="0"/>
                          </a:rPr>
                          <m:t>x</m:t>
                        </m:r>
                      </m:e>
                      <m:sub>
                        <m:r>
                          <a:rPr lang="en-US" sz="1800" i="1">
                            <a:latin typeface="Cambria Math"/>
                          </a:rPr>
                          <m:t>0</m:t>
                        </m:r>
                      </m:sub>
                    </m:sSub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.</a:t>
                </a:r>
                <a:endParaRPr lang="en-US" sz="1800" dirty="0">
                  <a:latin typeface="Arial Black" pitchFamily="34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8600" y="228600"/>
                <a:ext cx="8458200" cy="6400800"/>
              </a:xfrm>
              <a:blipFill rotWithShape="1">
                <a:blip r:embed="rId2"/>
                <a:stretch>
                  <a:fillRect l="-64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33160190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228600" y="304800"/>
                <a:ext cx="8458200" cy="6400800"/>
              </a:xfrm>
            </p:spPr>
            <p:txBody>
              <a:bodyPr/>
              <a:lstStyle/>
              <a:p>
                <a14:m>
                  <m:oMath xmlns:m="http://schemas.openxmlformats.org/officeDocument/2006/math">
                    <m:r>
                      <a:rPr lang="en-US" sz="2400" b="1" i="1" smtClean="0">
                        <a:latin typeface="Cambria Math"/>
                      </a:rPr>
                      <m:t>𝑫𝒆𝒇𝒊𝒏𝒊𝒕𝒊𝒐𝒏</m:t>
                    </m:r>
                    <m:r>
                      <a:rPr lang="en-US" sz="2400" b="1" i="1" smtClean="0">
                        <a:latin typeface="Cambria Math"/>
                      </a:rPr>
                      <m:t> </m:t>
                    </m:r>
                  </m:oMath>
                </a14:m>
                <a:r>
                  <a:rPr lang="en-US" sz="2400" b="1" dirty="0" smtClean="0">
                    <a:latin typeface="Arial Black" pitchFamily="34" charset="0"/>
                  </a:rPr>
                  <a:t>. </a:t>
                </a:r>
                <a:r>
                  <a:rPr lang="en-US" sz="1800" dirty="0" smtClean="0">
                    <a:latin typeface="Arial Black" pitchFamily="34" charset="0"/>
                  </a:rPr>
                  <a:t>The set of all limit points of A is called the derived set of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𝐴</m:t>
                    </m:r>
                    <m:r>
                      <a:rPr lang="en-US" sz="1800" b="0" i="1" smtClean="0">
                        <a:latin typeface="Cambria Math"/>
                      </a:rPr>
                      <m:t> 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and is usually denoted by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800" i="1" smtClean="0">
                            <a:latin typeface="Cambria Math"/>
                          </a:rPr>
                        </m:ctrlPr>
                      </m:sSupPr>
                      <m:e>
                        <m:r>
                          <m:rPr>
                            <m:nor/>
                          </m:rPr>
                          <a:rPr lang="en-US" sz="1800" dirty="0">
                            <a:latin typeface="Arial Black" pitchFamily="34" charset="0"/>
                          </a:rPr>
                          <m:t>A</m:t>
                        </m:r>
                      </m:e>
                      <m:sup>
                        <m:r>
                          <a:rPr lang="en-US" sz="1800" b="0" i="1" smtClean="0">
                            <a:latin typeface="Cambria Math"/>
                          </a:rPr>
                          <m:t>𝑑</m:t>
                        </m:r>
                      </m:sup>
                    </m:sSup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.</a:t>
                </a:r>
                <a:endParaRPr lang="en-US" sz="1800" dirty="0">
                  <a:latin typeface="Arial Black" pitchFamily="34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8600" y="304800"/>
                <a:ext cx="8458200" cy="6400800"/>
              </a:xfrm>
              <a:blipFill rotWithShape="1">
                <a:blip r:embed="rId2"/>
                <a:stretch>
                  <a:fillRect l="-1009" t="-76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12926067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228600" y="228600"/>
                <a:ext cx="8458200" cy="6400800"/>
              </a:xfrm>
            </p:spPr>
            <p:txBody>
              <a:bodyPr/>
              <a:lstStyle/>
              <a:p>
                <a14:m>
                  <m:oMath xmlns:m="http://schemas.openxmlformats.org/officeDocument/2006/math">
                    <m:r>
                      <a:rPr lang="en-US" sz="2400" b="1" i="0" smtClean="0">
                        <a:latin typeface="Cambria Math"/>
                      </a:rPr>
                      <m:t>𝐄𝐱𝐚𝐦𝐩𝐥𝐞</m:t>
                    </m:r>
                    <m:r>
                      <a:rPr lang="en-US" sz="2400" b="1" i="0" smtClean="0">
                        <a:latin typeface="Cambria Math"/>
                      </a:rPr>
                      <m:t> </m:t>
                    </m:r>
                    <m:r>
                      <a:rPr lang="en-US" sz="2400" b="1" i="1" smtClean="0">
                        <a:latin typeface="Cambria Math"/>
                      </a:rPr>
                      <m:t>.</m:t>
                    </m:r>
                  </m:oMath>
                </a14:m>
                <a:r>
                  <a:rPr lang="en-US" b="1" dirty="0" smtClean="0"/>
                  <a:t/>
                </a:r>
                <a:r>
                  <a:rPr lang="en-US" sz="1800" dirty="0" smtClean="0">
                    <a:latin typeface="Arial Black" pitchFamily="34" charset="0"/>
                  </a:rPr>
                  <a:t>Let X=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US" sz="180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sz="1800" b="0" i="1" smtClean="0">
                            <a:latin typeface="Cambria Math"/>
                          </a:rPr>
                          <m:t>𝑎</m:t>
                        </m:r>
                        <m:r>
                          <a:rPr lang="en-US" sz="1800" b="0" i="1" smtClean="0">
                            <a:latin typeface="Cambria Math"/>
                          </a:rPr>
                          <m:t>,</m:t>
                        </m:r>
                        <m:r>
                          <a:rPr lang="en-US" sz="1800" b="0" i="1" smtClean="0">
                            <a:latin typeface="Cambria Math"/>
                          </a:rPr>
                          <m:t>𝑏</m:t>
                        </m:r>
                        <m:r>
                          <a:rPr lang="en-US" sz="1800" b="0" i="1" smtClean="0">
                            <a:latin typeface="Cambria Math"/>
                          </a:rPr>
                          <m:t>,</m:t>
                        </m:r>
                        <m:r>
                          <a:rPr lang="en-US" sz="1800" b="0" i="1" smtClean="0">
                            <a:latin typeface="Cambria Math"/>
                          </a:rPr>
                          <m:t>𝑐</m:t>
                        </m:r>
                      </m:e>
                    </m:d>
                  </m:oMath>
                </a14:m>
                <a:r>
                  <a:rPr lang="en-US" sz="1800" b="1" dirty="0" smtClean="0">
                    <a:latin typeface="Arial Black" pitchFamily="34" charset="0"/>
                  </a:rPr>
                  <a:t/>
                </a:r>
                <a:r>
                  <a:rPr lang="en-US" sz="1800" dirty="0" smtClean="0">
                    <a:latin typeface="Arial Black" pitchFamily="34" charset="0"/>
                  </a:rPr>
                  <a:t>and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𝜏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=</m:t>
                    </m:r>
                    <m:d>
                      <m:dPr>
                        <m:begChr m:val="{"/>
                        <m:endChr m:val="}"/>
                        <m:ctrlPr>
                          <a:rPr lang="en-US" sz="1800" b="0" i="1" smtClean="0">
                            <a:latin typeface="Cambria Math"/>
                            <a:ea typeface="Cambria Math"/>
                          </a:rPr>
                        </m:ctrlPr>
                      </m:dPr>
                      <m:e>
                        <m:r>
                          <m:rPr>
                            <m:nor/>
                          </m:rPr>
                          <a:rPr lang="en-US" sz="1800" dirty="0">
                            <a:latin typeface="Arial Black" pitchFamily="34" charset="0"/>
                          </a:rPr>
                          <m:t>X</m:t>
                        </m:r>
                        <m:r>
                          <a:rPr lang="en-US" sz="1800" b="0" i="1" dirty="0" smtClean="0">
                            <a:latin typeface="Cambria Math"/>
                          </a:rPr>
                          <m:t>,</m:t>
                        </m:r>
                        <m:r>
                          <a:rPr lang="en-US" sz="1800" b="0" i="1" dirty="0" smtClean="0">
                            <a:latin typeface="Cambria Math"/>
                            <a:ea typeface="Cambria Math"/>
                          </a:rPr>
                          <m:t>∅</m:t>
                        </m:r>
                      </m:e>
                    </m:d>
                  </m:oMath>
                </a14:m>
                <a:endParaRPr lang="en-US" sz="1800" b="1" dirty="0" smtClean="0">
                  <a:latin typeface="Arial Black" pitchFamily="34" charset="0"/>
                </a:endParaRPr>
              </a:p>
              <a:p>
                <a:pPr marL="0" indent="0">
                  <a:buNone/>
                </a:pPr>
                <a:r>
                  <a:rPr lang="en-US" sz="1800" b="1" dirty="0">
                    <a:latin typeface="Arial Black" pitchFamily="34" charset="0"/>
                  </a:rPr>
                  <a:t/>
                </a:r>
                <a:r>
                  <a:rPr lang="en-US" sz="1800" dirty="0" smtClean="0">
                    <a:latin typeface="Arial Black" pitchFamily="34" charset="0"/>
                  </a:rPr>
                  <a:t>Let A=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US" sz="180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sz="1800" b="0" i="1" smtClean="0">
                            <a:latin typeface="Cambria Math"/>
                          </a:rPr>
                          <m:t>𝑎</m:t>
                        </m:r>
                        <m:r>
                          <a:rPr lang="en-US" sz="1800" b="0" i="1" smtClean="0">
                            <a:latin typeface="Cambria Math"/>
                          </a:rPr>
                          <m:t>,</m:t>
                        </m:r>
                        <m:r>
                          <a:rPr lang="en-US" sz="1800" b="0" i="1" smtClean="0">
                            <a:latin typeface="Cambria Math"/>
                          </a:rPr>
                          <m:t>𝑏</m:t>
                        </m:r>
                      </m:e>
                    </m:d>
                  </m:oMath>
                </a14:m>
                <a:r>
                  <a:rPr lang="en-US" sz="1800" b="1" dirty="0" smtClean="0">
                    <a:latin typeface="Arial Black" pitchFamily="34" charset="0"/>
                  </a:rPr>
                  <a:t/>
                </a:r>
                <a:r>
                  <a:rPr lang="en-US" sz="1800" dirty="0" smtClean="0">
                    <a:latin typeface="Arial Black" pitchFamily="34" charset="0"/>
                  </a:rPr>
                  <a:t>Then it is clear that</a:t>
                </a: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sSup>
                      <m:sSupPr>
                        <m:ctrlPr>
                          <a:rPr lang="en-US" sz="1800" b="1" i="1" smtClean="0">
                            <a:latin typeface="Cambria Math"/>
                          </a:rPr>
                        </m:ctrlPr>
                      </m:sSupPr>
                      <m:e>
                        <m:r>
                          <m:rPr>
                            <m:nor/>
                          </m:rPr>
                          <a:rPr lang="en-US" sz="1800" b="0" i="0" smtClean="0">
                            <a:latin typeface="Arial Black" pitchFamily="34" charset="0"/>
                          </a:rPr>
                          <m:t>                         </m:t>
                        </m:r>
                        <m:r>
                          <m:rPr>
                            <m:nor/>
                          </m:rPr>
                          <a:rPr lang="en-US" sz="1800" dirty="0">
                            <a:latin typeface="Arial Black" pitchFamily="34" charset="0"/>
                          </a:rPr>
                          <m:t>A</m:t>
                        </m:r>
                      </m:e>
                      <m:sup>
                        <m:r>
                          <a:rPr lang="en-US" sz="1800" b="1" i="1" smtClean="0">
                            <a:latin typeface="Cambria Math"/>
                          </a:rPr>
                          <m:t>𝒅</m:t>
                        </m:r>
                      </m:sup>
                    </m:sSup>
                    <m:r>
                      <a:rPr lang="en-US" sz="1800" b="1" i="1" smtClean="0">
                        <a:latin typeface="Cambria Math"/>
                      </a:rPr>
                      <m:t>=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X</a:t>
                </a:r>
                <a:endParaRPr lang="en-US" sz="1800" dirty="0">
                  <a:latin typeface="Arial Black" pitchFamily="34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8600" y="228600"/>
                <a:ext cx="8458200" cy="6400800"/>
              </a:xfr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12451381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228600" y="228600"/>
                <a:ext cx="8763000" cy="6324600"/>
              </a:xfrm>
            </p:spPr>
            <p:txBody>
              <a:bodyPr/>
              <a:lstStyle/>
              <a:p>
                <a14:m>
                  <m:oMath xmlns:m="http://schemas.openxmlformats.org/officeDocument/2006/math">
                    <m:r>
                      <a:rPr lang="en-US" sz="2400" b="1" i="0" smtClean="0">
                        <a:latin typeface="Cambria Math"/>
                      </a:rPr>
                      <m:t>𝐄𝐱𝐚𝐦𝐩𝐥𝐞</m:t>
                    </m:r>
                    <m:r>
                      <a:rPr lang="en-US" sz="2400" b="1" i="1" smtClean="0">
                        <a:latin typeface="Cambria Math"/>
                      </a:rPr>
                      <m:t> .</m:t>
                    </m:r>
                  </m:oMath>
                </a14:m>
                <a:r>
                  <a:rPr lang="en-US" sz="2400" b="1" dirty="0" smtClean="0">
                    <a:latin typeface="Arial Black" pitchFamily="34" charset="0"/>
                  </a:rPr>
                  <a:t/>
                </a:r>
                <a:r>
                  <a:rPr lang="en-US" sz="1800" dirty="0" smtClean="0">
                    <a:latin typeface="Arial Black" pitchFamily="34" charset="0"/>
                  </a:rPr>
                  <a:t>Let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𝜏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=</m:t>
                    </m:r>
                    <m:d>
                      <m:dPr>
                        <m:begChr m:val="{"/>
                        <m:endChr m:val="}"/>
                        <m:ctrlPr>
                          <a:rPr lang="en-US" sz="1800" b="0" i="1" smtClean="0">
                            <a:latin typeface="Cambria Math"/>
                            <a:ea typeface="Cambria Math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en-US" sz="1800">
                            <a:latin typeface="Cambria Math"/>
                            <a:ea typeface="Cambria Math"/>
                          </a:rPr>
                          <m:t>X</m:t>
                        </m:r>
                        <m:r>
                          <m:rPr>
                            <m:nor/>
                          </m:rPr>
                          <a:rPr lang="en-US" sz="1800" dirty="0">
                            <a:latin typeface="Arial Black" pitchFamily="34" charset="0"/>
                          </a:rPr>
                          <m:t> </m:t>
                        </m:r>
                        <m:r>
                          <a:rPr lang="en-US" sz="1800" b="0" i="1" dirty="0" smtClean="0">
                            <a:latin typeface="Cambria Math"/>
                          </a:rPr>
                          <m:t>,</m:t>
                        </m:r>
                        <m:r>
                          <a:rPr lang="en-US" sz="1800" b="0" i="1" dirty="0" smtClean="0">
                            <a:latin typeface="Cambria Math"/>
                            <a:ea typeface="Cambria Math"/>
                          </a:rPr>
                          <m:t>∅,</m:t>
                        </m:r>
                        <m:d>
                          <m:dPr>
                            <m:begChr m:val="{"/>
                            <m:endChr m:val="}"/>
                            <m:ctrlPr>
                              <a:rPr lang="en-US" sz="1800" b="0" i="1" dirty="0" smtClean="0">
                                <a:latin typeface="Cambria Math"/>
                                <a:ea typeface="Cambria Math"/>
                              </a:rPr>
                            </m:ctrlPr>
                          </m:dPr>
                          <m:e>
                            <m:r>
                              <a:rPr lang="en-US" sz="1800" b="0" i="1" dirty="0" smtClean="0">
                                <a:latin typeface="Cambria Math"/>
                                <a:ea typeface="Cambria Math"/>
                              </a:rPr>
                              <m:t>𝑎</m:t>
                            </m:r>
                          </m:e>
                        </m:d>
                        <m:r>
                          <a:rPr lang="en-US" sz="1800" b="0" i="1" dirty="0" smtClean="0">
                            <a:latin typeface="Cambria Math"/>
                            <a:ea typeface="Cambria Math"/>
                          </a:rPr>
                          <m:t>,</m:t>
                        </m:r>
                        <m:d>
                          <m:dPr>
                            <m:begChr m:val="{"/>
                            <m:endChr m:val="}"/>
                            <m:ctrlPr>
                              <a:rPr lang="en-US" sz="1800" b="0" i="1" dirty="0" smtClean="0">
                                <a:latin typeface="Cambria Math"/>
                                <a:ea typeface="Cambria Math"/>
                              </a:rPr>
                            </m:ctrlPr>
                          </m:dPr>
                          <m:e>
                            <m:r>
                              <a:rPr lang="en-US" sz="1800" b="0" i="1" dirty="0" smtClean="0">
                                <a:latin typeface="Cambria Math"/>
                                <a:ea typeface="Cambria Math"/>
                              </a:rPr>
                              <m:t>𝑏</m:t>
                            </m:r>
                          </m:e>
                        </m:d>
                      </m:e>
                    </m:d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be a topology on X=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US" sz="180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sz="1800" b="0" i="1" smtClean="0">
                            <a:latin typeface="Cambria Math"/>
                          </a:rPr>
                          <m:t>𝑎</m:t>
                        </m:r>
                        <m:r>
                          <a:rPr lang="en-US" sz="1800" b="0" i="1" smtClean="0">
                            <a:latin typeface="Cambria Math"/>
                          </a:rPr>
                          <m:t>,</m:t>
                        </m:r>
                        <m:r>
                          <a:rPr lang="en-US" sz="1800" b="0" i="1" smtClean="0">
                            <a:latin typeface="Cambria Math"/>
                          </a:rPr>
                          <m:t>𝑏</m:t>
                        </m:r>
                      </m:e>
                    </m:d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. Let A=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US" sz="180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sz="1800" b="0" i="1" smtClean="0">
                            <a:latin typeface="Cambria Math"/>
                          </a:rPr>
                          <m:t>𝑎</m:t>
                        </m:r>
                      </m:e>
                    </m:d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. Then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800" b="1" i="1" smtClean="0">
                            <a:latin typeface="Cambria Math"/>
                          </a:rPr>
                        </m:ctrlPr>
                      </m:sSupPr>
                      <m:e>
                        <m:r>
                          <m:rPr>
                            <m:nor/>
                          </m:rPr>
                          <a:rPr lang="en-US" sz="1800">
                            <a:latin typeface="Arial Black" pitchFamily="34" charset="0"/>
                          </a:rPr>
                          <m:t> </m:t>
                        </m:r>
                        <m:r>
                          <m:rPr>
                            <m:nor/>
                          </m:rPr>
                          <a:rPr lang="en-US" sz="1800" dirty="0">
                            <a:latin typeface="Arial Black" pitchFamily="34" charset="0"/>
                          </a:rPr>
                          <m:t>A</m:t>
                        </m:r>
                      </m:e>
                      <m:sup>
                        <m:r>
                          <a:rPr lang="en-US" sz="1800" b="1" i="1">
                            <a:latin typeface="Cambria Math"/>
                          </a:rPr>
                          <m:t>𝒅</m:t>
                        </m:r>
                      </m:sup>
                    </m:sSup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=</a:t>
                </a:r>
                <a14:m>
                  <m:oMath xmlns:m="http://schemas.openxmlformats.org/officeDocument/2006/math">
                    <m:r>
                      <a:rPr lang="en-US" sz="1800" i="1" dirty="0" smtClean="0">
                        <a:latin typeface="Cambria Math"/>
                        <a:ea typeface="Cambria Math"/>
                      </a:rPr>
                      <m:t>∅</m:t>
                    </m:r>
                    <m:r>
                      <a:rPr lang="en-US" sz="1800" b="0" i="1" dirty="0" smtClean="0">
                        <a:latin typeface="Cambria Math"/>
                        <a:ea typeface="Cambria Math"/>
                      </a:rPr>
                      <m:t> 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because A has </a:t>
                </a:r>
                <a:r>
                  <a:rPr lang="en-US" sz="1800" dirty="0" smtClean="0">
                    <a:latin typeface="Arial Black" pitchFamily="34" charset="0"/>
                  </a:rPr>
                  <a:t>no </a:t>
                </a:r>
                <a:r>
                  <a:rPr lang="en-US" sz="1800" dirty="0" smtClean="0">
                    <a:latin typeface="Arial Black" pitchFamily="34" charset="0"/>
                  </a:rPr>
                  <a:t>limit points.</a:t>
                </a:r>
                <a:endParaRPr lang="en-US" sz="1800" dirty="0">
                  <a:latin typeface="Arial Black" pitchFamily="34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8600" y="228600"/>
                <a:ext cx="8763000" cy="6324600"/>
              </a:xfrm>
              <a:blipFill rotWithShape="1">
                <a:blip r:embed="rId2"/>
                <a:stretch>
                  <a:fillRect l="-974" t="-48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10104638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228600" y="152400"/>
                <a:ext cx="8763000" cy="6477000"/>
              </a:xfrm>
            </p:spPr>
            <p:txBody>
              <a:bodyPr>
                <a:normAutofit/>
              </a:bodyPr>
              <a:lstStyle/>
              <a:p>
                <a:pPr>
                  <a:lnSpc>
                    <a:spcPct val="200000"/>
                  </a:lnSpc>
                </a:pPr>
                <a14:m>
                  <m:oMath xmlns:m="http://schemas.openxmlformats.org/officeDocument/2006/math">
                    <m:r>
                      <a:rPr lang="en-US" sz="2400" b="1" i="0" smtClean="0">
                        <a:latin typeface="Cambria Math"/>
                      </a:rPr>
                      <m:t>𝐄𝐱𝐚𝐦𝐩𝐥𝐞</m:t>
                    </m:r>
                    <m:r>
                      <a:rPr lang="en-US" sz="2400" b="1" i="0" smtClean="0">
                        <a:latin typeface="Cambria Math"/>
                      </a:rPr>
                      <m:t> </m:t>
                    </m:r>
                    <m:r>
                      <a:rPr lang="en-US" sz="2400" b="1" i="1" smtClean="0">
                        <a:latin typeface="Cambria Math"/>
                      </a:rPr>
                      <m:t>.</m:t>
                    </m:r>
                  </m:oMath>
                </a14:m>
                <a:r>
                  <a:rPr lang="en-US" sz="1800" b="1" dirty="0" smtClean="0">
                    <a:latin typeface="Arial Black" pitchFamily="34" charset="0"/>
                  </a:rPr>
                  <a:t/>
                </a:r>
                <a:r>
                  <a:rPr lang="en-US" sz="1800" dirty="0" smtClean="0">
                    <a:latin typeface="Arial Black" pitchFamily="34" charset="0"/>
                  </a:rPr>
                  <a:t>Let R be the topological space with its usual metric topology</a:t>
                </a:r>
              </a:p>
              <a:p>
                <a:pPr>
                  <a:lnSpc>
                    <a:spcPct val="20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 let A={x: x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∈</m:t>
                    </m:r>
                    <m:r>
                      <m:rPr>
                        <m:sty m:val="p"/>
                      </m:rPr>
                      <a:rPr lang="en-US" sz="1800" b="0" i="0" smtClean="0">
                        <a:latin typeface="Cambria Math"/>
                        <a:ea typeface="Cambria Math"/>
                      </a:rPr>
                      <m:t>R</m:t>
                    </m:r>
                    <m:r>
                      <a:rPr lang="en-US" sz="1800" b="0" i="0" smtClean="0">
                        <a:latin typeface="Cambria Math"/>
                        <a:ea typeface="Cambria Math"/>
                      </a:rPr>
                      <m:t>,</m:t>
                    </m:r>
                    <m:r>
                      <m:rPr>
                        <m:sty m:val="p"/>
                      </m:rPr>
                      <a:rPr lang="en-US" sz="1800" b="0" i="0" smtClean="0">
                        <a:latin typeface="Cambria Math"/>
                        <a:ea typeface="Cambria Math"/>
                      </a:rPr>
                      <m:t>x</m:t>
                    </m:r>
                    <m:r>
                      <a:rPr lang="en-US" sz="1800" b="0" i="0" smtClean="0">
                        <a:latin typeface="Cambria Math"/>
                        <a:ea typeface="Cambria Math"/>
                      </a:rPr>
                      <m:t>=1+</m:t>
                    </m:r>
                    <m:m>
                      <m:mPr>
                        <m:mcs>
                          <m:mc>
                            <m:mcPr>
                              <m:count m:val="1"/>
                              <m:mcJc m:val="center"/>
                            </m:mcPr>
                          </m:mc>
                        </m:mcs>
                        <m:ctrlPr>
                          <a:rPr lang="en-US" sz="1800" b="0" i="1" smtClean="0">
                            <a:latin typeface="Cambria Math"/>
                            <a:ea typeface="Cambria Math"/>
                          </a:rPr>
                        </m:ctrlPr>
                      </m:mPr>
                      <m:mr>
                        <m:e>
                          <m:r>
                            <m:rPr>
                              <m:brk m:alnAt="7"/>
                            </m:rPr>
                            <a:rPr lang="en-US" sz="1800" b="0" i="1" smtClean="0">
                              <a:latin typeface="Cambria Math"/>
                              <a:ea typeface="Cambria Math"/>
                            </a:rPr>
                            <m:t>1</m:t>
                          </m:r>
                        </m:e>
                      </m:mr>
                      <m:mr>
                        <m:e>
                          <m:r>
                            <a:rPr lang="en-US" sz="1800" b="0" i="1" smtClean="0">
                              <a:latin typeface="Cambria Math"/>
                              <a:ea typeface="Cambria Math"/>
                            </a:rPr>
                            <m:t>𝑛</m:t>
                          </m:r>
                        </m:e>
                      </m:mr>
                    </m:m>
                    <m:r>
                      <a:rPr lang="en-US" sz="1800" b="0" i="1" smtClean="0">
                        <a:latin typeface="Cambria Math"/>
                        <a:ea typeface="Cambria Math"/>
                      </a:rPr>
                      <m:t> ,</m:t>
                    </m:r>
                    <m:r>
                      <a:rPr lang="en-US" sz="1800" b="0" i="1" dirty="0" smtClean="0">
                        <a:latin typeface="Cambria Math"/>
                      </a:rPr>
                      <m:t>𝑛</m:t>
                    </m:r>
                    <m:r>
                      <a:rPr lang="en-US" sz="1800" b="0" i="1" dirty="0" smtClean="0">
                        <a:latin typeface="Cambria Math"/>
                        <a:ea typeface="Cambria Math"/>
                      </a:rPr>
                      <m:t>∈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N}</a:t>
                </a:r>
              </a:p>
              <a:p>
                <a:pPr marL="0" indent="0">
                  <a:lnSpc>
                    <a:spcPct val="200000"/>
                  </a:lnSpc>
                  <a:buNone/>
                </a:pPr>
                <a:r>
                  <a:rPr lang="en-US" sz="1800" dirty="0">
                    <a:latin typeface="Arial Black" pitchFamily="34" charset="0"/>
                  </a:rPr>
                  <a:t/>
                </a:r>
                <a:r>
                  <a:rPr lang="en-US" sz="1800" dirty="0" smtClean="0">
                    <a:latin typeface="Arial Black" pitchFamily="34" charset="0"/>
                  </a:rPr>
                  <a:t>Then clearly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800" i="1" smtClean="0">
                            <a:latin typeface="Cambria Math"/>
                          </a:rPr>
                        </m:ctrlPr>
                      </m:sSupPr>
                      <m:e>
                        <m:r>
                          <m:rPr>
                            <m:nor/>
                          </m:rPr>
                          <a:rPr lang="en-US" sz="1800" dirty="0">
                            <a:latin typeface="Arial Black" pitchFamily="34" charset="0"/>
                          </a:rPr>
                          <m:t>A</m:t>
                        </m:r>
                      </m:e>
                      <m:sup>
                        <m:r>
                          <a:rPr lang="en-US" sz="1800" b="0" i="1" smtClean="0">
                            <a:latin typeface="Cambria Math"/>
                          </a:rPr>
                          <m:t>𝑑</m:t>
                        </m:r>
                      </m:sup>
                    </m:sSup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={1}</a:t>
                </a:r>
              </a:p>
              <a:p>
                <a:pPr marL="0" indent="0">
                  <a:buNone/>
                </a:pPr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8600" y="152400"/>
                <a:ext cx="8763000" cy="6477000"/>
              </a:xfrm>
              <a:blipFill rotWithShape="1">
                <a:blip r:embed="rId2"/>
                <a:stretch>
                  <a:fillRect l="-97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22661856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 algn="ctr">
              <a:buNone/>
            </a:pPr>
            <a:r>
              <a:rPr lang="en-US" dirty="0" smtClean="0">
                <a:latin typeface="Arial Black" pitchFamily="34" charset="0"/>
              </a:rPr>
              <a:t>Good Luck to You</a:t>
            </a:r>
            <a:endParaRPr lang="en-US" dirty="0"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331873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Exercise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76200" y="1600200"/>
                <a:ext cx="8915400" cy="4876800"/>
              </a:xfrm>
            </p:spPr>
            <p:txBody>
              <a:bodyPr>
                <a:normAutofit/>
              </a:bodyPr>
              <a:lstStyle/>
              <a:p>
                <a:r>
                  <a:rPr lang="en-US" dirty="0" smtClean="0"/>
                  <a:t>1. Let X=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US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/>
                          </a:rPr>
                          <m:t>1,2,3,4,5,6</m:t>
                        </m:r>
                      </m:e>
                    </m:d>
                  </m:oMath>
                </a14:m>
                <a:r>
                  <a:rPr lang="en-US" dirty="0" smtClean="0"/>
                  <a:t> and </a:t>
                </a:r>
                <a14:m>
                  <m:oMath xmlns:m="http://schemas.openxmlformats.org/officeDocument/2006/math">
                    <m:r>
                      <a:rPr lang="en-US" sz="2800" i="1" smtClean="0">
                        <a:latin typeface="Cambria Math"/>
                        <a:ea typeface="Cambria Math"/>
                      </a:rPr>
                      <m:t>𝜏</m:t>
                    </m:r>
                    <m:r>
                      <a:rPr lang="en-US" sz="2800" b="0" i="1" smtClean="0">
                        <a:latin typeface="Cambria Math"/>
                        <a:ea typeface="Cambria Math"/>
                      </a:rPr>
                      <m:t>=</m:t>
                    </m:r>
                    <m:d>
                      <m:dPr>
                        <m:begChr m:val="{"/>
                        <m:endChr m:val="}"/>
                        <m:ctrlPr>
                          <a:rPr lang="en-US" sz="2800" b="0" i="1" smtClean="0">
                            <a:latin typeface="Cambria Math"/>
                            <a:ea typeface="Cambria Math"/>
                          </a:rPr>
                        </m:ctrlPr>
                      </m:dPr>
                      <m:e>
                        <m:r>
                          <m:rPr>
                            <m:nor/>
                          </m:rPr>
                          <a:rPr lang="en-US" sz="2800" dirty="0"/>
                          <m:t>X</m:t>
                        </m:r>
                        <m:r>
                          <a:rPr lang="en-US" sz="2800" b="0" i="1" dirty="0" smtClean="0">
                            <a:latin typeface="Cambria Math"/>
                          </a:rPr>
                          <m:t>,</m:t>
                        </m:r>
                        <m:r>
                          <a:rPr lang="en-US" sz="2800" b="0" i="1" dirty="0" smtClean="0">
                            <a:latin typeface="Cambria Math"/>
                            <a:ea typeface="Cambria Math"/>
                          </a:rPr>
                          <m:t>∅,</m:t>
                        </m:r>
                        <m:d>
                          <m:dPr>
                            <m:begChr m:val="{"/>
                            <m:endChr m:val="}"/>
                            <m:ctrlPr>
                              <a:rPr lang="en-US" sz="2800" b="0" i="1" dirty="0" smtClean="0">
                                <a:latin typeface="Cambria Math"/>
                                <a:ea typeface="Cambria Math"/>
                              </a:rPr>
                            </m:ctrlPr>
                          </m:dPr>
                          <m:e>
                            <m:r>
                              <a:rPr lang="en-US" sz="2800" b="0" i="1" dirty="0" smtClean="0">
                                <a:latin typeface="Cambria Math"/>
                                <a:ea typeface="Cambria Math"/>
                              </a:rPr>
                              <m:t>1</m:t>
                            </m:r>
                          </m:e>
                        </m:d>
                        <m:r>
                          <a:rPr lang="en-US" sz="2800" b="0" i="1" dirty="0" smtClean="0">
                            <a:latin typeface="Cambria Math"/>
                            <a:ea typeface="Cambria Math"/>
                          </a:rPr>
                          <m:t>,</m:t>
                        </m:r>
                        <m:d>
                          <m:dPr>
                            <m:begChr m:val="{"/>
                            <m:endChr m:val="}"/>
                            <m:ctrlPr>
                              <a:rPr lang="en-US" sz="2800" b="0" i="1" dirty="0" smtClean="0">
                                <a:latin typeface="Cambria Math"/>
                                <a:ea typeface="Cambria Math"/>
                              </a:rPr>
                            </m:ctrlPr>
                          </m:dPr>
                          <m:e>
                            <m:r>
                              <a:rPr lang="en-US" sz="2800" b="0" i="1" dirty="0" smtClean="0">
                                <a:latin typeface="Cambria Math"/>
                                <a:ea typeface="Cambria Math"/>
                              </a:rPr>
                              <m:t>1,2,3,4</m:t>
                            </m:r>
                          </m:e>
                        </m:d>
                        <m:r>
                          <a:rPr lang="en-US" sz="2800" b="0" i="1" dirty="0" smtClean="0">
                            <a:latin typeface="Cambria Math"/>
                            <a:ea typeface="Cambria Math"/>
                          </a:rPr>
                          <m:t>,</m:t>
                        </m:r>
                        <m:d>
                          <m:dPr>
                            <m:begChr m:val="{"/>
                            <m:endChr m:val="}"/>
                            <m:ctrlPr>
                              <a:rPr lang="en-US" sz="2800" b="0" i="1" dirty="0" smtClean="0">
                                <a:latin typeface="Cambria Math"/>
                                <a:ea typeface="Cambria Math"/>
                              </a:rPr>
                            </m:ctrlPr>
                          </m:dPr>
                          <m:e>
                            <m:r>
                              <a:rPr lang="en-US" sz="2800" b="0" i="1" dirty="0" smtClean="0">
                                <a:latin typeface="Cambria Math"/>
                                <a:ea typeface="Cambria Math"/>
                              </a:rPr>
                              <m:t>2,3,4</m:t>
                            </m:r>
                          </m:e>
                        </m:d>
                        <m:r>
                          <a:rPr lang="en-US" sz="2800" b="0" i="1" dirty="0" smtClean="0">
                            <a:latin typeface="Cambria Math"/>
                            <a:ea typeface="Cambria Math"/>
                          </a:rPr>
                          <m:t>,</m:t>
                        </m:r>
                        <m:d>
                          <m:dPr>
                            <m:begChr m:val="{"/>
                            <m:endChr m:val="}"/>
                            <m:ctrlPr>
                              <a:rPr lang="en-US" sz="2800" b="0" i="1" dirty="0" smtClean="0">
                                <a:latin typeface="Cambria Math"/>
                                <a:ea typeface="Cambria Math"/>
                              </a:rPr>
                            </m:ctrlPr>
                          </m:dPr>
                          <m:e>
                            <m:r>
                              <a:rPr lang="en-US" sz="2800" b="0" i="1" dirty="0" smtClean="0">
                                <a:latin typeface="Cambria Math"/>
                                <a:ea typeface="Cambria Math"/>
                              </a:rPr>
                              <m:t>1,5,6</m:t>
                            </m:r>
                          </m:e>
                        </m:d>
                        <m:r>
                          <a:rPr lang="en-US" sz="2800" b="0" i="1" dirty="0" smtClean="0">
                            <a:latin typeface="Cambria Math"/>
                            <a:ea typeface="Cambria Math"/>
                          </a:rPr>
                          <m:t>,</m:t>
                        </m:r>
                        <m:d>
                          <m:dPr>
                            <m:begChr m:val="{"/>
                            <m:endChr m:val="}"/>
                            <m:ctrlPr>
                              <a:rPr lang="en-US" sz="2800" b="0" i="1" dirty="0" smtClean="0">
                                <a:latin typeface="Cambria Math"/>
                                <a:ea typeface="Cambria Math"/>
                              </a:rPr>
                            </m:ctrlPr>
                          </m:dPr>
                          <m:e>
                            <m:r>
                              <a:rPr lang="en-US" sz="2800" b="0" i="1" dirty="0" smtClean="0">
                                <a:latin typeface="Cambria Math"/>
                                <a:ea typeface="Cambria Math"/>
                              </a:rPr>
                              <m:t>5,6</m:t>
                            </m:r>
                          </m:e>
                        </m:d>
                        <m:r>
                          <a:rPr lang="en-US" sz="2800" b="0" i="1" dirty="0" smtClean="0">
                            <a:latin typeface="Cambria Math"/>
                            <a:ea typeface="Cambria Math"/>
                          </a:rPr>
                          <m:t>,</m:t>
                        </m:r>
                        <m:d>
                          <m:dPr>
                            <m:begChr m:val="{"/>
                            <m:endChr m:val="}"/>
                            <m:ctrlPr>
                              <a:rPr lang="en-US" sz="2800" b="0" i="1" dirty="0" smtClean="0">
                                <a:latin typeface="Cambria Math"/>
                                <a:ea typeface="Cambria Math"/>
                              </a:rPr>
                            </m:ctrlPr>
                          </m:dPr>
                          <m:e>
                            <m:r>
                              <a:rPr lang="en-US" sz="2800" b="0" i="1" dirty="0" smtClean="0">
                                <a:latin typeface="Cambria Math"/>
                                <a:ea typeface="Cambria Math"/>
                              </a:rPr>
                              <m:t>2,3,4,5,6</m:t>
                            </m:r>
                          </m:e>
                        </m:d>
                      </m:e>
                    </m:d>
                  </m:oMath>
                </a14:m>
                <a:endParaRPr lang="en-US" sz="2800" dirty="0" smtClean="0"/>
              </a:p>
              <a:p>
                <a:pPr marL="0" indent="0">
                  <a:buNone/>
                </a:pPr>
                <a:r>
                  <a:rPr lang="en-US" sz="2800" dirty="0" smtClean="0"/>
                  <a:t>Let A =</a:t>
                </a:r>
                <a:r>
                  <a:rPr lang="en-US" sz="2800" dirty="0"/>
                  <a:t/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US" sz="280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sz="2800" b="0" i="1" smtClean="0">
                            <a:latin typeface="Cambria Math"/>
                          </a:rPr>
                          <m:t>1,2,3</m:t>
                        </m:r>
                      </m:e>
                    </m:d>
                  </m:oMath>
                </a14:m>
                <a:r>
                  <a:rPr lang="en-US" sz="2800" dirty="0" smtClean="0"/>
                  <a:t>, B=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US" sz="2800" i="1">
                            <a:latin typeface="Cambria Math"/>
                          </a:rPr>
                        </m:ctrlPr>
                      </m:dPr>
                      <m:e>
                        <m:r>
                          <a:rPr lang="en-US" sz="2800" i="1">
                            <a:latin typeface="Cambria Math"/>
                          </a:rPr>
                          <m:t>1,</m:t>
                        </m:r>
                        <m:r>
                          <a:rPr lang="en-US" sz="2800" b="0" i="1" smtClean="0">
                            <a:latin typeface="Cambria Math"/>
                          </a:rPr>
                          <m:t>3</m:t>
                        </m:r>
                        <m:r>
                          <a:rPr lang="en-US" sz="2800" i="1">
                            <a:latin typeface="Cambria Math"/>
                          </a:rPr>
                          <m:t>,</m:t>
                        </m:r>
                        <m:r>
                          <a:rPr lang="en-US" sz="2800" b="0" i="1" smtClean="0">
                            <a:latin typeface="Cambria Math"/>
                          </a:rPr>
                          <m:t>4</m:t>
                        </m:r>
                      </m:e>
                    </m:d>
                  </m:oMath>
                </a14:m>
                <a:r>
                  <a:rPr lang="en-US" sz="2800" dirty="0" smtClean="0"/>
                  <a:t>,C</a:t>
                </a:r>
                <a:r>
                  <a:rPr lang="en-US" sz="2800" dirty="0"/>
                  <a:t>=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US" sz="2800" i="1">
                            <a:latin typeface="Cambria Math"/>
                          </a:rPr>
                        </m:ctrlPr>
                      </m:dPr>
                      <m:e>
                        <m:r>
                          <a:rPr lang="en-US" sz="2800" b="0" i="1" smtClean="0">
                            <a:latin typeface="Cambria Math"/>
                          </a:rPr>
                          <m:t>5,6,2</m:t>
                        </m:r>
                      </m:e>
                    </m:d>
                  </m:oMath>
                </a14:m>
                <a:r>
                  <a:rPr lang="en-US" sz="2800" dirty="0" smtClean="0"/>
                  <a:t> and D</a:t>
                </a:r>
                <a:r>
                  <a:rPr lang="en-US" sz="2800" dirty="0"/>
                  <a:t>=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US" sz="2800" i="1">
                            <a:latin typeface="Cambria Math"/>
                          </a:rPr>
                        </m:ctrlPr>
                      </m:dPr>
                      <m:e>
                        <m:r>
                          <a:rPr lang="en-US" sz="2800" i="1">
                            <a:latin typeface="Cambria Math"/>
                          </a:rPr>
                          <m:t>1,</m:t>
                        </m:r>
                        <m:r>
                          <a:rPr lang="en-US" sz="2800" b="0" i="1" smtClean="0">
                            <a:latin typeface="Cambria Math"/>
                          </a:rPr>
                          <m:t>2</m:t>
                        </m:r>
                        <m:r>
                          <a:rPr lang="en-US" sz="2800" i="1">
                            <a:latin typeface="Cambria Math"/>
                          </a:rPr>
                          <m:t>,4</m:t>
                        </m:r>
                        <m:r>
                          <a:rPr lang="en-US" sz="2800" b="0" i="1" smtClean="0">
                            <a:latin typeface="Cambria Math"/>
                          </a:rPr>
                          <m:t>,5</m:t>
                        </m:r>
                      </m:e>
                    </m:d>
                  </m:oMath>
                </a14:m>
                <a:r>
                  <a:rPr lang="en-US" sz="2800" dirty="0" smtClean="0"/>
                  <a:t>. Find the interiors, exteriors, boundaries, closure and the derived sets of A,B,C, D.</a:t>
                </a:r>
                <a:endParaRPr lang="en-US" sz="2800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76200" y="1600200"/>
                <a:ext cx="8915400" cy="4876800"/>
              </a:xfrm>
              <a:blipFill rotWithShape="1">
                <a:blip r:embed="rId2"/>
                <a:stretch>
                  <a:fillRect l="-1573" t="-1500" r="-5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29220339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228600" y="304800"/>
                <a:ext cx="8458200" cy="6324600"/>
              </a:xfrm>
            </p:spPr>
            <p:txBody>
              <a:bodyPr/>
              <a:lstStyle/>
              <a:p>
                <a:r>
                  <a:rPr lang="en-US" dirty="0" smtClean="0"/>
                  <a:t>2. Let A be a subset of X. Prove that</a:t>
                </a:r>
              </a:p>
              <a:p>
                <a:pPr marL="571500" indent="-571500">
                  <a:buFont typeface="+mj-lt"/>
                  <a:buAutoNum type="romanLcPeriod"/>
                </a:pPr>
                <a:r>
                  <a:rPr lang="en-US" dirty="0" smtClean="0"/>
                  <a:t>Int (X</a:t>
                </a:r>
                <a14:m>
                  <m:oMath xmlns:m="http://schemas.openxmlformats.org/officeDocument/2006/math">
                    <m:r>
                      <a:rPr lang="en-US" i="1" smtClean="0">
                        <a:latin typeface="Cambria Math"/>
                        <a:ea typeface="Cambria Math"/>
                      </a:rPr>
                      <m:t>−</m:t>
                    </m:r>
                  </m:oMath>
                </a14:m>
                <a:r>
                  <a:rPr lang="en-US" dirty="0" smtClean="0"/>
                  <a:t>A)= X</a:t>
                </a:r>
                <a:r>
                  <a:rPr lang="en-US" dirty="0">
                    <a:ea typeface="Cambria Math"/>
                  </a:rPr>
                  <a:t/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  <a:ea typeface="Cambria Math"/>
                      </a:rPr>
                      <m:t>−</m:t>
                    </m:r>
                    <m:acc>
                      <m:accPr>
                        <m:chr m:val="̅"/>
                        <m:ctrlPr>
                          <a:rPr lang="en-US" i="1" smtClean="0">
                            <a:latin typeface="Cambria Math"/>
                            <a:ea typeface="Cambria Math"/>
                          </a:rPr>
                        </m:ctrlPr>
                      </m:accPr>
                      <m:e>
                        <m:r>
                          <m:rPr>
                            <m:nor/>
                          </m:rPr>
                          <a:rPr lang="en-US" dirty="0"/>
                          <m:t>A</m:t>
                        </m:r>
                      </m:e>
                    </m:acc>
                  </m:oMath>
                </a14:m>
                <a:r>
                  <a:rPr lang="en-US" dirty="0" smtClean="0"/>
                  <a:t>;</a:t>
                </a:r>
              </a:p>
              <a:p>
                <a:pPr marL="571500" indent="-571500">
                  <a:buFont typeface="+mj-lt"/>
                  <a:buAutoNum type="romanLcPeriod"/>
                </a:pP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i="1" smtClean="0">
                            <a:latin typeface="Cambria Math"/>
                          </a:rPr>
                        </m:ctrlPr>
                      </m:accPr>
                      <m:e>
                        <m:r>
                          <m:rPr>
                            <m:nor/>
                          </m:rPr>
                          <a:rPr lang="en-US" dirty="0"/>
                          <m:t>X</m:t>
                        </m:r>
                        <m:r>
                          <a:rPr lang="en-US" i="1">
                            <a:latin typeface="Cambria Math"/>
                            <a:ea typeface="Cambria Math"/>
                          </a:rPr>
                          <m:t>−</m:t>
                        </m:r>
                        <m:r>
                          <m:rPr>
                            <m:nor/>
                          </m:rPr>
                          <a:rPr lang="en-US" dirty="0"/>
                          <m:t>A</m:t>
                        </m:r>
                      </m:e>
                    </m:acc>
                    <m:r>
                      <a:rPr lang="en-US" b="0" i="1" smtClean="0">
                        <a:latin typeface="Cambria Math"/>
                      </a:rPr>
                      <m:t>=</m:t>
                    </m:r>
                  </m:oMath>
                </a14:m>
                <a:r>
                  <a:rPr lang="en-US" dirty="0" smtClean="0"/>
                  <a:t> X</a:t>
                </a:r>
                <a:r>
                  <a:rPr lang="en-US" dirty="0">
                    <a:ea typeface="Cambria Math"/>
                  </a:rPr>
                  <a:t/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  <a:ea typeface="Cambria Math"/>
                      </a:rPr>
                      <m:t>−</m:t>
                    </m:r>
                  </m:oMath>
                </a14:m>
                <a:r>
                  <a:rPr lang="en-US" dirty="0" smtClean="0"/>
                  <a:t> Int </a:t>
                </a:r>
                <a:r>
                  <a:rPr lang="en-US" dirty="0" smtClean="0">
                    <a:sym typeface="Wingdings" pitchFamily="2" charset="2"/>
                  </a:rPr>
                  <a:t>(A).</a:t>
                </a:r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8600" y="304800"/>
                <a:ext cx="8458200" cy="6324600"/>
              </a:xfrm>
              <a:blipFill rotWithShape="1">
                <a:blip r:embed="rId2"/>
                <a:stretch>
                  <a:fillRect l="-1947" t="-125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20883100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152400" y="228600"/>
                <a:ext cx="8534400" cy="6096000"/>
              </a:xfrm>
            </p:spPr>
            <p:txBody>
              <a:bodyPr/>
              <a:lstStyle/>
              <a:p>
                <a:r>
                  <a:rPr lang="en-US" b="1" dirty="0" smtClean="0"/>
                  <a:t>6</a:t>
                </a:r>
                <a:r>
                  <a:rPr lang="en-US" dirty="0" smtClean="0"/>
                  <a:t>. If A and B are any subsets of a topological space X then prove that </a:t>
                </a:r>
              </a:p>
              <a:p>
                <a:pPr marL="0" indent="0">
                  <a:buNone/>
                </a:pPr>
                <a:r>
                  <a:rPr lang="en-US" dirty="0" smtClean="0"/>
                  <a:t/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i="1" smtClean="0">
                            <a:latin typeface="Cambria Math"/>
                          </a:rPr>
                        </m:ctrlPr>
                      </m:accPr>
                      <m:e>
                        <m:r>
                          <m:rPr>
                            <m:nor/>
                          </m:rPr>
                          <a:rPr lang="en-US" dirty="0"/>
                          <m:t>A</m:t>
                        </m:r>
                        <m:r>
                          <a:rPr lang="en-US" i="1">
                            <a:latin typeface="Cambria Math"/>
                            <a:ea typeface="Cambria Math"/>
                          </a:rPr>
                          <m:t>∩</m:t>
                        </m:r>
                        <m:r>
                          <m:rPr>
                            <m:nor/>
                          </m:rPr>
                          <a:rPr lang="en-US" dirty="0"/>
                          <m:t>B</m:t>
                        </m:r>
                        <m:r>
                          <m:rPr>
                            <m:nor/>
                          </m:rPr>
                          <a:rPr lang="en-US" dirty="0"/>
                          <m:t> </m:t>
                        </m:r>
                      </m:e>
                    </m:acc>
                    <m:r>
                      <a:rPr lang="en-US" i="1" smtClean="0">
                        <a:latin typeface="Cambria Math"/>
                        <a:ea typeface="Cambria Math"/>
                      </a:rPr>
                      <m:t>⊆</m:t>
                    </m:r>
                  </m:oMath>
                </a14:m>
                <a:r>
                  <a:rPr lang="en-US" dirty="0" smtClean="0"/>
                  <a:t/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i="1" dirty="0" smtClean="0">
                            <a:latin typeface="Cambria Math"/>
                          </a:rPr>
                        </m:ctrlPr>
                      </m:accPr>
                      <m:e>
                        <m:r>
                          <m:rPr>
                            <m:nor/>
                          </m:rPr>
                          <a:rPr lang="en-US" dirty="0"/>
                          <m:t>A</m:t>
                        </m:r>
                      </m:e>
                    </m:acc>
                    <m:r>
                      <a:rPr lang="en-US" i="1" dirty="0" smtClean="0">
                        <a:latin typeface="Cambria Math"/>
                        <a:ea typeface="Cambria Math"/>
                      </a:rPr>
                      <m:t>∩</m:t>
                    </m:r>
                    <m:acc>
                      <m:accPr>
                        <m:chr m:val="̅"/>
                        <m:ctrlPr>
                          <a:rPr lang="en-US" i="1" dirty="0" smtClean="0">
                            <a:latin typeface="Cambria Math"/>
                            <a:ea typeface="Cambria Math"/>
                          </a:rPr>
                        </m:ctrlPr>
                      </m:accPr>
                      <m:e>
                        <m:r>
                          <m:rPr>
                            <m:nor/>
                          </m:rPr>
                          <a:rPr lang="en-US" dirty="0"/>
                          <m:t>B</m:t>
                        </m:r>
                      </m:e>
                    </m:acc>
                    <m:r>
                      <a:rPr lang="en-US" b="0" i="1" dirty="0" smtClean="0">
                        <a:latin typeface="Cambria Math"/>
                      </a:rPr>
                      <m:t> </m:t>
                    </m:r>
                  </m:oMath>
                </a14:m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52400" y="228600"/>
                <a:ext cx="8534400" cy="6096000"/>
              </a:xfrm>
              <a:blipFill rotWithShape="1">
                <a:blip r:embed="rId2"/>
                <a:stretch>
                  <a:fillRect l="-1571" t="-13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15185335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152400" y="152400"/>
                <a:ext cx="8839200" cy="5973763"/>
              </a:xfrm>
            </p:spPr>
            <p:txBody>
              <a:bodyPr/>
              <a:lstStyle/>
              <a:p>
                <a:r>
                  <a:rPr lang="en-US" b="1" dirty="0" smtClean="0"/>
                  <a:t>7</a:t>
                </a:r>
                <a:r>
                  <a:rPr lang="en-US" dirty="0" smtClean="0"/>
                  <a:t>. Let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>
                            <a:latin typeface="Cambria Math"/>
                          </a:rPr>
                        </m:ctrlPr>
                      </m:sSupPr>
                      <m:e>
                        <m:r>
                          <m:rPr>
                            <m:nor/>
                          </m:rPr>
                          <a:rPr lang="en-US" dirty="0"/>
                          <m:t>R</m:t>
                        </m:r>
                      </m:e>
                      <m:sup>
                        <m:r>
                          <a:rPr lang="en-US" b="0" i="1" dirty="0" smtClean="0"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en-US" i="1">
                        <a:latin typeface="Cambria Math"/>
                      </a:rPr>
                      <m:t> </m:t>
                    </m:r>
                  </m:oMath>
                </a14:m>
                <a:r>
                  <a:rPr lang="en-US" dirty="0" smtClean="0"/>
                  <a:t>be the topological space with its usual topology </a:t>
                </a:r>
              </a:p>
              <a:p>
                <a:pPr marL="0" indent="0">
                  <a:buNone/>
                </a:pPr>
                <a:r>
                  <a:rPr lang="en-US" dirty="0" smtClean="0"/>
                  <a:t>    Let A=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US" i="1" smtClean="0">
                            <a:latin typeface="Cambria Math"/>
                          </a:rPr>
                        </m:ctrlPr>
                      </m:dPr>
                      <m:e>
                        <m:d>
                          <m:dPr>
                            <m:ctrlPr>
                              <a:rPr lang="en-US" i="1" smtClean="0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/>
                              </a:rPr>
                              <m:t>𝑥</m:t>
                            </m:r>
                            <m:r>
                              <a:rPr lang="en-US" b="0" i="1" smtClean="0">
                                <a:latin typeface="Cambria Math"/>
                              </a:rPr>
                              <m:t>,</m:t>
                            </m:r>
                            <m:r>
                              <a:rPr lang="en-US" b="0" i="1" smtClean="0">
                                <a:latin typeface="Cambria Math"/>
                              </a:rPr>
                              <m:t>𝑦</m:t>
                            </m:r>
                          </m:e>
                        </m:d>
                        <m:r>
                          <a:rPr lang="en-US" b="0" i="1" smtClean="0">
                            <a:latin typeface="Cambria Math"/>
                          </a:rPr>
                          <m:t>:</m:t>
                        </m:r>
                        <m:d>
                          <m:dPr>
                            <m:ctrlPr>
                              <a:rPr lang="en-US" b="0" i="1" smtClean="0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/>
                              </a:rPr>
                              <m:t>𝑥𝑦</m:t>
                            </m:r>
                          </m:e>
                        </m:d>
                        <m:r>
                          <a:rPr lang="en-US" b="0" i="1" smtClean="0">
                            <a:latin typeface="Cambria Math"/>
                            <a:ea typeface="Cambria Math"/>
                          </a:rPr>
                          <m:t>∈</m:t>
                        </m:r>
                        <m:sSup>
                          <m:sSupPr>
                            <m:ctrlPr>
                              <a:rPr lang="en-US" i="1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m:rPr>
                                <m:nor/>
                              </m:rPr>
                              <a:rPr lang="en-US" dirty="0"/>
                              <m:t>R</m:t>
                            </m:r>
                          </m:e>
                          <m:sup>
                            <m:r>
                              <a:rPr lang="en-US" i="1" dirty="0">
                                <a:latin typeface="Cambria Math"/>
                              </a:rPr>
                              <m:t>2</m:t>
                            </m:r>
                          </m:sup>
                        </m:sSup>
                        <m:r>
                          <a:rPr lang="en-US" b="0" i="1" smtClean="0">
                            <a:latin typeface="Cambria Math"/>
                          </a:rPr>
                          <m:t>,</m:t>
                        </m:r>
                        <m:r>
                          <m:rPr>
                            <m:nor/>
                          </m:rPr>
                          <a:rPr lang="en-US" dirty="0"/>
                          <m:t>x</m:t>
                        </m:r>
                        <m:r>
                          <a:rPr lang="en-US" i="1" dirty="0" smtClean="0">
                            <a:latin typeface="Cambria Math"/>
                            <a:ea typeface="Cambria Math"/>
                          </a:rPr>
                          <m:t>≥</m:t>
                        </m:r>
                        <m:r>
                          <a:rPr lang="en-US" b="0" i="1" dirty="0" smtClean="0">
                            <a:latin typeface="Cambria Math"/>
                            <a:ea typeface="Cambria Math"/>
                          </a:rPr>
                          <m:t>0,</m:t>
                        </m:r>
                        <m:r>
                          <a:rPr lang="en-US" b="0" i="1" dirty="0" smtClean="0">
                            <a:latin typeface="Cambria Math"/>
                            <a:ea typeface="Cambria Math"/>
                          </a:rPr>
                          <m:t>𝑦</m:t>
                        </m:r>
                        <m:r>
                          <a:rPr lang="en-US" b="0" i="1" dirty="0" smtClean="0">
                            <a:latin typeface="Cambria Math"/>
                            <a:ea typeface="Cambria Math"/>
                          </a:rPr>
                          <m:t>≥0,</m:t>
                        </m:r>
                        <m:r>
                          <a:rPr lang="en-US" b="0" i="1" dirty="0" smtClean="0">
                            <a:latin typeface="Cambria Math"/>
                            <a:ea typeface="Cambria Math"/>
                          </a:rPr>
                          <m:t>𝑥</m:t>
                        </m:r>
                        <m:r>
                          <a:rPr lang="en-US" b="0" i="1" dirty="0" smtClean="0">
                            <a:latin typeface="Cambria Math"/>
                            <a:ea typeface="Cambria Math"/>
                          </a:rPr>
                          <m:t>+</m:t>
                        </m:r>
                        <m:r>
                          <a:rPr lang="en-US" b="0" i="1" dirty="0" smtClean="0">
                            <a:latin typeface="Cambria Math"/>
                            <a:ea typeface="Cambria Math"/>
                          </a:rPr>
                          <m:t>𝑦</m:t>
                        </m:r>
                        <m:r>
                          <a:rPr lang="en-US" b="0" i="1" dirty="0" smtClean="0">
                            <a:latin typeface="Cambria Math"/>
                            <a:ea typeface="Cambria Math"/>
                          </a:rPr>
                          <m:t>≤1</m:t>
                        </m:r>
                      </m:e>
                    </m:d>
                  </m:oMath>
                </a14:m>
                <a:endParaRPr lang="en-US" dirty="0" smtClean="0"/>
              </a:p>
              <a:p>
                <a:pPr marL="0" indent="0">
                  <a:buNone/>
                </a:pPr>
                <a:r>
                  <a:rPr lang="en-US" dirty="0" smtClean="0"/>
                  <a:t>Find Int (A), Ext (A), </a:t>
                </a:r>
                <a14:m>
                  <m:oMath xmlns:m="http://schemas.openxmlformats.org/officeDocument/2006/math">
                    <m:r>
                      <a:rPr lang="en-US" i="1" smtClean="0">
                        <a:latin typeface="Cambria Math"/>
                        <a:ea typeface="Cambria Math"/>
                      </a:rPr>
                      <m:t>𝛿</m:t>
                    </m:r>
                    <m:r>
                      <a:rPr lang="en-US" b="0" i="1" smtClean="0">
                        <a:latin typeface="Cambria Math"/>
                        <a:ea typeface="Cambria Math"/>
                      </a:rPr>
                      <m:t> </m:t>
                    </m:r>
                  </m:oMath>
                </a14:m>
                <a:r>
                  <a:rPr lang="en-US" dirty="0" smtClean="0"/>
                  <a:t>A and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i="1" smtClean="0">
                            <a:latin typeface="Cambria Math"/>
                          </a:rPr>
                        </m:ctrlPr>
                      </m:accPr>
                      <m:e>
                        <m:r>
                          <m:rPr>
                            <m:nor/>
                          </m:rPr>
                          <a:rPr lang="en-US" dirty="0"/>
                          <m:t>A</m:t>
                        </m:r>
                      </m:e>
                    </m:acc>
                  </m:oMath>
                </a14:m>
                <a:r>
                  <a:rPr lang="en-US" dirty="0" smtClean="0"/>
                  <a:t> .</a:t>
                </a:r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52400" y="152400"/>
                <a:ext cx="8839200" cy="5973763"/>
              </a:xfrm>
              <a:blipFill rotWithShape="1">
                <a:blip r:embed="rId2"/>
                <a:stretch>
                  <a:fillRect l="-1724" t="-122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22237093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152400" y="304800"/>
                <a:ext cx="8763000" cy="6096000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b="1" dirty="0" smtClean="0"/>
                  <a:t>8</a:t>
                </a:r>
                <a:r>
                  <a:rPr lang="en-US" dirty="0" smtClean="0"/>
                  <a:t>. Let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 smtClean="0">
                            <a:latin typeface="Cambria Math"/>
                          </a:rPr>
                        </m:ctrlPr>
                      </m:sSupPr>
                      <m:e>
                        <m:r>
                          <m:rPr>
                            <m:nor/>
                          </m:rPr>
                          <a:rPr lang="en-US" dirty="0"/>
                          <m:t>R</m:t>
                        </m:r>
                      </m:e>
                      <m:sup>
                        <m:r>
                          <a:rPr lang="en-US" b="0" i="1" smtClean="0">
                            <a:latin typeface="Cambria Math"/>
                          </a:rPr>
                          <m:t>3</m:t>
                        </m:r>
                      </m:sup>
                    </m:sSup>
                  </m:oMath>
                </a14:m>
                <a:r>
                  <a:rPr lang="en-US" dirty="0" smtClean="0"/>
                  <a:t> be the topological space with its usual topology.</a:t>
                </a:r>
              </a:p>
              <a:p>
                <a:pPr marL="0" indent="0">
                  <a:buNone/>
                </a:pPr>
                <a:r>
                  <a:rPr lang="en-US" dirty="0" smtClean="0"/>
                  <a:t>Let</a:t>
                </a:r>
              </a:p>
              <a:p>
                <a:pPr marL="0" indent="0">
                  <a:buNone/>
                </a:pPr>
                <a:r>
                  <a:rPr lang="en-US" dirty="0"/>
                  <a:t>A=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US" sz="2400" i="1" smtClean="0">
                            <a:latin typeface="Cambria Math"/>
                          </a:rPr>
                        </m:ctrlPr>
                      </m:dPr>
                      <m:e>
                        <m:d>
                          <m:dPr>
                            <m:ctrlPr>
                              <a:rPr lang="en-US" sz="2400" i="1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US" sz="2400" i="1">
                                <a:latin typeface="Cambria Math"/>
                              </a:rPr>
                              <m:t>𝑥</m:t>
                            </m:r>
                            <m:r>
                              <a:rPr lang="en-US" sz="2400" i="1">
                                <a:latin typeface="Cambria Math"/>
                              </a:rPr>
                              <m:t>,</m:t>
                            </m:r>
                            <m:r>
                              <a:rPr lang="en-US" sz="2400" i="1">
                                <a:latin typeface="Cambria Math"/>
                              </a:rPr>
                              <m:t>𝑦</m:t>
                            </m:r>
                            <m:r>
                              <a:rPr lang="en-US" sz="2400" b="0" i="1" smtClean="0">
                                <a:latin typeface="Cambria Math"/>
                              </a:rPr>
                              <m:t>,</m:t>
                            </m:r>
                            <m:r>
                              <a:rPr lang="en-US" sz="2400" b="0" i="1" smtClean="0">
                                <a:latin typeface="Cambria Math"/>
                              </a:rPr>
                              <m:t>𝑧</m:t>
                            </m:r>
                          </m:e>
                        </m:d>
                        <m:r>
                          <a:rPr lang="en-US" sz="2400" i="1">
                            <a:latin typeface="Cambria Math"/>
                          </a:rPr>
                          <m:t>:</m:t>
                        </m:r>
                        <m:d>
                          <m:dPr>
                            <m:ctrlPr>
                              <a:rPr lang="en-US" sz="2400" i="1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US" sz="2400" i="1">
                                <a:latin typeface="Cambria Math"/>
                              </a:rPr>
                              <m:t>𝑥</m:t>
                            </m:r>
                            <m:r>
                              <a:rPr lang="en-US" sz="2400" b="0" i="1" smtClean="0">
                                <a:latin typeface="Cambria Math"/>
                              </a:rPr>
                              <m:t>,</m:t>
                            </m:r>
                            <m:r>
                              <a:rPr lang="en-US" sz="2400" i="1">
                                <a:latin typeface="Cambria Math"/>
                              </a:rPr>
                              <m:t>𝑦</m:t>
                            </m:r>
                            <m:r>
                              <a:rPr lang="en-US" sz="2400" b="0" i="1" smtClean="0">
                                <a:latin typeface="Cambria Math"/>
                              </a:rPr>
                              <m:t>,</m:t>
                            </m:r>
                            <m:r>
                              <a:rPr lang="en-US" sz="2400" b="0" i="1" smtClean="0">
                                <a:latin typeface="Cambria Math"/>
                              </a:rPr>
                              <m:t>𝑧</m:t>
                            </m:r>
                          </m:e>
                        </m:d>
                        <m:r>
                          <a:rPr lang="en-US" sz="2400" i="1">
                            <a:latin typeface="Cambria Math"/>
                            <a:ea typeface="Cambria Math"/>
                          </a:rPr>
                          <m:t>∈</m:t>
                        </m:r>
                        <m:sSup>
                          <m:sSupPr>
                            <m:ctrlPr>
                              <a:rPr lang="en-US" sz="2800" i="1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m:rPr>
                                <m:nor/>
                              </m:rPr>
                              <a:rPr lang="en-US" sz="2800" dirty="0"/>
                              <m:t>R</m:t>
                            </m:r>
                          </m:e>
                          <m:sup>
                            <m:r>
                              <a:rPr lang="en-US" sz="2800" i="1">
                                <a:latin typeface="Cambria Math"/>
                              </a:rPr>
                              <m:t>3</m:t>
                            </m:r>
                          </m:sup>
                        </m:sSup>
                        <m:r>
                          <a:rPr lang="en-US" sz="2400" i="1">
                            <a:latin typeface="Cambria Math"/>
                          </a:rPr>
                          <m:t>,</m:t>
                        </m:r>
                        <m:r>
                          <m:rPr>
                            <m:nor/>
                          </m:rPr>
                          <a:rPr lang="en-US" sz="2400" dirty="0"/>
                          <m:t>x</m:t>
                        </m:r>
                        <m:r>
                          <a:rPr lang="en-US" sz="2400" i="1" dirty="0">
                            <a:latin typeface="Cambria Math"/>
                            <a:ea typeface="Cambria Math"/>
                          </a:rPr>
                          <m:t>&gt;0,</m:t>
                        </m:r>
                        <m:r>
                          <a:rPr lang="en-US" sz="2400" i="1" dirty="0">
                            <a:latin typeface="Cambria Math"/>
                            <a:ea typeface="Cambria Math"/>
                          </a:rPr>
                          <m:t>𝑦</m:t>
                        </m:r>
                        <m:r>
                          <a:rPr lang="en-US" sz="2400" i="1" dirty="0" smtClean="0">
                            <a:latin typeface="Cambria Math"/>
                            <a:ea typeface="Cambria Math"/>
                          </a:rPr>
                          <m:t>&gt;</m:t>
                        </m:r>
                        <m:r>
                          <a:rPr lang="en-US" sz="2400" i="1" dirty="0">
                            <a:latin typeface="Cambria Math"/>
                            <a:ea typeface="Cambria Math"/>
                          </a:rPr>
                          <m:t>0</m:t>
                        </m:r>
                        <m:r>
                          <a:rPr lang="en-US" sz="2400" b="0" i="1" dirty="0" smtClean="0">
                            <a:latin typeface="Cambria Math"/>
                            <a:ea typeface="Cambria Math"/>
                          </a:rPr>
                          <m:t>,</m:t>
                        </m:r>
                        <m:r>
                          <a:rPr lang="en-US" sz="2400" b="0" i="1" dirty="0" smtClean="0">
                            <a:latin typeface="Cambria Math"/>
                            <a:ea typeface="Cambria Math"/>
                          </a:rPr>
                          <m:t>𝑧</m:t>
                        </m:r>
                        <m:r>
                          <a:rPr lang="en-US" sz="2400" b="0" i="1" dirty="0" smtClean="0">
                            <a:latin typeface="Cambria Math"/>
                            <a:ea typeface="Cambria Math"/>
                          </a:rPr>
                          <m:t>&gt;0,</m:t>
                        </m:r>
                        <m:r>
                          <a:rPr lang="en-US" sz="2400" i="1" dirty="0">
                            <a:latin typeface="Cambria Math"/>
                            <a:ea typeface="Cambria Math"/>
                          </a:rPr>
                          <m:t>𝑥</m:t>
                        </m:r>
                        <m:r>
                          <a:rPr lang="en-US" sz="2400" i="1" dirty="0">
                            <a:latin typeface="Cambria Math"/>
                            <a:ea typeface="Cambria Math"/>
                          </a:rPr>
                          <m:t>+</m:t>
                        </m:r>
                        <m:r>
                          <a:rPr lang="en-US" sz="2400" i="1" dirty="0" smtClean="0">
                            <a:latin typeface="Cambria Math"/>
                            <a:ea typeface="Cambria Math"/>
                          </a:rPr>
                          <m:t>𝑦</m:t>
                        </m:r>
                        <m:r>
                          <a:rPr lang="en-US" sz="2400" b="0" i="1" dirty="0" smtClean="0">
                            <a:latin typeface="Cambria Math"/>
                            <a:ea typeface="Cambria Math"/>
                          </a:rPr>
                          <m:t>+</m:t>
                        </m:r>
                        <m:r>
                          <a:rPr lang="en-US" sz="2400" b="0" i="1" dirty="0" smtClean="0">
                            <a:latin typeface="Cambria Math"/>
                            <a:ea typeface="Cambria Math"/>
                          </a:rPr>
                          <m:t>𝑧</m:t>
                        </m:r>
                        <m:r>
                          <a:rPr lang="en-US" sz="2400" i="1" dirty="0">
                            <a:latin typeface="Cambria Math"/>
                            <a:ea typeface="Cambria Math"/>
                          </a:rPr>
                          <m:t>≤1</m:t>
                        </m:r>
                      </m:e>
                    </m:d>
                  </m:oMath>
                </a14:m>
                <a:endParaRPr lang="en-US" sz="2800" dirty="0" smtClean="0"/>
              </a:p>
              <a:p>
                <a:pPr marL="0" indent="0">
                  <a:buNone/>
                </a:pPr>
                <a:r>
                  <a:rPr lang="en-US" sz="2800" dirty="0" smtClean="0"/>
                  <a:t>Find Int (A), Ext (A), </a:t>
                </a:r>
                <a14:m>
                  <m:oMath xmlns:m="http://schemas.openxmlformats.org/officeDocument/2006/math">
                    <m:r>
                      <a:rPr lang="en-US" sz="2800" i="1">
                        <a:latin typeface="Cambria Math"/>
                        <a:ea typeface="Cambria Math"/>
                      </a:rPr>
                      <m:t>𝛿</m:t>
                    </m:r>
                    <m:r>
                      <a:rPr lang="en-US" sz="2800" i="1">
                        <a:latin typeface="Cambria Math"/>
                        <a:ea typeface="Cambria Math"/>
                      </a:rPr>
                      <m:t> </m:t>
                    </m:r>
                  </m:oMath>
                </a14:m>
                <a:r>
                  <a:rPr lang="en-US" sz="2800" dirty="0"/>
                  <a:t>A and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sz="2800" i="1">
                            <a:latin typeface="Cambria Math"/>
                          </a:rPr>
                        </m:ctrlPr>
                      </m:accPr>
                      <m:e>
                        <m:r>
                          <m:rPr>
                            <m:nor/>
                          </m:rPr>
                          <a:rPr lang="en-US" sz="2800" dirty="0"/>
                          <m:t>A</m:t>
                        </m:r>
                      </m:e>
                    </m:acc>
                  </m:oMath>
                </a14:m>
                <a:r>
                  <a:rPr lang="en-US" sz="2800" dirty="0" smtClean="0"/>
                  <a:t>.</a:t>
                </a:r>
                <a:endParaRPr lang="en-US" sz="2800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52400" y="304800"/>
                <a:ext cx="8763000" cy="6096000"/>
              </a:xfrm>
              <a:blipFill rotWithShape="1">
                <a:blip r:embed="rId2"/>
                <a:stretch>
                  <a:fillRect l="-1739" t="-1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9842004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630</TotalTime>
  <Words>21</Words>
  <Application>Microsoft Office PowerPoint</Application>
  <PresentationFormat>On-screen Show (4:3)</PresentationFormat>
  <Paragraphs>39</Paragraphs>
  <Slides>32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33" baseType="lpstr">
      <vt:lpstr>Office Theme</vt:lpstr>
      <vt:lpstr>Set Topology MTH 251</vt:lpstr>
      <vt:lpstr>Lecture Plan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Exercise</vt:lpstr>
      <vt:lpstr>Slide 29</vt:lpstr>
      <vt:lpstr>Slide 30</vt:lpstr>
      <vt:lpstr>Slide 31</vt:lpstr>
      <vt:lpstr>Slide 32</vt:lpstr>
    </vt:vector>
  </TitlesOfParts>
  <Company>MyCompanyName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CHAPTER 5</dc:title>
  <dc:creator>MyUserName</dc:creator>
  <cp:lastModifiedBy>NTS</cp:lastModifiedBy>
  <cp:revision>104</cp:revision>
  <dcterms:created xsi:type="dcterms:W3CDTF">2012-12-10T09:38:51Z</dcterms:created>
  <dcterms:modified xsi:type="dcterms:W3CDTF">2012-12-13T07:09:44Z</dcterms:modified>
</cp:coreProperties>
</file>