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57" r:id="rId4"/>
    <p:sldId id="281" r:id="rId5"/>
    <p:sldId id="284" r:id="rId6"/>
    <p:sldId id="283" r:id="rId7"/>
    <p:sldId id="282" r:id="rId8"/>
    <p:sldId id="258" r:id="rId9"/>
    <p:sldId id="259" r:id="rId10"/>
    <p:sldId id="285" r:id="rId11"/>
    <p:sldId id="286" r:id="rId12"/>
    <p:sldId id="260" r:id="rId13"/>
    <p:sldId id="261" r:id="rId14"/>
    <p:sldId id="289" r:id="rId15"/>
    <p:sldId id="288" r:id="rId16"/>
    <p:sldId id="287" r:id="rId17"/>
    <p:sldId id="262" r:id="rId18"/>
    <p:sldId id="292" r:id="rId19"/>
    <p:sldId id="291" r:id="rId20"/>
    <p:sldId id="290" r:id="rId21"/>
    <p:sldId id="293" r:id="rId22"/>
    <p:sldId id="311" r:id="rId23"/>
    <p:sldId id="263" r:id="rId24"/>
    <p:sldId id="297" r:id="rId25"/>
    <p:sldId id="296" r:id="rId26"/>
    <p:sldId id="295" r:id="rId27"/>
    <p:sldId id="264" r:id="rId28"/>
    <p:sldId id="273" r:id="rId29"/>
    <p:sldId id="265" r:id="rId30"/>
    <p:sldId id="298" r:id="rId31"/>
    <p:sldId id="266" r:id="rId32"/>
    <p:sldId id="299" r:id="rId33"/>
    <p:sldId id="301" r:id="rId34"/>
    <p:sldId id="300" r:id="rId35"/>
    <p:sldId id="308" r:id="rId36"/>
    <p:sldId id="307" r:id="rId37"/>
    <p:sldId id="306" r:id="rId38"/>
    <p:sldId id="305" r:id="rId39"/>
    <p:sldId id="267" r:id="rId40"/>
    <p:sldId id="268" r:id="rId41"/>
    <p:sldId id="269" r:id="rId42"/>
    <p:sldId id="270" r:id="rId43"/>
    <p:sldId id="274" r:id="rId44"/>
    <p:sldId id="275" r:id="rId45"/>
    <p:sldId id="276" r:id="rId46"/>
    <p:sldId id="277" r:id="rId47"/>
    <p:sldId id="278" r:id="rId48"/>
    <p:sldId id="312" r:id="rId49"/>
    <p:sldId id="319" r:id="rId50"/>
    <p:sldId id="318" r:id="rId51"/>
    <p:sldId id="317" r:id="rId52"/>
    <p:sldId id="316" r:id="rId53"/>
    <p:sldId id="315" r:id="rId54"/>
    <p:sldId id="314" r:id="rId55"/>
    <p:sldId id="313" r:id="rId56"/>
    <p:sldId id="279" r:id="rId57"/>
    <p:sldId id="331" r:id="rId58"/>
    <p:sldId id="330" r:id="rId59"/>
    <p:sldId id="329" r:id="rId60"/>
    <p:sldId id="328" r:id="rId61"/>
    <p:sldId id="327" r:id="rId62"/>
    <p:sldId id="326" r:id="rId63"/>
    <p:sldId id="325" r:id="rId64"/>
    <p:sldId id="324" r:id="rId65"/>
    <p:sldId id="323" r:id="rId66"/>
    <p:sldId id="322" r:id="rId67"/>
    <p:sldId id="321" r:id="rId68"/>
    <p:sldId id="320" r:id="rId69"/>
    <p:sldId id="280" r:id="rId70"/>
    <p:sldId id="309" r:id="rId71"/>
    <p:sldId id="310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523DA93E-5C11-4762-8932-E242D6006E0F}">
          <p14:sldIdLst>
            <p14:sldId id="271"/>
            <p14:sldId id="272"/>
            <p14:sldId id="257"/>
            <p14:sldId id="281"/>
            <p14:sldId id="284"/>
            <p14:sldId id="283"/>
            <p14:sldId id="282"/>
            <p14:sldId id="258"/>
            <p14:sldId id="259"/>
            <p14:sldId id="285"/>
            <p14:sldId id="286"/>
            <p14:sldId id="260"/>
            <p14:sldId id="261"/>
            <p14:sldId id="289"/>
            <p14:sldId id="288"/>
            <p14:sldId id="287"/>
          </p14:sldIdLst>
        </p14:section>
        <p14:section name="Untitled Section" id="{38557D07-B339-4CAF-A15E-83448FFD2BAB}">
          <p14:sldIdLst>
            <p14:sldId id="262"/>
            <p14:sldId id="292"/>
            <p14:sldId id="291"/>
            <p14:sldId id="290"/>
            <p14:sldId id="293"/>
            <p14:sldId id="311"/>
            <p14:sldId id="263"/>
            <p14:sldId id="297"/>
            <p14:sldId id="296"/>
            <p14:sldId id="295"/>
            <p14:sldId id="264"/>
            <p14:sldId id="273"/>
            <p14:sldId id="265"/>
            <p14:sldId id="298"/>
            <p14:sldId id="266"/>
            <p14:sldId id="299"/>
            <p14:sldId id="301"/>
            <p14:sldId id="300"/>
            <p14:sldId id="308"/>
            <p14:sldId id="307"/>
            <p14:sldId id="306"/>
            <p14:sldId id="305"/>
            <p14:sldId id="267"/>
            <p14:sldId id="268"/>
            <p14:sldId id="269"/>
            <p14:sldId id="270"/>
            <p14:sldId id="274"/>
            <p14:sldId id="275"/>
            <p14:sldId id="276"/>
            <p14:sldId id="277"/>
            <p14:sldId id="278"/>
            <p14:sldId id="312"/>
            <p14:sldId id="319"/>
            <p14:sldId id="318"/>
            <p14:sldId id="317"/>
            <p14:sldId id="316"/>
            <p14:sldId id="315"/>
            <p14:sldId id="314"/>
            <p14:sldId id="313"/>
            <p14:sldId id="279"/>
            <p14:sldId id="331"/>
            <p14:sldId id="330"/>
            <p14:sldId id="329"/>
            <p14:sldId id="328"/>
            <p14:sldId id="327"/>
            <p14:sldId id="326"/>
            <p14:sldId id="325"/>
            <p14:sldId id="324"/>
            <p14:sldId id="323"/>
            <p14:sldId id="322"/>
            <p14:sldId id="321"/>
            <p14:sldId id="320"/>
            <p14:sldId id="280"/>
            <p14:sldId id="309"/>
            <p14:sldId id="31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3513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720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156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5455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669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5983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1887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651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717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3573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90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751A5-0DBE-4694-8614-983C63EE1FA4}" type="datetimeFigureOut">
              <a:rPr lang="en-US" smtClean="0"/>
              <a:pPr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E3634-5415-4589-A91D-960562615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726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14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3723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Interior </a:t>
            </a:r>
            <a:r>
              <a:rPr lang="en-US" b="1" dirty="0" smtClean="0"/>
              <a:t>Points</a:t>
            </a:r>
          </a:p>
          <a:p>
            <a:r>
              <a:rPr lang="en-US" b="1" dirty="0" smtClean="0"/>
              <a:t>Theorems</a:t>
            </a:r>
          </a:p>
          <a:p>
            <a:r>
              <a:rPr lang="en-US" b="1" dirty="0" smtClean="0"/>
              <a:t>Worked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423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10600" cy="5821363"/>
          </a:xfrm>
        </p:spPr>
        <p:txBody>
          <a:bodyPr/>
          <a:lstStyle/>
          <a:p>
            <a:r>
              <a:rPr lang="en-US" b="1" dirty="0" smtClean="0"/>
              <a:t>Interior Points: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 Black" pitchFamily="34" charset="0"/>
              </a:rPr>
              <a:t>Definition # 1</a:t>
            </a:r>
            <a:r>
              <a:rPr lang="en-US" dirty="0" smtClean="0"/>
              <a:t>.  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Let A be a subset of a given topological space X</a:t>
            </a:r>
          </a:p>
          <a:p>
            <a:pPr marL="0" indent="0">
              <a:lnSpc>
                <a:spcPct val="200000"/>
              </a:lnSpc>
              <a:buNone/>
            </a:pP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189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10600" cy="5821363"/>
              </a:xfrm>
            </p:spPr>
            <p:txBody>
              <a:bodyPr/>
              <a:lstStyle/>
              <a:p>
                <a:r>
                  <a:rPr lang="en-US" b="1" dirty="0" smtClean="0"/>
                  <a:t>Interior Points: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.  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A be a subset of a given topological space X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Then 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called an interior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10600" cy="5821363"/>
              </a:xfrm>
              <a:blipFill rotWithShape="1">
                <a:blip r:embed="rId3"/>
                <a:stretch>
                  <a:fillRect l="-1629" t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6794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10600" cy="5821363"/>
              </a:xfrm>
            </p:spPr>
            <p:txBody>
              <a:bodyPr/>
              <a:lstStyle/>
              <a:p>
                <a:r>
                  <a:rPr lang="en-US" b="1" dirty="0" smtClean="0"/>
                  <a:t>Interior Points: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.  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A be a subset of a given topological space X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Then 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called an interior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10600" cy="5821363"/>
              </a:xfrm>
              <a:blipFill rotWithShape="1">
                <a:blip r:embed="rId2"/>
                <a:stretch>
                  <a:fillRect l="-1629" t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3480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10600" cy="5821363"/>
              </a:xfrm>
            </p:spPr>
            <p:txBody>
              <a:bodyPr/>
              <a:lstStyle/>
              <a:p>
                <a:r>
                  <a:rPr lang="en-US" b="1" dirty="0" smtClean="0"/>
                  <a:t>Interior Points: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.  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A be a subset of a given topological space X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Then 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called an interior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 neighbourhood 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such that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10600" cy="5821363"/>
              </a:xfrm>
              <a:blipFill rotWithShape="1">
                <a:blip r:embed="rId3"/>
                <a:stretch>
                  <a:fillRect l="-1629" t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440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10600" cy="5821363"/>
              </a:xfrm>
            </p:spPr>
            <p:txBody>
              <a:bodyPr/>
              <a:lstStyle/>
              <a:p>
                <a:r>
                  <a:rPr lang="en-US" b="1" dirty="0" smtClean="0"/>
                  <a:t>Interior Points: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</a:rPr>
                  <a:t>Definition # 1</a:t>
                </a:r>
                <a:r>
                  <a:rPr lang="en-US" dirty="0" smtClean="0"/>
                  <a:t>.  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A be a subset of a given topological space X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Then 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called an interior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 neighbourhood 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such that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N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10600" cy="5821363"/>
              </a:xfrm>
              <a:blipFill rotWithShape="1">
                <a:blip r:embed="rId3"/>
                <a:stretch>
                  <a:fillRect l="-1629" t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682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686800" cy="65532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𝑹𝒆𝒎𝒂𝒓𝒌𝒔</m:t>
                    </m:r>
                    <m:r>
                      <a:rPr lang="en-US" sz="2400" b="1" i="1" smtClean="0">
                        <a:latin typeface="Cambria Math"/>
                      </a:rPr>
                      <m:t> 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Every </a:t>
                </a:r>
                <a:r>
                  <a:rPr lang="en-US" sz="1800" dirty="0" smtClean="0">
                    <a:latin typeface="Arial Black" pitchFamily="34" charset="0"/>
                  </a:rPr>
                  <a:t>neighbourhood 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contains an open set containing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b="1" dirty="0"/>
              </a:p>
              <a:p>
                <a:endParaRPr lang="en-US" b="1" dirty="0" smtClean="0"/>
              </a:p>
              <a:p>
                <a:pPr marL="3657600" lvl="8" indent="0">
                  <a:buNone/>
                </a:pPr>
                <a:r>
                  <a:rPr lang="en-US" b="1" dirty="0"/>
                  <a:t/>
                </a:r>
                <a:r>
                  <a:rPr lang="en-US" b="1" dirty="0" smtClean="0"/>
                  <a:t/>
                </a:r>
                <a:endParaRPr lang="en-US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686800" cy="6553200"/>
              </a:xfrm>
              <a:blipFill rotWithShape="1">
                <a:blip r:embed="rId3"/>
                <a:stretch>
                  <a:fillRect l="-982" t="-4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8029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534400" cy="6400800"/>
          </a:xfrm>
        </p:spPr>
        <p:txBody>
          <a:bodyPr/>
          <a:lstStyle/>
          <a:p>
            <a:r>
              <a:rPr lang="en-US" dirty="0" smtClean="0"/>
              <a:t>2. </a:t>
            </a:r>
            <a:r>
              <a:rPr lang="en-US" sz="1800" dirty="0" smtClean="0">
                <a:latin typeface="Arial Black" pitchFamily="34" charset="0"/>
              </a:rPr>
              <a:t>Since every open set V in X is a neighbourhood of each of its points, and </a:t>
            </a:r>
          </a:p>
          <a:p>
            <a:pPr marL="0" indent="0">
              <a:buNone/>
            </a:pPr>
            <a:r>
              <a:rPr lang="en-US" sz="1800" dirty="0">
                <a:latin typeface="Arial Black" pitchFamily="34" charset="0"/>
              </a:rPr>
              <a:t>	</a:t>
            </a:r>
            <a:r>
              <a:rPr lang="en-US" sz="1800" dirty="0" smtClean="0">
                <a:latin typeface="Arial Black" pitchFamily="34" charset="0"/>
              </a:rPr>
              <a:t>	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245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534400" cy="6400800"/>
              </a:xfrm>
            </p:spPr>
            <p:txBody>
              <a:bodyPr/>
              <a:lstStyle/>
              <a:p>
                <a:r>
                  <a:rPr lang="en-US" dirty="0" smtClean="0"/>
                  <a:t>2. </a:t>
                </a:r>
                <a:r>
                  <a:rPr lang="en-US" sz="1800" dirty="0" smtClean="0">
                    <a:latin typeface="Arial Black" pitchFamily="34" charset="0"/>
                  </a:rPr>
                  <a:t>Since every open set V in X is a neighbourhood of each of its points, and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	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V,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534400" cy="6400800"/>
              </a:xfrm>
              <a:blipFill rotWithShape="1">
                <a:blip r:embed="rId2"/>
                <a:stretch>
                  <a:fillRect l="-1571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8517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534400" cy="6400800"/>
              </a:xfrm>
            </p:spPr>
            <p:txBody>
              <a:bodyPr/>
              <a:lstStyle/>
              <a:p>
                <a:r>
                  <a:rPr lang="en-US" dirty="0" smtClean="0"/>
                  <a:t>2. </a:t>
                </a:r>
                <a:r>
                  <a:rPr lang="en-US" sz="1800" dirty="0" smtClean="0">
                    <a:latin typeface="Arial Black" pitchFamily="34" charset="0"/>
                  </a:rPr>
                  <a:t>Since every open set V in X is a neighbourhood of each of its points, and 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	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∀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V,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It follows that every point of an open set V is an interior point of V.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534400" cy="6400800"/>
              </a:xfrm>
              <a:blipFill rotWithShape="1">
                <a:blip r:embed="rId3"/>
                <a:stretch>
                  <a:fillRect l="-1571" t="-1238" r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1096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008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sz="2400" b="1" i="1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𝟐</m:t>
                    </m:r>
                    <m:r>
                      <a:rPr lang="en-US" sz="2400" b="1" i="1" smtClean="0">
                        <a:latin typeface="Cambria Math"/>
                      </a:rPr>
                      <m:t> .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> (Interior of a set)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set of all interior points of a subset A of a topological space X is called the interior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shall be denoted by Int(A)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00800"/>
              </a:xfrm>
              <a:blipFill rotWithShape="1">
                <a:blip r:embed="rId3"/>
                <a:stretch>
                  <a:fillRect l="-904"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6599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8763000" cy="6400800"/>
          </a:xfrm>
        </p:spPr>
        <p:txBody>
          <a:bodyPr/>
          <a:lstStyle/>
          <a:p>
            <a:r>
              <a:rPr lang="en-US" sz="2400" b="1" dirty="0" smtClean="0">
                <a:latin typeface="Arial Black" pitchFamily="34" charset="0"/>
              </a:rPr>
              <a:t>Example 1</a:t>
            </a:r>
            <a:r>
              <a:rPr lang="en-US" b="1" dirty="0" smtClean="0"/>
              <a:t>.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Let R be the topological space with the usual metric topology. 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288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008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1</a:t>
                </a:r>
                <a:r>
                  <a:rPr lang="en-US" b="1" dirty="0" smtClean="0"/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R be the topological space with the usual metric topology. Let A 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subset of R.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00800"/>
              </a:xfrm>
              <a:blipFill rotWithShape="1">
                <a:blip r:embed="rId3"/>
                <a:stretch>
                  <a:fillRect l="-904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4066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008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1</a:t>
                </a:r>
                <a:r>
                  <a:rPr lang="en-US" b="1" dirty="0" smtClean="0"/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R be the topological space with the usual metric topology. Let A =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</a:rPr>
                      <m:t>[</m:t>
                    </m:r>
                    <m:r>
                      <a:rPr lang="en-US" sz="1800" b="0" i="1" smtClean="0">
                        <a:latin typeface="Cambria Math"/>
                      </a:rPr>
                      <m:t>0,1[=[0,1)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subset of R.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every point of A except 0 is an interior point of A.</a:t>
                </a:r>
              </a:p>
              <a:p>
                <a:pPr>
                  <a:lnSpc>
                    <a:spcPct val="200000"/>
                  </a:lnSpc>
                </a:pP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00800"/>
              </a:xfrm>
              <a:blipFill rotWithShape="1">
                <a:blip r:embed="rId3"/>
                <a:stretch>
                  <a:fillRect l="-904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9197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763000" cy="64008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1</a:t>
                </a:r>
                <a:r>
                  <a:rPr lang="en-US" b="1" dirty="0" smtClean="0"/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R be the topological space with the usual metric topology. Let A 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0,1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subset of R.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every point of A except 0 is an interior point of A.</a:t>
                </a:r>
              </a:p>
              <a:p>
                <a:pPr>
                  <a:lnSpc>
                    <a:spcPct val="200000"/>
                  </a:lnSpc>
                </a:pPr>
                <a:endParaRPr lang="en-US" sz="1800" b="1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Hence Int (A)= ] 0,1 [ which is an open interval of R.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763000" cy="6400800"/>
              </a:xfrm>
              <a:blipFill rotWithShape="1">
                <a:blip r:embed="rId3"/>
                <a:stretch>
                  <a:fillRect l="-904" t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7230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𝟐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/>
                </a:r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  <a:blipFill rotWithShape="1">
                <a:blip r:embed="rId2"/>
                <a:stretch>
                  <a:fillRect l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6856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𝟐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 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9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9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9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9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 be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9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  <a:blipFill rotWithShape="1">
                <a:blip r:embed="rId3"/>
                <a:stretch>
                  <a:fillRect l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530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𝟐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 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9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9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9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9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 be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9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A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19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900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9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dirty="0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p>
                        <m:r>
                          <a:rPr lang="en-US" sz="19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900" b="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  <a:blipFill rotWithShape="1">
                <a:blip r:embed="rId3"/>
                <a:stretch>
                  <a:fillRect l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2108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𝟐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 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9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9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9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9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 be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9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A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19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900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9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dirty="0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p>
                        <m:r>
                          <a:rPr lang="en-US" sz="19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900" b="0" dirty="0" smtClean="0">
                  <a:latin typeface="Arial Black" pitchFamily="34" charset="0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9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9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90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A, Where r=1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i="1" smtClean="0">
                        <a:latin typeface="Cambria Math"/>
                        <a:ea typeface="Cambria Math"/>
                      </a:rPr>
                      <m:t>𝜆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,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  <a:blipFill rotWithShape="1">
                <a:blip r:embed="rId3"/>
                <a:stretch>
                  <a:fillRect l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2111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𝟐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 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9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9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9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9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9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9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9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 be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9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A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19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900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19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dirty="0" smtClean="0">
                            <a:latin typeface="Cambria Math"/>
                            <a:ea typeface="Cambria Math"/>
                          </a:rPr>
                          <m:t>𝜆</m:t>
                        </m:r>
                      </m:e>
                      <m:sup>
                        <m:r>
                          <a:rPr lang="en-US" sz="19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900" b="0" dirty="0" smtClean="0">
                  <a:latin typeface="Arial Black" pitchFamily="34" charset="0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9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90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90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900" i="1" dirty="0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A, Where r=1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1900" i="1" smtClean="0">
                        <a:latin typeface="Cambria Math"/>
                        <a:ea typeface="Cambria Math"/>
                      </a:rPr>
                      <m:t>𝜆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,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900" dirty="0" smtClean="0">
                    <a:latin typeface="Arial Black" pitchFamily="34" charset="0"/>
                  </a:rPr>
                  <a:t>This implies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9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900" b="0" i="1" smtClean="0">
                            <a:latin typeface="Cambria Math"/>
                          </a:rPr>
                          <m:t>,</m:t>
                        </m:r>
                        <m:r>
                          <a:rPr lang="en-US" sz="19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Int(A).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534400" cy="5973763"/>
              </a:xfrm>
              <a:blipFill rotWithShape="1">
                <a:blip r:embed="rId2"/>
                <a:stretch>
                  <a:fillRect l="-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1406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pPr>
                  <a:lnSpc>
                    <a:spcPct val="160000"/>
                  </a:lnSpc>
                </a:pPr>
                <a:r>
                  <a:rPr lang="en-US" sz="2400" dirty="0" smtClean="0">
                    <a:latin typeface="Arial Black" pitchFamily="34" charset="0"/>
                  </a:rPr>
                  <a:t>Example # 3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>
                    <a:latin typeface="Arial Black" pitchFamily="34" charset="0"/>
                  </a:rPr>
                  <a:t> 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 be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35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3</a:t>
                </a:r>
                <a:r>
                  <a:rPr lang="en-US" sz="2400" dirty="0" smtClean="0">
                    <a:latin typeface="Arial Black" pitchFamily="34" charset="0"/>
                  </a:rPr>
                  <a:t>: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>
                    <a:latin typeface="Arial Black" pitchFamily="34" charset="0"/>
                  </a:rPr>
                  <a:t> 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 be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24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be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=1.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3"/>
                <a:stretch>
                  <a:fillRect l="-1009" t="-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1746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3</a:t>
                </a:r>
                <a:r>
                  <a:rPr lang="en-US" sz="2400" dirty="0" smtClean="0">
                    <a:latin typeface="Arial Black" pitchFamily="34" charset="0"/>
                  </a:rPr>
                  <a:t>: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>
                    <a:latin typeface="Arial Black" pitchFamily="34" charset="0"/>
                  </a:rPr>
                  <a:t> 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 be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24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be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=1.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it is easy to see that there is no sphere centered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and contained in A.</a:t>
                </a:r>
              </a:p>
              <a:p>
                <a:pPr>
                  <a:lnSpc>
                    <a:spcPct val="200000"/>
                  </a:lnSpc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3"/>
                <a:stretch>
                  <a:fillRect l="-1009" t="-771" r="-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1059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3</a:t>
                </a:r>
                <a:r>
                  <a:rPr lang="en-US" sz="2400" dirty="0" smtClean="0">
                    <a:latin typeface="Arial Black" pitchFamily="34" charset="0"/>
                  </a:rPr>
                  <a:t>: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>
                    <a:latin typeface="Arial Black" pitchFamily="34" charset="0"/>
                  </a:rPr>
                  <a:t> 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 be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be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=1.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it is easy to see that there is no sphere centered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and contained in A.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Hence, it follows that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2"/>
                <a:stretch>
                  <a:fillRect l="-1009" t="-771" r="-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047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3</a:t>
                </a:r>
                <a:r>
                  <a:rPr lang="en-US" sz="2400" dirty="0" smtClean="0">
                    <a:latin typeface="Arial Black" pitchFamily="34" charset="0"/>
                  </a:rPr>
                  <a:t>: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 be the topological space with its usual metric topology. Let </a:t>
                </a:r>
              </a:p>
              <a:p>
                <a:pPr>
                  <a:lnSpc>
                    <a:spcPct val="160000"/>
                  </a:lnSpc>
                </a:pPr>
                <a:r>
                  <a:rPr lang="en-US" sz="1800" dirty="0">
                    <a:latin typeface="Arial Black" pitchFamily="34" charset="0"/>
                  </a:rPr>
                  <a:t> A=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≤1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 be a subset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be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𝑏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=1.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it is easy to see that there is no sphere centered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and contained in A.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Hence, it follows that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err="1" smtClean="0">
                    <a:latin typeface="Arial Black" pitchFamily="34" charset="0"/>
                  </a:rPr>
                  <a:t>Int</a:t>
                </a:r>
                <a:r>
                  <a:rPr lang="en-US" sz="1800" dirty="0" smtClean="0">
                    <a:latin typeface="Arial Black" pitchFamily="34" charset="0"/>
                  </a:rPr>
                  <a:t>(A)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</a:rPr>
                          <m:t>: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𝑅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&lt;1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3"/>
                <a:stretch>
                  <a:fillRect l="-1009" t="-771" r="-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8195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𝑬𝒙𝒂𝒎𝒑𝒍𝒆</m:t>
                    </m:r>
                    <m:r>
                      <a:rPr lang="en-US" sz="2400" b="1" i="1" smtClean="0">
                        <a:latin typeface="Cambria Math"/>
                      </a:rPr>
                      <m:t> # </m:t>
                    </m:r>
                    <m:r>
                      <a:rPr lang="en-US" sz="2400" b="1" i="1" smtClean="0">
                        <a:latin typeface="Cambria Math"/>
                      </a:rPr>
                      <m:t>𝟒</m:t>
                    </m:r>
                    <m:r>
                      <a:rPr lang="en-US" sz="2400" b="0" i="1" smtClean="0">
                        <a:latin typeface="Cambria Math"/>
                      </a:rPr>
                      <m:t>. </m:t>
                    </m:r>
                  </m:oMath>
                </a14:m>
                <a:endParaRPr lang="en-US" dirty="0" smtClean="0"/>
              </a:p>
              <a:p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the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Find Int((A)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3"/>
                <a:stretch>
                  <a:fillRect l="-1009" t="-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7180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Example # 5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4754563"/>
              </a:xfrm>
            </p:spPr>
            <p:txBody>
              <a:bodyPr>
                <a:normAutofit/>
              </a:bodyPr>
              <a:lstStyle/>
              <a:p>
                <a:r>
                  <a:rPr lang="en-US" sz="1800" b="1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/>
                      </a:rPr>
                      <m:t>𝐗</m:t>
                    </m:r>
                    <m:r>
                      <a:rPr lang="en-US" sz="1800" b="1" i="0" smtClean="0">
                        <a:latin typeface="Cambria Math"/>
                      </a:rPr>
                      <m:t>=</m:t>
                    </m:r>
                    <m:r>
                      <a:rPr lang="en-US" sz="1800" b="1" i="1" smtClean="0">
                        <a:latin typeface="Cambria Math"/>
                      </a:rPr>
                      <m:t>{</m:t>
                    </m:r>
                    <m:r>
                      <a:rPr lang="en-US" sz="1800" b="1" i="1" smtClean="0">
                        <a:latin typeface="Cambria Math"/>
                      </a:rPr>
                      <m:t>𝒂</m:t>
                    </m:r>
                    <m:r>
                      <a:rPr lang="en-US" sz="1800" b="1" i="1" smtClean="0">
                        <a:latin typeface="Cambria Math"/>
                      </a:rPr>
                      <m:t>,</m:t>
                    </m:r>
                    <m:r>
                      <a:rPr lang="en-US" sz="1800" b="1" i="1" smtClean="0">
                        <a:latin typeface="Cambria Math"/>
                      </a:rPr>
                      <m:t>𝒃</m:t>
                    </m:r>
                    <m:r>
                      <a:rPr lang="en-US" sz="1800" b="1" i="1" smtClean="0">
                        <a:latin typeface="Cambria Math"/>
                      </a:rPr>
                      <m:t>,</m:t>
                    </m:r>
                    <m:r>
                      <a:rPr lang="en-US" sz="1800" b="1" i="1" smtClean="0">
                        <a:latin typeface="Cambria Math"/>
                      </a:rPr>
                      <m:t>𝒄</m:t>
                    </m:r>
                    <m:r>
                      <a:rPr lang="en-US" sz="1800" b="1" i="1" smtClean="0">
                        <a:latin typeface="Cambria Math"/>
                      </a:rPr>
                      <m:t>,</m:t>
                    </m:r>
                    <m:r>
                      <a:rPr lang="en-US" sz="1800" b="1" i="1" smtClean="0">
                        <a:latin typeface="Cambria Math"/>
                      </a:rPr>
                      <m:t>𝒅</m:t>
                    </m:r>
                    <m:r>
                      <a:rPr lang="en-US" sz="18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1800" b="1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1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𝑿</m:t>
                        </m:r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𝝓</m:t>
                        </m:r>
                        <m:r>
                          <a:rPr lang="en-US" sz="1800" b="1" i="1" smtClean="0">
                            <a:latin typeface="Cambria Math"/>
                            <a:ea typeface="Cambria Math"/>
                          </a:rPr>
                          <m:t>,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1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1" i="1" smtClean="0">
                                <a:latin typeface="Cambria Math"/>
                                <a:ea typeface="Cambria Math"/>
                              </a:rPr>
                              <m:t>𝒂</m:t>
                            </m:r>
                            <m:r>
                              <a:rPr lang="en-US" sz="1800" b="1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1" i="1" smtClean="0"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For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</a:rPr>
                      <m:t>={</m:t>
                    </m:r>
                    <m:r>
                      <a:rPr lang="en-US" sz="1800" b="1" i="1" smtClean="0">
                        <a:latin typeface="Cambria Math"/>
                      </a:rPr>
                      <m:t>𝒄</m:t>
                    </m:r>
                    <m:r>
                      <a:rPr lang="en-US" sz="1800" b="1" i="1" smtClean="0">
                        <a:latin typeface="Cambria Math"/>
                      </a:rPr>
                      <m:t>,</m:t>
                    </m:r>
                    <m:r>
                      <a:rPr lang="en-US" sz="1800" b="1" i="1" smtClean="0">
                        <a:latin typeface="Cambria Math"/>
                      </a:rPr>
                      <m:t>𝒅</m:t>
                    </m:r>
                    <m:r>
                      <a:rPr lang="en-US" sz="18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Find 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/>
                      </a:rPr>
                      <m:t>𝑰𝒏𝒕</m:t>
                    </m:r>
                    <m:r>
                      <a:rPr lang="en-US" sz="1800" b="1" i="1" smtClean="0">
                        <a:latin typeface="Cambria Math"/>
                      </a:rPr>
                      <m:t>(</m:t>
                    </m:r>
                    <m:r>
                      <a:rPr lang="en-US" sz="1800" b="1" i="1" smtClean="0">
                        <a:latin typeface="Cambria Math"/>
                      </a:rPr>
                      <m:t>𝑨</m:t>
                    </m:r>
                    <m:r>
                      <a:rPr lang="en-US" sz="1800" b="1" i="1" smtClean="0">
                        <a:latin typeface="Cambria Math"/>
                      </a:rPr>
                      <m:t>)</m:t>
                    </m:r>
                  </m:oMath>
                </a14:m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4754563"/>
              </a:xfrm>
              <a:blipFill rotWithShape="1">
                <a:blip r:embed="rId3"/>
                <a:stretch>
                  <a:fillRect l="-444" t="-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923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𝑻𝒉𝒆𝒐𝒓𝒆𝒎</m:t>
                    </m:r>
                    <m:r>
                      <a:rPr lang="en-US" sz="2400" b="1" i="1" smtClean="0">
                        <a:latin typeface="Cambria Math"/>
                      </a:rPr>
                      <m:t> #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A be any subset of a topological space X. Then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(1) Int (A)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2"/>
                <a:stretch>
                  <a:fillRect l="-1009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5165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𝑻𝒉𝒆𝒐𝒓𝒆𝒎</m:t>
                    </m:r>
                    <m:r>
                      <a:rPr lang="en-US" sz="2400" b="1" i="1" smtClean="0">
                        <a:latin typeface="Cambria Math"/>
                      </a:rPr>
                      <m:t> #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A be any subset of a topological space X. Then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(1) Int (A)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A;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 (2) Int (A) is the largest open set of X which is contained in A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2"/>
                <a:stretch>
                  <a:fillRect l="-1009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4498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𝑷𝒓𝒐𝒐𝒇</m:t>
                    </m:r>
                    <m:r>
                      <a:rPr lang="en-US" sz="2400" b="1" i="1" smtClean="0">
                        <a:latin typeface="Cambria Math"/>
                      </a:rPr>
                      <m:t>. (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Int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definition, that A contains a neighbourhood of x and hence,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Therefor we conclude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  <a:blipFill rotWithShape="1">
                <a:blip r:embed="rId3"/>
                <a:stretch>
                  <a:fillRect l="-1009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7448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𝑷𝒓𝒐𝒐𝒇</m:t>
                    </m:r>
                    <m:r>
                      <a:rPr lang="en-US" sz="2400" b="1" i="1" smtClean="0">
                        <a:latin typeface="Cambria Math"/>
                      </a:rPr>
                      <m:t>. (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Int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definition, that A contains a neighbourhood of x and hence,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Therefor we conclude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(2). To prove that Int(A) is the largest open set contained in A,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  <a:blipFill rotWithShape="1">
                <a:blip r:embed="rId3"/>
                <a:stretch>
                  <a:fillRect l="-1009" r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8107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𝑷𝒓𝒐𝒐𝒇</m:t>
                    </m:r>
                    <m:r>
                      <a:rPr lang="en-US" sz="2400" b="1" i="1" smtClean="0">
                        <a:latin typeface="Cambria Math"/>
                      </a:rPr>
                      <m:t>. (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Int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definition, that A contains a neighbourhood of x and hence,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Therefor we conclude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(2). To prove that Int(A) is the largest open set contained in A, we first establish that every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contained in A, is contained in Int(A).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  <a:blipFill rotWithShape="1">
                <a:blip r:embed="rId3"/>
                <a:stretch>
                  <a:fillRect l="-1009" r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0470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𝑷𝒓𝒐𝒐𝒇</m:t>
                    </m:r>
                    <m:r>
                      <a:rPr lang="en-US" sz="2400" b="1" i="1" smtClean="0">
                        <a:latin typeface="Cambria Math"/>
                      </a:rPr>
                      <m:t>. (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Int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definition, that A contains a neighbourhood of x and hence,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Therefor we conclude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(2). To prove that Int(A) is the largest open set contained in A, we first establish that every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contained in A, is contained in Int(A).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open set.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  <a:blipFill rotWithShape="1">
                <a:blip r:embed="rId3"/>
                <a:stretch>
                  <a:fillRect l="-1009" r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8072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𝑷𝒓𝒐𝒐𝒇</m:t>
                    </m:r>
                    <m:r>
                      <a:rPr lang="en-US" sz="2400" b="1" i="1" smtClean="0">
                        <a:latin typeface="Cambria Math"/>
                      </a:rPr>
                      <m:t>. (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Int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definition, that A contains a neighbourhood of x and hence,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Therefor we conclude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(2). To prove that Int(A) is the largest open set contained in A, we first establish that every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contained in A, is contained in Int(A).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open set.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being an open set, is a </a:t>
                </a:r>
                <a:r>
                  <a:rPr lang="en-US" sz="1800" dirty="0" err="1" smtClean="0">
                    <a:latin typeface="Arial Black" pitchFamily="34" charset="0"/>
                  </a:rPr>
                  <a:t>nbd</a:t>
                </a:r>
                <a:r>
                  <a:rPr lang="en-US" sz="1800" dirty="0" smtClean="0">
                    <a:latin typeface="Arial Black" pitchFamily="34" charset="0"/>
                  </a:rPr>
                  <a:t> of x and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</a:t>
                </a:r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  <a:blipFill rotWithShape="1">
                <a:blip r:embed="rId2"/>
                <a:stretch>
                  <a:fillRect l="-1009" r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1902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𝑷𝒓𝒐𝒐𝒇</m:t>
                    </m:r>
                    <m:r>
                      <a:rPr lang="en-US" sz="2400" b="1" i="1" smtClean="0">
                        <a:latin typeface="Cambria Math"/>
                      </a:rPr>
                      <m:t>. (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Int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definition, that A contains a neighbourhood of x and hence,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Therefor we conclude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(2). To prove that Int(A) is the largest open set contained in A, we first establish that every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contained in A, is contained in Int(A).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open set.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being an open set, is a </a:t>
                </a:r>
                <a:r>
                  <a:rPr lang="en-US" sz="1800" dirty="0" err="1" smtClean="0">
                    <a:latin typeface="Arial Black" pitchFamily="34" charset="0"/>
                  </a:rPr>
                  <a:t>nbd</a:t>
                </a:r>
                <a:r>
                  <a:rPr lang="en-US" sz="1800" dirty="0" smtClean="0">
                    <a:latin typeface="Arial Black" pitchFamily="34" charset="0"/>
                  </a:rPr>
                  <a:t> of x and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</a:t>
                </a:r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It follows that x is an interior point of A.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  <a:blipFill rotWithShape="1">
                <a:blip r:embed="rId3"/>
                <a:stretch>
                  <a:fillRect l="-1009" r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7074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𝑷𝒓𝒐𝒐𝒇</m:t>
                    </m:r>
                    <m:r>
                      <a:rPr lang="en-US" sz="2400" b="1" i="1" smtClean="0">
                        <a:latin typeface="Cambria Math"/>
                      </a:rPr>
                      <m:t>. (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Int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definition, that A contains a neighbourhood of x and hence,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Therefor we conclude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(2). To prove that Int(A) is the largest open set contained in A, we first establish that every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contained in A, is contained in Int(A).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open set.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being an open set, is a </a:t>
                </a:r>
                <a:r>
                  <a:rPr lang="en-US" sz="1800" dirty="0" err="1" smtClean="0">
                    <a:latin typeface="Arial Black" pitchFamily="34" charset="0"/>
                  </a:rPr>
                  <a:t>nbd</a:t>
                </a:r>
                <a:r>
                  <a:rPr lang="en-US" sz="1800" dirty="0" smtClean="0">
                    <a:latin typeface="Arial Black" pitchFamily="34" charset="0"/>
                  </a:rPr>
                  <a:t> of x and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</a:t>
                </a:r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It follows that x is an interior point of A.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Thus every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interior point of A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  <a:blipFill rotWithShape="1">
                <a:blip r:embed="rId2"/>
                <a:stretch>
                  <a:fillRect l="-1009" r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6687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𝑷𝒓𝒐𝒐𝒇</m:t>
                    </m:r>
                    <m:r>
                      <a:rPr lang="en-US" sz="2400" b="1" i="1" smtClean="0">
                        <a:latin typeface="Cambria Math"/>
                      </a:rPr>
                      <m:t>. (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Int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definition, that A contains a neighbourhood of x and hence,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 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Therefor we conclude that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(2). To prove that Int(A) is the largest open set contained in A, we first establish that every open set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contained in A, is contained in Int(A).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x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open set.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Now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being an open set, is a </a:t>
                </a:r>
                <a:r>
                  <a:rPr lang="en-US" sz="1800" dirty="0" err="1" smtClean="0">
                    <a:latin typeface="Arial Black" pitchFamily="34" charset="0"/>
                  </a:rPr>
                  <a:t>nbd</a:t>
                </a:r>
                <a:r>
                  <a:rPr lang="en-US" sz="1800" dirty="0" smtClean="0">
                    <a:latin typeface="Arial Black" pitchFamily="34" charset="0"/>
                  </a:rPr>
                  <a:t> of x and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</a:t>
                </a:r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It follows that x is an interior point of A. 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Thus every point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interior point of A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 and hence U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Int(A).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77000"/>
              </a:xfrm>
              <a:blipFill rotWithShape="1">
                <a:blip r:embed="rId2"/>
                <a:stretch>
                  <a:fillRect l="-1009" r="-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6873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81000"/>
                <a:ext cx="8686800" cy="62484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To show that Int(A) is open,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we shall prove that Int(A) is union of open sets of X </a:t>
                </a:r>
                <a:endParaRPr lang="en-US" b="0" dirty="0" smtClean="0">
                  <a:ea typeface="Cambria Math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definition that there exists a </a:t>
                </a:r>
                <a:r>
                  <a:rPr lang="en-US" sz="1800" dirty="0" err="1" smtClean="0">
                    <a:latin typeface="Arial Black" pitchFamily="34" charset="0"/>
                  </a:rPr>
                  <a:t>nbd</a:t>
                </a:r>
                <a:r>
                  <a:rPr lang="en-US" sz="1800" dirty="0" smtClean="0">
                    <a:latin typeface="Arial Black" pitchFamily="34" charset="0"/>
                  </a:rPr>
                  <a:t> N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(say) 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such that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b="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N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          ……………..(1)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It follows from the definition of neighbourhood that there exists an open set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U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(say), such that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                   </m:t>
                    </m:r>
                    <m:r>
                      <a:rPr lang="en-US" sz="1800" i="1">
                        <a:latin typeface="Cambria Math"/>
                      </a:rPr>
                      <m:t>𝑦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                ……………..(2)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81000"/>
                <a:ext cx="8686800" cy="6248400"/>
              </a:xfrm>
              <a:blipFill rotWithShape="1">
                <a:blip r:embed="rId3"/>
                <a:stretch>
                  <a:fillRect l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7939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From (1) and (2) we get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U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U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an open set contained in A, it follows that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</a:rPr>
                      <m:t>U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Int(A)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=U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 It follows 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A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/>
                  <a:t>U </a:t>
                </a:r>
                <a:r>
                  <a:rPr lang="en-US" sz="1800" dirty="0" smtClean="0">
                    <a:latin typeface="Arial Black" pitchFamily="34" charset="0"/>
                  </a:rPr>
                  <a:t>is open. Therefore U</a:t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Int(A). Also,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Int(A)=U{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}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>U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b="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)=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Hence we conclude that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A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 err="1" smtClean="0">
                    <a:latin typeface="Arial Black" pitchFamily="34" charset="0"/>
                  </a:rPr>
                  <a:t>IntA</a:t>
                </a:r>
                <a:r>
                  <a:rPr lang="en-US" sz="1800" dirty="0" smtClean="0">
                    <a:latin typeface="Arial Black" pitchFamily="34" charset="0"/>
                  </a:rPr>
                  <a:t>=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consequently Int(A) is open.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324600"/>
              </a:xfrm>
              <a:blipFill rotWithShape="1">
                <a:blip r:embed="rId3"/>
                <a:stretch>
                  <a:fillRect l="-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654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Corolly</a:t>
                </a:r>
                <a:r>
                  <a:rPr lang="en-US" sz="2400" b="1" dirty="0">
                    <a:latin typeface="Arial Black" pitchFamily="34" charset="0"/>
                  </a:rPr>
                  <a:t> 1</a:t>
                </a:r>
                <a:r>
                  <a:rPr lang="en-US" dirty="0" smtClean="0"/>
                  <a:t>. </a:t>
                </a:r>
                <a:r>
                  <a:rPr lang="en-US" sz="1800" dirty="0">
                    <a:latin typeface="Arial Black" pitchFamily="34" charset="0"/>
                  </a:rPr>
                  <a:t>A subset A of a topological space X is open if and only if Int(A) =A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</a:rPr>
                      <m:t>𝑷𝒓𝒐𝒐𝒇</m:t>
                    </m:r>
                    <m:r>
                      <a:rPr lang="en-US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Suppose A is open.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Then A is a neighbourhood of each of its points and as a consequence every point of A is an interior point of A. 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Hence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Int(A)=A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Conversely,      If Int(A)=A, then A is open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3"/>
                <a:stretch>
                  <a:fillRect l="-1009" t="-1268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3205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Corollary 2</a:t>
                </a:r>
                <a:r>
                  <a:rPr lang="en-US" b="1" dirty="0" smtClean="0"/>
                  <a:t>. </a:t>
                </a:r>
                <a:r>
                  <a:rPr lang="en-US" sz="1800" dirty="0" smtClean="0">
                    <a:latin typeface="Arial Black" pitchFamily="34" charset="0"/>
                  </a:rPr>
                  <a:t>Int(A) is the union of all the open sets contained in A.</a:t>
                </a:r>
              </a:p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𝐏𝐫𝐨𝐨𝐟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𝑈</m:t>
                            </m:r>
                          </m:e>
                          <m:sub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fainly of all open sets contained in A.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Then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Int(A) and so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Int(A)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But Int(A) is open and Int A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. Hence Int (A)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U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hence it follows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          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U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𝛼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=Int(A)-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  <a:ea typeface="Cambria Math"/>
                        </a:rPr>
                        <m:t>𝛼</m:t>
                      </m:r>
                    </m:oMath>
                  </m:oMathPara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  <a:blipFill rotWithShape="1">
                <a:blip r:embed="rId3"/>
                <a:stretch>
                  <a:fillRect l="-1009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751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686800" cy="65532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Example</m:t>
                    </m:r>
                    <m:r>
                      <a:rPr lang="en-US" sz="2400" b="0" i="0" smtClean="0">
                        <a:latin typeface="Cambria Math"/>
                      </a:rPr>
                      <m:t>:5.</m:t>
                    </m:r>
                  </m:oMath>
                </a14:m>
                <a:r>
                  <a:rPr lang="en-US" sz="2400" dirty="0" smtClean="0"/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 {1,2,3,4} and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𝑋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1,3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Let A ={1,2,3} and B={2,4}. Then Int{A}={1,3} and Int (B)=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686800" cy="6553200"/>
              </a:xfrm>
              <a:blipFill rotWithShape="1">
                <a:blip r:embed="rId3"/>
                <a:stretch>
                  <a:fillRect l="-982" r="-1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8498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5532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𝟔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R be the topological space with the usual topology,</a:t>
                </a:r>
              </a:p>
              <a:p>
                <a:pPr marL="0" indent="0"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Let A=[1,2]. Then</a:t>
                </a:r>
              </a:p>
              <a:p>
                <a:pPr marL="0" indent="0">
                  <a:buNone/>
                </a:pPr>
                <a:r>
                  <a:rPr lang="en-US" sz="1800" b="1" dirty="0">
                    <a:latin typeface="Arial Black" pitchFamily="34" charset="0"/>
                  </a:rPr>
                  <a:t/>
                </a:r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(A)=]1,2[ Which is clearly open and is the largest open set contained in A.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553200"/>
              </a:xfrm>
              <a:blipFill rotWithShape="1">
                <a:blip r:embed="rId3"/>
                <a:stretch>
                  <a:fillRect l="-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338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𝑻𝒉𝒆𝒐𝒓𝒆𝒎</m:t>
                    </m:r>
                    <m:r>
                      <a:rPr lang="en-US" sz="2400" b="1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dirty="0" smtClean="0"/>
                  <a:t/>
                </a:r>
                <a:r>
                  <a:rPr lang="en-US" sz="2000" dirty="0" smtClean="0">
                    <a:latin typeface="Arial Black" pitchFamily="34" charset="0"/>
                  </a:rPr>
                  <a:t>Let A and B be any two subsets of a topological space. Then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000" dirty="0" smtClean="0">
                    <a:latin typeface="Arial Black" pitchFamily="34" charset="0"/>
                  </a:rPr>
                  <a:t>Int (Int (A)=Int (A),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000" dirty="0" smtClean="0">
                    <a:latin typeface="Arial Black" pitchFamily="34" charset="0"/>
                  </a:rPr>
                  <a:t>Int (AUB)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⊇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 Int (A)</a:t>
                </a:r>
                <a:r>
                  <a:rPr lang="en-US" sz="2000" dirty="0" err="1" smtClean="0">
                    <a:latin typeface="Arial Black" pitchFamily="34" charset="0"/>
                  </a:rPr>
                  <a:t>UInt</a:t>
                </a:r>
                <a:r>
                  <a:rPr lang="en-US" sz="2000" dirty="0" smtClean="0">
                    <a:latin typeface="Arial Black" pitchFamily="34" charset="0"/>
                  </a:rPr>
                  <a:t> (B),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000" dirty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>
                    <a:latin typeface="Arial Black" pitchFamily="34" charset="0"/>
                  </a:rPr>
                  <a:t>B</a:t>
                </a:r>
                <a:r>
                  <a:rPr lang="en-US" sz="2000" dirty="0" smtClean="0">
                    <a:latin typeface="Arial Black" pitchFamily="34" charset="0"/>
                  </a:rPr>
                  <a:t>)= Int (A)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2000" dirty="0" smtClean="0">
                    <a:latin typeface="Arial Black" pitchFamily="34" charset="0"/>
                  </a:rPr>
                  <a:t>Int (B),</a:t>
                </a:r>
                <a:endParaRPr lang="en-US" sz="20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2"/>
                <a:stretch>
                  <a:fillRect l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5720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686800" cy="64008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𝐏𝐫𝐨𝐨𝐟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  <m:r>
                      <a:rPr lang="en-US" sz="2400" b="1" i="1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Since Int (A) is open, therefore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Int (Int (A))=Int (A)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686800" cy="6400800"/>
              </a:xfrm>
              <a:blipFill rotWithShape="1">
                <a:blip r:embed="rId3"/>
                <a:stretch>
                  <a:fillRect l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4528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 2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U Int (B).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  <a:blipFill rotWithShape="1">
                <a:blip r:embed="rId2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18087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 2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U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either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Int (A) or  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  <a:blipFill rotWithShape="1">
                <a:blip r:embed="rId2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5865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 2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U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either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Int (A) or  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the sake of definiteness, we assume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  <a:blipFill rotWithShape="1">
                <a:blip r:embed="rId3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1164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 2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U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either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Int (A) or  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the sake of definiteness, we assume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the definition of an interior point that there exists a neighbourhood N of x such that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  <a:blipFill rotWithShape="1">
                <a:blip r:embed="rId3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343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 2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U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either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Int (A) or  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the sake of definiteness, we assume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the definition of an interior point that there exists a neighbourhood N of x such that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  <a:blipFill rotWithShape="1">
                <a:blip r:embed="rId2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4562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 2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U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either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Int (A) or  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the sake of definiteness, we assume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the definition of an interior point that there exists a neighbourhood N of x such that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A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AUB, therefore, we have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  <a:blipFill rotWithShape="1">
                <a:blip r:embed="rId2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5265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 2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U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either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Int (A) or  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the sake of definiteness, we assume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the definition of an interior point that there exists a neighbourhood N of x such that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A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AUB, therefore, we have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	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AUB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  <a:blipFill rotWithShape="1">
                <a:blip r:embed="rId2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4387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 2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U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either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Int (A) or  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the sake of definiteness, we assume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the definition of an interior point that there exists a neighbourhood N of x such that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A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AUB, therefore, we have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	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AUB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(AUB)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  <a:blipFill rotWithShape="1">
                <a:blip r:embed="rId2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5188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</p:spPr>
            <p:txBody>
              <a:bodyPr/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 2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U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either x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Int (A) or  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the sake of definiteness, we assume that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follows from the definition of an interior point that there exists a neighbourhood N of x such that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A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AUB, therefore, we have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	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AUB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(AUB)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  Hence Int (AUB)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⊇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Int(A) U Int (B)</a:t>
                </a:r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52400"/>
                <a:ext cx="8839200" cy="6400800"/>
              </a:xfrm>
              <a:blipFill rotWithShape="1">
                <a:blip r:embed="rId2"/>
                <a:stretch>
                  <a:fillRect l="-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3836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5875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6008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5227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7406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</a:rPr>
                  <a:t>(B) </a:t>
                </a:r>
                <a:endParaRPr lang="en-US" sz="1800" dirty="0">
                  <a:latin typeface="Arial Black" pitchFamily="34" charset="0"/>
                </a:endParaRP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7228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</a:rPr>
                  <a:t>(B) 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</a:t>
                </a: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1454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</a:rPr>
                  <a:t>(B) 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Int (A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                       (1)</a:t>
                </a: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2984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</a:rPr>
                  <a:t>(B) 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Int (A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                       (1)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let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). Hence</a:t>
                </a:r>
                <a:endParaRPr lang="en-US" sz="1800" dirty="0">
                  <a:latin typeface="Arial Black" pitchFamily="34" charset="0"/>
                </a:endParaRP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054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</a:rPr>
                  <a:t>(B) 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Int (A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                       (1)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let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). Hence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8962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</a:rPr>
                  <a:t>(B) 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Int (A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                       (1)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let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). Hence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A </a:t>
                </a:r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</a:t>
                </a: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3982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</a:rPr>
                  <a:t>(B) 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Int (A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                       (1)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let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). Hence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A </a:t>
                </a:r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neighbourhoods of x</a:t>
                </a:r>
                <a:endParaRPr lang="en-US" sz="1800" dirty="0">
                  <a:latin typeface="Arial Black" pitchFamily="34" charset="0"/>
                </a:endParaRP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8635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</a:rPr>
                  <a:t>(B) 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Int (A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                       (1)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let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). Hence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A </a:t>
                </a:r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neighbourhoods of x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807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>
                    <a:latin typeface="Arial Black" pitchFamily="34" charset="0"/>
                  </a:rPr>
                  <a:t>Proof 3</a:t>
                </a:r>
                <a:r>
                  <a:rPr lang="en-US" b="1" dirty="0" smtClean="0"/>
                  <a:t>. </a:t>
                </a: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there exists a neighbourhood N of x such that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     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</a:t>
                </a:r>
                <a:r>
                  <a:rPr lang="en-US" sz="1800" dirty="0" smtClean="0">
                    <a:latin typeface="Arial Black" pitchFamily="34" charset="0"/>
                  </a:rPr>
                  <a:t>(B) 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(B)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Int (A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Int (A)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                       (1)</a:t>
                </a: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Now let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(A)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</a:t>
                </a:r>
                <a:r>
                  <a:rPr lang="en-US" sz="1800" dirty="0" smtClean="0">
                    <a:latin typeface="Arial Black" pitchFamily="34" charset="0"/>
                  </a:rPr>
                  <a:t>). Hence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 smtClean="0">
                    <a:latin typeface="Arial Black" pitchFamily="34" charset="0"/>
                  </a:rPr>
                  <a:t>)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(B)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A </a:t>
                </a:r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B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neighbourhoods of x</a:t>
                </a:r>
                <a:endParaRPr lang="en-US" sz="1800" dirty="0">
                  <a:latin typeface="Arial Black" pitchFamily="34" charset="0"/>
                </a:endParaRPr>
              </a:p>
              <a:p>
                <a:pPr lvl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800" dirty="0">
                            <a:latin typeface="Arial Black" pitchFamily="34" charset="0"/>
                          </a:rPr>
                          <m:t>N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  <a:ea typeface="Cambria Math"/>
                      </a:rPr>
                      <m:t>⊆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</a:t>
                </a:r>
              </a:p>
              <a:p>
                <a:pPr lvl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Int (A</a:t>
                </a:r>
                <a:r>
                  <a:rPr lang="en-US" sz="18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B</a:t>
                </a:r>
                <a:r>
                  <a:rPr lang="en-US" sz="1800" dirty="0" smtClean="0">
                    <a:latin typeface="Arial Black" pitchFamily="34" charset="0"/>
                  </a:rPr>
                  <a:t>)</a:t>
                </a:r>
                <a:endParaRPr lang="en-US" sz="1800" dirty="0">
                  <a:latin typeface="Arial Black" pitchFamily="34" charset="0"/>
                </a:endParaRPr>
              </a:p>
              <a:p>
                <a:pPr marL="457200" lvl="1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763000" cy="6324600"/>
              </a:xfrm>
              <a:blipFill rotWithShape="1">
                <a:blip r:embed="rId2"/>
                <a:stretch>
                  <a:fillRect l="-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72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77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Int </a:t>
                </a:r>
                <a:r>
                  <a:rPr lang="en-US" sz="1900" dirty="0">
                    <a:latin typeface="Arial Black" pitchFamily="34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 Int (B</a:t>
                </a:r>
                <a:r>
                  <a:rPr lang="en-US" sz="1900" dirty="0" smtClean="0">
                    <a:latin typeface="Arial Black" pitchFamily="34" charset="0"/>
                  </a:rPr>
                  <a:t>)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Int (A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B)                         (2)</a:t>
                </a:r>
              </a:p>
              <a:p>
                <a:pPr marL="0" indent="0">
                  <a:lnSpc>
                    <a:spcPct val="160000"/>
                  </a:lnSpc>
                  <a:buNone/>
                </a:pPr>
                <a:r>
                  <a:rPr lang="en-US" sz="1900" dirty="0">
                    <a:latin typeface="Arial Black" pitchFamily="34" charset="0"/>
                  </a:rPr>
                  <a:t/>
                </a:r>
                <a:r>
                  <a:rPr lang="en-US" sz="1900" dirty="0" smtClean="0">
                    <a:latin typeface="Arial Black" pitchFamily="34" charset="0"/>
                  </a:rPr>
                  <a:t>From (1) and (2) the required result follows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77000"/>
              </a:xfrm>
              <a:blipFill rotWithShape="1">
                <a:blip r:embed="rId2"/>
                <a:stretch>
                  <a:fillRect l="-1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2309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𝑁𝑜𝑡𝑒</m:t>
                    </m:r>
                    <m:r>
                      <a:rPr lang="en-US" i="1">
                        <a:latin typeface="Cambria Math"/>
                      </a:rPr>
                      <m:t>. 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To illustrate the fact that Int (AUB) is not, in general, equal to Int (A)</a:t>
                </a:r>
                <a:r>
                  <a:rPr lang="en-US" sz="1900" dirty="0" err="1">
                    <a:latin typeface="Arial Black" pitchFamily="34" charset="0"/>
                  </a:rPr>
                  <a:t>UInt</a:t>
                </a:r>
                <a:r>
                  <a:rPr lang="en-US" sz="1900" dirty="0">
                    <a:latin typeface="Arial Black" pitchFamily="34" charset="0"/>
                  </a:rPr>
                  <a:t> (B), we cite the following example.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900" dirty="0">
                    <a:latin typeface="Arial Black" pitchFamily="34" charset="0"/>
                  </a:rPr>
                  <a:t> Let X=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i="1">
                            <a:latin typeface="Cambria Math"/>
                          </a:rPr>
                          <m:t>𝑎</m:t>
                        </m:r>
                        <m:r>
                          <a:rPr lang="en-US" sz="1900" i="1">
                            <a:latin typeface="Cambria Math"/>
                          </a:rPr>
                          <m:t>,</m:t>
                        </m:r>
                        <m:r>
                          <a:rPr lang="en-US" sz="1900" i="1">
                            <a:latin typeface="Cambria Math"/>
                          </a:rPr>
                          <m:t>𝑏</m:t>
                        </m:r>
                        <m:r>
                          <a:rPr lang="en-US" sz="1900" i="1">
                            <a:latin typeface="Cambria Math"/>
                          </a:rPr>
                          <m:t>,</m:t>
                        </m:r>
                        <m:r>
                          <a:rPr lang="en-US" sz="1900" i="1">
                            <a:latin typeface="Cambria Math"/>
                          </a:rPr>
                          <m:t>𝑐</m:t>
                        </m:r>
                        <m:r>
                          <a:rPr lang="en-US" sz="1900" i="1">
                            <a:latin typeface="Cambria Math"/>
                          </a:rPr>
                          <m:t>,</m:t>
                        </m:r>
                        <m:r>
                          <a:rPr lang="en-US" sz="1900" i="1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900" i="1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 dirty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900" dirty="0">
                            <a:latin typeface="Arial Black" pitchFamily="34" charset="0"/>
                          </a:rPr>
                          <m:t>X</m:t>
                        </m:r>
                        <m:r>
                          <a:rPr lang="en-US" sz="1900" i="1" dirty="0">
                            <a:latin typeface="Cambria Math"/>
                          </a:rPr>
                          <m:t>,</m:t>
                        </m:r>
                        <m:r>
                          <a:rPr lang="en-US" sz="1900" i="1" dirty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i="1" dirty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i="1" dirty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9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i="1" dirty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900" i="1" dirty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900" i="1" dirty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900" i="1" dirty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900" i="1" dirty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900" i="1" dirty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</m:e>
                    </m:d>
                  </m:oMath>
                </a14:m>
                <a:endParaRPr lang="en-US" sz="1900" dirty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900" dirty="0">
                    <a:latin typeface="Arial Black" pitchFamily="34" charset="0"/>
                  </a:rPr>
                  <a:t>Let A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i="1">
                            <a:latin typeface="Cambria Math"/>
                          </a:rPr>
                          <m:t>𝑎</m:t>
                        </m:r>
                        <m:r>
                          <a:rPr lang="en-US" sz="1900" i="1">
                            <a:latin typeface="Cambria Math"/>
                          </a:rPr>
                          <m:t>,</m:t>
                        </m:r>
                        <m:r>
                          <a:rPr lang="en-US" sz="1900" i="1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 and B 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9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900" i="1">
                            <a:latin typeface="Cambria Math"/>
                          </a:rPr>
                          <m:t>𝑏</m:t>
                        </m:r>
                        <m:r>
                          <a:rPr lang="en-US" sz="1900" i="1">
                            <a:latin typeface="Cambria Math"/>
                          </a:rPr>
                          <m:t>,</m:t>
                        </m:r>
                        <m:r>
                          <a:rPr lang="en-US" sz="1900" i="1">
                            <a:latin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900" dirty="0">
                    <a:latin typeface="Arial Black" pitchFamily="34" charset="0"/>
                  </a:rPr>
                  <a:t>, Then it is evident that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900" dirty="0">
                    <a:latin typeface="Arial Black" pitchFamily="34" charset="0"/>
                  </a:rPr>
                  <a:t>Int (A) =</a:t>
                </a:r>
                <a:r>
                  <a:rPr lang="en-US" sz="19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900" i="1" dirty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900" dirty="0">
                    <a:latin typeface="Arial Black" pitchFamily="34" charset="0"/>
                  </a:rPr>
                  <a:t>Int (B) = </a:t>
                </a:r>
                <a14:m>
                  <m:oMath xmlns:m="http://schemas.openxmlformats.org/officeDocument/2006/math">
                    <m:r>
                      <a:rPr lang="en-US" sz="1900" i="1" dirty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900" dirty="0">
                    <a:latin typeface="Arial Black" pitchFamily="34" charset="0"/>
                  </a:rPr>
                  <a:t>Int (AUB)= Int (X)=X,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900" dirty="0">
                    <a:latin typeface="Arial Black" pitchFamily="34" charset="0"/>
                  </a:rPr>
                  <a:t>And Int (A) U Int (B)=</a:t>
                </a:r>
                <a:r>
                  <a:rPr lang="en-US" sz="1900" dirty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en-US" sz="1900" i="1" dirty="0">
                        <a:latin typeface="Cambria Math"/>
                        <a:ea typeface="Cambria Math"/>
                      </a:rPr>
                      <m:t>∅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900" dirty="0">
                    <a:latin typeface="Arial Black" pitchFamily="34" charset="0"/>
                  </a:rPr>
                  <a:t>Hence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900" dirty="0">
                    <a:latin typeface="Arial Black" pitchFamily="34" charset="0"/>
                  </a:rPr>
                  <a:t>Int (AUB)</a:t>
                </a:r>
                <a14:m>
                  <m:oMath xmlns:m="http://schemas.openxmlformats.org/officeDocument/2006/math">
                    <m:r>
                      <a:rPr lang="en-US" sz="1900" i="1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900" dirty="0">
                    <a:latin typeface="Arial Black" pitchFamily="34" charset="0"/>
                  </a:rPr>
                  <a:t>Int (A) U Int (B)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667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4014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Thank You</a:t>
            </a:r>
          </a:p>
          <a:p>
            <a:pPr marL="0" indent="0" algn="ctr">
              <a:buNone/>
            </a:pPr>
            <a:r>
              <a:rPr lang="en-US" dirty="0" smtClean="0">
                <a:latin typeface="Arial Black" pitchFamily="34" charset="0"/>
              </a:rPr>
              <a:t>Good Luck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508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71</Words>
  <Application>Microsoft Office PowerPoint</Application>
  <PresentationFormat>On-screen Show (4:3)</PresentationFormat>
  <Paragraphs>83</Paragraphs>
  <Slides>71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2" baseType="lpstr">
      <vt:lpstr>Office Theme</vt:lpstr>
      <vt:lpstr>Set Topology MTH 251</vt:lpstr>
      <vt:lpstr>Lecture Plan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Example # 5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MyUserName</dc:creator>
  <cp:lastModifiedBy>NTS</cp:lastModifiedBy>
  <cp:revision>49</cp:revision>
  <dcterms:created xsi:type="dcterms:W3CDTF">2012-12-10T09:38:51Z</dcterms:created>
  <dcterms:modified xsi:type="dcterms:W3CDTF">2012-12-13T05:09:40Z</dcterms:modified>
</cp:coreProperties>
</file>