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89" r:id="rId2"/>
    <p:sldId id="291" r:id="rId3"/>
    <p:sldId id="268" r:id="rId4"/>
    <p:sldId id="328" r:id="rId5"/>
    <p:sldId id="327" r:id="rId6"/>
    <p:sldId id="326" r:id="rId7"/>
    <p:sldId id="292" r:id="rId8"/>
    <p:sldId id="296" r:id="rId9"/>
    <p:sldId id="299" r:id="rId10"/>
    <p:sldId id="298" r:id="rId11"/>
    <p:sldId id="297" r:id="rId12"/>
    <p:sldId id="269" r:id="rId13"/>
    <p:sldId id="331" r:id="rId14"/>
    <p:sldId id="330" r:id="rId15"/>
    <p:sldId id="329" r:id="rId16"/>
    <p:sldId id="270" r:id="rId17"/>
    <p:sldId id="307" r:id="rId18"/>
    <p:sldId id="306" r:id="rId19"/>
    <p:sldId id="271" r:id="rId20"/>
    <p:sldId id="308" r:id="rId21"/>
    <p:sldId id="272" r:id="rId22"/>
    <p:sldId id="273" r:id="rId23"/>
    <p:sldId id="274" r:id="rId24"/>
    <p:sldId id="275" r:id="rId25"/>
    <p:sldId id="334" r:id="rId26"/>
    <p:sldId id="333" r:id="rId27"/>
    <p:sldId id="332" r:id="rId28"/>
    <p:sldId id="293" r:id="rId29"/>
    <p:sldId id="337" r:id="rId30"/>
    <p:sldId id="336" r:id="rId31"/>
    <p:sldId id="335" r:id="rId32"/>
    <p:sldId id="276" r:id="rId33"/>
    <p:sldId id="309" r:id="rId34"/>
    <p:sldId id="314" r:id="rId35"/>
    <p:sldId id="313" r:id="rId36"/>
    <p:sldId id="312" r:id="rId37"/>
    <p:sldId id="311" r:id="rId38"/>
    <p:sldId id="310" r:id="rId39"/>
    <p:sldId id="278" r:id="rId40"/>
    <p:sldId id="318" r:id="rId41"/>
    <p:sldId id="317" r:id="rId42"/>
    <p:sldId id="316" r:id="rId43"/>
    <p:sldId id="315" r:id="rId44"/>
    <p:sldId id="279" r:id="rId45"/>
    <p:sldId id="319" r:id="rId46"/>
    <p:sldId id="280" r:id="rId47"/>
    <p:sldId id="322" r:id="rId48"/>
    <p:sldId id="281" r:id="rId49"/>
    <p:sldId id="320" r:id="rId50"/>
    <p:sldId id="321" r:id="rId51"/>
    <p:sldId id="282" r:id="rId52"/>
    <p:sldId id="323" r:id="rId53"/>
    <p:sldId id="283" r:id="rId54"/>
    <p:sldId id="284" r:id="rId55"/>
    <p:sldId id="285" r:id="rId56"/>
    <p:sldId id="324" r:id="rId57"/>
    <p:sldId id="286" r:id="rId58"/>
    <p:sldId id="287" r:id="rId59"/>
    <p:sldId id="295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136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29A57-5596-417C-8EF0-02C741AA00B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36A71-A3B8-47E1-B4E2-F24BF457B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3492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484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57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353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292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97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55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86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651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276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59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16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5BD70-F195-485D-AFB0-1D4016021BC6}" type="datetimeFigureOut">
              <a:rPr lang="en-US" smtClean="0"/>
              <a:pPr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ACF49-87F9-4C07-B705-AF8347B72D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75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5852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Neighbourhood </a:t>
                </a:r>
                <a:r>
                  <a:rPr lang="en-US" dirty="0" smtClean="0"/>
                  <a:t>systems</a:t>
                </a:r>
              </a:p>
              <a:p>
                <a:r>
                  <a:rPr lang="en-US" dirty="0" smtClean="0"/>
                  <a:t>Properties of </a:t>
                </a:r>
                <a:r>
                  <a:rPr lang="en-US" dirty="0" err="1" smtClean="0"/>
                  <a:t>nbd</a:t>
                </a:r>
                <a:r>
                  <a:rPr lang="en-US" dirty="0" smtClean="0"/>
                  <a:t> system</a:t>
                </a:r>
              </a:p>
              <a:p>
                <a:r>
                  <a:rPr lang="en-US" dirty="0" smtClean="0"/>
                  <a:t>Closed sets in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Characterizations of closed sets</a:t>
                </a:r>
              </a:p>
              <a:p>
                <a:r>
                  <a:rPr lang="en-US" dirty="0" smtClean="0"/>
                  <a:t>Exercises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14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Neighbourhood systems: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# 1.</a:t>
                </a:r>
                <a:r>
                  <a:rPr lang="en-US" dirty="0" smtClean="0"/>
                  <a:t/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79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Neighbourhood systems: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# 1.</a:t>
                </a:r>
                <a:r>
                  <a:rPr lang="en-US" dirty="0" smtClean="0"/>
                  <a:t/>
                </a:r>
                <a:endParaRPr lang="en-US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point in a topological space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  <a:blipFill rotWithShape="1">
                <a:blip r:embed="rId2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0293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Neighbourhood systems: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# 1.</a:t>
                </a:r>
                <a:r>
                  <a:rPr lang="en-US" dirty="0" smtClean="0"/>
                  <a:t/>
                </a:r>
                <a:endParaRPr lang="en-US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point in a topological space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the set of all neighbourhood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  <a:blipFill rotWithShape="1">
                <a:blip r:embed="rId3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9495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Neighbourhood systems: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# 1.</a:t>
                </a:r>
                <a:r>
                  <a:rPr lang="en-US" dirty="0" smtClean="0"/>
                  <a:t/>
                </a:r>
                <a:endParaRPr lang="en-US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point in a topological space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the set of all neighbourhood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it </a:t>
                </a:r>
                <a:r>
                  <a:rPr lang="en-US" sz="1800" dirty="0" smtClean="0">
                    <a:latin typeface="Arial Black" pitchFamily="34" charset="0"/>
                  </a:rPr>
                  <a:t>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219200"/>
                <a:ext cx="8839200" cy="5410200"/>
              </a:xfrm>
              <a:blipFill rotWithShape="1">
                <a:blip r:embed="rId3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521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Example </a:t>
                </a:r>
                <a:r>
                  <a:rPr lang="en-US" sz="2400" b="1" dirty="0" smtClean="0">
                    <a:latin typeface="Arial Black" pitchFamily="34" charset="0"/>
                  </a:rPr>
                  <a:t>#1.</a:t>
                </a:r>
                <a:r>
                  <a:rPr lang="en-US" b="1" dirty="0" smtClean="0"/>
                  <a:t/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2400" dirty="0">
                    <a:latin typeface="Arial Black" pitchFamily="34" charset="0"/>
                  </a:rPr>
                  <a:t>= {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>
                    <a:latin typeface="Arial Black" pitchFamily="34" charset="0"/>
                  </a:rPr>
                  <a:t>}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/>
                </a:r>
                <a:r>
                  <a:rPr lang="en-US" sz="2400" dirty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>find </a:t>
                </a:r>
                <a:r>
                  <a:rPr lang="en-US" sz="1800" b="1" dirty="0" err="1" smtClean="0">
                    <a:latin typeface="Arial Black" pitchFamily="34" charset="0"/>
                  </a:rPr>
                  <a:t>nbd</a:t>
                </a:r>
                <a:r>
                  <a:rPr lang="en-US" sz="1800" b="1" dirty="0" smtClean="0">
                    <a:latin typeface="Arial Black" pitchFamily="34" charset="0"/>
                  </a:rPr>
                  <a:t> systems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</a:rPr>
                      <m:t>,  </m:t>
                    </m:r>
                    <m:r>
                      <a:rPr lang="en-US" sz="2400" b="1" i="1" smtClean="0">
                        <a:latin typeface="Cambria Math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</a:rPr>
                      <m:t>,  </m:t>
                    </m:r>
                    <m:r>
                      <a:rPr lang="en-US" sz="2400" b="1" i="1" smtClean="0">
                        <a:latin typeface="Cambria Math"/>
                      </a:rPr>
                      <m:t>𝒄</m:t>
                    </m:r>
                  </m:oMath>
                </a14:m>
                <a:endParaRPr lang="en-US" sz="2400" b="1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111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393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>Example </a:t>
                </a:r>
                <a:r>
                  <a:rPr lang="en-US" sz="1800" b="1" dirty="0" smtClean="0">
                    <a:latin typeface="Arial Black" pitchFamily="34" charset="0"/>
                  </a:rPr>
                  <a:t>#2</a:t>
                </a:r>
                <a:r>
                  <a:rPr lang="en-US" sz="1800" b="1" dirty="0">
                    <a:latin typeface="Arial Black" pitchFamily="34" charset="0"/>
                  </a:rPr>
                  <a:t>.</a:t>
                </a:r>
                <a:r>
                  <a:rPr lang="en-US" b="1" dirty="0"/>
                  <a:t/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dirty="0" smtClean="0"/>
                  <a:t/>
                </a:r>
                <a:r>
                  <a:rPr lang="en-US" dirty="0"/>
                  <a:t>X= {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}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b="1" dirty="0"/>
                  <a:t/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:r>
                  <a:rPr lang="en-US" sz="1800" dirty="0">
                    <a:latin typeface="Arial Black" pitchFamily="34" charset="0"/>
                  </a:rPr>
                  <a:t>Then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8356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Example </a:t>
                </a:r>
                <a:r>
                  <a:rPr lang="en-US" b="1" dirty="0" smtClean="0"/>
                  <a:t>#2</a:t>
                </a:r>
                <a:r>
                  <a:rPr lang="en-US" b="1" dirty="0"/>
                  <a:t>. 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:r>
                  <a:rPr lang="en-US" dirty="0"/>
                  <a:t>X= {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}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b="1" dirty="0"/>
                  <a:t/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>	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7156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Example </a:t>
                </a:r>
                <a:r>
                  <a:rPr lang="en-US" b="1" dirty="0" smtClean="0"/>
                  <a:t>#2</a:t>
                </a:r>
                <a:r>
                  <a:rPr lang="en-US" b="1" dirty="0"/>
                  <a:t>. 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:r>
                  <a:rPr lang="en-US" dirty="0"/>
                  <a:t>X= {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}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b="1" dirty="0"/>
                  <a:t/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>	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𝑐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852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66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Example </a:t>
                </a:r>
                <a:r>
                  <a:rPr lang="en-US" b="1" dirty="0" smtClean="0"/>
                  <a:t>#2</a:t>
                </a:r>
                <a:r>
                  <a:rPr lang="en-US" b="1" dirty="0"/>
                  <a:t>. </a:t>
                </a:r>
                <a:endParaRPr lang="en-US" b="1" dirty="0" smtClean="0"/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:r>
                  <a:rPr lang="en-US" dirty="0"/>
                  <a:t>X= {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}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b="1" dirty="0"/>
                  <a:t/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>	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𝑎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  <m:r>
                          <a:rPr lang="en-US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/>
                              </a:rPr>
                              <m:t>𝑎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𝑐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dirty="0"/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/>
                          </a:rPr>
                          <m:t>𝑋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>The main properties of the neighbourhood systems are summed up in the following.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852" t="-1380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728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1" dirty="0" smtClean="0"/>
                  <a:t>Theorem #3.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topological space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pto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813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1" dirty="0" smtClean="0"/>
                  <a:t>Theorem #3.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topological space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  <m:r>
                          <a:rPr lang="en-US" sz="18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empty.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pto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43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1" dirty="0" smtClean="0"/>
                  <a:t>Theorem #3.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topological space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  <m:r>
                          <a:rPr lang="en-US" sz="18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empty.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The intersection of any two members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pto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124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1" dirty="0" smtClean="0"/>
                  <a:t>Theorem #3.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topological space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neighbourhood system of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𝒙</m:t>
                        </m:r>
                        <m:r>
                          <a:rPr lang="en-US" sz="1800" b="1" i="1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empty.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The intersection of any two members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a subset of X contains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 this subset also belongs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pto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77000"/>
              </a:xfrm>
              <a:blipFill rotWithShape="1">
                <a:blip r:embed="rId3"/>
                <a:stretch>
                  <a:fillRect l="-15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742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it follows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has</a:t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at least one neighbourhood, namely X, 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non-empty.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  <a:blipFill rotWithShape="1">
                <a:blip r:embed="rId3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72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it follows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has</a:t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at least one neighbourhood, namely X, 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non-empty.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 smtClean="0">
                    <a:latin typeface="Arial Black" pitchFamily="34" charset="0"/>
                  </a:rPr>
                  <a:t>(2) </a:t>
                </a:r>
                <a:r>
                  <a:rPr lang="en-US" sz="1800" dirty="0" smtClean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it follows that the intersection of any two neighbourhoods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1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neighbourhood of x. Hence the intersection of any two members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(</m:t>
                        </m:r>
                        <m:r>
                          <a:rPr lang="en-US" sz="1800" b="0" i="1">
                            <a:latin typeface="Cambria Math"/>
                          </a:rPr>
                          <m:t>𝑥</m:t>
                        </m:r>
                        <m:r>
                          <a:rPr lang="en-US" sz="1800" b="0" i="1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  <a:blipFill rotWithShape="1">
                <a:blip r:embed="rId3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887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𝑷𝒓𝒐𝒐𝒇</m:t>
                    </m:r>
                    <m:r>
                      <a:rPr lang="en-US" sz="1800" b="1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it follows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has</a:t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at least one neighbourhood, namely X, 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non-empty.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 smtClean="0">
                    <a:latin typeface="Arial Black" pitchFamily="34" charset="0"/>
                  </a:rPr>
                  <a:t>(2) </a:t>
                </a:r>
                <a:r>
                  <a:rPr lang="en-US" sz="1800" dirty="0" smtClean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it follows that the intersection of any two neighbourhoods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1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neighbourhood of x. Hence the intersection of any two members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(</m:t>
                        </m:r>
                        <m:r>
                          <a:rPr lang="en-US" sz="1800" b="0" i="1">
                            <a:latin typeface="Cambria Math"/>
                          </a:rPr>
                          <m:t>𝑥</m:t>
                        </m:r>
                        <m:r>
                          <a:rPr lang="en-US" sz="1800" b="0" i="1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 smtClean="0">
                    <a:latin typeface="Arial Black" pitchFamily="34" charset="0"/>
                  </a:rPr>
                  <a:t>(3) </a:t>
                </a:r>
                <a:r>
                  <a:rPr lang="en-US" sz="1800" dirty="0">
                    <a:latin typeface="Arial Black" pitchFamily="34" charset="0"/>
                  </a:rPr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:r>
                  <a:rPr lang="en-US" sz="1800" dirty="0" smtClean="0">
                    <a:latin typeface="Arial Black" pitchFamily="34" charset="0"/>
                  </a:rPr>
                  <a:t>it follows that if a subset A of X contains a neighbourhood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In other words if a subset of X contain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r>
                  <a:rPr lang="en-US" sz="1800" dirty="0" smtClean="0">
                    <a:latin typeface="Arial Black" pitchFamily="34" charset="0"/>
                  </a:rPr>
                  <a:t>then it must also a member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  <m:r>
                          <a:rPr lang="en-US" sz="1800" i="1">
                            <a:latin typeface="Cambria Math"/>
                          </a:rPr>
                          <m:t>0)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00800"/>
              </a:xfrm>
              <a:blipFill rotWithShape="1">
                <a:blip r:embed="rId3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40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Closed sets</a:t>
            </a:r>
            <a:endParaRPr lang="en-US" sz="4000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8839200" cy="5334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𝑫𝒆𝒇𝒊𝒏𝒊𝒕𝒊𝒐𝒏𝒐</m:t>
                    </m:r>
                    <m:r>
                      <a:rPr lang="en-US" sz="2400" b="1" i="1" smtClean="0">
                        <a:latin typeface="Cambria Math"/>
                      </a:rPr>
                      <m:t> #</m:t>
                    </m:r>
                    <m:r>
                      <a:rPr lang="en-US" sz="2400" b="1" i="1" smtClean="0">
                        <a:latin typeface="Cambria Math"/>
                      </a:rPr>
                      <m:t>𝟐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subset of X is said to be closed in a topological space (X,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if its complement </a:t>
                </a:r>
                <a:r>
                  <a:rPr lang="en-US" sz="1800" dirty="0" err="1" smtClean="0">
                    <a:latin typeface="Arial Black" pitchFamily="34" charset="0"/>
                  </a:rPr>
                  <a:t>w,r,t</a:t>
                </a:r>
                <a:r>
                  <a:rPr lang="en-US" sz="1800" dirty="0" smtClean="0">
                    <a:latin typeface="Arial Black" pitchFamily="34" charset="0"/>
                  </a:rPr>
                  <a:t> X is open or equivalently. If it is the complement of an open set.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8839200" cy="5334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1912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609600"/>
                <a:ext cx="8382000" cy="5516563"/>
              </a:xfrm>
            </p:spPr>
            <p:txBody>
              <a:bodyPr>
                <a:normAutofit/>
              </a:bodyPr>
              <a:lstStyle/>
              <a:p>
                <a:pPr marL="2286000" lvl="5" indent="0">
                  <a:lnSpc>
                    <a:spcPct val="200000"/>
                  </a:lnSpc>
                  <a:buNone/>
                </a:pPr>
                <a:r>
                  <a:rPr lang="en-US" sz="2400" b="1" dirty="0">
                    <a:latin typeface="Arial Black" pitchFamily="34" charset="0"/>
                  </a:rPr>
                  <a:t>Example #3</a:t>
                </a:r>
                <a:r>
                  <a:rPr lang="en-US" sz="2800" b="1" dirty="0"/>
                  <a:t/>
                </a:r>
                <a:endParaRPr lang="en-US" sz="2800" b="1" dirty="0" smtClean="0"/>
              </a:p>
              <a:p>
                <a:pPr marL="2286000" lvl="5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  <m:r>
                          <a:rPr lang="en-US" sz="1800" i="1">
                            <a:latin typeface="Cambria Math"/>
                          </a:rPr>
                          <m:t>,(</m:t>
                        </m:r>
                        <m:r>
                          <a:rPr lang="en-US" sz="1800" i="1">
                            <a:latin typeface="Cambria Math"/>
                          </a:rPr>
                          <m:t>𝑏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  <m:r>
                          <a:rPr lang="en-US" sz="1800" i="1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and let</a:t>
                </a:r>
              </a:p>
              <a:p>
                <a:pPr marL="2286000" lvl="5" indent="0">
                  <a:lnSpc>
                    <a:spcPct val="2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. Then the closed sets in (X,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) are X,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𝑏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∅,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which are the complements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,{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},{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𝑎</m:t>
                    </m:r>
                    <m:r>
                      <a:rPr lang="en-US" sz="1800" i="1" dirty="0">
                        <a:latin typeface="Cambria Math"/>
                      </a:rPr>
                      <m:t>,</m:t>
                    </m:r>
                    <m:r>
                      <a:rPr lang="en-US" sz="18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} and X respectively.</a:t>
                </a:r>
              </a:p>
              <a:p>
                <a:pPr marL="2286000" lvl="5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The following examples indicate that unlike doors, sets in a given topological space may be both open and closed, or neither open nor closed.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609600"/>
                <a:ext cx="8382000" cy="5516563"/>
              </a:xfrm>
              <a:blipFill rotWithShape="1">
                <a:blip r:embed="rId3"/>
                <a:stretch>
                  <a:fillRect b="-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9357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477000"/>
              </a:xfrm>
            </p:spPr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Example #4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In the topological space whose ground set is X={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}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whose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>topology is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>, </a:t>
                </a:r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b="0" dirty="0" smtClean="0">
                    <a:latin typeface="Arial Black" pitchFamily="34" charset="0"/>
                  </a:rPr>
                  <a:t>the </a:t>
                </a:r>
                <a:r>
                  <a:rPr lang="en-US" sz="1800" b="0" dirty="0" smtClean="0">
                    <a:latin typeface="Arial Black" pitchFamily="34" charset="0"/>
                  </a:rPr>
                  <a:t>set 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} </m:t>
                    </m:r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>is open </a:t>
                </a:r>
                <a:r>
                  <a:rPr lang="en-US" sz="1800" b="0" dirty="0" smtClean="0">
                    <a:latin typeface="Arial Black" pitchFamily="34" charset="0"/>
                  </a:rPr>
                  <a:t>as well as closed , being the complement of 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  <m:r>
                      <a:rPr lang="en-US" sz="1800" b="0" i="0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0" dirty="0" smtClean="0">
                    <a:latin typeface="Arial Black" pitchFamily="34" charset="0"/>
                  </a:rPr>
                  <a:t>    But 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>} and 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b="0" dirty="0" smtClean="0">
                    <a:latin typeface="Arial Black" pitchFamily="34" charset="0"/>
                  </a:rPr>
                  <a:t>} are neither open nor closed.</a:t>
                </a:r>
              </a:p>
              <a:p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477000"/>
              </a:xfrm>
              <a:blipFill rotWithShape="1">
                <a:blip r:embed="rId3"/>
                <a:stretch>
                  <a:fillRect l="-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7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59737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Example #5. </a:t>
            </a:r>
            <a:r>
              <a:rPr lang="en-US" sz="1800" b="1" dirty="0" smtClean="0">
                <a:latin typeface="Arial Black" pitchFamily="34" charset="0"/>
              </a:rPr>
              <a:t>I</a:t>
            </a:r>
            <a:r>
              <a:rPr lang="en-US" sz="1800" dirty="0" smtClean="0">
                <a:latin typeface="Arial Black" pitchFamily="34" charset="0"/>
              </a:rPr>
              <a:t>n any topological space, the empty set and the ground set are both open and closed, because both belong to the topology and are complements of each other.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38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15400" cy="58975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b="1" dirty="0" smtClean="0"/>
                  <a:t>Example #6</a:t>
                </a:r>
                <a:r>
                  <a:rPr lang="en-US" dirty="0" smtClean="0"/>
                  <a:t>.</a:t>
                </a:r>
                <a:r>
                  <a:rPr lang="en-US" b="1" dirty="0" smtClean="0"/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n a discrete topological space (X, P(X)) every set is both open and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Because, if A is a subset of X, then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P(X).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Also A is the complement of the set X-A,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which being a subset of X, is also open.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A is both open and closed.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15400" cy="5897563"/>
              </a:xfrm>
              <a:blipFill rotWithShape="1">
                <a:blip r:embed="rId3"/>
                <a:stretch>
                  <a:fillRect l="-1778" r="-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7502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Example #7. </a:t>
            </a:r>
            <a:r>
              <a:rPr lang="en-US" sz="1800" dirty="0">
                <a:latin typeface="Arial Black" pitchFamily="34" charset="0"/>
              </a:rPr>
              <a:t>I</a:t>
            </a:r>
            <a:r>
              <a:rPr lang="en-US" sz="1800" dirty="0" smtClean="0">
                <a:latin typeface="Arial Black" pitchFamily="34" charset="0"/>
              </a:rPr>
              <a:t>n an indiscrete topological space,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any non empty set different from the ground set is neither open nor closed,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62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Example #7. </a:t>
            </a:r>
            <a:r>
              <a:rPr lang="en-US" sz="1800" dirty="0">
                <a:latin typeface="Arial Black" pitchFamily="34" charset="0"/>
              </a:rPr>
              <a:t>I</a:t>
            </a:r>
            <a:r>
              <a:rPr lang="en-US" sz="1800" dirty="0" smtClean="0">
                <a:latin typeface="Arial Black" pitchFamily="34" charset="0"/>
              </a:rPr>
              <a:t>n an indiscrete topological space,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any non empty set different from the ground set is neither open nor closed,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It can be easily verified.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9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Example #7. </a:t>
            </a:r>
            <a:r>
              <a:rPr lang="en-US" sz="1800" dirty="0">
                <a:latin typeface="Arial Black" pitchFamily="34" charset="0"/>
              </a:rPr>
              <a:t>I</a:t>
            </a:r>
            <a:r>
              <a:rPr lang="en-US" sz="1800" dirty="0" smtClean="0">
                <a:latin typeface="Arial Black" pitchFamily="34" charset="0"/>
              </a:rPr>
              <a:t>n an indiscrete topological space,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any non empty set different from the ground set is neither open nor closed,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It can be easily verified.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collection G of all closed sets in any topological space has three basic properties,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1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Example #7. </a:t>
            </a:r>
            <a:r>
              <a:rPr lang="en-US" sz="1800" dirty="0">
                <a:latin typeface="Arial Black" pitchFamily="34" charset="0"/>
              </a:rPr>
              <a:t>I</a:t>
            </a:r>
            <a:r>
              <a:rPr lang="en-US" sz="1800" dirty="0" smtClean="0">
                <a:latin typeface="Arial Black" pitchFamily="34" charset="0"/>
              </a:rPr>
              <a:t>n an indiscrete topological space,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any non empty set different from the ground set is neither open nor closed,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It can be easily verified.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collection G of all closed sets in any topological space has three basic properties,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These are summed up in the following theorem.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216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b="1" dirty="0"/>
                  <a:t>Theorem </a:t>
                </a:r>
                <a:r>
                  <a:rPr lang="en-US" b="1" dirty="0" smtClean="0"/>
                  <a:t>#5</a:t>
                </a:r>
                <a:r>
                  <a:rPr lang="en-US" b="1" dirty="0"/>
                  <a:t>. </a:t>
                </a:r>
                <a:r>
                  <a:rPr lang="en-US" sz="1800" dirty="0">
                    <a:latin typeface="Arial Black" pitchFamily="34" charset="0"/>
                  </a:rPr>
                  <a:t>Let (X,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𝑏𝑒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 topological space. Then the collection G of closed sets has the following properties: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8196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b="1" dirty="0"/>
                  <a:t>Theorem </a:t>
                </a:r>
                <a:r>
                  <a:rPr lang="en-US" b="1" dirty="0" smtClean="0"/>
                  <a:t>#5</a:t>
                </a:r>
                <a:r>
                  <a:rPr lang="en-US" b="1" dirty="0"/>
                  <a:t>. </a:t>
                </a:r>
                <a:r>
                  <a:rPr lang="en-US" sz="1800" dirty="0">
                    <a:latin typeface="Arial Black" pitchFamily="34" charset="0"/>
                  </a:rPr>
                  <a:t>Let (X,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𝑏𝑒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 topological space. Then the collection G of closed sets has the following properties: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The intersection of any number of 		closed sets is closed.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0604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b="1" dirty="0"/>
                  <a:t>Theorem </a:t>
                </a:r>
                <a:r>
                  <a:rPr lang="en-US" b="1" dirty="0" smtClean="0"/>
                  <a:t>#5</a:t>
                </a:r>
                <a:r>
                  <a:rPr lang="en-US" b="1" dirty="0"/>
                  <a:t>. </a:t>
                </a:r>
                <a:r>
                  <a:rPr lang="en-US" sz="1800" dirty="0">
                    <a:latin typeface="Arial Black" pitchFamily="34" charset="0"/>
                  </a:rPr>
                  <a:t>Let (X,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𝑏𝑒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 topological space. Then the collection G of closed sets has the following properties: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The intersection of any number of 		closed sets is closed.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The union of any two closed sets (and 		hence of any finite number of closed sets </a:t>
                </a:r>
                <a:r>
                  <a:rPr lang="en-US" sz="1800" dirty="0" smtClean="0">
                    <a:latin typeface="Arial Black" pitchFamily="34" charset="0"/>
                  </a:rPr>
                  <a:t>is </a:t>
                </a:r>
                <a:r>
                  <a:rPr lang="en-US" sz="1800" dirty="0">
                    <a:latin typeface="Arial Black" pitchFamily="34" charset="0"/>
                  </a:rPr>
                  <a:t>closed.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578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b="1" dirty="0"/>
                  <a:t>Theorem </a:t>
                </a:r>
                <a:r>
                  <a:rPr lang="en-US" b="1" dirty="0" smtClean="0"/>
                  <a:t>#5</a:t>
                </a:r>
                <a:r>
                  <a:rPr lang="en-US" b="1" dirty="0"/>
                  <a:t>. </a:t>
                </a:r>
                <a:r>
                  <a:rPr lang="en-US" sz="1800" dirty="0">
                    <a:latin typeface="Arial Black" pitchFamily="34" charset="0"/>
                  </a:rPr>
                  <a:t>Let (X,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𝑏𝑒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 topological space. Then the collection G of closed sets has the following properties: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The intersection of any number of 		closed sets is closed.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The union of any two closed sets (and 		hence of any finite number of closed sets </a:t>
                </a:r>
                <a:r>
                  <a:rPr lang="en-US" sz="1800" dirty="0" smtClean="0">
                    <a:latin typeface="Arial Black" pitchFamily="34" charset="0"/>
                  </a:rPr>
                  <a:t>is </a:t>
                </a:r>
                <a:r>
                  <a:rPr lang="en-US" sz="1800" dirty="0">
                    <a:latin typeface="Arial Black" pitchFamily="34" charset="0"/>
                  </a:rPr>
                  <a:t>closed.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 X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∅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are closed sets.</a:t>
                </a:r>
              </a:p>
              <a:p>
                <a:pPr>
                  <a:lnSpc>
                    <a:spcPct val="20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693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3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633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2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443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proving that for each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Complement is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2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9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proving that for each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Complement is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De Morgan's Law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) 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́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3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7624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proving that for each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Complement is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De Morgan's Law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) 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́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closed, therefore each   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is open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2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057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proving that for each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Complement is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De Morgan's Law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) 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́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closed, therefore each   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is open</a:t>
                </a:r>
              </a:p>
              <a:p>
                <a:pPr>
                  <a:lnSpc>
                    <a:spcPct val="20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open.</a:t>
                </a:r>
              </a:p>
              <a:p>
                <a:pPr>
                  <a:lnSpc>
                    <a:spcPct val="20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2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355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</m:oMath>
                </a14:m>
                <a:r>
                  <a:rPr lang="en-US" b="1" dirty="0" smtClean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: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∈1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any number of closed sets in G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We shall show that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closed.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proving that for each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Complement is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De Morgan's Law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) 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∪</m:t>
                    </m:r>
                    <m:acc>
                      <m:accPr>
                        <m:chr m:val="́"/>
                        <m:ctrlPr>
                          <a:rPr lang="en-US" sz="1800" i="1" dirty="0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closed, therefore each   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is open</a:t>
                </a:r>
              </a:p>
              <a:p>
                <a:pPr>
                  <a:lnSpc>
                    <a:spcPct val="20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dirty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open.</a:t>
                </a:r>
              </a:p>
              <a:p>
                <a:pPr>
                  <a:lnSpc>
                    <a:spcPct val="200000"/>
                  </a:lnSpc>
                  <a:spcBef>
                    <a:spcPts val="0"/>
                  </a:spcBef>
                </a:pPr>
                <a:r>
                  <a:rPr lang="en-US" sz="1800" dirty="0" smtClean="0">
                    <a:latin typeface="Arial Black" pitchFamily="34" charset="0"/>
                  </a:rPr>
                  <a:t> Hence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915400" cy="6477000"/>
              </a:xfrm>
              <a:blipFill rotWithShape="1">
                <a:blip r:embed="rId3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6381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two closed sets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  <a:blipFill rotWithShape="1">
                <a:blip r:embed="rId2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40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two closed sets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  <a:blipFill rotWithShape="1">
                <a:blip r:embed="rId2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149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two closed sets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  <a:blipFill rotWithShape="1">
                <a:blip r:embed="rId3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4915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two closed sets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condition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  <a:blipFill rotWithShape="1">
                <a:blip r:embed="rId2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983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two closed sets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∪</m:t>
                            </m:r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By condition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∩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closed , as required.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228600"/>
                <a:ext cx="8991600" cy="6477000"/>
              </a:xfrm>
              <a:blipFill rotWithShape="1">
                <a:blip r:embed="rId2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413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The complement of X is the open set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complement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the open set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X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closed sets.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2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858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:</a:t>
                </a:r>
                <a:r>
                  <a:rPr lang="en-US" sz="1800" dirty="0" smtClean="0">
                    <a:latin typeface="Arial Black" pitchFamily="34" charset="0"/>
                  </a:rPr>
                  <a:t> The complement of X is the open set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complement 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the open set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X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closed sets.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2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851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</p:spPr>
            <p:txBody>
              <a:bodyPr/>
              <a:lstStyle/>
              <a:p>
                <a:r>
                  <a:rPr lang="en-US" b="1" dirty="0" smtClean="0"/>
                  <a:t>Q#2</a:t>
                </a:r>
                <a:r>
                  <a:rPr lang="en-US" dirty="0" smtClean="0"/>
                  <a:t>. </a:t>
                </a:r>
                <a:r>
                  <a:rPr lang="en-US" sz="1800" b="1" dirty="0" smtClean="0">
                    <a:latin typeface="Arial Black" pitchFamily="34" charset="0"/>
                  </a:rPr>
                  <a:t>Explain why each of the following collection </a:t>
                </a:r>
                <a:r>
                  <a:rPr lang="en-US" sz="2800" b="1" dirty="0" smtClean="0">
                    <a:latin typeface="Arial Black" pitchFamily="34" charset="0"/>
                  </a:rPr>
                  <a:t>is not </a:t>
                </a:r>
                <a:r>
                  <a:rPr lang="en-US" sz="1800" b="1" dirty="0" smtClean="0">
                    <a:latin typeface="Arial Black" pitchFamily="34" charset="0"/>
                  </a:rPr>
                  <a:t>a topology on</a:t>
                </a:r>
                <a:r>
                  <a:rPr lang="en-US" b="1" dirty="0" smtClean="0"/>
                  <a:t>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𝒄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𝒅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𝒆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𝒇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</m:d>
                        <m:r>
                          <a:rPr lang="en-US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  <a:blipFill rotWithShape="1">
                <a:blip r:embed="rId3"/>
                <a:stretch>
                  <a:fillRect l="-1614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089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211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534400" cy="6477000"/>
          </a:xfrm>
        </p:spPr>
        <p:txBody>
          <a:bodyPr/>
          <a:lstStyle/>
          <a:p>
            <a:r>
              <a:rPr lang="en-US" sz="2400" b="1" dirty="0" smtClean="0"/>
              <a:t>Q#3</a:t>
            </a:r>
            <a:r>
              <a:rPr lang="en-US" sz="1800" b="1" dirty="0" smtClean="0">
                <a:latin typeface="Arial Black" pitchFamily="34" charset="0"/>
              </a:rPr>
              <a:t>. Explain why each of the following collections is not a topology on the set Z of all integers: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US" sz="1800" dirty="0">
                <a:latin typeface="Arial Black" pitchFamily="34" charset="0"/>
              </a:rPr>
              <a:t> T</a:t>
            </a:r>
            <a:r>
              <a:rPr lang="en-US" sz="1800" dirty="0" smtClean="0">
                <a:latin typeface="Arial Black" pitchFamily="34" charset="0"/>
              </a:rPr>
              <a:t>he collection of all finite subsets of Z,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US" sz="1800" dirty="0" smtClean="0">
                <a:latin typeface="Arial Black" pitchFamily="34" charset="0"/>
              </a:rPr>
              <a:t>The collection of all infinite subsets of Z, 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US" sz="1800" dirty="0" smtClean="0">
                <a:latin typeface="Arial Black" pitchFamily="34" charset="0"/>
              </a:rPr>
              <a:t>The collection of all subsets of Z whose complements are finite,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US" sz="1800" dirty="0" smtClean="0">
                <a:latin typeface="Arial Black" pitchFamily="34" charset="0"/>
              </a:rPr>
              <a:t>The collection of all subsets of Z of which 0 is an element,</a:t>
            </a:r>
          </a:p>
          <a:p>
            <a:pPr marL="571500" indent="-571500">
              <a:lnSpc>
                <a:spcPct val="200000"/>
              </a:lnSpc>
              <a:buFont typeface="+mj-lt"/>
              <a:buAutoNum type="romanLcPeriod"/>
            </a:pPr>
            <a:r>
              <a:rPr lang="en-US" sz="1800" dirty="0" smtClean="0">
                <a:latin typeface="Arial Black" pitchFamily="34" charset="0"/>
              </a:rPr>
              <a:t>The collection of all subsets of Z of which 0 is not an element.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752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94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53926"/>
                <a:ext cx="8472267" cy="6575474"/>
              </a:xfrm>
            </p:spPr>
            <p:txBody>
              <a:bodyPr/>
              <a:lstStyle/>
              <a:p>
                <a:r>
                  <a:rPr lang="en-US" b="1" dirty="0" smtClean="0"/>
                  <a:t>Q#4. </a:t>
                </a:r>
                <a:r>
                  <a:rPr lang="en-US" sz="1800" b="1" dirty="0" smtClean="0">
                    <a:latin typeface="Arial Black" pitchFamily="34" charset="0"/>
                  </a:rPr>
                  <a:t>Show that following collections of subsets of X are </a:t>
                </a:r>
                <a:r>
                  <a:rPr lang="en-US" sz="1800" b="1" dirty="0" smtClean="0">
                    <a:latin typeface="Arial Black" pitchFamily="34" charset="0"/>
                  </a:rPr>
                  <a:t>topologies </a:t>
                </a:r>
                <a:r>
                  <a:rPr lang="en-US" sz="1800" b="1" dirty="0" smtClean="0">
                    <a:latin typeface="Arial Black" pitchFamily="34" charset="0"/>
                  </a:rPr>
                  <a:t>on X.</a:t>
                </a:r>
              </a:p>
              <a:p>
                <a:pPr marL="0" indent="0">
                  <a:buNone/>
                </a:pPr>
                <a:r>
                  <a:rPr lang="en-US" dirty="0"/>
                  <a:t/>
                </a:r>
                <a:r>
                  <a:rPr lang="en-US" dirty="0" smtClean="0"/>
                  <a:t>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dirty="0" smtClean="0"/>
                  <a:t> are topology on X,	  </a:t>
                </a: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dirty="0"/>
                          <m:t>X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53926"/>
                <a:ext cx="8472267" cy="6575474"/>
              </a:xfrm>
              <a:blipFill rotWithShape="1">
                <a:blip r:embed="rId3"/>
                <a:stretch>
                  <a:fillRect l="-1656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735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705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400800"/>
              </a:xfrm>
            </p:spPr>
            <p:txBody>
              <a:bodyPr/>
              <a:lstStyle/>
              <a:p>
                <a:r>
                  <a:rPr lang="en-US" b="1" dirty="0" smtClean="0"/>
                  <a:t>Q#5. </a:t>
                </a:r>
                <a:r>
                  <a:rPr lang="en-US" sz="1800" b="1" dirty="0" smtClean="0">
                    <a:latin typeface="Arial Black" pitchFamily="34" charset="0"/>
                  </a:rPr>
                  <a:t>Write down the discrete topological space of which       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𝒃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𝒄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is the ground set.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400800"/>
              </a:xfrm>
              <a:blipFill rotWithShape="1">
                <a:blip r:embed="rId3"/>
                <a:stretch>
                  <a:fillRect l="-1601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17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6400800"/>
              </a:xfrm>
            </p:spPr>
            <p:txBody>
              <a:bodyPr/>
              <a:lstStyle/>
              <a:p>
                <a:r>
                  <a:rPr lang="en-US" b="1" dirty="0" smtClean="0"/>
                  <a:t>Q#6. </a:t>
                </a:r>
                <a:r>
                  <a:rPr lang="en-US" sz="1800" b="1" dirty="0" smtClean="0">
                    <a:latin typeface="Arial Black" pitchFamily="34" charset="0"/>
                  </a:rPr>
                  <a:t>Are the topologies comparable?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𝒂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  <m:r>
                          <a:rPr lang="en-US" sz="2400" b="1" i="1">
                            <a:latin typeface="Cambria Math"/>
                          </a:rPr>
                          <m:t>𝒃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  <m:r>
                          <a:rPr lang="en-US" sz="2400" b="1" i="1">
                            <a:latin typeface="Cambria Math"/>
                          </a:rPr>
                          <m:t>𝒄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  <m:r>
                          <a:rPr lang="en-US" sz="2400" b="1" i="1">
                            <a:latin typeface="Cambria Math"/>
                          </a:rPr>
                          <m:t>𝒅</m:t>
                        </m:r>
                      </m:e>
                    </m:d>
                  </m:oMath>
                </a14:m>
                <a:r>
                  <a:rPr lang="en-US" sz="2400" b="1" dirty="0"/>
                  <a:t/>
                </a:r>
              </a:p>
              <a:p>
                <a:pPr marL="0" indent="0">
                  <a:buNone/>
                </a:pPr>
                <a:r>
                  <a:rPr lang="en-US" sz="2400" b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1" dirty="0"/>
                          <m:t>X</m:t>
                        </m:r>
                      </m:e>
                    </m:d>
                  </m:oMath>
                </a14:m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b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1" dirty="0"/>
                          <m:t>X</m:t>
                        </m:r>
                      </m:e>
                    </m:d>
                  </m:oMath>
                </a14:m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b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𝒄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𝒅</m:t>
                            </m:r>
                          </m:e>
                        </m:d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1" dirty="0"/>
                          <m:t>X</m:t>
                        </m:r>
                      </m:e>
                    </m:d>
                  </m:oMath>
                </a14:m>
                <a:endParaRPr lang="en-US" sz="2400" b="1" dirty="0"/>
              </a:p>
              <a:p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6400800"/>
              </a:xfrm>
              <a:blipFill rotWithShape="1">
                <a:blip r:embed="rId3"/>
                <a:stretch>
                  <a:fillRect l="-1571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190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458200" cy="6477000"/>
              </a:xfrm>
            </p:spPr>
            <p:txBody>
              <a:bodyPr/>
              <a:lstStyle/>
              <a:p>
                <a:r>
                  <a:rPr lang="en-US" b="1" dirty="0" smtClean="0"/>
                  <a:t>Q#7. </a:t>
                </a:r>
                <a:r>
                  <a:rPr lang="en-US" sz="1800" b="1" dirty="0" smtClean="0">
                    <a:latin typeface="Arial Black" pitchFamily="34" charset="0"/>
                  </a:rPr>
                  <a:t>Find the neighbourhoods and the neighbourhood systems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𝒄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for each of the topologies .</a:t>
                </a:r>
              </a:p>
              <a:p>
                <a:pPr marL="0" indent="0">
                  <a:buNone/>
                </a:pPr>
                <a:r>
                  <a:rPr lang="en-US" sz="2400" dirty="0"/>
                  <a:t>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2400" dirty="0"/>
                  <a:t> are topology on X,	  </a:t>
                </a:r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/>
                          <m:t>X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/>
                          <m:t>X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dirty="0"/>
                          <m:t>X</m:t>
                        </m:r>
                      </m:e>
                    </m:d>
                  </m:oMath>
                </a14:m>
                <a:endParaRPr lang="en-US" sz="2400" dirty="0"/>
              </a:p>
              <a:p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458200" cy="6477000"/>
              </a:xfrm>
              <a:blipFill rotWithShape="1">
                <a:blip r:embed="rId3"/>
                <a:stretch>
                  <a:fillRect l="-1658" t="-1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010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3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81000"/>
                <a:ext cx="8534400" cy="6248400"/>
              </a:xfrm>
            </p:spPr>
            <p:txBody>
              <a:bodyPr/>
              <a:lstStyle/>
              <a:p>
                <a:r>
                  <a:rPr lang="en-US" b="1" dirty="0" smtClean="0"/>
                  <a:t>Q#8. </a:t>
                </a:r>
                <a:r>
                  <a:rPr lang="en-US" sz="1800" b="1" dirty="0" smtClean="0">
                    <a:latin typeface="Arial Black" pitchFamily="34" charset="0"/>
                  </a:rPr>
                  <a:t>List the closed sets in each of the three topological spaces: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2400" dirty="0">
                    <a:latin typeface="Arial Black" pitchFamily="34" charset="0"/>
                  </a:rPr>
                  <a:t/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</m:d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</m:d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Cambria Math"/>
                            <a:ea typeface="Cambria Math"/>
                          </a:rPr>
                          <m:t>X</m:t>
                        </m:r>
                      </m:e>
                    </m:d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81000"/>
                <a:ext cx="8534400" cy="6248400"/>
              </a:xfrm>
              <a:blipFill rotWithShape="1">
                <a:blip r:embed="rId3"/>
                <a:stretch>
                  <a:fillRect l="-1571" t="-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045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</p:spPr>
            <p:txBody>
              <a:bodyPr/>
              <a:lstStyle/>
              <a:p>
                <a:r>
                  <a:rPr lang="en-US" b="1" dirty="0" smtClean="0"/>
                  <a:t>Q#9. </a:t>
                </a:r>
                <a:r>
                  <a:rPr lang="en-US" sz="1800" b="1" dirty="0" smtClean="0">
                    <a:latin typeface="Arial Black" pitchFamily="34" charset="0"/>
                  </a:rPr>
                  <a:t>Prove that there are twenty-nine different topologies on the set</a:t>
                </a:r>
                <a:r>
                  <a:rPr lang="en-US" b="1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𝒂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𝒃</m:t>
                        </m:r>
                        <m:r>
                          <a:rPr lang="en-US" b="1" i="1" smtClean="0"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latin typeface="Cambria Math"/>
                          </a:rPr>
                          <m:t>𝒄</m:t>
                        </m:r>
                      </m:e>
                    </m:d>
                  </m:oMath>
                </a14:m>
                <a:r>
                  <a:rPr lang="en-US" b="1" dirty="0" smtClean="0"/>
                  <a:t>.</a:t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324600"/>
              </a:xfrm>
              <a:blipFill rotWithShape="1">
                <a:blip r:embed="rId3"/>
                <a:stretch>
                  <a:fillRect l="-1614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086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Good Luck to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149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300</Words>
  <Application>Microsoft Office PowerPoint</Application>
  <PresentationFormat>On-screen Show (4:3)</PresentationFormat>
  <Paragraphs>79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Set Topology MTH 251</vt:lpstr>
      <vt:lpstr>Lecture Plan</vt:lpstr>
      <vt:lpstr>Neighbourhood systems:</vt:lpstr>
      <vt:lpstr>Neighbourhood systems:</vt:lpstr>
      <vt:lpstr>Neighbourhood systems:</vt:lpstr>
      <vt:lpstr>Neighbourhood systems: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Closed sets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</dc:title>
  <dc:creator>MyUserName</dc:creator>
  <cp:lastModifiedBy>NTS</cp:lastModifiedBy>
  <cp:revision>94</cp:revision>
  <dcterms:created xsi:type="dcterms:W3CDTF">2012-12-07T07:15:56Z</dcterms:created>
  <dcterms:modified xsi:type="dcterms:W3CDTF">2012-12-12T07:03:20Z</dcterms:modified>
</cp:coreProperties>
</file>