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332" r:id="rId2"/>
    <p:sldId id="258" r:id="rId3"/>
    <p:sldId id="417" r:id="rId4"/>
    <p:sldId id="416" r:id="rId5"/>
    <p:sldId id="415" r:id="rId6"/>
    <p:sldId id="414" r:id="rId7"/>
    <p:sldId id="418" r:id="rId8"/>
    <p:sldId id="411" r:id="rId9"/>
    <p:sldId id="412" r:id="rId10"/>
    <p:sldId id="399" r:id="rId11"/>
    <p:sldId id="422" r:id="rId12"/>
    <p:sldId id="421" r:id="rId13"/>
    <p:sldId id="420" r:id="rId14"/>
    <p:sldId id="419" r:id="rId15"/>
    <p:sldId id="400" r:id="rId16"/>
    <p:sldId id="426" r:id="rId17"/>
    <p:sldId id="425" r:id="rId18"/>
    <p:sldId id="424" r:id="rId19"/>
    <p:sldId id="423" r:id="rId20"/>
    <p:sldId id="401" r:id="rId21"/>
    <p:sldId id="402" r:id="rId22"/>
    <p:sldId id="409" r:id="rId23"/>
    <p:sldId id="403" r:id="rId24"/>
    <p:sldId id="410" r:id="rId25"/>
    <p:sldId id="404" r:id="rId26"/>
    <p:sldId id="435" r:id="rId27"/>
    <p:sldId id="434" r:id="rId28"/>
    <p:sldId id="433" r:id="rId29"/>
    <p:sldId id="432" r:id="rId30"/>
    <p:sldId id="431" r:id="rId31"/>
    <p:sldId id="430" r:id="rId32"/>
    <p:sldId id="429" r:id="rId33"/>
    <p:sldId id="438" r:id="rId34"/>
    <p:sldId id="439" r:id="rId35"/>
    <p:sldId id="440" r:id="rId36"/>
    <p:sldId id="441" r:id="rId37"/>
    <p:sldId id="406" r:id="rId38"/>
    <p:sldId id="442" r:id="rId39"/>
    <p:sldId id="445" r:id="rId40"/>
    <p:sldId id="444" r:id="rId41"/>
    <p:sldId id="443" r:id="rId42"/>
    <p:sldId id="407" r:id="rId43"/>
    <p:sldId id="455" r:id="rId44"/>
    <p:sldId id="454" r:id="rId45"/>
    <p:sldId id="453" r:id="rId46"/>
    <p:sldId id="452" r:id="rId47"/>
    <p:sldId id="451" r:id="rId48"/>
    <p:sldId id="450" r:id="rId49"/>
    <p:sldId id="449" r:id="rId50"/>
    <p:sldId id="448" r:id="rId51"/>
    <p:sldId id="408" r:id="rId52"/>
    <p:sldId id="464" r:id="rId53"/>
    <p:sldId id="463" r:id="rId54"/>
    <p:sldId id="462" r:id="rId55"/>
    <p:sldId id="461" r:id="rId56"/>
    <p:sldId id="460" r:id="rId57"/>
    <p:sldId id="459" r:id="rId58"/>
    <p:sldId id="458" r:id="rId59"/>
    <p:sldId id="457" r:id="rId60"/>
    <p:sldId id="456" r:id="rId61"/>
    <p:sldId id="383" r:id="rId62"/>
    <p:sldId id="468" r:id="rId63"/>
    <p:sldId id="467" r:id="rId64"/>
    <p:sldId id="466" r:id="rId65"/>
    <p:sldId id="465" r:id="rId66"/>
    <p:sldId id="384" r:id="rId67"/>
    <p:sldId id="385" r:id="rId68"/>
    <p:sldId id="473" r:id="rId69"/>
    <p:sldId id="472" r:id="rId70"/>
    <p:sldId id="471" r:id="rId71"/>
    <p:sldId id="470" r:id="rId72"/>
    <p:sldId id="469" r:id="rId73"/>
    <p:sldId id="386" r:id="rId74"/>
    <p:sldId id="474" r:id="rId75"/>
    <p:sldId id="477" r:id="rId76"/>
    <p:sldId id="476" r:id="rId77"/>
    <p:sldId id="475" r:id="rId78"/>
    <p:sldId id="387" r:id="rId79"/>
    <p:sldId id="482" r:id="rId80"/>
    <p:sldId id="481" r:id="rId81"/>
    <p:sldId id="480" r:id="rId82"/>
    <p:sldId id="479" r:id="rId83"/>
    <p:sldId id="478" r:id="rId84"/>
    <p:sldId id="388" r:id="rId85"/>
    <p:sldId id="397" r:id="rId86"/>
    <p:sldId id="389" r:id="rId87"/>
    <p:sldId id="370" r:id="rId8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6" autoAdjust="0"/>
    <p:restoredTop sz="94660"/>
  </p:normalViewPr>
  <p:slideViewPr>
    <p:cSldViewPr>
      <p:cViewPr>
        <p:scale>
          <a:sx n="66" d="100"/>
          <a:sy n="66" d="100"/>
        </p:scale>
        <p:origin x="-144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6A71-A3B8-47E1-B4E2-F24BF457BD6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904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6A71-A3B8-47E1-B4E2-F24BF457BD6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90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6A71-A3B8-47E1-B4E2-F24BF457BD6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904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6A71-A3B8-47E1-B4E2-F24BF457BD6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90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36A71-A3B8-47E1-B4E2-F24BF457BD6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90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In this Lecture we will define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Neighbourhood of a point in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endParaRPr lang="en-US" sz="2400" b="1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Coarser and Finer topologies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And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Discuss results on open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Give characterizations of neighbourhood of a point</a:t>
                </a:r>
                <a:endParaRPr lang="en-US" sz="1800" dirty="0">
                  <a:latin typeface="Arial Black" pitchFamily="34" charset="0"/>
                </a:endParaRPr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444" t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Remember: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	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is a topology on X, then: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any collection of open sets is again open set in X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  <a:blipFill rotWithShape="1">
                <a:blip r:embed="rId2"/>
                <a:stretch>
                  <a:fillRect l="-1733" t="-1156" r="-1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402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Remember: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	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is a topology on X, then: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any collection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Intersection of finite number of open sets is again open set in X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  <a:blipFill rotWithShape="1">
                <a:blip r:embed="rId3"/>
                <a:stretch>
                  <a:fillRect l="-1733" t="-1156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14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Remember: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	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is a topology on X, then: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any collection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Intersection of finite number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open set in X then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𝑿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closed set in X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  <a:blipFill rotWithShape="1">
                <a:blip r:embed="rId3"/>
                <a:stretch>
                  <a:fillRect l="-1733" t="-1156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019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Remember: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	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is a topology on X, then: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any collection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Intersection of finite number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open set in X then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𝑿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closed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finite number of closed sets is a closed set in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  <a:blipFill rotWithShape="1">
                <a:blip r:embed="rId3"/>
                <a:stretch>
                  <a:fillRect l="-1733" t="-1156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507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Remember: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	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is a topology on X, then: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any collection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Intersection of finite number of open sets is again open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open set in X then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𝑿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  <m:r>
                      <a:rPr lang="en-US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b="1" dirty="0" smtClean="0"/>
                  <a:t> is closed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Union of finite number of closed sets is a closed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 smtClean="0"/>
                  <a:t>Intersection of any number of closed sets is a closed set in X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"/>
                <a:ext cx="9144000" cy="6858000"/>
              </a:xfrm>
              <a:blipFill rotWithShape="1">
                <a:blip r:embed="rId3"/>
                <a:stretch>
                  <a:fillRect l="-1733" t="-1156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400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21637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Problem # 1: </a:t>
                </a: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 :</m:t>
                    </m:r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   →   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𝑌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function from a non-empty set X into a topological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𝑌</m:t>
                        </m:r>
                      </m:sub>
                    </m:sSub>
                    <m:r>
                      <a:rPr lang="en-US" sz="240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. Further 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class of inverses of open subsets of Y:</a:t>
                </a:r>
                <a:br>
                  <a:rPr lang="en-US" sz="1800" dirty="0" smtClean="0">
                    <a:latin typeface="Arial Black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={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𝐺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𝐺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∈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𝑌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}</m:t>
                      </m:r>
                    </m:oMath>
                  </m:oMathPara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br>
                  <a:rPr lang="en-US" sz="2400" dirty="0" smtClean="0">
                    <a:latin typeface="Arial Black" pitchFamily="34" charset="0"/>
                  </a:rPr>
                </a:br>
                <a:r>
                  <a:rPr lang="en-US" sz="1800" dirty="0" smtClean="0">
                    <a:latin typeface="Arial Black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21637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138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81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Open sets and Neighbourhoods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A subset of X is said to be open if and only if it belongs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  <a:blipFill rotWithShape="1">
                <a:blip r:embed="rId3"/>
                <a:stretch>
                  <a:fillRect l="-897" r="-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995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Open sets and Neighbourhoods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A subset of X is said to be open if and only if it belongs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conditions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imply that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  <a:blipFill rotWithShape="1">
                <a:blip r:embed="rId2"/>
                <a:stretch>
                  <a:fillRect l="-897" r="-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79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Open sets and Neighbourhoods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A subset of X is said to be open if and only if it belongs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conditions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imply that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 union of any number of open sets is open;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  <a:blipFill rotWithShape="1">
                <a:blip r:embed="rId2"/>
                <a:stretch>
                  <a:fillRect l="-897" r="-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14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Open sets and Neighbourhoods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A subset of X is said to be open if and only if it belongs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conditions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imply that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 union of any number of open sets is open;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 intersection of any two open sets 	(and hence of any 	finite number of open sets) is open;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  <a:blipFill rotWithShape="1">
                <a:blip r:embed="rId2"/>
                <a:stretch>
                  <a:fillRect l="-897" r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575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82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Open sets and Neighbourhoods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A subset of X is said to be open if and only if it belongs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conditions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imply that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 union of any number of open sets is open;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 intersection of any two open sets 	(and hence of any 	finite number of open sets) is open;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X are open.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91492"/>
                <a:ext cx="8839200" cy="5514108"/>
              </a:xfrm>
              <a:blipFill rotWithShape="1">
                <a:blip r:embed="rId3"/>
                <a:stretch>
                  <a:fillRect l="-897" r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9618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# 2 (Neighbourhood of a point)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point of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236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# 2 (Neighbourhood of a point)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point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N of X is called a neighbourhood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  <a:blipFill rotWithShape="1"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86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# 2 (Neighbourhood of a point)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point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N of X is called a neighbourhood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 there exists an open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(or, for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9165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# 2 (Neighbourhood of a point)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point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N of X is called a neighbourhood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 there exists an open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(or, for short,    x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N).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69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# 2 (Neighbourhood of a point)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point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N of X is called a neighbourhood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 there exists an open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(or, for short,    x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N).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N is a Neighbourhood of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if and only if it contains some open set to which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6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belongs.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534400" cy="5410200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57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6200" y="274638"/>
                <a:ext cx="8610600" cy="13255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Example # 1: </a:t>
                </a:r>
                <a:r>
                  <a:rPr lang="en-US" sz="2000" dirty="0" smtClean="0">
                    <a:latin typeface="Arial Black" pitchFamily="34" charset="0"/>
                  </a:rPr>
                  <a:t>Let X</a:t>
                </a:r>
                <a:r>
                  <a:rPr lang="en-US" sz="2000" dirty="0">
                    <a:latin typeface="Arial Black" pitchFamily="34" charset="0"/>
                  </a:rPr>
                  <a:t>= {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𝑎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  <m:r>
                      <a:rPr lang="en-US" sz="2000" i="1">
                        <a:latin typeface="Cambria Math"/>
                      </a:rPr>
                      <m:t>𝑏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  <m:r>
                      <a:rPr lang="en-US" sz="20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}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b="1" dirty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2000" i="1">
                            <a:latin typeface="Cambria Math"/>
                          </a:rPr>
                          <m:t>,</m:t>
                        </m:r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 Find neighbourhoods of the points of X</a:t>
                </a:r>
                <a:endParaRPr lang="en-US" sz="20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6200" y="274638"/>
                <a:ext cx="8610600" cy="1325562"/>
              </a:xfrm>
              <a:blipFill rotWithShape="1">
                <a:blip r:embed="rId3"/>
                <a:stretch>
                  <a:fillRect l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610600" cy="4525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Solution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82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 2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44497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In an indiscrete topological space, each point has a single neighbourhood which is the ground itself.</a:t>
            </a:r>
          </a:p>
        </p:txBody>
      </p:sp>
    </p:spTree>
    <p:extLst>
      <p:ext uri="{BB962C8B-B14F-4D97-AF65-F5344CB8AC3E}">
        <p14:creationId xmlns:p14="http://schemas.microsoft.com/office/powerpoint/2010/main" xmlns="" val="169129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Arial Black" pitchFamily="34" charset="0"/>
              </a:rPr>
              <a:t>The following example </a:t>
            </a:r>
            <a:r>
              <a:rPr lang="en-US" sz="1800" dirty="0" smtClean="0">
                <a:latin typeface="Arial Black" pitchFamily="34" charset="0"/>
              </a:rPr>
              <a:t>illustrate that </a:t>
            </a:r>
            <a:r>
              <a:rPr lang="en-US" sz="1800" dirty="0">
                <a:latin typeface="Arial Black" pitchFamily="34" charset="0"/>
              </a:rPr>
              <a:t>a neighbourhood of a point may not be an open 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45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 3: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2578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/>
                        <a:ea typeface="Cambria Math"/>
                      </a:rPr>
                      <m:t>τ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 Black" pitchFamily="34" charset="0"/>
                  </a:rPr>
                  <a:t>	Clearly the set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is a neighbourhood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𝑏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but it is not open because it is not a member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/>
                        <a:ea typeface="Cambria Math"/>
                      </a:rPr>
                      <m:t>τ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257800"/>
              </a:xfrm>
              <a:blipFill rotWithShape="1">
                <a:blip r:embed="rId3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9966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Example #4:</a:t>
                </a: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 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each closed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with </a:t>
                </a:r>
                <a:r>
                  <a:rPr lang="en-US" sz="1800" dirty="0" err="1" smtClean="0">
                    <a:latin typeface="Arial Black" pitchFamily="34" charset="0"/>
                  </a:rPr>
                  <a:t>centre</a:t>
                </a:r>
                <a:r>
                  <a:rPr lang="en-US" sz="18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neighbourhood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534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51054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803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968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37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567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4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228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916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</a:t>
                </a:r>
                <a:r>
                  <a:rPr lang="en-US" sz="1800" dirty="0" smtClean="0">
                    <a:latin typeface="Arial Black" pitchFamily="34" charset="0"/>
                  </a:rPr>
                  <a:t>be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neighbourhood of every point belonging to it,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1075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1444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is a neighbourhood of every point belonging to it,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than for 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4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912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is a neighbourhood of every point belonging to it,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than for 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= U {x: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A. </a:t>
                </a:r>
              </a:p>
              <a:p>
                <a:pPr lvl="1">
                  <a:buFont typeface="Arial" pitchFamily="34" charset="0"/>
                  <a:buChar char="•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4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390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is a neighbourhood of every point belonging to it,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than for 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A </a:t>
                </a:r>
                <a:r>
                  <a:rPr lang="en-US" sz="1800" dirty="0">
                    <a:latin typeface="Arial Black" pitchFamily="34" charset="0"/>
                  </a:rPr>
                  <a:t>= U {x: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and  U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</a:t>
                </a:r>
              </a:p>
              <a:p>
                <a:pPr lvl="1">
                  <a:buFont typeface="Arial" pitchFamily="34" charset="0"/>
                  <a:buChar char="•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26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2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is a neighbourhood of every point belonging to it,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than for 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A </a:t>
                </a:r>
                <a:r>
                  <a:rPr lang="en-US" sz="1800" dirty="0">
                    <a:latin typeface="Arial Black" pitchFamily="34" charset="0"/>
                  </a:rPr>
                  <a:t>= U {x: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and  U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  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=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</a:p>
              <a:p>
                <a:pPr lvl="1">
                  <a:buFont typeface="Arial" pitchFamily="34" charset="0"/>
                  <a:buChar char="•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3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519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1. </a:t>
                </a:r>
                <a:r>
                  <a:rPr lang="en-US" sz="2000" dirty="0">
                    <a:latin typeface="Arial Black" pitchFamily="34" charset="0"/>
                  </a:rPr>
                  <a:t>If (X,</a:t>
                </a:r>
                <a14:m>
                  <m:oMath xmlns:m="http://schemas.openxmlformats.org/officeDocument/2006/math">
                    <m:r>
                      <a:rPr lang="en-US" sz="27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) is a topological </a:t>
                </a:r>
                <a:r>
                  <a:rPr lang="en-US" sz="2000" dirty="0" smtClean="0">
                    <a:latin typeface="Arial Black" pitchFamily="34" charset="0"/>
                  </a:rPr>
                  <a:t>space, then a subset </a:t>
                </a:r>
                <a:r>
                  <a:rPr lang="en-US" sz="2000" dirty="0">
                    <a:latin typeface="Arial Black" pitchFamily="34" charset="0"/>
                  </a:rPr>
                  <a:t>A of X is open, if and only if A is a neighbourhood of each of its points.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274638"/>
                <a:ext cx="8534400" cy="1143000"/>
              </a:xfrm>
              <a:blipFill rotWithShape="1">
                <a:blip r:embed="rId3"/>
                <a:stretch>
                  <a:fillRect l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</p:spPr>
            <p:txBody>
              <a:bodyPr>
                <a:normAutofit/>
              </a:bodyPr>
              <a:lstStyle/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Proof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Suppose that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We shall show that A is a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∈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⊆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,  where A is open.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It follows that A is neighbourhood of each of its points.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Conversely,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A is a neighbourhood of every point belonging to it,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than for 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such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A </a:t>
                </a:r>
                <a:r>
                  <a:rPr lang="en-US" sz="1800" dirty="0">
                    <a:latin typeface="Arial Black" pitchFamily="34" charset="0"/>
                  </a:rPr>
                  <a:t>= U {x: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A.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> and  U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</a:t>
                </a:r>
              </a:p>
              <a:p>
                <a:pPr lvl="1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  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 = U{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:x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800" dirty="0">
                    <a:latin typeface="Arial Black" pitchFamily="34" charset="0"/>
                    <a:ea typeface="Cambria Math"/>
                  </a:rPr>
                  <a:t>Since the union of open sets is open it follows that A is open.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buFont typeface="Arial" pitchFamily="34" charset="0"/>
                  <a:buChar char="•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686800" cy="5105400"/>
              </a:xfrm>
              <a:blipFill rotWithShape="1">
                <a:blip r:embed="rId4"/>
                <a:stretch>
                  <a:fillRect t="-597" r="-1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887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"/>
            <a:ext cx="88392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18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most important properties of neighbourhoods in a topological space are established in the following Theorem.</a:t>
            </a:r>
          </a:p>
        </p:txBody>
      </p:sp>
    </p:spTree>
    <p:extLst>
      <p:ext uri="{BB962C8B-B14F-4D97-AF65-F5344CB8AC3E}">
        <p14:creationId xmlns:p14="http://schemas.microsoft.com/office/powerpoint/2010/main" xmlns="" val="97410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Theorem # 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</a:t>
                </a:r>
                <a:r>
                  <a:rPr lang="en-US" sz="1800" dirty="0" smtClean="0">
                    <a:latin typeface="Arial Black" pitchFamily="34" charset="0"/>
                  </a:rPr>
                  <a:t>Then: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has a neighbourhood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  <a:blipFill rotWithShape="1">
                <a:blip r:embed="rId2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975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Theorem # 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has a neighbourhood,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A and B are neighbourhoods of x; then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is also a 	neighbourhood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endParaRPr lang="en-US" sz="2400" b="1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  <a:blipFill rotWithShape="1">
                <a:blip r:embed="rId2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7132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Theorem # 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has a neighbourhood,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A and B are neighbourhoods of x; then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is also a 	neighbourhood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endParaRPr lang="en-US" sz="2400" b="1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A is a neighbourhood of x and 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B, then B is also a 	neighbourhood of x,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  <a:blipFill rotWithShape="1">
                <a:blip r:embed="rId2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7019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Theorem # 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topological space. 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each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has a neighbourhood,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A and B are neighbourhoods of x; then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A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is also a 	neighbourhood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</m:oMath>
                </a14:m>
                <a:endParaRPr lang="en-US" sz="2400" b="1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A is a neighbourhood of x and 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B, then B is also a 	neighbourhood of x,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 is a neighbourhood of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, then there exists a set B such that B is also a neighbourhood  of x and A is a neighbourhood  of each point of B.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304800"/>
                <a:ext cx="8839200" cy="6477000"/>
              </a:xfrm>
              <a:blipFill rotWithShape="1">
                <a:blip r:embed="rId2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03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</a:t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:r>
                  <a:rPr lang="en-US" sz="1800" dirty="0" smtClean="0">
                    <a:latin typeface="Arial Black" pitchFamily="34" charset="0"/>
                  </a:rPr>
                  <a:t>each of its points. </a:t>
                </a:r>
              </a:p>
              <a:p>
                <a:pPr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3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22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2"/>
                <a:stretch>
                  <a:fillRect l="-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059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2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01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3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67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 is a neighbourhood of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2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852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 is a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3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881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 is a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∩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(because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and 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B).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 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3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072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 is a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∩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(because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and 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B).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 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But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∩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V </a:t>
                </a:r>
                <a:r>
                  <a:rPr lang="en-US" sz="1800" dirty="0" smtClean="0">
                    <a:latin typeface="Arial Black" pitchFamily="34" charset="0"/>
                  </a:rPr>
                  <a:t>, being the intersection of two open sets is </a:t>
                </a:r>
                <a:r>
                  <a:rPr lang="en-US" sz="1800" smtClean="0">
                    <a:latin typeface="Arial Black" pitchFamily="34" charset="0"/>
                  </a:rPr>
                  <a:t>open.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2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885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X is open, it follows from 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, that X is a neighbourhood or each of its points.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each point of X has at least one neighbourhood, viz., X itself.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 is a neighbourhood of x,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∩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(because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and V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B).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 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But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∩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V </a:t>
                </a:r>
                <a:r>
                  <a:rPr lang="en-US" sz="1800" dirty="0" smtClean="0">
                    <a:latin typeface="Arial Black" pitchFamily="34" charset="0"/>
                  </a:rPr>
                  <a:t>, being the intersection of two open sets is open.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Therefore 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neighbourhood of x.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629400"/>
              </a:xfrm>
              <a:blipFill rotWithShape="1">
                <a:blip r:embed="rId2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96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44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346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3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015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433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32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B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385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B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a point of B and B is open, by theorem 1, B is a neighbourhood of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4681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B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a point of B and B is open, by theorem 1, B is a neighbourhood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B, then because B is open. (Theorem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). B is a neighbourhood of y 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0625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B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a point of B and B is open, by theorem 1, B is a neighbourhood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B, then because B is open. (Theorem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). B is a neighbourhood of y 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therefore  A is also a neighbourhood of y by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803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A is a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⟹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there exists an open set U,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 so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  <a:ea typeface="Cambria Math"/>
                      </a:rPr>
                      <m:t>U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1" i="1" dirty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B is a neighbourhood of 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 is neighbourhood of x,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there exists an open set B such that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a point of B and B is open, by theorem 1, B is a neighbourhood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B, then because B is open. (Theorem </a:t>
                </a:r>
                <a:r>
                  <a:rPr lang="en-US" sz="1800" dirty="0">
                    <a:latin typeface="Arial Black" pitchFamily="34" charset="0"/>
                  </a:rPr>
                  <a:t>1</a:t>
                </a:r>
                <a:r>
                  <a:rPr lang="en-US" sz="1800" dirty="0" smtClean="0">
                    <a:latin typeface="Arial Black" pitchFamily="34" charset="0"/>
                  </a:rPr>
                  <a:t>). B is a neighbourhood of y 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B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⊂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therefore  A is also a neighbourhood of y by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is therefore a neighbourhood of each point of B.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477000"/>
              </a:xfrm>
              <a:blipFill rotWithShape="1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129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Definition # 1.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and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1467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9133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Definition # 1.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and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1467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481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Definition # </a:t>
                </a:r>
                <a:r>
                  <a:rPr lang="en-US" b="1" dirty="0" smtClean="0"/>
                  <a:t>3. </a:t>
                </a:r>
                <a:endParaRPr lang="en-US" b="1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and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said to be coarser (or weaker)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1467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739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Definition # </a:t>
                </a:r>
                <a:r>
                  <a:rPr lang="en-US" b="1" dirty="0" smtClean="0"/>
                  <a:t>3. </a:t>
                </a:r>
                <a:endParaRPr lang="en-US" b="1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and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said to be coarser (or weaker)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alternatively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1467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963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b="1" dirty="0" smtClean="0"/>
                  <a:t>Definition # </a:t>
                </a:r>
                <a:r>
                  <a:rPr lang="en-US" b="1" dirty="0" smtClean="0"/>
                  <a:t>3. </a:t>
                </a:r>
                <a:endParaRPr lang="en-US" b="1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and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said to be coarser (or weaker)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alternatively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1" i="0" smtClean="0">
                        <a:latin typeface="Cambria Math"/>
                      </a:rPr>
                      <m:t>𝐢𝐬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𝐬𝐚𝐢𝐝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𝐭𝐨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𝐛𝐞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𝐟𝐢𝐧𝐞𝐫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0" smtClean="0">
                            <a:latin typeface="Cambria Math"/>
                          </a:rPr>
                          <m:t>𝐨𝐫</m:t>
                        </m:r>
                        <m:r>
                          <a:rPr lang="en-US" sz="2400" b="1" i="0" smtClean="0">
                            <a:latin typeface="Cambria Math"/>
                          </a:rPr>
                          <m:t> </m:t>
                        </m:r>
                        <m:r>
                          <a:rPr lang="en-US" sz="2400" b="1" i="0" smtClean="0">
                            <a:latin typeface="Cambria Math"/>
                          </a:rPr>
                          <m:t>𝐬𝐭𝐫𝐨𝐧𝐠𝐞𝐫</m:t>
                        </m:r>
                      </m:e>
                    </m:d>
                    <m:r>
                      <a:rPr lang="en-US" sz="2400" b="1" i="0" smtClean="0">
                        <a:latin typeface="Cambria Math"/>
                      </a:rPr>
                      <m:t>𝐭𝐡𝐚𝐧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1467" t="-1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893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Definition # 4</a:t>
            </a:r>
            <a:r>
              <a:rPr lang="en-US" sz="2400" dirty="0" smtClean="0">
                <a:latin typeface="Arial Black" pitchFamily="34" charset="0"/>
              </a:rPr>
              <a:t>. </a:t>
            </a:r>
            <a:r>
              <a:rPr lang="en-US" sz="1800" dirty="0" smtClean="0">
                <a:latin typeface="Arial Black" pitchFamily="34" charset="0"/>
              </a:rPr>
              <a:t>Two topologies on X are called 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incomparable</a:t>
            </a:r>
            <a:r>
              <a:rPr lang="en-US" sz="1800" dirty="0" smtClean="0">
                <a:latin typeface="Arial Black" pitchFamily="34" charset="0"/>
              </a:rPr>
              <a:t> if neither is coarser than the other.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202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47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is, therefore, the coarsest topology on X. </a:t>
            </a:r>
          </a:p>
        </p:txBody>
      </p:sp>
    </p:spTree>
    <p:extLst>
      <p:ext uri="{BB962C8B-B14F-4D97-AF65-F5344CB8AC3E}">
        <p14:creationId xmlns:p14="http://schemas.microsoft.com/office/powerpoint/2010/main" xmlns="" val="410499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is, therefore, the coarsest topology on X.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At the other extreme </a:t>
            </a:r>
          </a:p>
        </p:txBody>
      </p:sp>
    </p:spTree>
    <p:extLst>
      <p:ext uri="{BB962C8B-B14F-4D97-AF65-F5344CB8AC3E}">
        <p14:creationId xmlns:p14="http://schemas.microsoft.com/office/powerpoint/2010/main" xmlns="" val="425269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is, therefore, the coarsest topology on X.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At the other extreme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is the discrete topology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34295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is, therefore, the coarsest topology on X.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At the other extreme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is the discrete topology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which contains any topology on X </a:t>
            </a:r>
          </a:p>
        </p:txBody>
      </p:sp>
    </p:spTree>
    <p:extLst>
      <p:ext uri="{BB962C8B-B14F-4D97-AF65-F5344CB8AC3E}">
        <p14:creationId xmlns:p14="http://schemas.microsoft.com/office/powerpoint/2010/main" xmlns="" val="429004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Note:</a:t>
            </a:r>
            <a:endParaRPr lang="en-US" sz="1800" dirty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indiscrete topology is contained in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is, therefore, the coarsest topology on X.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At the other extreme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is the discrete topology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which contains any topology on X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and is , therefore, the finest topology on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81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5. </a:t>
                </a:r>
                <a:r>
                  <a:rPr lang="en-US" dirty="0" smtClean="0"/>
                  <a:t>The topologies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given in example below are not comparable: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1467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867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5. </a:t>
                </a:r>
                <a:r>
                  <a:rPr lang="en-US" dirty="0" smtClean="0"/>
                  <a:t>The topologies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given in example below are not comparable: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dirty="0">
                        <a:latin typeface="Cambria Math"/>
                      </a:rPr>
                      <m:t>,{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1467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3481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5. </a:t>
                </a:r>
                <a:r>
                  <a:rPr lang="en-US" dirty="0" smtClean="0"/>
                  <a:t>The topologies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given in example below are not comparable: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dirty="0">
                        <a:latin typeface="Cambria Math"/>
                      </a:rPr>
                      <m:t>,{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1467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54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5. </a:t>
                </a:r>
                <a:r>
                  <a:rPr lang="en-US" dirty="0" smtClean="0"/>
                  <a:t>The topologies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given in example below are not comparable: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dirty="0">
                        <a:latin typeface="Cambria Math"/>
                      </a:rPr>
                      <m:t>,{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en-US" sz="2400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1467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207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5. </a:t>
                </a:r>
                <a:r>
                  <a:rPr lang="en-US" dirty="0" smtClean="0"/>
                  <a:t>The topologies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and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X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given in example below are not comparable: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dirty="0">
                        <a:latin typeface="Cambria Math"/>
                      </a:rPr>
                      <m:t>,{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en-US" sz="2400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dirty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</m:d>
                    <m:r>
                      <a:rPr lang="en-US" sz="2400" dirty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4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3"/>
                <a:stretch>
                  <a:fillRect l="-1467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33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6.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</a:p>
              <a:p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  <a:blipFill rotWithShape="1">
                <a:blip r:embed="rId3"/>
                <a:stretch>
                  <a:fillRect l="-1443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980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/>
                  <a:t>6</a:t>
                </a:r>
                <a:r>
                  <a:rPr lang="en-US" b="1" dirty="0" smtClean="0"/>
                  <a:t>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</a:p>
              <a:p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are topologies on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  <a:blipFill rotWithShape="1">
                <a:blip r:embed="rId2"/>
                <a:stretch>
                  <a:fillRect l="-1443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994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/>
                  <a:t>6</a:t>
                </a:r>
                <a:r>
                  <a:rPr lang="en-US" b="1" dirty="0" smtClean="0"/>
                  <a:t>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</a:p>
              <a:p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are topologies on X.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Since every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also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  <a:blipFill rotWithShape="1">
                <a:blip r:embed="rId2"/>
                <a:stretch>
                  <a:fillRect l="-1639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0313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/>
                  <a:t>6</a:t>
                </a:r>
                <a:r>
                  <a:rPr lang="en-US" b="1" dirty="0" smtClean="0"/>
                  <a:t>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</a:p>
              <a:p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are topologies on X.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Since every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also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⟹ 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⊆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  <a:blipFill rotWithShape="1">
                <a:blip r:embed="rId2"/>
                <a:stretch>
                  <a:fillRect l="-1639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5410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/>
                  <a:t>6</a:t>
                </a:r>
                <a:r>
                  <a:rPr lang="en-US" b="1" dirty="0" smtClean="0"/>
                  <a:t>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</a:p>
              <a:p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are topologies on X.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Since every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also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⟹ 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⊆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b="1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coarser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endParaRPr lang="en-US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296400" cy="6858000"/>
              </a:xfrm>
              <a:blipFill rotWithShape="1">
                <a:blip r:embed="rId2"/>
                <a:stretch>
                  <a:fillRect l="-1639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884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/>
                  <a:t>6</a:t>
                </a:r>
                <a:r>
                  <a:rPr lang="en-US" b="1" dirty="0" smtClean="0"/>
                  <a:t>. </a:t>
                </a:r>
                <a:r>
                  <a:rPr lang="en-US" dirty="0" smtClean="0"/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let </a:t>
                </a:r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1 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  		and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are topologies on X. </a:t>
                </a:r>
              </a:p>
              <a:p>
                <a:pPr marL="0" indent="0">
                  <a:buNone/>
                </a:pPr>
                <a:r>
                  <a:rPr lang="en-US" b="1" dirty="0" smtClean="0"/>
                  <a:t>Since every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also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⟹ 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  ⊆   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b="1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 smtClean="0"/>
                  <a:t> is coarser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b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/>
                  <a:t> is </a:t>
                </a:r>
                <a:r>
                  <a:rPr lang="en-US" b="1" dirty="0" smtClean="0"/>
                  <a:t>finer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𝟏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296400" cy="6858000"/>
              </a:xfrm>
              <a:blipFill rotWithShape="1">
                <a:blip r:embed="rId2"/>
                <a:stretch>
                  <a:fillRect l="-1639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9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>
                <a:normAutofit/>
              </a:bodyPr>
              <a:lstStyle/>
              <a:p>
                <a:r>
                  <a:rPr lang="en-US" sz="3100" b="1" dirty="0" smtClean="0">
                    <a:latin typeface="Arial Black" pitchFamily="34" charset="0"/>
                  </a:rPr>
                  <a:t>Theorem # </a:t>
                </a:r>
                <a:r>
                  <a:rPr lang="en-US" sz="3100" b="1" dirty="0" smtClean="0">
                    <a:latin typeface="Arial Black" pitchFamily="34" charset="0"/>
                  </a:rPr>
                  <a:t>3 </a:t>
                </a:r>
                <a:r>
                  <a:rPr lang="en-US" sz="3100" b="1" dirty="0" smtClean="0">
                    <a:latin typeface="Arial Black" pitchFamily="34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  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1" i="0" smtClean="0">
                        <a:latin typeface="Cambria Math"/>
                      </a:rPr>
                      <m:t>𝐚𝐧𝐝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1" i="0" smtClean="0">
                        <a:latin typeface="Cambria Math"/>
                      </a:rPr>
                      <m:t>𝐛𝐞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𝐚𝐧𝐲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𝐭𝐰𝐨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𝐭𝐨𝐩𝐨𝐥𝐨𝐠𝐢𝐞𝐬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𝐚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𝐧𝐨𝐧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𝐞𝐦𝐩𝐭𝐲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𝐬𝐞𝐭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𝐗</m:t>
                    </m:r>
                    <m:r>
                      <a:rPr lang="en-US" sz="2400" b="1" i="0" smtClean="0">
                        <a:latin typeface="Cambria Math"/>
                      </a:rPr>
                      <m:t>. </m:t>
                    </m:r>
                    <m:r>
                      <a:rPr lang="en-US" sz="2400" b="1" i="0" smtClean="0">
                        <a:latin typeface="Cambria Math"/>
                      </a:rPr>
                      <m:t>𝐓𝐡𝐞𝐧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1" i="0" smtClean="0">
                        <a:latin typeface="Cambria Math"/>
                      </a:rPr>
                      <m:t>𝐢𝐬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𝐚𝐥𝐬𝐨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𝐚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𝐭𝐨𝐩𝐨𝐥𝐨𝐠𝐲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𝐗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/>
                <a:stretch>
                  <a:fillRect l="-1544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384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58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52400"/>
                <a:ext cx="8305800" cy="6400800"/>
              </a:xfrm>
            </p:spPr>
            <p:txBody>
              <a:bodyPr/>
              <a:lstStyle/>
              <a:p>
                <a:r>
                  <a:rPr lang="en-US" b="1" dirty="0" smtClean="0"/>
                  <a:t>Example # </a:t>
                </a:r>
                <a:r>
                  <a:rPr lang="en-US" b="1" dirty="0" smtClean="0"/>
                  <a:t>7. </a:t>
                </a:r>
                <a:r>
                  <a:rPr lang="en-US" dirty="0" smtClean="0"/>
                  <a:t>Let X= {</a:t>
                </a:r>
                <a:r>
                  <a:rPr lang="en-US" dirty="0" err="1" smtClean="0"/>
                  <a:t>a,b,c,d</a:t>
                </a:r>
                <a:r>
                  <a:rPr lang="en-US" dirty="0" smtClean="0"/>
                  <a:t>} . Then each of the collections: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and 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b="1" dirty="0" smtClean="0"/>
                  <a:t/>
                </a:r>
                <a:r>
                  <a:rPr lang="en-US" dirty="0" smtClean="0"/>
                  <a:t>is a topology on X.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b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dirty="0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 smtClean="0"/>
                  <a:t> is not topology on X.</a:t>
                </a:r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52400"/>
                <a:ext cx="8305800" cy="6400800"/>
              </a:xfrm>
              <a:blipFill rotWithShape="1">
                <a:blip r:embed="rId2"/>
                <a:stretch>
                  <a:fillRect l="-1614" t="-1238" r="-2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62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mtClean="0"/>
              <a:t>Good Luck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6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5945</TotalTime>
  <Words>338</Words>
  <Application>Microsoft Office PowerPoint</Application>
  <PresentationFormat>On-screen Show (4:3)</PresentationFormat>
  <Paragraphs>149</Paragraphs>
  <Slides>87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Office Theme</vt:lpstr>
      <vt:lpstr>Set Topology MTH 251</vt:lpstr>
      <vt:lpstr>Lecture Outline</vt:lpstr>
      <vt:lpstr>Slide 3</vt:lpstr>
      <vt:lpstr>Slide 4</vt:lpstr>
      <vt:lpstr>Slide 5</vt:lpstr>
      <vt:lpstr>Slide 6</vt:lpstr>
      <vt:lpstr>Slide 7</vt:lpstr>
      <vt:lpstr> </vt:lpstr>
      <vt:lpstr>Slide 9</vt:lpstr>
      <vt:lpstr>Open sets and Neighbourhoods</vt:lpstr>
      <vt:lpstr>Open sets and Neighbourhoods</vt:lpstr>
      <vt:lpstr>Open sets and Neighbourhoods</vt:lpstr>
      <vt:lpstr>Open sets and Neighbourhoods</vt:lpstr>
      <vt:lpstr>Open sets and Neighbourhoods</vt:lpstr>
      <vt:lpstr>Definition # 2 (Neighbourhood of a point)</vt:lpstr>
      <vt:lpstr>Definition # 2 (Neighbourhood of a point)</vt:lpstr>
      <vt:lpstr>Definition # 2 (Neighbourhood of a point)</vt:lpstr>
      <vt:lpstr>Definition # 2 (Neighbourhood of a point)</vt:lpstr>
      <vt:lpstr>Definition # 2 (Neighbourhood of a point)</vt:lpstr>
      <vt:lpstr> </vt:lpstr>
      <vt:lpstr>Example # 2.</vt:lpstr>
      <vt:lpstr>Slide 22</vt:lpstr>
      <vt:lpstr>Example # 3:</vt:lpstr>
      <vt:lpstr>Slide 24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396</cp:revision>
  <dcterms:created xsi:type="dcterms:W3CDTF">2012-11-27T13:12:39Z</dcterms:created>
  <dcterms:modified xsi:type="dcterms:W3CDTF">2012-12-12T05:23:13Z</dcterms:modified>
</cp:coreProperties>
</file>