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72.xml" ContentType="application/vnd.openxmlformats-officedocument.presentationml.slide+xml"/>
  <Override PartName="/ppt/slides/slide8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slides/slide7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s/slide7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3"/>
  </p:notesMasterIdLst>
  <p:sldIdLst>
    <p:sldId id="332" r:id="rId2"/>
    <p:sldId id="258" r:id="rId3"/>
    <p:sldId id="369" r:id="rId4"/>
    <p:sldId id="461" r:id="rId5"/>
    <p:sldId id="445" r:id="rId6"/>
    <p:sldId id="450" r:id="rId7"/>
    <p:sldId id="455" r:id="rId8"/>
    <p:sldId id="454" r:id="rId9"/>
    <p:sldId id="453" r:id="rId10"/>
    <p:sldId id="452" r:id="rId11"/>
    <p:sldId id="451" r:id="rId12"/>
    <p:sldId id="449" r:id="rId13"/>
    <p:sldId id="446" r:id="rId14"/>
    <p:sldId id="460" r:id="rId15"/>
    <p:sldId id="459" r:id="rId16"/>
    <p:sldId id="458" r:id="rId17"/>
    <p:sldId id="457" r:id="rId18"/>
    <p:sldId id="456" r:id="rId19"/>
    <p:sldId id="371" r:id="rId20"/>
    <p:sldId id="399" r:id="rId21"/>
    <p:sldId id="400" r:id="rId22"/>
    <p:sldId id="401" r:id="rId23"/>
    <p:sldId id="372" r:id="rId24"/>
    <p:sldId id="402" r:id="rId25"/>
    <p:sldId id="403" r:id="rId26"/>
    <p:sldId id="405" r:id="rId27"/>
    <p:sldId id="404" r:id="rId28"/>
    <p:sldId id="373" r:id="rId29"/>
    <p:sldId id="409" r:id="rId30"/>
    <p:sldId id="408" r:id="rId31"/>
    <p:sldId id="407" r:id="rId32"/>
    <p:sldId id="406" r:id="rId33"/>
    <p:sldId id="374" r:id="rId34"/>
    <p:sldId id="375" r:id="rId35"/>
    <p:sldId id="413" r:id="rId36"/>
    <p:sldId id="412" r:id="rId37"/>
    <p:sldId id="411" r:id="rId38"/>
    <p:sldId id="410" r:id="rId39"/>
    <p:sldId id="376" r:id="rId40"/>
    <p:sldId id="414" r:id="rId41"/>
    <p:sldId id="415" r:id="rId42"/>
    <p:sldId id="417" r:id="rId43"/>
    <p:sldId id="377" r:id="rId44"/>
    <p:sldId id="378" r:id="rId45"/>
    <p:sldId id="418" r:id="rId46"/>
    <p:sldId id="421" r:id="rId47"/>
    <p:sldId id="420" r:id="rId48"/>
    <p:sldId id="419" r:id="rId49"/>
    <p:sldId id="380" r:id="rId50"/>
    <p:sldId id="425" r:id="rId51"/>
    <p:sldId id="424" r:id="rId52"/>
    <p:sldId id="423" r:id="rId53"/>
    <p:sldId id="422" r:id="rId54"/>
    <p:sldId id="381" r:id="rId55"/>
    <p:sldId id="392" r:id="rId56"/>
    <p:sldId id="428" r:id="rId57"/>
    <p:sldId id="427" r:id="rId58"/>
    <p:sldId id="426" r:id="rId59"/>
    <p:sldId id="393" r:id="rId60"/>
    <p:sldId id="430" r:id="rId61"/>
    <p:sldId id="429" r:id="rId62"/>
    <p:sldId id="394" r:id="rId63"/>
    <p:sldId id="433" r:id="rId64"/>
    <p:sldId id="432" r:id="rId65"/>
    <p:sldId id="431" r:id="rId66"/>
    <p:sldId id="395" r:id="rId67"/>
    <p:sldId id="435" r:id="rId68"/>
    <p:sldId id="434" r:id="rId69"/>
    <p:sldId id="396" r:id="rId70"/>
    <p:sldId id="438" r:id="rId71"/>
    <p:sldId id="437" r:id="rId72"/>
    <p:sldId id="436" r:id="rId73"/>
    <p:sldId id="397" r:id="rId74"/>
    <p:sldId id="439" r:id="rId75"/>
    <p:sldId id="441" r:id="rId76"/>
    <p:sldId id="440" r:id="rId77"/>
    <p:sldId id="398" r:id="rId78"/>
    <p:sldId id="444" r:id="rId79"/>
    <p:sldId id="443" r:id="rId80"/>
    <p:sldId id="442" r:id="rId81"/>
    <p:sldId id="370" r:id="rId8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2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12/10/2012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11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76841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Outline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In this Lecture we will define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Topology on a set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Topological space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Open and closed sets in topology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We will discuss several examples of topologies on a set.</a:t>
            </a:r>
            <a:endParaRPr lang="en-US" sz="1800" dirty="0">
              <a:latin typeface="Arial Black" pitchFamily="34" charset="0"/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616107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Topological Spaces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575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352800"/>
            <a:ext cx="152400" cy="15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Grp="1" noChangeAspect="1" noChangeArrowheads="1" noCrop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62201"/>
            <a:ext cx="3276600" cy="2643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76300" y="2362201"/>
            <a:ext cx="27813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66628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6510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r>
              <a:rPr lang="en-US" sz="1800" dirty="0">
                <a:latin typeface="Arial Black" pitchFamily="34" charset="0"/>
              </a:rPr>
              <a:t>The idea is that if one geometric object can be continuously transformed into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10456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r>
              <a:rPr lang="en-US" sz="1800" dirty="0">
                <a:latin typeface="Arial Black" pitchFamily="34" charset="0"/>
              </a:rPr>
              <a:t>The idea is that if one geometric object can be continuously transformed into</a:t>
            </a:r>
          </a:p>
          <a:p>
            <a:r>
              <a:rPr lang="en-US" sz="1800" dirty="0">
                <a:latin typeface="Arial Black" pitchFamily="34" charset="0"/>
              </a:rPr>
              <a:t>another, then the two objects are to be viewed as being </a:t>
            </a:r>
            <a:r>
              <a:rPr lang="en-US" sz="1800" i="1" dirty="0">
                <a:latin typeface="Arial Black" pitchFamily="34" charset="0"/>
              </a:rPr>
              <a:t>topologically </a:t>
            </a:r>
            <a:r>
              <a:rPr lang="en-US" sz="1800" dirty="0">
                <a:latin typeface="Arial Black" pitchFamily="34" charset="0"/>
              </a:rPr>
              <a:t>the same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030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r>
              <a:rPr lang="en-US" sz="1800" dirty="0">
                <a:latin typeface="Arial Black" pitchFamily="34" charset="0"/>
              </a:rPr>
              <a:t>The idea is that if one geometric object can be continuously transformed into</a:t>
            </a:r>
          </a:p>
          <a:p>
            <a:r>
              <a:rPr lang="en-US" sz="1800" dirty="0">
                <a:latin typeface="Arial Black" pitchFamily="34" charset="0"/>
              </a:rPr>
              <a:t>another, then the two objects are to be viewed as being </a:t>
            </a:r>
            <a:r>
              <a:rPr lang="en-US" sz="1800" i="1" dirty="0">
                <a:latin typeface="Arial Black" pitchFamily="34" charset="0"/>
              </a:rPr>
              <a:t>topologically </a:t>
            </a:r>
            <a:r>
              <a:rPr lang="en-US" sz="1800" dirty="0">
                <a:latin typeface="Arial Black" pitchFamily="34" charset="0"/>
              </a:rPr>
              <a:t>the same</a:t>
            </a:r>
          </a:p>
          <a:p>
            <a:r>
              <a:rPr lang="en-US" sz="1800" dirty="0">
                <a:latin typeface="Arial Black" pitchFamily="34" charset="0"/>
              </a:rPr>
              <a:t>For example, a circle and a square are topologically </a:t>
            </a:r>
            <a:r>
              <a:rPr lang="en-US" sz="1800" dirty="0" smtClean="0">
                <a:latin typeface="Arial Black" pitchFamily="34" charset="0"/>
              </a:rPr>
              <a:t>equivalent</a:t>
            </a:r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693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r>
              <a:rPr lang="en-US" sz="1800" dirty="0">
                <a:latin typeface="Arial Black" pitchFamily="34" charset="0"/>
              </a:rPr>
              <a:t>The idea is that if one geometric object can be continuously transformed into</a:t>
            </a:r>
          </a:p>
          <a:p>
            <a:r>
              <a:rPr lang="en-US" sz="1800" dirty="0">
                <a:latin typeface="Arial Black" pitchFamily="34" charset="0"/>
              </a:rPr>
              <a:t>another, then the two objects are to be viewed as being </a:t>
            </a:r>
            <a:r>
              <a:rPr lang="en-US" sz="1800" i="1" dirty="0">
                <a:latin typeface="Arial Black" pitchFamily="34" charset="0"/>
              </a:rPr>
              <a:t>topologically </a:t>
            </a:r>
            <a:r>
              <a:rPr lang="en-US" sz="1800" dirty="0">
                <a:latin typeface="Arial Black" pitchFamily="34" charset="0"/>
              </a:rPr>
              <a:t>the same</a:t>
            </a:r>
          </a:p>
          <a:p>
            <a:r>
              <a:rPr lang="en-US" sz="1800" dirty="0">
                <a:latin typeface="Arial Black" pitchFamily="34" charset="0"/>
              </a:rPr>
              <a:t>For example, a circle and a square are topologically </a:t>
            </a:r>
            <a:r>
              <a:rPr lang="en-US" sz="1800" dirty="0" smtClean="0">
                <a:latin typeface="Arial Black" pitchFamily="34" charset="0"/>
              </a:rPr>
              <a:t>equivalent</a:t>
            </a:r>
          </a:p>
          <a:p>
            <a:r>
              <a:rPr lang="en-US" sz="1800" dirty="0">
                <a:latin typeface="Arial Black" pitchFamily="34" charset="0"/>
              </a:rPr>
              <a:t>Physically, a rubber </a:t>
            </a:r>
            <a:r>
              <a:rPr lang="en-US" sz="1800" dirty="0" smtClean="0">
                <a:latin typeface="Arial Black" pitchFamily="34" charset="0"/>
              </a:rPr>
              <a:t>band can </a:t>
            </a:r>
            <a:r>
              <a:rPr lang="en-US" sz="1800" dirty="0">
                <a:latin typeface="Arial Black" pitchFamily="34" charset="0"/>
              </a:rPr>
              <a:t>be stretched into the form of either a circle or a </a:t>
            </a:r>
            <a:r>
              <a:rPr lang="en-US" sz="1800" dirty="0" smtClean="0">
                <a:latin typeface="Arial Black" pitchFamily="34" charset="0"/>
              </a:rPr>
              <a:t>square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94455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r>
              <a:rPr lang="en-US" sz="1800" dirty="0">
                <a:latin typeface="Arial Black" pitchFamily="34" charset="0"/>
              </a:rPr>
              <a:t>The idea is that if one geometric object can be continuously transformed into</a:t>
            </a:r>
          </a:p>
          <a:p>
            <a:r>
              <a:rPr lang="en-US" sz="1800" dirty="0">
                <a:latin typeface="Arial Black" pitchFamily="34" charset="0"/>
              </a:rPr>
              <a:t>another, then the two objects are to be viewed as being </a:t>
            </a:r>
            <a:r>
              <a:rPr lang="en-US" sz="1800" i="1" dirty="0">
                <a:latin typeface="Arial Black" pitchFamily="34" charset="0"/>
              </a:rPr>
              <a:t>topologically </a:t>
            </a:r>
            <a:r>
              <a:rPr lang="en-US" sz="1800" dirty="0">
                <a:latin typeface="Arial Black" pitchFamily="34" charset="0"/>
              </a:rPr>
              <a:t>the same</a:t>
            </a:r>
          </a:p>
          <a:p>
            <a:r>
              <a:rPr lang="en-US" sz="1800" dirty="0">
                <a:latin typeface="Arial Black" pitchFamily="34" charset="0"/>
              </a:rPr>
              <a:t>For example, a circle and a square are topologically </a:t>
            </a:r>
            <a:r>
              <a:rPr lang="en-US" sz="1800" dirty="0" smtClean="0">
                <a:latin typeface="Arial Black" pitchFamily="34" charset="0"/>
              </a:rPr>
              <a:t>equivalent</a:t>
            </a:r>
          </a:p>
          <a:p>
            <a:r>
              <a:rPr lang="en-US" sz="1800" dirty="0">
                <a:latin typeface="Arial Black" pitchFamily="34" charset="0"/>
              </a:rPr>
              <a:t>Physically, a rubber </a:t>
            </a:r>
            <a:r>
              <a:rPr lang="en-US" sz="1800" dirty="0" smtClean="0">
                <a:latin typeface="Arial Black" pitchFamily="34" charset="0"/>
              </a:rPr>
              <a:t>band can </a:t>
            </a:r>
            <a:r>
              <a:rPr lang="en-US" sz="1800" dirty="0">
                <a:latin typeface="Arial Black" pitchFamily="34" charset="0"/>
              </a:rPr>
              <a:t>be stretched into the form of either a circle or a </a:t>
            </a:r>
            <a:r>
              <a:rPr lang="en-US" sz="1800" dirty="0" smtClean="0">
                <a:latin typeface="Arial Black" pitchFamily="34" charset="0"/>
              </a:rPr>
              <a:t>square</a:t>
            </a:r>
          </a:p>
          <a:p>
            <a:r>
              <a:rPr lang="en-US" sz="1800" dirty="0" smtClean="0">
                <a:latin typeface="Arial Black" pitchFamily="34" charset="0"/>
              </a:rPr>
              <a:t>A figure </a:t>
            </a:r>
            <a:r>
              <a:rPr lang="en-US" sz="1800" dirty="0">
                <a:latin typeface="Arial Black" pitchFamily="34" charset="0"/>
              </a:rPr>
              <a:t>eight curve formed by two circles touching at a point is to be regarded as </a:t>
            </a:r>
            <a:r>
              <a:rPr lang="en-US" sz="1800" dirty="0" smtClean="0">
                <a:latin typeface="Arial Black" pitchFamily="34" charset="0"/>
              </a:rPr>
              <a:t>topologically distinct </a:t>
            </a:r>
            <a:r>
              <a:rPr lang="en-US" sz="1800" dirty="0">
                <a:latin typeface="Arial Black" pitchFamily="34" charset="0"/>
              </a:rPr>
              <a:t>from a circle or </a:t>
            </a:r>
            <a:r>
              <a:rPr lang="en-US" sz="1800" dirty="0" smtClean="0">
                <a:latin typeface="Arial Black" pitchFamily="34" charset="0"/>
              </a:rPr>
              <a:t>square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57356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r>
              <a:rPr lang="en-US" sz="1800" dirty="0">
                <a:latin typeface="Arial Black" pitchFamily="34" charset="0"/>
              </a:rPr>
              <a:t>The idea is that if one geometric object can be continuously transformed into</a:t>
            </a:r>
          </a:p>
          <a:p>
            <a:r>
              <a:rPr lang="en-US" sz="1800" dirty="0">
                <a:latin typeface="Arial Black" pitchFamily="34" charset="0"/>
              </a:rPr>
              <a:t>another, then the two objects are to be viewed as being </a:t>
            </a:r>
            <a:r>
              <a:rPr lang="en-US" sz="1800" i="1" dirty="0">
                <a:latin typeface="Arial Black" pitchFamily="34" charset="0"/>
              </a:rPr>
              <a:t>topologically </a:t>
            </a:r>
            <a:r>
              <a:rPr lang="en-US" sz="1800" dirty="0">
                <a:latin typeface="Arial Black" pitchFamily="34" charset="0"/>
              </a:rPr>
              <a:t>the same</a:t>
            </a:r>
          </a:p>
          <a:p>
            <a:r>
              <a:rPr lang="en-US" sz="1800" dirty="0">
                <a:latin typeface="Arial Black" pitchFamily="34" charset="0"/>
              </a:rPr>
              <a:t>For example, a circle and a square are topologically </a:t>
            </a:r>
            <a:r>
              <a:rPr lang="en-US" sz="1800" dirty="0" smtClean="0">
                <a:latin typeface="Arial Black" pitchFamily="34" charset="0"/>
              </a:rPr>
              <a:t>equivalent</a:t>
            </a:r>
          </a:p>
          <a:p>
            <a:r>
              <a:rPr lang="en-US" sz="1800" dirty="0">
                <a:latin typeface="Arial Black" pitchFamily="34" charset="0"/>
              </a:rPr>
              <a:t>Physically, a rubber </a:t>
            </a:r>
            <a:r>
              <a:rPr lang="en-US" sz="1800" dirty="0" smtClean="0">
                <a:latin typeface="Arial Black" pitchFamily="34" charset="0"/>
              </a:rPr>
              <a:t>band can </a:t>
            </a:r>
            <a:r>
              <a:rPr lang="en-US" sz="1800" dirty="0">
                <a:latin typeface="Arial Black" pitchFamily="34" charset="0"/>
              </a:rPr>
              <a:t>be stretched into the form of either a circle or a </a:t>
            </a:r>
            <a:r>
              <a:rPr lang="en-US" sz="1800" dirty="0" smtClean="0">
                <a:latin typeface="Arial Black" pitchFamily="34" charset="0"/>
              </a:rPr>
              <a:t>square</a:t>
            </a:r>
          </a:p>
          <a:p>
            <a:r>
              <a:rPr lang="en-US" sz="1800" dirty="0" smtClean="0">
                <a:latin typeface="Arial Black" pitchFamily="34" charset="0"/>
              </a:rPr>
              <a:t>A figure </a:t>
            </a:r>
            <a:r>
              <a:rPr lang="en-US" sz="1800" dirty="0">
                <a:latin typeface="Arial Black" pitchFamily="34" charset="0"/>
              </a:rPr>
              <a:t>eight curve formed by two circles touching at a point is to be regarded as </a:t>
            </a:r>
            <a:r>
              <a:rPr lang="en-US" sz="1800" dirty="0" smtClean="0">
                <a:latin typeface="Arial Black" pitchFamily="34" charset="0"/>
              </a:rPr>
              <a:t>topologically distinct </a:t>
            </a:r>
            <a:r>
              <a:rPr lang="en-US" sz="1800" dirty="0">
                <a:latin typeface="Arial Black" pitchFamily="34" charset="0"/>
              </a:rPr>
              <a:t>from a circle or </a:t>
            </a:r>
            <a:r>
              <a:rPr lang="en-US" sz="1800" dirty="0" smtClean="0">
                <a:latin typeface="Arial Black" pitchFamily="34" charset="0"/>
              </a:rPr>
              <a:t>square</a:t>
            </a:r>
          </a:p>
          <a:p>
            <a:r>
              <a:rPr lang="en-US" sz="1800" dirty="0">
                <a:latin typeface="Arial Black" pitchFamily="34" charset="0"/>
              </a:rPr>
              <a:t>A qualitative property that distinguishes </a:t>
            </a:r>
            <a:r>
              <a:rPr lang="en-US" sz="1800" dirty="0" smtClean="0">
                <a:latin typeface="Arial Black" pitchFamily="34" charset="0"/>
              </a:rPr>
              <a:t>the circle </a:t>
            </a:r>
            <a:r>
              <a:rPr lang="en-US" sz="1800" dirty="0">
                <a:latin typeface="Arial Black" pitchFamily="34" charset="0"/>
              </a:rPr>
              <a:t>from the figure eight is the number of connected pieces that remain when </a:t>
            </a:r>
            <a:r>
              <a:rPr lang="en-US" sz="1800" dirty="0" smtClean="0">
                <a:latin typeface="Arial Black" pitchFamily="34" charset="0"/>
              </a:rPr>
              <a:t>a single </a:t>
            </a:r>
            <a:r>
              <a:rPr lang="en-US" sz="1800" dirty="0">
                <a:latin typeface="Arial Black" pitchFamily="34" charset="0"/>
              </a:rPr>
              <a:t>point is </a:t>
            </a:r>
            <a:r>
              <a:rPr lang="en-US" sz="1800" dirty="0" smtClean="0">
                <a:latin typeface="Arial Black" pitchFamily="34" charset="0"/>
              </a:rPr>
              <a:t>removed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426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867400"/>
          </a:xfrm>
        </p:spPr>
        <p:txBody>
          <a:bodyPr>
            <a:normAutofit lnSpcReduction="10000"/>
          </a:bodyPr>
          <a:lstStyle/>
          <a:p>
            <a:r>
              <a:rPr lang="en-US" sz="2400" dirty="0" smtClean="0">
                <a:latin typeface="Arial Black" pitchFamily="34" charset="0"/>
              </a:rPr>
              <a:t>Introduction:</a:t>
            </a:r>
          </a:p>
          <a:p>
            <a:r>
              <a:rPr lang="en-US" sz="1800" dirty="0">
                <a:latin typeface="Arial Black" pitchFamily="34" charset="0"/>
              </a:rPr>
              <a:t>One way to describe the subject of Topology is to say that it is qualitative geometry</a:t>
            </a:r>
          </a:p>
          <a:p>
            <a:r>
              <a:rPr lang="en-US" sz="1800" dirty="0">
                <a:latin typeface="Arial Black" pitchFamily="34" charset="0"/>
              </a:rPr>
              <a:t>The idea is that if one geometric object can be continuously transformed into</a:t>
            </a:r>
          </a:p>
          <a:p>
            <a:r>
              <a:rPr lang="en-US" sz="1800" dirty="0">
                <a:latin typeface="Arial Black" pitchFamily="34" charset="0"/>
              </a:rPr>
              <a:t>another, then the two objects are to be viewed as being </a:t>
            </a:r>
            <a:r>
              <a:rPr lang="en-US" sz="1800" i="1" dirty="0">
                <a:latin typeface="Arial Black" pitchFamily="34" charset="0"/>
              </a:rPr>
              <a:t>topologically </a:t>
            </a:r>
            <a:r>
              <a:rPr lang="en-US" sz="1800" dirty="0">
                <a:latin typeface="Arial Black" pitchFamily="34" charset="0"/>
              </a:rPr>
              <a:t>the same</a:t>
            </a:r>
          </a:p>
          <a:p>
            <a:r>
              <a:rPr lang="en-US" sz="1800" dirty="0">
                <a:latin typeface="Arial Black" pitchFamily="34" charset="0"/>
              </a:rPr>
              <a:t>For example, a circle and a square are topologically </a:t>
            </a:r>
            <a:r>
              <a:rPr lang="en-US" sz="1800" dirty="0" smtClean="0">
                <a:latin typeface="Arial Black" pitchFamily="34" charset="0"/>
              </a:rPr>
              <a:t>equivalent</a:t>
            </a:r>
          </a:p>
          <a:p>
            <a:r>
              <a:rPr lang="en-US" sz="1800" dirty="0">
                <a:latin typeface="Arial Black" pitchFamily="34" charset="0"/>
              </a:rPr>
              <a:t>Physically, a rubber </a:t>
            </a:r>
            <a:r>
              <a:rPr lang="en-US" sz="1800" dirty="0" smtClean="0">
                <a:latin typeface="Arial Black" pitchFamily="34" charset="0"/>
              </a:rPr>
              <a:t>band can </a:t>
            </a:r>
            <a:r>
              <a:rPr lang="en-US" sz="1800" dirty="0">
                <a:latin typeface="Arial Black" pitchFamily="34" charset="0"/>
              </a:rPr>
              <a:t>be stretched into the form of either a circle or a </a:t>
            </a:r>
            <a:r>
              <a:rPr lang="en-US" sz="1800" dirty="0" smtClean="0">
                <a:latin typeface="Arial Black" pitchFamily="34" charset="0"/>
              </a:rPr>
              <a:t>square</a:t>
            </a:r>
          </a:p>
          <a:p>
            <a:r>
              <a:rPr lang="en-US" sz="1800" dirty="0" smtClean="0">
                <a:latin typeface="Arial Black" pitchFamily="34" charset="0"/>
              </a:rPr>
              <a:t>A figure </a:t>
            </a:r>
            <a:r>
              <a:rPr lang="en-US" sz="1800" dirty="0">
                <a:latin typeface="Arial Black" pitchFamily="34" charset="0"/>
              </a:rPr>
              <a:t>eight curve formed by two circles touching at a point is to be regarded as </a:t>
            </a:r>
            <a:r>
              <a:rPr lang="en-US" sz="1800" dirty="0" smtClean="0">
                <a:latin typeface="Arial Black" pitchFamily="34" charset="0"/>
              </a:rPr>
              <a:t>topologically distinct </a:t>
            </a:r>
            <a:r>
              <a:rPr lang="en-US" sz="1800" dirty="0">
                <a:latin typeface="Arial Black" pitchFamily="34" charset="0"/>
              </a:rPr>
              <a:t>from a circle or </a:t>
            </a:r>
            <a:r>
              <a:rPr lang="en-US" sz="1800" dirty="0" smtClean="0">
                <a:latin typeface="Arial Black" pitchFamily="34" charset="0"/>
              </a:rPr>
              <a:t>square</a:t>
            </a:r>
          </a:p>
          <a:p>
            <a:r>
              <a:rPr lang="en-US" sz="1800" dirty="0">
                <a:latin typeface="Arial Black" pitchFamily="34" charset="0"/>
              </a:rPr>
              <a:t>A qualitative property that distinguishes </a:t>
            </a:r>
            <a:r>
              <a:rPr lang="en-US" sz="1800" dirty="0" smtClean="0">
                <a:latin typeface="Arial Black" pitchFamily="34" charset="0"/>
              </a:rPr>
              <a:t>the circle </a:t>
            </a:r>
            <a:r>
              <a:rPr lang="en-US" sz="1800" dirty="0">
                <a:latin typeface="Arial Black" pitchFamily="34" charset="0"/>
              </a:rPr>
              <a:t>from the figure eight is the number of connected pieces that remain when </a:t>
            </a:r>
            <a:r>
              <a:rPr lang="en-US" sz="1800" dirty="0" smtClean="0">
                <a:latin typeface="Arial Black" pitchFamily="34" charset="0"/>
              </a:rPr>
              <a:t>a single </a:t>
            </a:r>
            <a:r>
              <a:rPr lang="en-US" sz="1800" dirty="0">
                <a:latin typeface="Arial Black" pitchFamily="34" charset="0"/>
              </a:rPr>
              <a:t>point is </a:t>
            </a:r>
            <a:r>
              <a:rPr lang="en-US" sz="1800" dirty="0" smtClean="0">
                <a:latin typeface="Arial Black" pitchFamily="34" charset="0"/>
              </a:rPr>
              <a:t>removed</a:t>
            </a:r>
          </a:p>
          <a:p>
            <a:r>
              <a:rPr lang="en-US" sz="1800" dirty="0">
                <a:latin typeface="Arial Black" pitchFamily="34" charset="0"/>
              </a:rPr>
              <a:t>When a point is removed from a circle what remains is </a:t>
            </a:r>
            <a:r>
              <a:rPr lang="en-US" sz="1800" dirty="0" smtClean="0">
                <a:latin typeface="Arial Black" pitchFamily="34" charset="0"/>
              </a:rPr>
              <a:t>still connected</a:t>
            </a:r>
            <a:r>
              <a:rPr lang="en-US" sz="1800" dirty="0">
                <a:latin typeface="Arial Black" pitchFamily="34" charset="0"/>
              </a:rPr>
              <a:t>, a single arc, whereas for a figure eight if one removes the point of </a:t>
            </a:r>
            <a:r>
              <a:rPr lang="en-US" sz="1800" dirty="0" smtClean="0">
                <a:latin typeface="Arial Black" pitchFamily="34" charset="0"/>
              </a:rPr>
              <a:t>contact of </a:t>
            </a:r>
            <a:r>
              <a:rPr lang="en-US" sz="1800" dirty="0">
                <a:latin typeface="Arial Black" pitchFamily="34" charset="0"/>
              </a:rPr>
              <a:t>its two circles, </a:t>
            </a:r>
            <a:r>
              <a:rPr lang="en-US" sz="1800" dirty="0" smtClean="0">
                <a:latin typeface="Arial Black" pitchFamily="34" charset="0"/>
              </a:rPr>
              <a:t>what </a:t>
            </a:r>
            <a:r>
              <a:rPr lang="en-US" sz="1800" dirty="0">
                <a:latin typeface="Arial Black" pitchFamily="34" charset="0"/>
              </a:rPr>
              <a:t>remains is two separate arcs, two separate pieces.</a:t>
            </a:r>
          </a:p>
          <a:p>
            <a:endParaRPr lang="en-US" sz="1800" dirty="0"/>
          </a:p>
          <a:p>
            <a:endParaRPr lang="en-US" sz="1800" dirty="0"/>
          </a:p>
          <a:p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5114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Arial Black" pitchFamily="34" charset="0"/>
              </a:rPr>
              <a:t>The term used to describe two geometric objects that are topologically </a:t>
            </a:r>
            <a:r>
              <a:rPr lang="en-US" sz="1900" dirty="0" smtClean="0">
                <a:latin typeface="Arial Black" pitchFamily="34" charset="0"/>
              </a:rPr>
              <a:t>equivalent is </a:t>
            </a:r>
            <a:r>
              <a:rPr lang="en-US" sz="1900" i="1" dirty="0" err="1">
                <a:latin typeface="Arial Black" pitchFamily="34" charset="0"/>
              </a:rPr>
              <a:t>homeomorphic</a:t>
            </a:r>
            <a:endParaRPr lang="en-US" sz="1900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876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Arial Black" pitchFamily="34" charset="0"/>
              </a:rPr>
              <a:t>The term used to describe two geometric objects that are topologically </a:t>
            </a:r>
            <a:r>
              <a:rPr lang="en-US" sz="1900" dirty="0" smtClean="0">
                <a:latin typeface="Arial Black" pitchFamily="34" charset="0"/>
              </a:rPr>
              <a:t>equivalent is </a:t>
            </a:r>
            <a:r>
              <a:rPr lang="en-US" sz="1900" i="1" dirty="0" err="1">
                <a:latin typeface="Arial Black" pitchFamily="34" charset="0"/>
              </a:rPr>
              <a:t>homeomorphic</a:t>
            </a:r>
            <a:endParaRPr lang="en-US" sz="1900" dirty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Thus a circle and a square are </a:t>
            </a:r>
            <a:r>
              <a:rPr lang="en-US" sz="1900" dirty="0" err="1" smtClean="0">
                <a:latin typeface="Arial Black" pitchFamily="34" charset="0"/>
              </a:rPr>
              <a:t>homeomorphic</a:t>
            </a:r>
            <a:endParaRPr lang="en-US" sz="1900" dirty="0" smtClean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95916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Arial Black" pitchFamily="34" charset="0"/>
              </a:rPr>
              <a:t>The term used to describe two geometric objects that are topologically </a:t>
            </a:r>
            <a:r>
              <a:rPr lang="en-US" sz="1900" dirty="0" smtClean="0">
                <a:latin typeface="Arial Black" pitchFamily="34" charset="0"/>
              </a:rPr>
              <a:t>equivalent is </a:t>
            </a:r>
            <a:r>
              <a:rPr lang="en-US" sz="1900" i="1" dirty="0" err="1">
                <a:latin typeface="Arial Black" pitchFamily="34" charset="0"/>
              </a:rPr>
              <a:t>homeomorphic</a:t>
            </a:r>
            <a:endParaRPr lang="en-US" sz="1900" dirty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Thus a circle and a square are </a:t>
            </a:r>
            <a:r>
              <a:rPr lang="en-US" sz="1900" dirty="0" err="1" smtClean="0">
                <a:latin typeface="Arial Black" pitchFamily="34" charset="0"/>
              </a:rPr>
              <a:t>homeomorphic</a:t>
            </a:r>
            <a:endParaRPr lang="en-US" sz="1900" dirty="0" smtClean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if </a:t>
            </a:r>
            <a:r>
              <a:rPr lang="en-US" sz="1900" dirty="0" smtClean="0">
                <a:latin typeface="Arial Black" pitchFamily="34" charset="0"/>
              </a:rPr>
              <a:t>we place </a:t>
            </a:r>
            <a:r>
              <a:rPr lang="en-US" sz="1900" dirty="0">
                <a:latin typeface="Arial Black" pitchFamily="34" charset="0"/>
              </a:rPr>
              <a:t>a circle 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>
                <a:latin typeface="Arial Black" pitchFamily="34" charset="0"/>
              </a:rPr>
              <a:t>inside a square 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with the same </a:t>
            </a:r>
            <a:r>
              <a:rPr lang="en-US" sz="1900" dirty="0" smtClean="0">
                <a:latin typeface="Arial Black" pitchFamily="34" charset="0"/>
              </a:rPr>
              <a:t>center point</a:t>
            </a:r>
            <a:r>
              <a:rPr lang="en-US" sz="1900" dirty="0">
                <a:latin typeface="Arial Black" pitchFamily="34" charset="0"/>
              </a:rPr>
              <a:t>, then projecting the circle radially outward to </a:t>
            </a:r>
            <a:r>
              <a:rPr lang="en-US" sz="1900" dirty="0" smtClean="0">
                <a:latin typeface="Arial Black" pitchFamily="34" charset="0"/>
              </a:rPr>
              <a:t>the square </a:t>
            </a:r>
            <a:r>
              <a:rPr lang="en-US" sz="1900" dirty="0">
                <a:latin typeface="Arial Black" pitchFamily="34" charset="0"/>
              </a:rPr>
              <a:t>defines a function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:</a:t>
            </a:r>
            <a:r>
              <a:rPr lang="en-US" sz="1900" i="1" dirty="0">
                <a:latin typeface="Arial Black" pitchFamily="34" charset="0"/>
              </a:rPr>
              <a:t>C</a:t>
            </a:r>
            <a:r>
              <a:rPr lang="en-US" sz="1900" dirty="0">
                <a:latin typeface="Arial Black" pitchFamily="34" charset="0"/>
              </a:rPr>
              <a:t>→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, and this function </a:t>
            </a:r>
            <a:r>
              <a:rPr lang="en-US" sz="1900" dirty="0" smtClean="0">
                <a:latin typeface="Arial Black" pitchFamily="34" charset="0"/>
              </a:rPr>
              <a:t>is continuous</a:t>
            </a:r>
            <a:r>
              <a:rPr lang="en-US" sz="1900" dirty="0">
                <a:latin typeface="Arial Black" pitchFamily="34" charset="0"/>
              </a:rPr>
              <a:t>: small changes in </a:t>
            </a:r>
            <a:r>
              <a:rPr lang="en-US" sz="1900" i="1" dirty="0">
                <a:latin typeface="Arial Black" pitchFamily="34" charset="0"/>
              </a:rPr>
              <a:t>x </a:t>
            </a:r>
            <a:r>
              <a:rPr lang="en-US" sz="1900" dirty="0">
                <a:latin typeface="Arial Black" pitchFamily="34" charset="0"/>
              </a:rPr>
              <a:t>produce small changes </a:t>
            </a:r>
            <a:r>
              <a:rPr lang="en-US" sz="1900" dirty="0" smtClean="0">
                <a:latin typeface="Arial Black" pitchFamily="34" charset="0"/>
              </a:rPr>
              <a:t>in </a:t>
            </a:r>
            <a:r>
              <a:rPr lang="en-US" sz="1900" i="1" dirty="0" smtClean="0">
                <a:latin typeface="Arial Black" pitchFamily="34" charset="0"/>
              </a:rPr>
              <a:t>f </a:t>
            </a:r>
            <a:r>
              <a:rPr lang="en-US" sz="1900" i="1" dirty="0">
                <a:latin typeface="Arial Black" pitchFamily="34" charset="0"/>
              </a:rPr>
              <a:t>(x)</a:t>
            </a:r>
            <a:r>
              <a:rPr lang="en-US" sz="1900" dirty="0">
                <a:latin typeface="Arial Black" pitchFamily="34" charset="0"/>
              </a:rPr>
              <a:t>. The function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has an inverse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−1 : </a:t>
            </a:r>
            <a:r>
              <a:rPr lang="en-US" sz="1900" i="1" dirty="0">
                <a:latin typeface="Arial Black" pitchFamily="34" charset="0"/>
              </a:rPr>
              <a:t>S</a:t>
            </a:r>
            <a:r>
              <a:rPr lang="en-US" sz="1900" dirty="0">
                <a:latin typeface="Arial Black" pitchFamily="34" charset="0"/>
              </a:rPr>
              <a:t>→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 smtClean="0">
                <a:latin typeface="Arial Black" pitchFamily="34" charset="0"/>
              </a:rPr>
              <a:t>obtained by </a:t>
            </a:r>
            <a:r>
              <a:rPr lang="en-US" sz="1900" dirty="0">
                <a:latin typeface="Arial Black" pitchFamily="34" charset="0"/>
              </a:rPr>
              <a:t>projecting the square radially inward to the circle, </a:t>
            </a:r>
            <a:r>
              <a:rPr lang="en-US" sz="1900" dirty="0" smtClean="0">
                <a:latin typeface="Arial Black" pitchFamily="34" charset="0"/>
              </a:rPr>
              <a:t>and this </a:t>
            </a:r>
            <a:r>
              <a:rPr lang="en-US" sz="1900" dirty="0">
                <a:latin typeface="Arial Black" pitchFamily="34" charset="0"/>
              </a:rPr>
              <a:t>is continuous as well. One says that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is a </a:t>
            </a:r>
            <a:r>
              <a:rPr lang="en-US" sz="1900" dirty="0" smtClean="0">
                <a:latin typeface="Arial Black" pitchFamily="34" charset="0"/>
              </a:rPr>
              <a:t>homeomorphism between 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>
                <a:latin typeface="Arial Black" pitchFamily="34" charset="0"/>
              </a:rPr>
              <a:t>and 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0032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Arial Black" pitchFamily="34" charset="0"/>
              </a:rPr>
              <a:t>The term used to describe two geometric objects that are topologically </a:t>
            </a:r>
            <a:r>
              <a:rPr lang="en-US" sz="1900" dirty="0" smtClean="0">
                <a:latin typeface="Arial Black" pitchFamily="34" charset="0"/>
              </a:rPr>
              <a:t>equivalent is </a:t>
            </a:r>
            <a:r>
              <a:rPr lang="en-US" sz="1900" i="1" dirty="0" err="1">
                <a:latin typeface="Arial Black" pitchFamily="34" charset="0"/>
              </a:rPr>
              <a:t>homeomorphic</a:t>
            </a:r>
            <a:endParaRPr lang="en-US" sz="1900" dirty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Thus a circle and a square are </a:t>
            </a:r>
            <a:r>
              <a:rPr lang="en-US" sz="1900" dirty="0" err="1" smtClean="0">
                <a:latin typeface="Arial Black" pitchFamily="34" charset="0"/>
              </a:rPr>
              <a:t>homeomorphic</a:t>
            </a:r>
            <a:endParaRPr lang="en-US" sz="1900" dirty="0" smtClean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if </a:t>
            </a:r>
            <a:r>
              <a:rPr lang="en-US" sz="1900" dirty="0" smtClean="0">
                <a:latin typeface="Arial Black" pitchFamily="34" charset="0"/>
              </a:rPr>
              <a:t>we place </a:t>
            </a:r>
            <a:r>
              <a:rPr lang="en-US" sz="1900" dirty="0">
                <a:latin typeface="Arial Black" pitchFamily="34" charset="0"/>
              </a:rPr>
              <a:t>a circle 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>
                <a:latin typeface="Arial Black" pitchFamily="34" charset="0"/>
              </a:rPr>
              <a:t>inside a square 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with the same </a:t>
            </a:r>
            <a:r>
              <a:rPr lang="en-US" sz="1900" dirty="0" smtClean="0">
                <a:latin typeface="Arial Black" pitchFamily="34" charset="0"/>
              </a:rPr>
              <a:t>center point</a:t>
            </a:r>
            <a:r>
              <a:rPr lang="en-US" sz="1900" dirty="0">
                <a:latin typeface="Arial Black" pitchFamily="34" charset="0"/>
              </a:rPr>
              <a:t>, then projecting the circle radially outward to </a:t>
            </a:r>
            <a:r>
              <a:rPr lang="en-US" sz="1900" dirty="0" smtClean="0">
                <a:latin typeface="Arial Black" pitchFamily="34" charset="0"/>
              </a:rPr>
              <a:t>the square </a:t>
            </a:r>
            <a:r>
              <a:rPr lang="en-US" sz="1900" dirty="0">
                <a:latin typeface="Arial Black" pitchFamily="34" charset="0"/>
              </a:rPr>
              <a:t>defines a function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:</a:t>
            </a:r>
            <a:r>
              <a:rPr lang="en-US" sz="1900" i="1" dirty="0">
                <a:latin typeface="Arial Black" pitchFamily="34" charset="0"/>
              </a:rPr>
              <a:t>C</a:t>
            </a:r>
            <a:r>
              <a:rPr lang="en-US" sz="1900" dirty="0">
                <a:latin typeface="Arial Black" pitchFamily="34" charset="0"/>
              </a:rPr>
              <a:t>→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, and this function </a:t>
            </a:r>
            <a:r>
              <a:rPr lang="en-US" sz="1900" dirty="0" smtClean="0">
                <a:latin typeface="Arial Black" pitchFamily="34" charset="0"/>
              </a:rPr>
              <a:t>is continuous</a:t>
            </a:r>
            <a:r>
              <a:rPr lang="en-US" sz="1900" dirty="0">
                <a:latin typeface="Arial Black" pitchFamily="34" charset="0"/>
              </a:rPr>
              <a:t>: small changes in </a:t>
            </a:r>
            <a:r>
              <a:rPr lang="en-US" sz="1900" i="1" dirty="0">
                <a:latin typeface="Arial Black" pitchFamily="34" charset="0"/>
              </a:rPr>
              <a:t>x </a:t>
            </a:r>
            <a:r>
              <a:rPr lang="en-US" sz="1900" dirty="0">
                <a:latin typeface="Arial Black" pitchFamily="34" charset="0"/>
              </a:rPr>
              <a:t>produce small changes </a:t>
            </a:r>
            <a:r>
              <a:rPr lang="en-US" sz="1900" dirty="0" smtClean="0">
                <a:latin typeface="Arial Black" pitchFamily="34" charset="0"/>
              </a:rPr>
              <a:t>in </a:t>
            </a:r>
            <a:r>
              <a:rPr lang="en-US" sz="1900" i="1" dirty="0" smtClean="0">
                <a:latin typeface="Arial Black" pitchFamily="34" charset="0"/>
              </a:rPr>
              <a:t>f </a:t>
            </a:r>
            <a:r>
              <a:rPr lang="en-US" sz="1900" i="1" dirty="0">
                <a:latin typeface="Arial Black" pitchFamily="34" charset="0"/>
              </a:rPr>
              <a:t>(x)</a:t>
            </a:r>
            <a:r>
              <a:rPr lang="en-US" sz="1900" dirty="0">
                <a:latin typeface="Arial Black" pitchFamily="34" charset="0"/>
              </a:rPr>
              <a:t>. The function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has an inverse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−1 : </a:t>
            </a:r>
            <a:r>
              <a:rPr lang="en-US" sz="1900" i="1" dirty="0">
                <a:latin typeface="Arial Black" pitchFamily="34" charset="0"/>
              </a:rPr>
              <a:t>S</a:t>
            </a:r>
            <a:r>
              <a:rPr lang="en-US" sz="1900" dirty="0">
                <a:latin typeface="Arial Black" pitchFamily="34" charset="0"/>
              </a:rPr>
              <a:t>→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 smtClean="0">
                <a:latin typeface="Arial Black" pitchFamily="34" charset="0"/>
              </a:rPr>
              <a:t>obtained by </a:t>
            </a:r>
            <a:r>
              <a:rPr lang="en-US" sz="1900" dirty="0">
                <a:latin typeface="Arial Black" pitchFamily="34" charset="0"/>
              </a:rPr>
              <a:t>projecting the square radially inward to the circle, </a:t>
            </a:r>
            <a:r>
              <a:rPr lang="en-US" sz="1900" dirty="0" smtClean="0">
                <a:latin typeface="Arial Black" pitchFamily="34" charset="0"/>
              </a:rPr>
              <a:t>and this </a:t>
            </a:r>
            <a:r>
              <a:rPr lang="en-US" sz="1900" dirty="0">
                <a:latin typeface="Arial Black" pitchFamily="34" charset="0"/>
              </a:rPr>
              <a:t>is continuous as well. One says that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is a </a:t>
            </a:r>
            <a:r>
              <a:rPr lang="en-US" sz="1900" dirty="0" smtClean="0">
                <a:latin typeface="Arial Black" pitchFamily="34" charset="0"/>
              </a:rPr>
              <a:t>homeomorphism between 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>
                <a:latin typeface="Arial Black" pitchFamily="34" charset="0"/>
              </a:rPr>
              <a:t>and 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.</a:t>
            </a:r>
          </a:p>
          <a:p>
            <a:r>
              <a:rPr lang="en-US" sz="1900" dirty="0">
                <a:latin typeface="Arial Black" pitchFamily="34" charset="0"/>
              </a:rPr>
              <a:t>One of the basic problems of Topology is to determine when two given geometric objects are </a:t>
            </a:r>
            <a:r>
              <a:rPr lang="en-US" sz="1900" dirty="0" err="1">
                <a:latin typeface="Arial Black" pitchFamily="34" charset="0"/>
              </a:rPr>
              <a:t>homeomorphic</a:t>
            </a:r>
            <a:endParaRPr lang="en-US" sz="1900" dirty="0">
              <a:latin typeface="Arial Black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296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>
            <a:normAutofit/>
          </a:bodyPr>
          <a:lstStyle/>
          <a:p>
            <a:r>
              <a:rPr lang="en-US" sz="1900" dirty="0">
                <a:latin typeface="Arial Black" pitchFamily="34" charset="0"/>
              </a:rPr>
              <a:t>The term used to describe two geometric objects that are topologically </a:t>
            </a:r>
            <a:r>
              <a:rPr lang="en-US" sz="1900" dirty="0" smtClean="0">
                <a:latin typeface="Arial Black" pitchFamily="34" charset="0"/>
              </a:rPr>
              <a:t>equivalent is </a:t>
            </a:r>
            <a:r>
              <a:rPr lang="en-US" sz="1900" i="1" dirty="0" err="1">
                <a:latin typeface="Arial Black" pitchFamily="34" charset="0"/>
              </a:rPr>
              <a:t>homeomorphic</a:t>
            </a:r>
            <a:endParaRPr lang="en-US" sz="1900" dirty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Thus a circle and a square are </a:t>
            </a:r>
            <a:r>
              <a:rPr lang="en-US" sz="1900" dirty="0" err="1" smtClean="0">
                <a:latin typeface="Arial Black" pitchFamily="34" charset="0"/>
              </a:rPr>
              <a:t>homeomorphic</a:t>
            </a:r>
            <a:endParaRPr lang="en-US" sz="1900" dirty="0" smtClean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if </a:t>
            </a:r>
            <a:r>
              <a:rPr lang="en-US" sz="1900" dirty="0" smtClean="0">
                <a:latin typeface="Arial Black" pitchFamily="34" charset="0"/>
              </a:rPr>
              <a:t>we place </a:t>
            </a:r>
            <a:r>
              <a:rPr lang="en-US" sz="1900" dirty="0">
                <a:latin typeface="Arial Black" pitchFamily="34" charset="0"/>
              </a:rPr>
              <a:t>a circle 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>
                <a:latin typeface="Arial Black" pitchFamily="34" charset="0"/>
              </a:rPr>
              <a:t>inside a square 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with the same </a:t>
            </a:r>
            <a:r>
              <a:rPr lang="en-US" sz="1900" dirty="0" smtClean="0">
                <a:latin typeface="Arial Black" pitchFamily="34" charset="0"/>
              </a:rPr>
              <a:t>center point</a:t>
            </a:r>
            <a:r>
              <a:rPr lang="en-US" sz="1900" dirty="0">
                <a:latin typeface="Arial Black" pitchFamily="34" charset="0"/>
              </a:rPr>
              <a:t>, then projecting the circle radially outward to </a:t>
            </a:r>
            <a:r>
              <a:rPr lang="en-US" sz="1900" dirty="0" smtClean="0">
                <a:latin typeface="Arial Black" pitchFamily="34" charset="0"/>
              </a:rPr>
              <a:t>the square </a:t>
            </a:r>
            <a:r>
              <a:rPr lang="en-US" sz="1900" dirty="0">
                <a:latin typeface="Arial Black" pitchFamily="34" charset="0"/>
              </a:rPr>
              <a:t>defines a function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:</a:t>
            </a:r>
            <a:r>
              <a:rPr lang="en-US" sz="1900" i="1" dirty="0">
                <a:latin typeface="Arial Black" pitchFamily="34" charset="0"/>
              </a:rPr>
              <a:t>C</a:t>
            </a:r>
            <a:r>
              <a:rPr lang="en-US" sz="1900" dirty="0">
                <a:latin typeface="Arial Black" pitchFamily="34" charset="0"/>
              </a:rPr>
              <a:t>→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, and this function </a:t>
            </a:r>
            <a:r>
              <a:rPr lang="en-US" sz="1900" dirty="0" smtClean="0">
                <a:latin typeface="Arial Black" pitchFamily="34" charset="0"/>
              </a:rPr>
              <a:t>is continuous</a:t>
            </a:r>
            <a:r>
              <a:rPr lang="en-US" sz="1900" dirty="0">
                <a:latin typeface="Arial Black" pitchFamily="34" charset="0"/>
              </a:rPr>
              <a:t>: small changes in </a:t>
            </a:r>
            <a:r>
              <a:rPr lang="en-US" sz="1900" i="1" dirty="0">
                <a:latin typeface="Arial Black" pitchFamily="34" charset="0"/>
              </a:rPr>
              <a:t>x </a:t>
            </a:r>
            <a:r>
              <a:rPr lang="en-US" sz="1900" dirty="0">
                <a:latin typeface="Arial Black" pitchFamily="34" charset="0"/>
              </a:rPr>
              <a:t>produce small changes </a:t>
            </a:r>
            <a:r>
              <a:rPr lang="en-US" sz="1900" dirty="0" smtClean="0">
                <a:latin typeface="Arial Black" pitchFamily="34" charset="0"/>
              </a:rPr>
              <a:t>in </a:t>
            </a:r>
            <a:r>
              <a:rPr lang="en-US" sz="1900" i="1" dirty="0" smtClean="0">
                <a:latin typeface="Arial Black" pitchFamily="34" charset="0"/>
              </a:rPr>
              <a:t>f </a:t>
            </a:r>
            <a:r>
              <a:rPr lang="en-US" sz="1900" i="1" dirty="0">
                <a:latin typeface="Arial Black" pitchFamily="34" charset="0"/>
              </a:rPr>
              <a:t>(x)</a:t>
            </a:r>
            <a:r>
              <a:rPr lang="en-US" sz="1900" dirty="0">
                <a:latin typeface="Arial Black" pitchFamily="34" charset="0"/>
              </a:rPr>
              <a:t>. The function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has an inverse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−1 : </a:t>
            </a:r>
            <a:r>
              <a:rPr lang="en-US" sz="1900" i="1" dirty="0">
                <a:latin typeface="Arial Black" pitchFamily="34" charset="0"/>
              </a:rPr>
              <a:t>S</a:t>
            </a:r>
            <a:r>
              <a:rPr lang="en-US" sz="1900" dirty="0">
                <a:latin typeface="Arial Black" pitchFamily="34" charset="0"/>
              </a:rPr>
              <a:t>→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 smtClean="0">
                <a:latin typeface="Arial Black" pitchFamily="34" charset="0"/>
              </a:rPr>
              <a:t>obtained by </a:t>
            </a:r>
            <a:r>
              <a:rPr lang="en-US" sz="1900" dirty="0">
                <a:latin typeface="Arial Black" pitchFamily="34" charset="0"/>
              </a:rPr>
              <a:t>projecting the square radially inward to the circle, </a:t>
            </a:r>
            <a:r>
              <a:rPr lang="en-US" sz="1900" dirty="0" smtClean="0">
                <a:latin typeface="Arial Black" pitchFamily="34" charset="0"/>
              </a:rPr>
              <a:t>and this </a:t>
            </a:r>
            <a:r>
              <a:rPr lang="en-US" sz="1900" dirty="0">
                <a:latin typeface="Arial Black" pitchFamily="34" charset="0"/>
              </a:rPr>
              <a:t>is continuous as well. One says that </a:t>
            </a:r>
            <a:r>
              <a:rPr lang="en-US" sz="1900" i="1" dirty="0">
                <a:latin typeface="Arial Black" pitchFamily="34" charset="0"/>
              </a:rPr>
              <a:t>f </a:t>
            </a:r>
            <a:r>
              <a:rPr lang="en-US" sz="1900" dirty="0">
                <a:latin typeface="Arial Black" pitchFamily="34" charset="0"/>
              </a:rPr>
              <a:t>is a </a:t>
            </a:r>
            <a:r>
              <a:rPr lang="en-US" sz="1900" dirty="0" smtClean="0">
                <a:latin typeface="Arial Black" pitchFamily="34" charset="0"/>
              </a:rPr>
              <a:t>homeomorphism between </a:t>
            </a:r>
            <a:r>
              <a:rPr lang="en-US" sz="1900" i="1" dirty="0">
                <a:latin typeface="Arial Black" pitchFamily="34" charset="0"/>
              </a:rPr>
              <a:t>C </a:t>
            </a:r>
            <a:r>
              <a:rPr lang="en-US" sz="1900" dirty="0">
                <a:latin typeface="Arial Black" pitchFamily="34" charset="0"/>
              </a:rPr>
              <a:t>and </a:t>
            </a:r>
            <a:r>
              <a:rPr lang="en-US" sz="1900" i="1" dirty="0">
                <a:latin typeface="Arial Black" pitchFamily="34" charset="0"/>
              </a:rPr>
              <a:t>S </a:t>
            </a:r>
            <a:r>
              <a:rPr lang="en-US" sz="1900" dirty="0">
                <a:latin typeface="Arial Black" pitchFamily="34" charset="0"/>
              </a:rPr>
              <a:t>.</a:t>
            </a:r>
          </a:p>
          <a:p>
            <a:r>
              <a:rPr lang="en-US" sz="1900" dirty="0">
                <a:latin typeface="Arial Black" pitchFamily="34" charset="0"/>
              </a:rPr>
              <a:t>One of the basic problems of Topology is to determine when two given geometric objects are </a:t>
            </a:r>
            <a:r>
              <a:rPr lang="en-US" sz="1900" dirty="0" err="1">
                <a:latin typeface="Arial Black" pitchFamily="34" charset="0"/>
              </a:rPr>
              <a:t>homeomorphic</a:t>
            </a:r>
            <a:endParaRPr lang="en-US" sz="1900" dirty="0">
              <a:latin typeface="Arial Black" pitchFamily="34" charset="0"/>
            </a:endParaRPr>
          </a:p>
          <a:p>
            <a:r>
              <a:rPr lang="en-US" sz="1900" dirty="0">
                <a:latin typeface="Arial Black" pitchFamily="34" charset="0"/>
              </a:rPr>
              <a:t>Our first goal will be to define exactly what the ‘geometric objects’ are that </a:t>
            </a:r>
            <a:r>
              <a:rPr lang="en-US" sz="1900" dirty="0" smtClean="0">
                <a:latin typeface="Arial Black" pitchFamily="34" charset="0"/>
              </a:rPr>
              <a:t>one studies </a:t>
            </a:r>
            <a:r>
              <a:rPr lang="en-US" sz="1900" dirty="0">
                <a:latin typeface="Arial Black" pitchFamily="34" charset="0"/>
              </a:rPr>
              <a:t>in Topology. </a:t>
            </a:r>
            <a:endParaRPr lang="en-US" sz="1900" dirty="0" smtClean="0">
              <a:latin typeface="Arial Black" pitchFamily="34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7563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/>
              </a:bodyPr>
              <a:lstStyle/>
              <a:p>
                <a:r>
                  <a:rPr lang="en-US" sz="1900" dirty="0" smtClean="0">
                    <a:latin typeface="Arial Black" pitchFamily="34" charset="0"/>
                  </a:rPr>
                  <a:t>The term used to describe two geometric objects that are topologically equivalent is </a:t>
                </a:r>
                <a:r>
                  <a:rPr lang="en-US" sz="1900" i="1" dirty="0" err="1">
                    <a:latin typeface="Arial Black" pitchFamily="34" charset="0"/>
                  </a:rPr>
                  <a:t>homeomorphic</a:t>
                </a:r>
                <a:endParaRPr lang="en-US" sz="1900" dirty="0">
                  <a:latin typeface="Arial Black" pitchFamily="34" charset="0"/>
                </a:endParaRPr>
              </a:p>
              <a:p>
                <a:r>
                  <a:rPr lang="en-US" sz="1900" dirty="0">
                    <a:latin typeface="Arial Black" pitchFamily="34" charset="0"/>
                  </a:rPr>
                  <a:t>Thus a circle and a square are </a:t>
                </a:r>
                <a:r>
                  <a:rPr lang="en-US" sz="1900" dirty="0" err="1" smtClean="0">
                    <a:latin typeface="Arial Black" pitchFamily="34" charset="0"/>
                  </a:rPr>
                  <a:t>homeomorphic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r>
                  <a:rPr lang="en-US" sz="1900" dirty="0">
                    <a:latin typeface="Arial Black" pitchFamily="34" charset="0"/>
                  </a:rPr>
                  <a:t>if </a:t>
                </a:r>
                <a:r>
                  <a:rPr lang="en-US" sz="1900" dirty="0" smtClean="0">
                    <a:latin typeface="Arial Black" pitchFamily="34" charset="0"/>
                  </a:rPr>
                  <a:t>we place </a:t>
                </a:r>
                <a:r>
                  <a:rPr lang="en-US" sz="1900" dirty="0">
                    <a:latin typeface="Arial Black" pitchFamily="34" charset="0"/>
                  </a:rPr>
                  <a:t>a circle </a:t>
                </a:r>
                <a:r>
                  <a:rPr lang="en-US" sz="1900" i="1" dirty="0">
                    <a:latin typeface="Arial Black" pitchFamily="34" charset="0"/>
                  </a:rPr>
                  <a:t>C </a:t>
                </a:r>
                <a:r>
                  <a:rPr lang="en-US" sz="1900" dirty="0">
                    <a:latin typeface="Arial Black" pitchFamily="34" charset="0"/>
                  </a:rPr>
                  <a:t>inside a square </a:t>
                </a:r>
                <a:r>
                  <a:rPr lang="en-US" sz="1900" i="1" dirty="0">
                    <a:latin typeface="Arial Black" pitchFamily="34" charset="0"/>
                  </a:rPr>
                  <a:t>S </a:t>
                </a:r>
                <a:r>
                  <a:rPr lang="en-US" sz="1900" dirty="0">
                    <a:latin typeface="Arial Black" pitchFamily="34" charset="0"/>
                  </a:rPr>
                  <a:t>with the same </a:t>
                </a:r>
                <a:r>
                  <a:rPr lang="en-US" sz="1900" dirty="0" smtClean="0">
                    <a:latin typeface="Arial Black" pitchFamily="34" charset="0"/>
                  </a:rPr>
                  <a:t>center point</a:t>
                </a:r>
                <a:r>
                  <a:rPr lang="en-US" sz="1900" dirty="0">
                    <a:latin typeface="Arial Black" pitchFamily="34" charset="0"/>
                  </a:rPr>
                  <a:t>, then projecting the circle radially outward to </a:t>
                </a:r>
                <a:r>
                  <a:rPr lang="en-US" sz="1900" dirty="0" smtClean="0">
                    <a:latin typeface="Arial Black" pitchFamily="34" charset="0"/>
                  </a:rPr>
                  <a:t>the square </a:t>
                </a:r>
                <a:r>
                  <a:rPr lang="en-US" sz="1900" dirty="0">
                    <a:latin typeface="Arial Black" pitchFamily="34" charset="0"/>
                  </a:rPr>
                  <a:t>defines a function </a:t>
                </a:r>
                <a:r>
                  <a:rPr lang="en-US" sz="1900" i="1" dirty="0">
                    <a:latin typeface="Arial Black" pitchFamily="34" charset="0"/>
                  </a:rPr>
                  <a:t>f </a:t>
                </a:r>
                <a:r>
                  <a:rPr lang="en-US" sz="1900" dirty="0">
                    <a:latin typeface="Arial Black" pitchFamily="34" charset="0"/>
                  </a:rPr>
                  <a:t>:</a:t>
                </a:r>
                <a:r>
                  <a:rPr lang="en-US" sz="1900" i="1" dirty="0">
                    <a:latin typeface="Arial Black" pitchFamily="34" charset="0"/>
                  </a:rPr>
                  <a:t>C</a:t>
                </a:r>
                <a:r>
                  <a:rPr lang="en-US" sz="1900" dirty="0">
                    <a:latin typeface="Arial Black" pitchFamily="34" charset="0"/>
                  </a:rPr>
                  <a:t>→</a:t>
                </a:r>
                <a:r>
                  <a:rPr lang="en-US" sz="1900" i="1" dirty="0">
                    <a:latin typeface="Arial Black" pitchFamily="34" charset="0"/>
                  </a:rPr>
                  <a:t>S </a:t>
                </a:r>
                <a:r>
                  <a:rPr lang="en-US" sz="1900" dirty="0">
                    <a:latin typeface="Arial Black" pitchFamily="34" charset="0"/>
                  </a:rPr>
                  <a:t>, and this function </a:t>
                </a:r>
                <a:r>
                  <a:rPr lang="en-US" sz="1900" dirty="0" smtClean="0">
                    <a:latin typeface="Arial Black" pitchFamily="34" charset="0"/>
                  </a:rPr>
                  <a:t>is continuous</a:t>
                </a:r>
                <a:r>
                  <a:rPr lang="en-US" sz="1900" dirty="0">
                    <a:latin typeface="Arial Black" pitchFamily="34" charset="0"/>
                  </a:rPr>
                  <a:t>: small changes in </a:t>
                </a:r>
                <a:r>
                  <a:rPr lang="en-US" sz="1900" i="1" dirty="0">
                    <a:latin typeface="Arial Black" pitchFamily="34" charset="0"/>
                  </a:rPr>
                  <a:t>x </a:t>
                </a:r>
                <a:r>
                  <a:rPr lang="en-US" sz="1900" dirty="0">
                    <a:latin typeface="Arial Black" pitchFamily="34" charset="0"/>
                  </a:rPr>
                  <a:t>produce small changes </a:t>
                </a:r>
                <a:r>
                  <a:rPr lang="en-US" sz="1900" dirty="0" smtClean="0">
                    <a:latin typeface="Arial Black" pitchFamily="34" charset="0"/>
                  </a:rPr>
                  <a:t>in </a:t>
                </a:r>
                <a:r>
                  <a:rPr lang="en-US" sz="1900" i="1" dirty="0" smtClean="0">
                    <a:latin typeface="Arial Black" pitchFamily="34" charset="0"/>
                  </a:rPr>
                  <a:t>f </a:t>
                </a:r>
                <a:r>
                  <a:rPr lang="en-US" sz="1900" i="1" dirty="0">
                    <a:latin typeface="Arial Black" pitchFamily="34" charset="0"/>
                  </a:rPr>
                  <a:t>(x)</a:t>
                </a:r>
                <a:r>
                  <a:rPr lang="en-US" sz="1900" dirty="0">
                    <a:latin typeface="Arial Black" pitchFamily="34" charset="0"/>
                  </a:rPr>
                  <a:t>. The function </a:t>
                </a:r>
                <a:r>
                  <a:rPr lang="en-US" sz="1900" i="1" dirty="0">
                    <a:latin typeface="Arial Black" pitchFamily="34" charset="0"/>
                  </a:rPr>
                  <a:t>f </a:t>
                </a:r>
                <a:r>
                  <a:rPr lang="en-US" sz="1900" dirty="0">
                    <a:latin typeface="Arial Black" pitchFamily="34" charset="0"/>
                  </a:rPr>
                  <a:t>has an inverse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9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9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9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/>
                </a:r>
                <a:r>
                  <a:rPr lang="en-US" sz="1900" dirty="0">
                    <a:latin typeface="Arial Black" pitchFamily="34" charset="0"/>
                  </a:rPr>
                  <a:t>: </a:t>
                </a:r>
                <a:r>
                  <a:rPr lang="en-US" sz="1900" i="1" dirty="0">
                    <a:latin typeface="Arial Black" pitchFamily="34" charset="0"/>
                  </a:rPr>
                  <a:t>S</a:t>
                </a:r>
                <a:r>
                  <a:rPr lang="en-US" sz="1900" dirty="0">
                    <a:latin typeface="Arial Black" pitchFamily="34" charset="0"/>
                  </a:rPr>
                  <a:t>→</a:t>
                </a:r>
                <a:r>
                  <a:rPr lang="en-US" sz="1900" i="1" dirty="0">
                    <a:latin typeface="Arial Black" pitchFamily="34" charset="0"/>
                  </a:rPr>
                  <a:t>C </a:t>
                </a:r>
                <a:r>
                  <a:rPr lang="en-US" sz="1900" dirty="0" smtClean="0">
                    <a:latin typeface="Arial Black" pitchFamily="34" charset="0"/>
                  </a:rPr>
                  <a:t>obtained by </a:t>
                </a:r>
                <a:r>
                  <a:rPr lang="en-US" sz="1900" dirty="0">
                    <a:latin typeface="Arial Black" pitchFamily="34" charset="0"/>
                  </a:rPr>
                  <a:t>projecting the square radially inward to the circle, </a:t>
                </a:r>
                <a:r>
                  <a:rPr lang="en-US" sz="1900" dirty="0" smtClean="0">
                    <a:latin typeface="Arial Black" pitchFamily="34" charset="0"/>
                  </a:rPr>
                  <a:t>and this </a:t>
                </a:r>
                <a:r>
                  <a:rPr lang="en-US" sz="1900" dirty="0">
                    <a:latin typeface="Arial Black" pitchFamily="34" charset="0"/>
                  </a:rPr>
                  <a:t>is continuous as well. One says that </a:t>
                </a:r>
                <a:r>
                  <a:rPr lang="en-US" sz="1900" i="1" dirty="0">
                    <a:latin typeface="Arial Black" pitchFamily="34" charset="0"/>
                  </a:rPr>
                  <a:t>f </a:t>
                </a:r>
                <a:r>
                  <a:rPr lang="en-US" sz="1900" dirty="0">
                    <a:latin typeface="Arial Black" pitchFamily="34" charset="0"/>
                  </a:rPr>
                  <a:t>is a </a:t>
                </a:r>
                <a:r>
                  <a:rPr lang="en-US" sz="1900" dirty="0" smtClean="0">
                    <a:latin typeface="Arial Black" pitchFamily="34" charset="0"/>
                  </a:rPr>
                  <a:t>homeomorphism between </a:t>
                </a:r>
                <a:r>
                  <a:rPr lang="en-US" sz="1900" i="1" dirty="0">
                    <a:latin typeface="Arial Black" pitchFamily="34" charset="0"/>
                  </a:rPr>
                  <a:t>C </a:t>
                </a:r>
                <a:r>
                  <a:rPr lang="en-US" sz="1900" dirty="0">
                    <a:latin typeface="Arial Black" pitchFamily="34" charset="0"/>
                  </a:rPr>
                  <a:t>and </a:t>
                </a:r>
                <a:r>
                  <a:rPr lang="en-US" sz="1900" i="1" dirty="0">
                    <a:latin typeface="Arial Black" pitchFamily="34" charset="0"/>
                  </a:rPr>
                  <a:t>S </a:t>
                </a:r>
                <a:r>
                  <a:rPr lang="en-US" sz="1900" dirty="0">
                    <a:latin typeface="Arial Black" pitchFamily="34" charset="0"/>
                  </a:rPr>
                  <a:t>.</a:t>
                </a:r>
              </a:p>
              <a:p>
                <a:r>
                  <a:rPr lang="en-US" sz="1900" dirty="0">
                    <a:latin typeface="Arial Black" pitchFamily="34" charset="0"/>
                  </a:rPr>
                  <a:t>One of the basic problems of Topology is to determine when two given geometric objects are </a:t>
                </a:r>
                <a:r>
                  <a:rPr lang="en-US" sz="1900" dirty="0" err="1">
                    <a:latin typeface="Arial Black" pitchFamily="34" charset="0"/>
                  </a:rPr>
                  <a:t>homeomorphic</a:t>
                </a:r>
                <a:endParaRPr lang="en-US" sz="1900" dirty="0">
                  <a:latin typeface="Arial Black" pitchFamily="34" charset="0"/>
                </a:endParaRPr>
              </a:p>
              <a:p>
                <a:r>
                  <a:rPr lang="en-US" sz="1900" dirty="0">
                    <a:latin typeface="Arial Black" pitchFamily="34" charset="0"/>
                  </a:rPr>
                  <a:t>Our first goal will be to define exactly what the ‘geometric objects’ are that </a:t>
                </a:r>
                <a:r>
                  <a:rPr lang="en-US" sz="1900" dirty="0" smtClean="0">
                    <a:latin typeface="Arial Black" pitchFamily="34" charset="0"/>
                  </a:rPr>
                  <a:t>one studies </a:t>
                </a:r>
                <a:r>
                  <a:rPr lang="en-US" sz="1900" dirty="0">
                    <a:latin typeface="Arial Black" pitchFamily="34" charset="0"/>
                  </a:rPr>
                  <a:t>in Topology. </a:t>
                </a:r>
                <a:endParaRPr lang="en-US" sz="1900" dirty="0" smtClean="0">
                  <a:latin typeface="Arial Black" pitchFamily="34" charset="0"/>
                </a:endParaRPr>
              </a:p>
              <a:p>
                <a:r>
                  <a:rPr lang="en-US" sz="1900" dirty="0">
                    <a:latin typeface="Arial Black" pitchFamily="34" charset="0"/>
                  </a:rPr>
                  <a:t>T</a:t>
                </a:r>
                <a:r>
                  <a:rPr lang="en-US" sz="1900" dirty="0" smtClean="0">
                    <a:latin typeface="Arial Black" pitchFamily="34" charset="0"/>
                  </a:rPr>
                  <a:t>hese </a:t>
                </a:r>
                <a:r>
                  <a:rPr lang="en-US" sz="1900" dirty="0">
                    <a:latin typeface="Arial Black" pitchFamily="34" charset="0"/>
                  </a:rPr>
                  <a:t>are called </a:t>
                </a:r>
                <a:r>
                  <a:rPr lang="en-US" sz="1900" i="1" dirty="0">
                    <a:latin typeface="Arial Black" pitchFamily="34" charset="0"/>
                  </a:rPr>
                  <a:t>topological spaces</a:t>
                </a:r>
                <a:r>
                  <a:rPr lang="en-US" sz="1900" dirty="0">
                    <a:latin typeface="Arial Black" pitchFamily="34" charset="0"/>
                  </a:rPr>
                  <a:t>.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519" t="-654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6300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Definition #1:</a:t>
                </a:r>
                <a:r>
                  <a:rPr lang="en-US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 be a non-empty set. A collection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subset of X is called a topology on X, if it meets the following requirements: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610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Definition #1:</a:t>
                </a:r>
                <a:r>
                  <a:rPr lang="en-US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 be a non-empty set. A collection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subset of X is called a topology on X, if it meets the following requirements:</a:t>
                </a:r>
              </a:p>
              <a:p>
                <a:pPr marL="0" lvl="1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and X belong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. </a:t>
                </a: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8864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Definition #1:</a:t>
                </a:r>
                <a:r>
                  <a:rPr lang="en-US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 be a non-empty set. A collection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subset of X is called a topology on X, if it meets the following requirements:</a:t>
                </a:r>
              </a:p>
              <a:p>
                <a:pPr marL="0" lvl="1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and X belong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the union of any number of sets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;</a:t>
                </a:r>
              </a:p>
              <a:p>
                <a:pPr marL="457200" lvl="1" indent="0">
                  <a:buNone/>
                </a:pPr>
                <a:endParaRPr lang="en-US" sz="1800" i="1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6074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Definition #1:</a:t>
                </a:r>
                <a:r>
                  <a:rPr lang="en-US" dirty="0" smtClean="0"/>
                  <a:t/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 be a non-empty set. A collection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of subset of X is called a topology on X, if it meets the following requirements:</a:t>
                </a:r>
              </a:p>
              <a:p>
                <a:pPr marL="0" lvl="1" indent="0">
                  <a:lnSpc>
                    <a:spcPct val="150000"/>
                  </a:lnSpc>
                  <a:buNone/>
                </a:pPr>
                <a:r>
                  <a:rPr lang="en-US" sz="1800" dirty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1800" i="1" dirty="0">
                        <a:latin typeface="Cambria Math"/>
                        <a:ea typeface="Cambria Math"/>
                      </a:rPr>
                      <m:t>𝜙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and X belong to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. 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the union of any number of sets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belongs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;</a:t>
                </a:r>
              </a:p>
              <a:p>
                <a:pPr marL="457200" lvl="1" indent="0">
                  <a:lnSpc>
                    <a:spcPct val="150000"/>
                  </a:lnSpc>
                  <a:buNone/>
                </a:pPr>
                <a:endParaRPr lang="en-US" sz="1800" i="1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150000"/>
                  </a:lnSpc>
                  <a:buNone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the intersection of any two sets (and hence of any 	     finite number of sets) in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belongs to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;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3118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#2: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pair (X,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where X is a non-empty set, and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topology on X is called a topological space.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2061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#2: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pair (X,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where X is a non-empty set, and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topology on X is called a topological space.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set X is called its ground set and the elements of X are called its points.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517312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#2: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pair (X,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where X is a non-empty set, and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topology on X is called a topological space.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set X is called its ground set and the elements of X are called its points.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Members of a topology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on a set X are called open subsets of X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07793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#2: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pair (X,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where X is a non-empty set, and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topology on X is called a topological space.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set X is called its ground set and the elements of X are called its points.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Members of a topology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on a set X are called open subsets of X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𝑼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subset of X and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27556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Definition #2: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pair (X,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), where X is a non-empty set, and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a topology on X is called a topological space.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set X is called its ground set and the elements of X are called its points.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Members of a topology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on a set X are called open subsets of X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𝑼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open subset of X and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𝑿</m:t>
                    </m:r>
                    <m:r>
                      <a:rPr lang="en-US" sz="2400" b="1" i="1" smtClean="0">
                        <a:latin typeface="Cambria Math"/>
                      </a:rPr>
                      <m:t>−</m:t>
                    </m:r>
                    <m:r>
                      <a:rPr lang="en-US" sz="24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known as closed subset of X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61119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6781800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Example #1.</a:t>
            </a:r>
            <a:r>
              <a:rPr lang="en-US" dirty="0" smtClean="0"/>
              <a:t> </a:t>
            </a:r>
          </a:p>
          <a:p>
            <a:r>
              <a:rPr lang="en-US" sz="1800" dirty="0" smtClean="0">
                <a:latin typeface="Arial Black" pitchFamily="34" charset="0"/>
              </a:rPr>
              <a:t>Let </a:t>
            </a:r>
            <a:r>
              <a:rPr lang="en-US" sz="1800" dirty="0">
                <a:latin typeface="Arial Black" pitchFamily="34" charset="0"/>
              </a:rPr>
              <a:t>X</a:t>
            </a:r>
            <a:r>
              <a:rPr lang="en-US" sz="1800" dirty="0" smtClean="0">
                <a:latin typeface="Arial Black" pitchFamily="34" charset="0"/>
              </a:rPr>
              <a:t>={</a:t>
            </a:r>
            <a:r>
              <a:rPr lang="en-US" sz="1800" dirty="0" err="1" smtClean="0">
                <a:latin typeface="Arial Black" pitchFamily="34" charset="0"/>
              </a:rPr>
              <a:t>a,b</a:t>
            </a:r>
            <a:r>
              <a:rPr lang="en-US" sz="1800" dirty="0" smtClean="0">
                <a:latin typeface="Arial Black" pitchFamily="34" charset="0"/>
              </a:rPr>
              <a:t>}. Consider the following four collection of subsets of X:</a:t>
            </a:r>
          </a:p>
          <a:p>
            <a:pPr marL="457200" lvl="1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457200" lvl="1" indent="0">
              <a:lnSpc>
                <a:spcPct val="200000"/>
              </a:lnSpc>
              <a:buNone/>
            </a:pPr>
            <a:r>
              <a:rPr lang="en-US" sz="2400" dirty="0" smtClean="0">
                <a:latin typeface="Arial Black" pitchFamily="34" charset="0"/>
                <a:ea typeface="Cambria Math"/>
              </a:rPr>
              <a:t>	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063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#1.</a:t>
                </a:r>
                <a:r>
                  <a:rPr lang="en-US" dirty="0" smtClean="0"/>
                  <a:t/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={</a:t>
                </a:r>
                <a:r>
                  <a:rPr lang="en-US" sz="1800" dirty="0" err="1" smtClean="0">
                    <a:latin typeface="Arial Black" pitchFamily="34" charset="0"/>
                  </a:rPr>
                  <a:t>a,b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four collection of subsets of X:</a:t>
                </a:r>
              </a:p>
              <a:p>
                <a:pPr marL="457200" lvl="1" indent="0">
                  <a:buNone/>
                </a:pPr>
                <a:endParaRPr lang="en-US" sz="240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0" dirty="0" smtClean="0">
                        <a:latin typeface="Cambria Math"/>
                      </a:rPr>
                      <m:t>,{</m:t>
                    </m:r>
                    <m:r>
                      <a:rPr lang="en-US" sz="2400" b="0" i="1" dirty="0" smtClean="0">
                        <a:latin typeface="Cambria Math"/>
                      </a:rPr>
                      <m:t>𝑎</m:t>
                    </m:r>
                    <m:r>
                      <a:rPr lang="en-US" sz="2400" b="0" i="1" dirty="0" smtClean="0">
                        <a:latin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</a:rPr>
                      <m:t>𝑏</m:t>
                    </m:r>
                    <m:r>
                      <a:rPr lang="en-US" sz="2400" b="0" i="1" dirty="0" smtClean="0">
                        <a:latin typeface="Cambria Math"/>
                      </a:rPr>
                      <m:t>} }</m:t>
                    </m:r>
                  </m:oMath>
                </a14:m>
                <a:endParaRPr lang="en-US" sz="2400" b="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  <a:blipFill rotWithShape="1">
                <a:blip r:embed="rId2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9699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#1.</a:t>
                </a:r>
                <a:r>
                  <a:rPr lang="en-US" dirty="0" smtClean="0"/>
                  <a:t/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={</a:t>
                </a:r>
                <a:r>
                  <a:rPr lang="en-US" sz="1800" dirty="0" err="1" smtClean="0">
                    <a:latin typeface="Arial Black" pitchFamily="34" charset="0"/>
                  </a:rPr>
                  <a:t>a,b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four collection of subsets of X:</a:t>
                </a:r>
              </a:p>
              <a:p>
                <a:pPr marL="457200" lvl="1" indent="0">
                  <a:buNone/>
                </a:pPr>
                <a:endParaRPr lang="en-US" sz="240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0" dirty="0" smtClean="0">
                        <a:latin typeface="Cambria Math"/>
                      </a:rPr>
                      <m:t>,{</m:t>
                    </m:r>
                    <m:r>
                      <a:rPr lang="en-US" sz="2400" b="0" i="1" dirty="0" smtClean="0">
                        <a:latin typeface="Cambria Math"/>
                      </a:rPr>
                      <m:t>𝑎</m:t>
                    </m:r>
                    <m:r>
                      <a:rPr lang="en-US" sz="2400" b="0" i="1" dirty="0" smtClean="0">
                        <a:latin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</a:rPr>
                      <m:t>𝑏</m:t>
                    </m:r>
                    <m:r>
                      <a:rPr lang="en-US" sz="2400" b="0" i="1" dirty="0" smtClean="0">
                        <a:latin typeface="Cambria Math"/>
                      </a:rPr>
                      <m:t>} }</m:t>
                    </m:r>
                  </m:oMath>
                </a14:m>
                <a:endParaRPr lang="en-US" sz="2400" b="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b="0" i="0" dirty="0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  <a:blipFill rotWithShape="1">
                <a:blip r:embed="rId2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47030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#1.</a:t>
                </a:r>
                <a:r>
                  <a:rPr lang="en-US" dirty="0" smtClean="0"/>
                  <a:t/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={</a:t>
                </a:r>
                <a:r>
                  <a:rPr lang="en-US" sz="1800" dirty="0" err="1" smtClean="0">
                    <a:latin typeface="Arial Black" pitchFamily="34" charset="0"/>
                  </a:rPr>
                  <a:t>a,b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four collection of subsets of X:</a:t>
                </a:r>
              </a:p>
              <a:p>
                <a:pPr marL="457200" lvl="1" indent="0">
                  <a:buNone/>
                </a:pPr>
                <a:endParaRPr lang="en-US" sz="240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0" dirty="0" smtClean="0">
                        <a:latin typeface="Cambria Math"/>
                      </a:rPr>
                      <m:t>,{</m:t>
                    </m:r>
                    <m:r>
                      <a:rPr lang="en-US" sz="2400" b="0" i="1" dirty="0" smtClean="0">
                        <a:latin typeface="Cambria Math"/>
                      </a:rPr>
                      <m:t>𝑎</m:t>
                    </m:r>
                    <m:r>
                      <a:rPr lang="en-US" sz="2400" b="0" i="1" dirty="0" smtClean="0">
                        <a:latin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</a:rPr>
                      <m:t>𝑏</m:t>
                    </m:r>
                    <m:r>
                      <a:rPr lang="en-US" sz="2400" b="0" i="1" dirty="0" smtClean="0">
                        <a:latin typeface="Cambria Math"/>
                      </a:rPr>
                      <m:t>} }</m:t>
                    </m:r>
                  </m:oMath>
                </a14:m>
                <a:endParaRPr lang="en-US" sz="2400" b="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b="0" i="0" dirty="0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  <m:r>
                      <a:rPr lang="en-US" sz="2400" dirty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  <a:blipFill rotWithShape="1">
                <a:blip r:embed="rId2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83601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#1.</a:t>
                </a:r>
                <a:r>
                  <a:rPr lang="en-US" dirty="0" smtClean="0"/>
                  <a:t/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:r>
                  <a:rPr lang="en-US" sz="1800" dirty="0">
                    <a:latin typeface="Arial Black" pitchFamily="34" charset="0"/>
                  </a:rPr>
                  <a:t>X</a:t>
                </a:r>
                <a:r>
                  <a:rPr lang="en-US" sz="1800" dirty="0" smtClean="0">
                    <a:latin typeface="Arial Black" pitchFamily="34" charset="0"/>
                  </a:rPr>
                  <a:t>={</a:t>
                </a:r>
                <a:r>
                  <a:rPr lang="en-US" sz="1800" dirty="0" err="1" smtClean="0">
                    <a:latin typeface="Arial Black" pitchFamily="34" charset="0"/>
                  </a:rPr>
                  <a:t>a,b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four collection of subsets of X:</a:t>
                </a:r>
              </a:p>
              <a:p>
                <a:pPr marL="457200" lvl="1" indent="0">
                  <a:buNone/>
                </a:pPr>
                <a:endParaRPr lang="en-US" sz="240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0" dirty="0" smtClean="0">
                        <a:latin typeface="Cambria Math"/>
                      </a:rPr>
                      <m:t>,{</m:t>
                    </m:r>
                    <m:r>
                      <a:rPr lang="en-US" sz="2400" b="0" i="1" dirty="0" smtClean="0">
                        <a:latin typeface="Cambria Math"/>
                      </a:rPr>
                      <m:t>𝑎</m:t>
                    </m:r>
                    <m:r>
                      <a:rPr lang="en-US" sz="2400" b="0" i="1" dirty="0" smtClean="0">
                        <a:latin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</a:rPr>
                      <m:t>𝑏</m:t>
                    </m:r>
                    <m:r>
                      <a:rPr lang="en-US" sz="2400" b="0" i="1" dirty="0" smtClean="0">
                        <a:latin typeface="Cambria Math"/>
                      </a:rPr>
                      <m:t>} }</m:t>
                    </m:r>
                  </m:oMath>
                </a14:m>
                <a:endParaRPr lang="en-US" sz="2400" b="0" dirty="0" smtClean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b="0" i="0" dirty="0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b="0" i="1" dirty="0" smtClean="0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  <m:r>
                      <a:rPr lang="en-US" sz="2400" dirty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2400" b="0" i="1" dirty="0" smtClean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  <a:ea typeface="Cambria Math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2400" dirty="0">
                    <a:latin typeface="Arial Black" pitchFamily="34" charset="0"/>
                  </a:rPr>
                  <a:t>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dirty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,{</m:t>
                        </m:r>
                        <m:r>
                          <a:rPr lang="en-US" sz="2400" i="1" dirty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dirty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400" b="0" i="0" dirty="0" smtClean="0">
                            <a:latin typeface="Cambria Math"/>
                            <a:ea typeface="Cambria Math"/>
                          </a:rPr>
                          <m:t>b</m:t>
                        </m:r>
                      </m:e>
                    </m:d>
                    <m:r>
                      <a:rPr lang="en-US" sz="2400" b="0" i="0" dirty="0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0" dirty="0" smtClean="0">
                        <a:latin typeface="Cambria Math"/>
                        <a:ea typeface="Cambria Math"/>
                      </a:rPr>
                      <m:t>{</m:t>
                    </m:r>
                    <m:r>
                      <a:rPr lang="en-US" sz="2400" i="1" dirty="0">
                        <a:latin typeface="Cambria Math"/>
                      </a:rPr>
                      <m:t>𝑎</m:t>
                    </m:r>
                    <m:r>
                      <a:rPr lang="en-US" sz="2400" i="1" dirty="0">
                        <a:latin typeface="Cambria Math"/>
                      </a:rPr>
                      <m:t>,</m:t>
                    </m:r>
                    <m:r>
                      <a:rPr lang="en-US" sz="2400" i="1" dirty="0">
                        <a:latin typeface="Cambria Math"/>
                      </a:rPr>
                      <m:t>𝑏</m:t>
                    </m:r>
                    <m:r>
                      <a:rPr lang="en-US" sz="2400" i="1" dirty="0">
                        <a:latin typeface="Cambria Math"/>
                      </a:rPr>
                      <m:t>} }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pPr marL="457200" lvl="1" indent="0">
                  <a:lnSpc>
                    <a:spcPct val="200000"/>
                  </a:lnSpc>
                  <a:buNone/>
                </a:pPr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Then each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i="1" smtClean="0">
                            <a:latin typeface="Cambria Math"/>
                            <a:ea typeface="Cambria Math"/>
                          </a:rPr>
                          <m:t>𝜏</m:t>
                        </m:r>
                      </m:e>
                      <m:sub>
                        <m:r>
                          <a:rPr lang="en-US" sz="2400" b="0" i="1" smtClean="0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(for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𝑖</m:t>
                    </m:r>
                    <m:r>
                      <a:rPr lang="en-US" sz="1800" b="0" i="1" smtClean="0">
                        <a:latin typeface="Cambria Math"/>
                      </a:rPr>
                      <m:t>=1,2,3,4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a topology on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781800"/>
              </a:xfrm>
              <a:blipFill rotWithShape="1">
                <a:blip r:embed="rId3"/>
                <a:stretch>
                  <a:fillRect l="-8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702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Remark</a:t>
            </a:r>
            <a:r>
              <a:rPr lang="en-US" sz="2400" dirty="0" smtClean="0">
                <a:latin typeface="Arial Black" pitchFamily="34" charset="0"/>
              </a:rPr>
              <a:t> :</a:t>
            </a:r>
            <a:r>
              <a:rPr lang="en-US" dirty="0" smtClean="0"/>
              <a:t> </a:t>
            </a: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From the above example it is clear: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There may be more than one topologies on a set X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therefore, more than one topological spaces of which X is the ground set.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4502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"/>
            <a:ext cx="9144000" cy="6934200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Example #2</a:t>
            </a:r>
            <a:r>
              <a:rPr lang="en-US" sz="2400" dirty="0">
                <a:latin typeface="Arial Black" pitchFamily="34" charset="0"/>
              </a:rPr>
              <a:t>: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Let X={</a:t>
            </a:r>
            <a:r>
              <a:rPr lang="en-US" sz="1800" dirty="0" err="1" smtClean="0">
                <a:latin typeface="Arial Black" pitchFamily="34" charset="0"/>
              </a:rPr>
              <a:t>a,b,c,d</a:t>
            </a:r>
            <a:r>
              <a:rPr lang="en-US" sz="1800" dirty="0" smtClean="0">
                <a:latin typeface="Arial Black" pitchFamily="34" charset="0"/>
              </a:rPr>
              <a:t>}. Consider the following collection of subsets of X.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dirty="0" smtClean="0"/>
              <a:t>	</a:t>
            </a:r>
            <a:endParaRPr lang="en-US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56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#2</a:t>
                </a:r>
                <a:r>
                  <a:rPr lang="en-US" sz="2400" dirty="0">
                    <a:latin typeface="Arial Black" pitchFamily="34" charset="0"/>
                  </a:rPr>
                  <a:t>:</a:t>
                </a:r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X={</a:t>
                </a:r>
                <a:r>
                  <a:rPr lang="en-US" sz="1800" dirty="0" err="1" smtClean="0">
                    <a:latin typeface="Arial Black" pitchFamily="34" charset="0"/>
                  </a:rPr>
                  <a:t>a,b,c,d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collection of subsets of X.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  <a:blipFill rotWithShape="1">
                <a:blip r:embed="rId2"/>
                <a:stretch>
                  <a:fillRect l="-867" t="-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82812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#2</a:t>
                </a:r>
                <a:r>
                  <a:rPr lang="en-US" sz="2400" dirty="0">
                    <a:latin typeface="Arial Black" pitchFamily="34" charset="0"/>
                  </a:rPr>
                  <a:t>:</a:t>
                </a:r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X={</a:t>
                </a:r>
                <a:r>
                  <a:rPr lang="en-US" sz="1800" dirty="0" err="1" smtClean="0">
                    <a:latin typeface="Arial Black" pitchFamily="34" charset="0"/>
                  </a:rPr>
                  <a:t>a,b,c,d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collection of subsets of X.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  <a:blipFill rotWithShape="1">
                <a:blip r:embed="rId2"/>
                <a:stretch>
                  <a:fillRect l="-867" t="-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4645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#2</a:t>
                </a:r>
                <a:r>
                  <a:rPr lang="en-US" sz="2400" dirty="0">
                    <a:latin typeface="Arial Black" pitchFamily="34" charset="0"/>
                  </a:rPr>
                  <a:t>:</a:t>
                </a:r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X={</a:t>
                </a:r>
                <a:r>
                  <a:rPr lang="en-US" sz="1800" dirty="0" err="1" smtClean="0">
                    <a:latin typeface="Arial Black" pitchFamily="34" charset="0"/>
                  </a:rPr>
                  <a:t>a,b,c,d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collection of subsets of X.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  <a:blipFill rotWithShape="1">
                <a:blip r:embed="rId2"/>
                <a:stretch>
                  <a:fillRect l="-867" t="-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1614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#2</a:t>
                </a:r>
                <a:r>
                  <a:rPr lang="en-US" sz="2400" dirty="0">
                    <a:latin typeface="Arial Black" pitchFamily="34" charset="0"/>
                  </a:rPr>
                  <a:t>:</a:t>
                </a:r>
                <a:endParaRPr lang="en-US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X={</a:t>
                </a:r>
                <a:r>
                  <a:rPr lang="en-US" sz="1800" dirty="0" err="1" smtClean="0">
                    <a:latin typeface="Arial Black" pitchFamily="34" charset="0"/>
                  </a:rPr>
                  <a:t>a,b,c,d</a:t>
                </a:r>
                <a:r>
                  <a:rPr lang="en-US" sz="1800" dirty="0" smtClean="0">
                    <a:latin typeface="Arial Black" pitchFamily="34" charset="0"/>
                  </a:rPr>
                  <a:t>}. Consider the following collection of subsets of X.</a:t>
                </a: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/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i="1" smtClean="0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𝑏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𝑐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150000"/>
                  </a:lnSpc>
                  <a:buNone/>
                </a:pPr>
                <a:r>
                  <a:rPr lang="en-US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𝜙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</m:e>
                        </m:d>
                        <m:r>
                          <a:rPr lang="en-US" b="0" i="1" smtClean="0">
                            <a:latin typeface="Cambria Math"/>
                          </a:rPr>
                          <m:t>,</m:t>
                        </m:r>
                        <m:r>
                          <a:rPr lang="en-US" i="1" smtClean="0">
                            <a:latin typeface="Cambria Math"/>
                          </a:rPr>
                          <m:t> 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𝑎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𝑏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𝑐</m:t>
                            </m:r>
                            <m:r>
                              <a:rPr lang="en-US" i="1">
                                <a:latin typeface="Cambria Math"/>
                              </a:rPr>
                              <m:t>,</m:t>
                            </m:r>
                            <m:r>
                              <a:rPr lang="en-US" i="1">
                                <a:latin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i="1">
                            <a:latin typeface="Cambria Math"/>
                          </a:rPr>
                          <m:t> </m:t>
                        </m:r>
                      </m:e>
                    </m:d>
                  </m:oMath>
                </a14:m>
                <a:endParaRPr lang="en-US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76200"/>
                <a:ext cx="9144000" cy="6934200"/>
              </a:xfrm>
              <a:blipFill rotWithShape="1">
                <a:blip r:embed="rId3"/>
                <a:stretch>
                  <a:fillRect l="-867" t="-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406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:r>
                  <a:rPr lang="en-US" sz="1800" dirty="0" err="1" smtClean="0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not a topology, because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does not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  <a:blipFill rotWithShape="1">
                <a:blip r:embed="rId2"/>
                <a:stretch>
                  <a:fillRect l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2917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:r>
                  <a:rPr lang="en-US" sz="1800" dirty="0" err="1" smtClean="0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not a topology, because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does not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(ii)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is not a topology, because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does not </a:t>
                </a:r>
                <a:r>
                  <a:rPr lang="en-US" sz="1800" dirty="0" smtClean="0">
                    <a:latin typeface="Arial Black" pitchFamily="34" charset="0"/>
                  </a:rPr>
                  <a:t>belong 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  <a:blipFill rotWithShape="1">
                <a:blip r:embed="rId2"/>
                <a:stretch>
                  <a:fillRect l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69847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:r>
                  <a:rPr lang="en-US" sz="1800" dirty="0" err="1" smtClean="0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not a topology, because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does not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(ii)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is not a topology, because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does not </a:t>
                </a:r>
                <a:r>
                  <a:rPr lang="en-US" sz="1800" dirty="0" smtClean="0">
                    <a:latin typeface="Arial Black" pitchFamily="34" charset="0"/>
                  </a:rPr>
                  <a:t>belong 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(iii)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is not a topology, because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does 	not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; and so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satisfied.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  <a:blipFill rotWithShape="1">
                <a:blip r:embed="rId2"/>
                <a:stretch>
                  <a:fillRect l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1958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</a:t>
                </a:r>
                <a:r>
                  <a:rPr lang="en-US" sz="1800" dirty="0" err="1" smtClean="0">
                    <a:latin typeface="Arial Black" pitchFamily="34" charset="0"/>
                  </a:rPr>
                  <a:t>i</a:t>
                </a:r>
                <a:r>
                  <a:rPr lang="en-US" sz="1800" dirty="0">
                    <a:latin typeface="Arial Black" pitchFamily="34" charset="0"/>
                  </a:rPr>
                  <a:t>)</a:t>
                </a: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r>
                      <a:rPr lang="en-US" sz="1800" b="0" i="1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is not a topology, because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does not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(ii)	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is not a topology, because X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does not </a:t>
                </a:r>
                <a:r>
                  <a:rPr lang="en-US" sz="1800" dirty="0" smtClean="0">
                    <a:latin typeface="Arial Black" pitchFamily="34" charset="0"/>
                  </a:rPr>
                  <a:t>belong 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 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endParaRPr lang="en-US" sz="1800" dirty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(iii)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3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is not a topology, because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∩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𝑏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  does 	not belong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; and so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not satisfied.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(iv) 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4</m:t>
                        </m:r>
                      </m:sub>
                    </m:sSub>
                    <m:r>
                      <a:rPr lang="en-US" sz="1800" i="1">
                        <a:latin typeface="Cambria Math"/>
                      </a:rPr>
                      <m:t> 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is not a topology, because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2400" i="1" smtClean="0">
                        <a:latin typeface="Cambria Math"/>
                        <a:ea typeface="Cambria Math"/>
                      </a:rPr>
                      <m:t>∪</m:t>
                    </m:r>
                    <m:d>
                      <m:dPr>
                        <m:begChr m:val="{"/>
                        <m:endChr m:val="}"/>
                        <m:ctrlPr>
                          <a:rPr lang="en-US" sz="24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/>
                            <a:ea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2400" dirty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/>
                          </a:rPr>
                          <m:t>𝑎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,</m:t>
                        </m:r>
                        <m:r>
                          <a:rPr lang="en-US" sz="2400" b="0" i="1" dirty="0" smtClean="0">
                            <a:latin typeface="Cambria Math"/>
                          </a:rPr>
                          <m:t>𝑏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does  	not 	belong </a:t>
                </a:r>
                <a:r>
                  <a:rPr lang="en-US" sz="1800" dirty="0">
                    <a:latin typeface="Arial Black" pitchFamily="34" charset="0"/>
                  </a:rPr>
                  <a:t>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en-US" sz="1800" dirty="0">
                    <a:latin typeface="Arial Black" pitchFamily="34" charset="0"/>
                  </a:rPr>
                  <a:t>; and so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sz="1800" i="1">
                                <a:latin typeface="Cambria Math"/>
                              </a:rPr>
                              <m:t>𝑜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1800" dirty="0">
                    <a:latin typeface="Arial Black" pitchFamily="34" charset="0"/>
                  </a:rPr>
                  <a:t> is not satisfied.</a:t>
                </a:r>
              </a:p>
              <a:p>
                <a:pPr>
                  <a:lnSpc>
                    <a:spcPct val="200000"/>
                  </a:lnSpc>
                </a:pPr>
                <a:endParaRPr lang="en-US" sz="1800" dirty="0">
                  <a:latin typeface="Arial Black" pitchFamily="34" charset="0"/>
                </a:endParaRP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381000"/>
                <a:ext cx="8686800" cy="6324600"/>
              </a:xfrm>
              <a:blipFill rotWithShape="1">
                <a:blip r:embed="rId2"/>
                <a:stretch>
                  <a:fillRect l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65581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4636"/>
            <a:ext cx="9144000" cy="6823364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Remark:</a:t>
            </a:r>
            <a:r>
              <a:rPr lang="en-US" dirty="0" smtClean="0"/>
              <a:t> </a:t>
            </a:r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The above example shows that not every collection of subsets of X is a topology on X.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266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Example #3: (Co-finite topology)</a:t>
            </a:r>
          </a:p>
          <a:p>
            <a:pPr marL="0" indent="0">
              <a:buNone/>
            </a:pPr>
            <a:endParaRPr lang="en-US" b="1" dirty="0" smtClean="0"/>
          </a:p>
          <a:p>
            <a:pPr>
              <a:lnSpc>
                <a:spcPct val="150000"/>
              </a:lnSpc>
            </a:pPr>
            <a:r>
              <a:rPr lang="en-US" sz="1800" dirty="0" smtClean="0">
                <a:latin typeface="Arial Black" pitchFamily="34" charset="0"/>
              </a:rPr>
              <a:t>Let X be a non-empty set</a:t>
            </a:r>
          </a:p>
        </p:txBody>
      </p:sp>
    </p:spTree>
    <p:extLst>
      <p:ext uri="{BB962C8B-B14F-4D97-AF65-F5344CB8AC3E}">
        <p14:creationId xmlns:p14="http://schemas.microsoft.com/office/powerpoint/2010/main" xmlns="" val="677944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#3: (Co-finite topology)</a:t>
                </a:r>
              </a:p>
              <a:p>
                <a:pPr marL="0" indent="0">
                  <a:buNone/>
                </a:pP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collection of the null set and all subsets of X, whose complements are finite. </a:t>
                </a:r>
              </a:p>
              <a:p>
                <a:pPr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0916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#3: (Co-finite topology)</a:t>
                </a:r>
              </a:p>
              <a:p>
                <a:pPr marL="0" indent="0">
                  <a:buNone/>
                </a:pP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collection of the null set and all subsets of X, whose complements are finite.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X. </a:t>
                </a:r>
              </a:p>
              <a:p>
                <a:pPr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53618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#3: (Co-finite topology)</a:t>
                </a:r>
              </a:p>
              <a:p>
                <a:pPr marL="0" indent="0">
                  <a:buNone/>
                </a:pP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collection of the null set and all subsets of X, whose complements are finite.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co-finite topology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-topology</a:t>
                </a:r>
              </a:p>
              <a:p>
                <a:pPr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3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0310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</p:spPr>
            <p:txBody>
              <a:bodyPr/>
              <a:lstStyle/>
              <a:p>
                <a:r>
                  <a:rPr lang="en-US" sz="2400" b="1" dirty="0" smtClean="0">
                    <a:latin typeface="Arial Black" pitchFamily="34" charset="0"/>
                  </a:rPr>
                  <a:t>Example #3: (Co-finite topology)</a:t>
                </a:r>
              </a:p>
              <a:p>
                <a:pPr marL="0" indent="0">
                  <a:buNone/>
                </a:pPr>
                <a:endParaRPr lang="en-US" b="1" dirty="0" smtClean="0"/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</a:t>
                </a:r>
                <a14:m>
                  <m:oMath xmlns:m="http://schemas.openxmlformats.org/officeDocument/2006/math">
                    <m:r>
                      <a:rPr lang="en-US" sz="2400" b="0" i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the collection of the null set and all subsets of X, whose complements are finite.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X. 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co-finite topology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-topology</a:t>
                </a:r>
              </a:p>
              <a:p>
                <a:pPr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 (The significance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𝑇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will appear in later Lectures).</a:t>
                </a:r>
                <a:endParaRPr lang="en-US" sz="1800" b="1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9144000" cy="6858000"/>
              </a:xfrm>
              <a:blipFill rotWithShape="1">
                <a:blip r:embed="rId2"/>
                <a:stretch>
                  <a:fillRect l="-867" t="-7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2142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 #4: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43000"/>
            <a:ext cx="9144000" cy="5715000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Let X be a non-empty set </a:t>
            </a:r>
          </a:p>
        </p:txBody>
      </p:sp>
    </p:spTree>
    <p:extLst>
      <p:ext uri="{BB962C8B-B14F-4D97-AF65-F5344CB8AC3E}">
        <p14:creationId xmlns:p14="http://schemas.microsoft.com/office/powerpoint/2010/main" xmlns="" val="1258053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 #4: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P(X) where P(X) is power set of X, </a:t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,e., the set of all subsets of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  <a:blipFill rotWithShape="1">
                <a:blip r:embed="rId2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3993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 #4: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P(X) where P(X) is power set of X, </a:t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,e., the set of all subsets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  <a:blipFill rotWithShape="1">
                <a:blip r:embed="rId2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2801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 #4: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P(X) where P(X) is power set of X, </a:t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,e., the set of all subsets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discrete topology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  <a:blipFill rotWithShape="1">
                <a:blip r:embed="rId2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993627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 #4: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 be a non-empty set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= P(X) where P(X) is power set of X, </a:t>
                </a:r>
                <a:r>
                  <a:rPr lang="en-US" sz="1800" dirty="0">
                    <a:latin typeface="Arial Black" pitchFamily="34" charset="0"/>
                  </a:rPr>
                  <a:t>i</a:t>
                </a:r>
                <a:r>
                  <a:rPr lang="en-US" sz="1800" dirty="0" smtClean="0">
                    <a:latin typeface="Arial Black" pitchFamily="34" charset="0"/>
                  </a:rPr>
                  <a:t>,e., the set of all subsets of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discrete topology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(X,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called discrete topological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143000"/>
                <a:ext cx="9144000" cy="5715000"/>
              </a:xfrm>
              <a:blipFill rotWithShape="1">
                <a:blip r:embed="rId2"/>
                <a:stretch>
                  <a:fillRect l="-4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2441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"/>
            <a:ext cx="9144000" cy="6705600"/>
          </a:xfrm>
        </p:spPr>
        <p:txBody>
          <a:bodyPr/>
          <a:lstStyle/>
          <a:p>
            <a:r>
              <a:rPr lang="en-US" sz="2400" b="1" dirty="0" smtClean="0">
                <a:latin typeface="Arial Black" pitchFamily="34" charset="0"/>
              </a:rPr>
              <a:t>Example # 5</a:t>
            </a:r>
            <a:r>
              <a:rPr lang="en-US" dirty="0"/>
              <a:t>:</a:t>
            </a:r>
            <a:r>
              <a:rPr lang="en-US" dirty="0" smtClean="0"/>
              <a:t>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The Co-finite topology on X is discrete if X is a finite set.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9867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Example # 6: (Indiscrete Space)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For any non-empty set X,</a:t>
            </a:r>
          </a:p>
        </p:txBody>
      </p:sp>
    </p:spTree>
    <p:extLst>
      <p:ext uri="{BB962C8B-B14F-4D97-AF65-F5344CB8AC3E}">
        <p14:creationId xmlns:p14="http://schemas.microsoft.com/office/powerpoint/2010/main" xmlns="" val="3068080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6: (Indiscrete Space)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any non-empty set X,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3279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6: (Indiscrete Space)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any non-empty set X,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Indiscrete topology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34150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6: (Indiscrete Space)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For any non-empty set X,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/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is a topology on X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Indiscrete topology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(X,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called indiscrete 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2801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Note: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X. Then: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96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39721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Note: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X. Then: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may not be a topology on X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037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6099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Note: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dirty="0" smtClean="0"/>
                  <a:t/>
                </a:r>
                <a:r>
                  <a:rPr lang="en-US" sz="1800" dirty="0" smtClean="0">
                    <a:latin typeface="Arial Black" pitchFamily="34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are two topologies on X. Then: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∪</m:t>
                    </m:r>
                    <m:sSub>
                      <m:sSubPr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may not be a topology on X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</a:rPr>
                          <m:t>𝟏</m:t>
                        </m:r>
                      </m:sub>
                    </m:sSub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∩</m:t>
                    </m:r>
                    <m:sSub>
                      <m:sSubPr>
                        <m:ctrlPr>
                          <a:rPr lang="en-US" sz="2400" b="1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𝝉</m:t>
                        </m:r>
                      </m:e>
                      <m:sub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always a topology on X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1037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0606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#7: (metric topology)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(</m:t>
                    </m:r>
                    <m:r>
                      <a:rPr lang="en-US" sz="2400" b="1" i="1" smtClean="0">
                        <a:latin typeface="Cambria Math"/>
                      </a:rPr>
                      <m:t>𝑿</m:t>
                    </m:r>
                    <m:r>
                      <a:rPr lang="en-US" sz="2400" b="1" i="1" smtClean="0">
                        <a:latin typeface="Cambria Math"/>
                      </a:rPr>
                      <m:t>, </m:t>
                    </m:r>
                    <m:r>
                      <a:rPr lang="en-US" sz="2400" b="1" i="1" smtClean="0">
                        <a:latin typeface="Cambria Math"/>
                      </a:rPr>
                      <m:t>𝒅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metric space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745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#7: (metric topology)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(</m:t>
                    </m:r>
                    <m:r>
                      <a:rPr lang="en-US" sz="2400" b="1" i="1" smtClean="0">
                        <a:latin typeface="Cambria Math"/>
                      </a:rPr>
                      <m:t>𝑿</m:t>
                    </m:r>
                    <m:r>
                      <a:rPr lang="en-US" sz="2400" b="1" i="1" smtClean="0">
                        <a:latin typeface="Cambria Math"/>
                      </a:rPr>
                      <m:t>, </m:t>
                    </m:r>
                    <m:r>
                      <a:rPr lang="en-US" sz="2400" b="1" i="1" smtClean="0">
                        <a:latin typeface="Cambria Math"/>
                      </a:rPr>
                      <m:t>𝒅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metric space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consist of all those subsets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X such that, for each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𝒓</m:t>
                        </m:r>
                      </m:sub>
                    </m:sSub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57270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#7: (metric topology)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(</m:t>
                    </m:r>
                    <m:r>
                      <a:rPr lang="en-US" sz="2400" b="1" i="1" smtClean="0">
                        <a:latin typeface="Cambria Math"/>
                      </a:rPr>
                      <m:t>𝑿</m:t>
                    </m:r>
                    <m:r>
                      <a:rPr lang="en-US" sz="2400" b="1" i="1" smtClean="0">
                        <a:latin typeface="Cambria Math"/>
                      </a:rPr>
                      <m:t>, </m:t>
                    </m:r>
                    <m:r>
                      <a:rPr lang="en-US" sz="2400" b="1" i="1" smtClean="0">
                        <a:latin typeface="Cambria Math"/>
                      </a:rPr>
                      <m:t>𝒅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metric space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consist of all those subsets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X such that, for each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𝒓</m:t>
                        </m:r>
                      </m:sub>
                    </m:sSub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75095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#7: (metric topology)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(</m:t>
                    </m:r>
                    <m:r>
                      <a:rPr lang="en-US" sz="2400" b="1" i="1" smtClean="0">
                        <a:latin typeface="Cambria Math"/>
                      </a:rPr>
                      <m:t>𝑿</m:t>
                    </m:r>
                    <m:r>
                      <a:rPr lang="en-US" sz="2400" b="1" i="1" smtClean="0">
                        <a:latin typeface="Cambria Math"/>
                      </a:rPr>
                      <m:t>, </m:t>
                    </m:r>
                    <m:r>
                      <a:rPr lang="en-US" sz="2400" b="1" i="1" smtClean="0">
                        <a:latin typeface="Cambria Math"/>
                      </a:rPr>
                      <m:t>𝒅</m:t>
                    </m:r>
                    <m:r>
                      <a:rPr lang="en-US" sz="2400" b="1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b="1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be a metric space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consist of all those subsets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of X such that, for each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𝒙</m:t>
                    </m:r>
                    <m:r>
                      <a:rPr lang="en-US" sz="2400" b="1" i="1" smtClean="0">
                        <a:latin typeface="Cambria Math"/>
                      </a:rPr>
                      <m:t> ∈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there is an open sphere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2400" b="1" i="1" smtClean="0">
                            <a:latin typeface="Cambria Math"/>
                          </a:rPr>
                          <m:t>𝑺</m:t>
                        </m:r>
                      </m:e>
                      <m:sub>
                        <m:r>
                          <a:rPr lang="en-US" sz="2400" b="1" i="1" smtClean="0">
                            <a:latin typeface="Cambria Math"/>
                          </a:rPr>
                          <m:t>𝒓</m:t>
                        </m:r>
                      </m:sub>
                    </m:sSub>
                    <m:d>
                      <m:d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e>
                    </m:d>
                    <m:r>
                      <a:rPr lang="en-US" sz="2400" b="1" i="1" smtClean="0">
                        <a:latin typeface="Cambria Math"/>
                      </a:rPr>
                      <m:t> 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⊆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𝑼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the metric topology on X.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58176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8: </a:t>
                </a:r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ℕ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={1,2,3,…}</m:t>
                    </m:r>
                  </m:oMath>
                </a14:m>
                <a:r>
                  <a:rPr lang="en-US" dirty="0" smtClean="0"/>
                  <a:t> and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1630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77954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8: </a:t>
                </a:r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ℕ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={1,2,3,…}</m:t>
                    </m:r>
                  </m:oMath>
                </a14:m>
                <a:r>
                  <a:rPr lang="en-US" dirty="0" smtClean="0"/>
                  <a:t> and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={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+1, 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+2, …}</m:t>
                    </m:r>
                  </m:oMath>
                </a14:m>
                <a:r>
                  <a:rPr lang="en-US" dirty="0" smtClean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ℕ</m:t>
                    </m:r>
                  </m:oMath>
                </a14:m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58544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8: </a:t>
                </a:r>
              </a:p>
              <a:p>
                <a:r>
                  <a:rPr lang="en-US" dirty="0" smtClean="0"/>
                  <a:t>Let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ℕ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={1,2,3,…}</m:t>
                    </m:r>
                  </m:oMath>
                </a14:m>
                <a:r>
                  <a:rPr lang="en-US" dirty="0" smtClean="0"/>
                  <a:t> and 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𝑛</m:t>
                        </m:r>
                        <m:r>
                          <a:rPr lang="en-US" b="0" i="1" smtClean="0">
                            <a:latin typeface="Cambria Math"/>
                          </a:rPr>
                          <m:t> 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={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, 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+1, </m:t>
                    </m:r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+2, …}</m:t>
                    </m:r>
                  </m:oMath>
                </a14:m>
                <a:r>
                  <a:rPr lang="en-US" dirty="0" smtClean="0"/>
                  <a:t>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𝑛</m:t>
                    </m:r>
                    <m:r>
                      <a:rPr lang="en-US" b="0" i="1" smtClean="0">
                        <a:latin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𝜖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ℕ</m:t>
                    </m:r>
                  </m:oMath>
                </a14:m>
                <a:endParaRPr lang="en-US" dirty="0" smtClean="0"/>
              </a:p>
              <a:p>
                <a:r>
                  <a:rPr lang="en-US" dirty="0" smtClean="0"/>
                  <a:t>Then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  …,  </m:t>
                    </m:r>
                    <m:sSub>
                      <m:sSubPr>
                        <m:ctrlPr>
                          <a:rPr lang="en-US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𝑈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/>
                        <a:ea typeface="Cambria Math"/>
                      </a:rPr>
                      <m:t>,  …}</m:t>
                    </m:r>
                  </m:oMath>
                </a14:m>
                <a:r>
                  <a:rPr lang="en-US" dirty="0" smtClean="0"/>
                  <a:t> is a topology on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ℕ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339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9: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96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97400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9: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collection of subsets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are unions of open intervals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96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145542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9: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collection of subsets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are unions of open intervals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2"/>
                <a:stretch>
                  <a:fillRect l="-96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1032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9: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</m:t>
                    </m:r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𝝉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collection of subsets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are unions of open intervals in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/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called usual topology 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𝑅</m:t>
                    </m:r>
                  </m:oMath>
                </a14:m>
                <a:endParaRPr lang="en-US" sz="24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/>
                <a:stretch>
                  <a:fillRect l="-963" t="-8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98633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10: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and </a:t>
                </a:r>
                <a:endParaRPr lang="en-US" sz="2400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:endParaRPr lang="en-US" sz="24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58841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10: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and </a:t>
                </a:r>
                <a:endParaRPr lang="en-US" sz="2400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collection of subsets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are unions </a:t>
                </a:r>
                <a:r>
                  <a:rPr lang="en-US" sz="1800" dirty="0">
                    <a:latin typeface="Arial Black" pitchFamily="34" charset="0"/>
                  </a:rPr>
                  <a:t>of open </a:t>
                </a:r>
                <a:r>
                  <a:rPr lang="en-US" sz="1800" dirty="0" smtClean="0">
                    <a:latin typeface="Arial Black" pitchFamily="34" charset="0"/>
                  </a:rPr>
                  <a:t>discs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6415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10: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and </a:t>
                </a:r>
                <a:endParaRPr lang="en-US" sz="2400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collection of subsets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are unions </a:t>
                </a:r>
                <a:r>
                  <a:rPr lang="en-US" sz="1800" dirty="0">
                    <a:latin typeface="Arial Black" pitchFamily="34" charset="0"/>
                  </a:rPr>
                  <a:t>of open </a:t>
                </a:r>
                <a:r>
                  <a:rPr lang="en-US" sz="1800" dirty="0" smtClean="0">
                    <a:latin typeface="Arial Black" pitchFamily="34" charset="0"/>
                  </a:rPr>
                  <a:t>discs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is a topology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52443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10: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𝑋</m:t>
                    </m:r>
                    <m:r>
                      <a:rPr lang="en-US" sz="2400" i="1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>
                    <a:latin typeface="Arial Black" pitchFamily="34" charset="0"/>
                  </a:rPr>
                  <a:t> and </a:t>
                </a:r>
                <a:endParaRPr lang="en-US" sz="2400" i="1" dirty="0" smtClean="0">
                  <a:latin typeface="Cambria Math"/>
                  <a:ea typeface="Cambria Math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collection of subsets of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which are unions </a:t>
                </a:r>
                <a:r>
                  <a:rPr lang="en-US" sz="1800" dirty="0">
                    <a:latin typeface="Arial Black" pitchFamily="34" charset="0"/>
                  </a:rPr>
                  <a:t>of open </a:t>
                </a:r>
                <a:r>
                  <a:rPr lang="en-US" sz="1800" dirty="0" smtClean="0">
                    <a:latin typeface="Arial Black" pitchFamily="34" charset="0"/>
                  </a:rPr>
                  <a:t>discs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is a topology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</a:t>
                </a:r>
                <a:r>
                  <a:rPr lang="en-US" sz="1800" dirty="0">
                    <a:latin typeface="Arial Black" pitchFamily="34" charset="0"/>
                  </a:rPr>
                  <a:t>called usual topology 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/>
                          </a:rPr>
                          <m:t>𝑅</m:t>
                        </m:r>
                      </m:e>
                      <m:sup>
                        <m:r>
                          <a:rPr lang="en-US" sz="2400" i="1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>
                  <a:latin typeface="Arial Black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2"/>
                <a:stretch>
                  <a:fillRect l="-963" t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8586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11: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3"/>
                <a:stretch>
                  <a:fillRect l="-963" t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24164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11: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2"/>
                <a:stretch>
                  <a:fillRect l="-963" t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6949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11: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 </a:t>
                </a:r>
                <a:r>
                  <a:rPr lang="en-US" sz="1800" dirty="0" err="1" smtClean="0">
                    <a:latin typeface="Arial Black" pitchFamily="34" charset="0"/>
                  </a:rPr>
                  <a:t>Sierpinski</a:t>
                </a:r>
                <a:r>
                  <a:rPr lang="en-US" sz="1800" dirty="0" smtClean="0">
                    <a:latin typeface="Arial Black" pitchFamily="34" charset="0"/>
                  </a:rPr>
                  <a:t> topology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2"/>
                <a:stretch>
                  <a:fillRect l="-963" t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95696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 # 11: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  <m:r>
                      <a:rPr lang="en-US" sz="2400" b="0" i="1" smtClean="0">
                        <a:latin typeface="Cambria Math"/>
                      </a:rPr>
                      <m:t>,</m:t>
                    </m:r>
                    <m:r>
                      <a:rPr lang="en-US" sz="2400" b="0" i="1" smtClean="0">
                        <a:latin typeface="Cambria Math"/>
                      </a:rPr>
                      <m:t>𝑏</m:t>
                    </m:r>
                    <m:r>
                      <a:rPr lang="en-US" sz="24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dirty="0" smtClean="0">
                    <a:latin typeface="Arial Black" pitchFamily="34" charset="0"/>
                  </a:rPr>
                  <a:t/>
                </a:r>
                <a:r>
                  <a:rPr lang="en-US" sz="1800" dirty="0" smtClean="0">
                    <a:latin typeface="Arial Black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𝜙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</m:t>
                    </m:r>
                    <m:d>
                      <m:dPr>
                        <m:begChr m:val="{"/>
                        <m:endChr m:val="}"/>
                        <m:ctrlPr>
                          <a:rPr lang="en-US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2400" b="0" i="1" smtClean="0">
                        <a:latin typeface="Cambria Math"/>
                        <a:ea typeface="Cambria Math"/>
                      </a:rPr>
                      <m:t>,  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topology on X.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topology is call </a:t>
                </a:r>
                <a:r>
                  <a:rPr lang="en-US" sz="1800" dirty="0" err="1" smtClean="0">
                    <a:latin typeface="Arial Black" pitchFamily="34" charset="0"/>
                  </a:rPr>
                  <a:t>Sierpinski</a:t>
                </a:r>
                <a:r>
                  <a:rPr lang="en-US" sz="1800" dirty="0" smtClean="0">
                    <a:latin typeface="Arial Black" pitchFamily="34" charset="0"/>
                  </a:rPr>
                  <a:t> topology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(X, </a:t>
                </a:r>
                <a14:m>
                  <m:oMath xmlns:m="http://schemas.openxmlformats.org/officeDocument/2006/math">
                    <m:r>
                      <a:rPr lang="en-US" sz="2400" i="1" smtClean="0">
                        <a:latin typeface="Cambria Math"/>
                        <a:ea typeface="Cambria Math"/>
                      </a:rPr>
                      <m:t>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) is called </a:t>
                </a:r>
                <a:r>
                  <a:rPr lang="en-US" sz="1800" dirty="0" err="1" smtClean="0">
                    <a:latin typeface="Arial Black" pitchFamily="34" charset="0"/>
                  </a:rPr>
                  <a:t>Sierpinski</a:t>
                </a:r>
                <a:r>
                  <a:rPr lang="en-US" sz="1800" dirty="0" smtClean="0">
                    <a:latin typeface="Arial Black" pitchFamily="34" charset="0"/>
                  </a:rPr>
                  <a:t> space.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609600"/>
                <a:ext cx="8229600" cy="5516563"/>
              </a:xfrm>
              <a:blipFill rotWithShape="1">
                <a:blip r:embed="rId2"/>
                <a:stretch>
                  <a:fillRect l="-963" t="-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62807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Good Luck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61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5745</TotalTime>
  <Words>1267</Words>
  <Application>Microsoft Office PowerPoint</Application>
  <PresentationFormat>On-screen Show (4:3)</PresentationFormat>
  <Paragraphs>163</Paragraphs>
  <Slides>81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81</vt:i4>
      </vt:variant>
    </vt:vector>
  </HeadingPairs>
  <TitlesOfParts>
    <vt:vector size="82" baseType="lpstr">
      <vt:lpstr>Office Theme</vt:lpstr>
      <vt:lpstr>Set Topology MTH 251</vt:lpstr>
      <vt:lpstr>Lecture Outline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Example #4:</vt:lpstr>
      <vt:lpstr>Example #4:</vt:lpstr>
      <vt:lpstr>Example #4:</vt:lpstr>
      <vt:lpstr>Example #4:</vt:lpstr>
      <vt:lpstr>Example #4: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383</cp:revision>
  <dcterms:created xsi:type="dcterms:W3CDTF">2012-11-27T13:12:39Z</dcterms:created>
  <dcterms:modified xsi:type="dcterms:W3CDTF">2012-12-10T05:12:55Z</dcterms:modified>
</cp:coreProperties>
</file>