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73" r:id="rId10"/>
    <p:sldId id="274" r:id="rId11"/>
    <p:sldId id="280" r:id="rId12"/>
    <p:sldId id="279" r:id="rId13"/>
    <p:sldId id="278" r:id="rId14"/>
    <p:sldId id="277" r:id="rId15"/>
    <p:sldId id="276" r:id="rId16"/>
    <p:sldId id="264" r:id="rId17"/>
    <p:sldId id="290" r:id="rId18"/>
    <p:sldId id="289" r:id="rId19"/>
    <p:sldId id="288" r:id="rId20"/>
    <p:sldId id="287" r:id="rId21"/>
    <p:sldId id="286" r:id="rId22"/>
    <p:sldId id="285" r:id="rId23"/>
    <p:sldId id="284" r:id="rId24"/>
    <p:sldId id="283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99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A57D-69CD-430E-B9A1-1406CD5B85EA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C6602-C4DB-49B4-A6E8-4C10DF18BC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200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A57D-69CD-430E-B9A1-1406CD5B85EA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C6602-C4DB-49B4-A6E8-4C10DF18BC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46632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A57D-69CD-430E-B9A1-1406CD5B85EA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C6602-C4DB-49B4-A6E8-4C10DF18BC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5796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A57D-69CD-430E-B9A1-1406CD5B85EA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C6602-C4DB-49B4-A6E8-4C10DF18BC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433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A57D-69CD-430E-B9A1-1406CD5B85EA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C6602-C4DB-49B4-A6E8-4C10DF18BC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8534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A57D-69CD-430E-B9A1-1406CD5B85EA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C6602-C4DB-49B4-A6E8-4C10DF18BC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580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A57D-69CD-430E-B9A1-1406CD5B85EA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C6602-C4DB-49B4-A6E8-4C10DF18BC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7425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A57D-69CD-430E-B9A1-1406CD5B85EA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C6602-C4DB-49B4-A6E8-4C10DF18BC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86048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A57D-69CD-430E-B9A1-1406CD5B85EA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C6602-C4DB-49B4-A6E8-4C10DF18BC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49830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A57D-69CD-430E-B9A1-1406CD5B85EA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C6602-C4DB-49B4-A6E8-4C10DF18BC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7833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A57D-69CD-430E-B9A1-1406CD5B85EA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C6602-C4DB-49B4-A6E8-4C10DF18BC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000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CA57D-69CD-430E-B9A1-1406CD5B85EA}" type="datetimeFigureOut">
              <a:rPr lang="en-US" smtClean="0"/>
              <a:pPr/>
              <a:t>12/9/2012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C6602-C4DB-49B4-A6E8-4C10DF18BC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8266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10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55331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Outline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In this Lecture we will define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Continuous function in a metric space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Discuss examples of continuous functions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will prove three Theorems:</a:t>
                </a:r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   →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and only if,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   →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if and only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open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implies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open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Composition of two continuous functions is a continuous function.</a:t>
                </a:r>
              </a:p>
              <a:p>
                <a:pPr>
                  <a:buFont typeface="+mj-lt"/>
                  <a:buAutoNum type="arabicPeriod"/>
                </a:pPr>
                <a:endParaRPr lang="en-US" sz="1800" dirty="0" smtClean="0">
                  <a:latin typeface="Arial Black" pitchFamily="34" charset="0"/>
                </a:endParaRPr>
              </a:p>
              <a:p>
                <a:endParaRPr lang="en-US" sz="1800" dirty="0" smtClean="0">
                  <a:latin typeface="Arial Black" pitchFamily="34" charset="0"/>
                </a:endParaRPr>
              </a:p>
              <a:p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2" cstate="print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55845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228600" y="609600"/>
                <a:ext cx="8382000" cy="5638800"/>
              </a:xfrm>
            </p:spPr>
            <p:txBody>
              <a:bodyPr/>
              <a:lstStyle/>
              <a:p>
                <a:pPr algn="l"/>
                <a:r>
                  <a:rPr lang="en-US" sz="2400" dirty="0" smtClean="0">
                    <a:latin typeface="Arial Black" pitchFamily="34" charset="0"/>
                  </a:rPr>
                  <a:t>Continuous function:</a:t>
                </a:r>
              </a:p>
              <a:p>
                <a:pPr marL="457200" indent="-457200" algn="l">
                  <a:lnSpc>
                    <a:spcPct val="150000"/>
                  </a:lnSpc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𝑌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metric spaces. A function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</a:rPr>
                      <m:t>         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     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said to be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if for each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there exists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</a:t>
                </a:r>
              </a:p>
              <a:p>
                <a:pPr algn="l">
                  <a:lnSpc>
                    <a:spcPct val="150000"/>
                  </a:lnSpc>
                </a:pPr>
                <a:r>
                  <a:rPr lang="en-US" sz="1800" dirty="0" smtClean="0"/>
                  <a:t>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 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whenever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algn="l"/>
                <a:endParaRPr lang="en-US" sz="1800" dirty="0" smtClean="0">
                  <a:latin typeface="Arial Black" pitchFamily="34" charset="0"/>
                </a:endParaRPr>
              </a:p>
              <a:p>
                <a:pPr marL="285750" indent="-285750" algn="l">
                  <a:buFont typeface="Arial" pitchFamily="34" charset="0"/>
                  <a:buChar char="•"/>
                </a:pPr>
                <a:r>
                  <a:rPr lang="en-US" sz="1800" dirty="0" smtClean="0">
                    <a:latin typeface="Arial Black" pitchFamily="34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     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said to be continuous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every point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28600" y="609600"/>
                <a:ext cx="8382000" cy="5638800"/>
              </a:xfrm>
              <a:blipFill rotWithShape="1">
                <a:blip r:embed="rId3" cstate="print"/>
                <a:stretch>
                  <a:fillRect l="-1164" t="-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51024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3535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226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1:</a:t>
                </a:r>
                <a:r>
                  <a:rPr lang="en-US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 constant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     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3" cstate="print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7316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2</a:t>
                </a:r>
                <a:r>
                  <a:rPr lang="en-US" dirty="0" smtClean="0"/>
                  <a:t>: </a:t>
                </a:r>
                <a:r>
                  <a:rPr lang="en-US" sz="1800" dirty="0" smtClean="0">
                    <a:latin typeface="Arial Black" pitchFamily="34" charset="0"/>
                  </a:rPr>
                  <a:t>The identity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𝑖</m:t>
                    </m:r>
                    <m:r>
                      <a:rPr lang="en-US" sz="1800" b="0" i="1" smtClean="0">
                        <a:latin typeface="Cambria Math"/>
                      </a:rPr>
                      <m:t>  :  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   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on X.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 cstate="print"/>
                <a:stretch>
                  <a:fillRect l="-963" t="-1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04311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1800" dirty="0" smtClean="0">
                    <a:latin typeface="Arial Black" pitchFamily="34" charset="0"/>
                  </a:rPr>
                  <a:t>Theorem # 1: 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   →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and only if,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</p:spPr>
            <p:txBody>
              <a:bodyPr/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 marL="0" indent="0">
                  <a:buNone/>
                </a:pPr>
                <a:endParaRPr lang="en-US" sz="1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  <a:blipFill rotWithShape="1">
                <a:blip r:embed="rId4" cstate="print"/>
                <a:stretch>
                  <a:fillRect l="-444" t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79282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1800" dirty="0" smtClean="0">
                    <a:latin typeface="Arial Black" pitchFamily="34" charset="0"/>
                  </a:rPr>
                  <a:t>Theorem # 1: 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   →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and only if,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</p:spPr>
            <p:txBody>
              <a:bodyPr/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sequence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endParaRPr lang="en-US" sz="1800" smtClean="0">
                  <a:latin typeface="Arial Black" pitchFamily="34" charset="0"/>
                  <a:ea typeface="Cambria Math"/>
                </a:endParaRPr>
              </a:p>
              <a:p>
                <a:endParaRPr lang="en-US" sz="2000" dirty="0" smtClean="0"/>
              </a:p>
              <a:p>
                <a:endParaRPr lang="en-US" sz="2000" dirty="0" smtClean="0">
                  <a:latin typeface="Arial Black" pitchFamily="34" charset="0"/>
                </a:endParaRPr>
              </a:p>
              <a:p>
                <a:endParaRPr lang="en-US" sz="1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  <a:blipFill rotWithShape="1">
                <a:blip r:embed="rId4" cstate="print"/>
                <a:stretch>
                  <a:fillRect l="-444" t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32852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1800" dirty="0" smtClean="0">
                    <a:latin typeface="Arial Black" pitchFamily="34" charset="0"/>
                  </a:rPr>
                  <a:t>Theorem # 1: 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   →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and only if,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</p:spPr>
            <p:txBody>
              <a:bodyPr/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sequence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 a given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endParaRPr lang="en-US" sz="1800" dirty="0" smtClean="0">
                  <a:latin typeface="Arial Black" pitchFamily="34" charset="0"/>
                </a:endParaRPr>
              </a:p>
              <a:p>
                <a:endParaRPr lang="en-US" sz="2000" dirty="0" smtClean="0"/>
              </a:p>
              <a:p>
                <a:endParaRPr lang="en-US" sz="2000" dirty="0" smtClean="0">
                  <a:latin typeface="Arial Black" pitchFamily="34" charset="0"/>
                </a:endParaRPr>
              </a:p>
              <a:p>
                <a:endParaRPr lang="en-US" sz="1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  <a:blipFill rotWithShape="1">
                <a:blip r:embed="rId4" cstate="print"/>
                <a:stretch>
                  <a:fillRect l="-444" t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00786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1800" dirty="0" smtClean="0">
                    <a:latin typeface="Arial Black" pitchFamily="34" charset="0"/>
                  </a:rPr>
                  <a:t>Theorem # 1: 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   →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and only if,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</p:spPr>
            <p:txBody>
              <a:bodyPr/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sequence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 a given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show that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endParaRPr lang="en-US" sz="2000" dirty="0" smtClean="0">
                  <a:latin typeface="Arial Black" pitchFamily="34" charset="0"/>
                </a:endParaRPr>
              </a:p>
              <a:p>
                <a:endParaRPr lang="en-US" sz="1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  <a:blipFill rotWithShape="1">
                <a:blip r:embed="rId4" cstate="print"/>
                <a:stretch>
                  <a:fillRect l="-444" t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21463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1800" dirty="0" smtClean="0">
                    <a:latin typeface="Arial Black" pitchFamily="34" charset="0"/>
                  </a:rPr>
                  <a:t>Theorem # 1: 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   →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and only if,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  <a:blipFill rotWithShape="1">
                <a:blip r:embed="rId2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</p:spPr>
            <p:txBody>
              <a:bodyPr/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sequence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 a given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show that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real number.</a:t>
                </a:r>
              </a:p>
              <a:p>
                <a:endParaRPr lang="en-US" sz="2000" dirty="0" smtClean="0">
                  <a:latin typeface="Arial Black" pitchFamily="34" charset="0"/>
                </a:endParaRPr>
              </a:p>
              <a:p>
                <a:endParaRPr lang="en-US" sz="1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  <a:blipFill rotWithShape="1">
                <a:blip r:embed="rId3" cstate="print"/>
                <a:stretch>
                  <a:fillRect l="-444" t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1746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1800" dirty="0" smtClean="0">
                    <a:latin typeface="Arial Black" pitchFamily="34" charset="0"/>
                  </a:rPr>
                  <a:t>Theorem # 1: 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   →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and only if,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  <a:blipFill rotWithShape="1">
                <a:blip r:embed="rId2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</p:spPr>
            <p:txBody>
              <a:bodyPr/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sequence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 a given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show that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real number.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there exists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;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  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⇒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&lt;∈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endParaRPr lang="en-US" sz="2000" dirty="0" smtClean="0"/>
              </a:p>
              <a:p>
                <a:endParaRPr lang="en-US" sz="2000" dirty="0" smtClean="0">
                  <a:latin typeface="Arial Black" pitchFamily="34" charset="0"/>
                </a:endParaRPr>
              </a:p>
              <a:p>
                <a:endParaRPr lang="en-US" sz="1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  <a:blipFill rotWithShape="1">
                <a:blip r:embed="rId3" cstate="print"/>
                <a:stretch>
                  <a:fillRect l="-444" t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01847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1800" dirty="0" smtClean="0">
                    <a:latin typeface="Arial Black" pitchFamily="34" charset="0"/>
                  </a:rPr>
                  <a:t>Theorem # 1: 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   →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and only if,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  <a:blipFill rotWithShape="1">
                <a:blip r:embed="rId3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</p:spPr>
            <p:txBody>
              <a:bodyPr/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sequence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 a given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show that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real number.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there exists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;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  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⇒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&lt;∈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 each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&lt;∈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   </a:t>
                </a:r>
              </a:p>
              <a:p>
                <a:endParaRPr lang="en-US" sz="2000" dirty="0" smtClean="0"/>
              </a:p>
              <a:p>
                <a:endParaRPr lang="en-US" sz="2000" dirty="0" smtClean="0">
                  <a:latin typeface="Arial Black" pitchFamily="34" charset="0"/>
                </a:endParaRPr>
              </a:p>
              <a:p>
                <a:endParaRPr lang="en-US" sz="1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  <a:blipFill rotWithShape="1">
                <a:blip r:embed="rId4" cstate="print"/>
                <a:stretch>
                  <a:fillRect l="-444" t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38339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1800" dirty="0" smtClean="0">
                    <a:latin typeface="Arial Black" pitchFamily="34" charset="0"/>
                  </a:rPr>
                  <a:t>Theorem # 1: 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   →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if and only if,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  <a:blipFill rotWithShape="1">
                <a:blip r:embed="rId2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</p:spPr>
            <p:txBody>
              <a:bodyPr/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sequence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 a given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show that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any real number.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there exists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err="1" smtClean="0">
                    <a:latin typeface="Arial Black" pitchFamily="34" charset="0"/>
                  </a:rPr>
                  <a:t>s.t.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;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  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⇒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&lt;∈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 each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𝑛</m:t>
                    </m:r>
                    <m:r>
                      <a:rPr lang="en-US" sz="1800" b="0" i="1" smtClean="0">
                        <a:latin typeface="Cambria Math"/>
                      </a:rPr>
                      <m:t> 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&lt;∈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1800" b="0" i="1" dirty="0" smtClean="0">
                        <a:latin typeface="Cambria Math"/>
                      </a:rPr>
                      <m:t> 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→   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</a:t>
                </a:r>
              </a:p>
              <a:p>
                <a:endParaRPr lang="en-US" sz="2000" dirty="0" smtClean="0"/>
              </a:p>
              <a:p>
                <a:endParaRPr lang="en-US" sz="2000" dirty="0" smtClean="0">
                  <a:latin typeface="Arial Black" pitchFamily="34" charset="0"/>
                </a:endParaRPr>
              </a:p>
              <a:p>
                <a:endParaRPr lang="en-US" sz="1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05000"/>
                <a:ext cx="8229600" cy="4221163"/>
              </a:xfrm>
              <a:blipFill rotWithShape="1">
                <a:blip r:embed="rId3" cstate="print"/>
                <a:stretch>
                  <a:fillRect l="-444" t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56123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Conversely.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 cstate="print"/>
                <a:stretch>
                  <a:fillRect l="-444" t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59332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Conversely.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 cstate="print"/>
                <a:stretch>
                  <a:fillRect l="-444" t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88015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Conversely.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contrary, i.e.,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 cstate="print"/>
                <a:stretch>
                  <a:fillRect l="-444" t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99951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Conversely.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contrary, i.e.,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for each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&gt;  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for every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but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      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≥  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 …………………….(1)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 cstate="print"/>
                <a:stretch>
                  <a:fillRect l="-444" t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9288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Conversely.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contrary, i.e.,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for each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&gt;  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for every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but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      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≥  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 …………………….(1)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Take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  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n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=1,2, …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 cstate="print"/>
                <a:stretch>
                  <a:fillRect l="-444" t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62014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Conversely.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contrary, i.e.,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for each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&gt;  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for every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but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      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≥  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 …………………….(1)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Take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  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n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=1,2, …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Choose a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 cstate="print"/>
                <a:stretch>
                  <a:fillRect l="-444" t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41571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Conversely.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contrary, i.e.,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for each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&gt;  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for every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but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      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≥  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 …………………….(1)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Take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  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n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=1,2, …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Choose a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By hypothesis,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 cstate="print"/>
                <a:stretch>
                  <a:fillRect l="-444" t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01126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Conversely.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contrary, i.e.,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for each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&gt;  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for every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but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      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≥  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 …………………….(1)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Take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  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n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=1,2, …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Choose a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By hypothesis,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This contradicts  equation (1).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 cstate="print"/>
                <a:stretch>
                  <a:fillRect l="-444" t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28947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Conversely.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for all sequences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then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prove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contrary, i.e.,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for each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&gt;  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for every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&gt;0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but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       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≥  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 …………………….(1)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Take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 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  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n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=1,2, …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Choose a sequence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0" smtClean="0"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By hypothesis,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This contradicts  equation (1).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Hence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must be continuous 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 cstate="print"/>
                <a:stretch>
                  <a:fillRect l="-444" t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63527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400" dirty="0" smtClean="0">
                    <a:latin typeface="Arial Black" pitchFamily="34" charset="0"/>
                  </a:rPr>
                  <a:t>Theorem # 2: A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 :</m:t>
                    </m:r>
                    <m:r>
                      <a:rPr lang="en-US" sz="2400" b="0" i="1" smtClean="0"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</a:rPr>
                      <m:t>   → 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 is continuous if and only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 is open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 implies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𝐵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 is open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. </a:t>
                </a:r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Proof.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800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7611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4498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Theorem # 3: </a:t>
            </a:r>
            <a:r>
              <a:rPr lang="en-US" sz="1800" dirty="0" smtClean="0">
                <a:latin typeface="Arial Black" pitchFamily="34" charset="0"/>
              </a:rPr>
              <a:t>Composition of two continuous functions is a continuous function.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77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268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2128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summery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900" dirty="0" smtClean="0">
                    <a:latin typeface="Arial Black" pitchFamily="34" charset="0"/>
                  </a:rPr>
                  <a:t>Dear students, in this lesson we proved three main results on continuity:</a:t>
                </a:r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𝑓</m:t>
                    </m:r>
                    <m:r>
                      <a:rPr lang="en-US" sz="1900" b="0" i="1" smtClean="0">
                        <a:latin typeface="Cambria Math"/>
                      </a:rPr>
                      <m:t> :</m:t>
                    </m:r>
                    <m:r>
                      <a:rPr lang="en-US" sz="1900" b="0" i="1" smtClean="0">
                        <a:latin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</a:rPr>
                      <m:t>   →  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is continuous at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𝑎</m:t>
                    </m:r>
                    <m:r>
                      <a:rPr lang="en-US" sz="1900" b="0" i="1" smtClean="0">
                        <a:latin typeface="Cambria Math"/>
                      </a:rPr>
                      <m:t> 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if and only if, for all sequences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9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9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which converges to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, the sequence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{</m:t>
                    </m:r>
                    <m:r>
                      <a:rPr lang="en-US" sz="1900" b="0" i="1" smtClean="0">
                        <a:latin typeface="Cambria Math"/>
                      </a:rPr>
                      <m:t>𝑓</m:t>
                    </m:r>
                    <m:r>
                      <a:rPr lang="en-US" sz="19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9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1900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converges to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𝑓</m:t>
                    </m:r>
                    <m:r>
                      <a:rPr lang="en-US" sz="1900" b="0" i="1" smtClean="0">
                        <a:latin typeface="Cambria Math"/>
                      </a:rPr>
                      <m:t>(</m:t>
                    </m:r>
                    <m:r>
                      <a:rPr lang="en-US" sz="1900" b="0" i="1" smtClean="0">
                        <a:latin typeface="Cambria Math"/>
                      </a:rPr>
                      <m:t>𝑎</m:t>
                    </m:r>
                    <m:r>
                      <a:rPr lang="en-US" sz="19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</a:t>
                </a:r>
              </a:p>
              <a:p>
                <a:pPr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𝑓</m:t>
                    </m:r>
                    <m:r>
                      <a:rPr lang="en-US" sz="1900" b="0" i="1" smtClean="0">
                        <a:latin typeface="Cambria Math"/>
                      </a:rPr>
                      <m:t> :</m:t>
                    </m:r>
                    <m:r>
                      <a:rPr lang="en-US" sz="1900" b="0" i="1" smtClean="0">
                        <a:latin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</a:rPr>
                      <m:t>   →   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is continuous if and only if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is open in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implies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900" b="0" i="1" smtClean="0">
                        <a:latin typeface="Cambria Math"/>
                      </a:rPr>
                      <m:t>(</m:t>
                    </m:r>
                    <m:r>
                      <a:rPr lang="en-US" sz="1900" b="0" i="1" smtClean="0">
                        <a:latin typeface="Cambria Math"/>
                      </a:rPr>
                      <m:t>𝐵</m:t>
                    </m:r>
                    <m:r>
                      <a:rPr lang="en-US" sz="19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is open in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sz="1900" dirty="0" smtClean="0">
                    <a:latin typeface="Arial Black" pitchFamily="34" charset="0"/>
                  </a:rPr>
                  <a:t>Composition of two continuous functions is a continuous function</a:t>
                </a:r>
                <a:r>
                  <a:rPr lang="en-US" dirty="0" smtClean="0">
                    <a:latin typeface="Arial Black" pitchFamily="34" charset="0"/>
                  </a:rPr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 t="-809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0685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latin typeface="Arial Black" pitchFamily="34" charset="0"/>
              </a:rPr>
              <a:t>Thank You</a:t>
            </a:r>
          </a:p>
          <a:p>
            <a:pPr marL="0" indent="0" algn="ctr">
              <a:buNone/>
            </a:pPr>
            <a:r>
              <a:rPr lang="en-US" dirty="0" smtClean="0">
                <a:latin typeface="Arial Black" pitchFamily="34" charset="0"/>
              </a:rPr>
              <a:t>And</a:t>
            </a:r>
          </a:p>
          <a:p>
            <a:pPr marL="0" indent="0" algn="ctr">
              <a:buNone/>
            </a:pPr>
            <a:r>
              <a:rPr lang="en-US" dirty="0" smtClean="0">
                <a:latin typeface="Arial Black" pitchFamily="34" charset="0"/>
              </a:rPr>
              <a:t>Good Luck</a:t>
            </a:r>
            <a:endParaRPr lang="en-US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705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30</Words>
  <Application>Microsoft Office PowerPoint</Application>
  <PresentationFormat>On-screen Show (4:3)</PresentationFormat>
  <Paragraphs>42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Set Topology MTH 251</vt:lpstr>
      <vt:lpstr>Lecture Outline</vt:lpstr>
      <vt:lpstr>Slide 3</vt:lpstr>
      <vt:lpstr>Slide 4</vt:lpstr>
      <vt:lpstr>Slide 5</vt:lpstr>
      <vt:lpstr>Slide 6</vt:lpstr>
      <vt:lpstr>Slide 7</vt:lpstr>
      <vt:lpstr> </vt:lpstr>
      <vt:lpstr> </vt:lpstr>
      <vt:lpstr> </vt:lpstr>
      <vt:lpstr> </vt:lpstr>
      <vt:lpstr> </vt:lpstr>
      <vt:lpstr> </vt:lpstr>
      <vt:lpstr> </vt:lpstr>
      <vt:lpstr> 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 </vt:lpstr>
      <vt:lpstr>Slide 26</vt:lpstr>
      <vt:lpstr>Slide 27</vt:lpstr>
      <vt:lpstr>Slide 28</vt:lpstr>
      <vt:lpstr>Slide 29</vt:lpstr>
      <vt:lpstr>Slide 30</vt:lpstr>
      <vt:lpstr>Lecture summery</vt:lpstr>
      <vt:lpstr>Slide 32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24</cp:revision>
  <dcterms:created xsi:type="dcterms:W3CDTF">2012-12-08T14:23:56Z</dcterms:created>
  <dcterms:modified xsi:type="dcterms:W3CDTF">2012-12-09T11:19:58Z</dcterms:modified>
</cp:coreProperties>
</file>