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332" r:id="rId2"/>
    <p:sldId id="258" r:id="rId3"/>
    <p:sldId id="350" r:id="rId4"/>
    <p:sldId id="362" r:id="rId5"/>
    <p:sldId id="376" r:id="rId6"/>
    <p:sldId id="375" r:id="rId7"/>
    <p:sldId id="374" r:id="rId8"/>
    <p:sldId id="363" r:id="rId9"/>
    <p:sldId id="368" r:id="rId10"/>
    <p:sldId id="369" r:id="rId11"/>
    <p:sldId id="351" r:id="rId12"/>
    <p:sldId id="377" r:id="rId13"/>
    <p:sldId id="378" r:id="rId14"/>
    <p:sldId id="352" r:id="rId15"/>
    <p:sldId id="370" r:id="rId16"/>
    <p:sldId id="329" r:id="rId17"/>
    <p:sldId id="364" r:id="rId18"/>
    <p:sldId id="379" r:id="rId19"/>
    <p:sldId id="380" r:id="rId20"/>
    <p:sldId id="381" r:id="rId21"/>
    <p:sldId id="382" r:id="rId22"/>
    <p:sldId id="383" r:id="rId23"/>
    <p:sldId id="384" r:id="rId24"/>
    <p:sldId id="385" r:id="rId25"/>
    <p:sldId id="386" r:id="rId26"/>
    <p:sldId id="387" r:id="rId27"/>
    <p:sldId id="388" r:id="rId28"/>
    <p:sldId id="390" r:id="rId29"/>
    <p:sldId id="365" r:id="rId30"/>
    <p:sldId id="391" r:id="rId31"/>
    <p:sldId id="392" r:id="rId32"/>
    <p:sldId id="393" r:id="rId33"/>
    <p:sldId id="394" r:id="rId34"/>
    <p:sldId id="366" r:id="rId35"/>
    <p:sldId id="400" r:id="rId36"/>
    <p:sldId id="399" r:id="rId37"/>
    <p:sldId id="398" r:id="rId38"/>
    <p:sldId id="397" r:id="rId39"/>
    <p:sldId id="396" r:id="rId40"/>
    <p:sldId id="367" r:id="rId41"/>
    <p:sldId id="371" r:id="rId42"/>
    <p:sldId id="372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547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76841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Outline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marL="0" indent="0">
              <a:buNone/>
            </a:pPr>
            <a:endParaRPr lang="en-US" sz="1800" dirty="0">
              <a:latin typeface="Arial Black" pitchFamily="34" charset="0"/>
            </a:endParaRPr>
          </a:p>
          <a:p>
            <a:endParaRPr lang="en-US" sz="1800" dirty="0" smtClean="0">
              <a:latin typeface="Arial Black" pitchFamily="34" charset="0"/>
            </a:endParaRPr>
          </a:p>
          <a:p>
            <a:endParaRPr lang="en-US" sz="1800" dirty="0">
              <a:latin typeface="Arial Black" pitchFamily="34" charset="0"/>
            </a:endParaRPr>
          </a:p>
          <a:p>
            <a:r>
              <a:rPr lang="en-US" sz="1800" dirty="0" smtClean="0">
                <a:latin typeface="Arial Black" pitchFamily="34" charset="0"/>
              </a:rPr>
              <a:t>In this Lecture we will define </a:t>
            </a:r>
          </a:p>
          <a:p>
            <a:r>
              <a:rPr lang="en-US" sz="1800" dirty="0" smtClean="0">
                <a:latin typeface="Arial Black" pitchFamily="34" charset="0"/>
              </a:rPr>
              <a:t>Convergence of sequences</a:t>
            </a:r>
          </a:p>
          <a:p>
            <a:r>
              <a:rPr lang="en-US" sz="1800" dirty="0" err="1" smtClean="0">
                <a:latin typeface="Arial Black" pitchFamily="34" charset="0"/>
              </a:rPr>
              <a:t>Cauch</a:t>
            </a:r>
            <a:r>
              <a:rPr lang="en-US" sz="1800" dirty="0" smtClean="0">
                <a:latin typeface="Arial Black" pitchFamily="34" charset="0"/>
              </a:rPr>
              <a:t> sequences</a:t>
            </a:r>
          </a:p>
          <a:p>
            <a:r>
              <a:rPr lang="en-US" sz="1800" dirty="0" smtClean="0">
                <a:latin typeface="Arial Black" pitchFamily="34" charset="0"/>
              </a:rPr>
              <a:t>Completeness of the metric spaces</a:t>
            </a:r>
          </a:p>
          <a:p>
            <a:endParaRPr lang="en-US" sz="1800" dirty="0" smtClean="0">
              <a:latin typeface="Arial Black" pitchFamily="34" charset="0"/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61610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0"/>
                <a:ext cx="8610600" cy="6126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sz="2800" dirty="0" smtClean="0">
                    <a:latin typeface="Arial Black" pitchFamily="34" charset="0"/>
                  </a:rPr>
                  <a:t>DEFINITION # 1</a:t>
                </a:r>
                <a:r>
                  <a:rPr lang="en-US" dirty="0" smtClean="0"/>
                  <a:t>: </a:t>
                </a:r>
                <a:r>
                  <a:rPr lang="en-US" sz="2100" dirty="0" smtClean="0">
                    <a:latin typeface="Arial Black" pitchFamily="34" charset="0"/>
                  </a:rPr>
                  <a:t>(Convergent Sequence)</a:t>
                </a:r>
                <a:endParaRPr lang="en-US" sz="2100" dirty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dirty="0"/>
                  <a:t>  </a:t>
                </a:r>
                <a:r>
                  <a:rPr lang="en-US" dirty="0" smtClean="0"/>
                  <a:t>   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(X, d) be a metric space, and </a:t>
                </a:r>
                <a:r>
                  <a:rPr lang="en-US" sz="1800" dirty="0" smtClean="0">
                    <a:latin typeface="Arial Black" pitchFamily="34" charset="0"/>
                  </a:rPr>
                  <a:t>let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 </a:t>
                </a:r>
                <a:r>
                  <a:rPr lang="en-US" sz="1800" dirty="0">
                    <a:latin typeface="Arial Black" pitchFamily="34" charset="0"/>
                  </a:rPr>
                  <a:t>= {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>
                    <a:latin typeface="Arial Black" pitchFamily="34" charset="0"/>
                  </a:rPr>
                  <a:t>, .. 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>
                    <a:latin typeface="Arial Black" pitchFamily="34" charset="0"/>
                  </a:rPr>
                  <a:t>, . . }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be a sequence of points in X. We say that </a:t>
                </a:r>
                <a:r>
                  <a:rPr lang="en-US" sz="1800" dirty="0" smtClean="0">
                    <a:latin typeface="Arial Black" pitchFamily="34" charset="0"/>
                  </a:rPr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 </a:t>
                </a:r>
                <a:r>
                  <a:rPr lang="en-US" sz="1800" dirty="0">
                    <a:latin typeface="Arial Black" pitchFamily="34" charset="0"/>
                  </a:rPr>
                  <a:t>is convergent if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∃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</a:t>
                </a:r>
                <a:r>
                  <a:rPr lang="en-US" sz="1800" dirty="0">
                    <a:latin typeface="Arial Black" pitchFamily="34" charset="0"/>
                  </a:rPr>
                  <a:t>point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>
                    <a:latin typeface="Arial Black" pitchFamily="34" charset="0"/>
                  </a:rPr>
                  <a:t>X such </a:t>
                </a:r>
                <a:r>
                  <a:rPr lang="en-US" sz="1800" dirty="0" smtClean="0">
                    <a:latin typeface="Arial Black" pitchFamily="34" charset="0"/>
                  </a:rPr>
                  <a:t>that:</a:t>
                </a:r>
                <a:endParaRPr lang="en-US" sz="1800" dirty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∀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>
                    <a:latin typeface="Arial Black" pitchFamily="34" charset="0"/>
                  </a:rPr>
                  <a:t>&gt; </a:t>
                </a:r>
                <a:r>
                  <a:rPr lang="en-US" sz="1800" dirty="0" smtClean="0">
                    <a:latin typeface="Arial Black" pitchFamily="34" charset="0"/>
                  </a:rPr>
                  <a:t>0, </a:t>
                </a:r>
                <a:r>
                  <a:rPr lang="en-US" sz="1800" dirty="0">
                    <a:latin typeface="Arial Black" pitchFamily="34" charset="0"/>
                  </a:rPr>
                  <a:t>there exists a positive number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</a:t>
                </a:r>
                <a:r>
                  <a:rPr lang="en-US" sz="1800" dirty="0">
                    <a:latin typeface="Arial Black" pitchFamily="34" charset="0"/>
                  </a:rPr>
                  <a:t>such that </a:t>
                </a:r>
                <a:r>
                  <a:rPr lang="en-US" sz="1800" dirty="0" smtClean="0">
                    <a:latin typeface="Arial Black" pitchFamily="34" charset="0"/>
                  </a:rPr>
                  <a:t>                d(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:r>
                  <a:rPr lang="en-US" sz="1800" dirty="0">
                    <a:latin typeface="Arial Black" pitchFamily="34" charset="0"/>
                  </a:rPr>
                  <a:t>x) &lt;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>
                    <a:latin typeface="Arial Black" pitchFamily="34" charset="0"/>
                  </a:rPr>
                  <a:t>whenever 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</a:t>
                </a:r>
                <a:r>
                  <a:rPr lang="en-US" sz="1800" dirty="0">
                    <a:latin typeface="Arial Black" pitchFamily="34" charset="0"/>
                  </a:rPr>
                  <a:t>say that the sequence </a:t>
                </a:r>
                <a:r>
                  <a:rPr lang="en-US" sz="1800" dirty="0" smtClean="0">
                    <a:latin typeface="Arial Black" pitchFamily="34" charset="0"/>
                  </a:rPr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 </a:t>
                </a:r>
                <a:r>
                  <a:rPr lang="en-US" sz="1800" dirty="0">
                    <a:latin typeface="Arial Black" pitchFamily="34" charset="0"/>
                  </a:rPr>
                  <a:t>converges to x and write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</a:t>
                </a:r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or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18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=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</a:t>
                </a:r>
                <a:r>
                  <a:rPr lang="en-US" sz="1800" dirty="0">
                    <a:latin typeface="Arial Black" pitchFamily="34" charset="0"/>
                  </a:rPr>
                  <a:t>point x is </a:t>
                </a:r>
                <a:r>
                  <a:rPr lang="en-US" sz="1800" dirty="0" smtClean="0">
                    <a:latin typeface="Arial Black" pitchFamily="34" charset="0"/>
                  </a:rPr>
                  <a:t>called </a:t>
                </a:r>
                <a:r>
                  <a:rPr lang="en-US" sz="1800" dirty="0">
                    <a:latin typeface="Arial Black" pitchFamily="34" charset="0"/>
                  </a:rPr>
                  <a:t>limit </a:t>
                </a:r>
                <a:r>
                  <a:rPr lang="en-US" sz="1800" dirty="0" smtClean="0">
                    <a:latin typeface="Arial Black" pitchFamily="34" charset="0"/>
                  </a:rPr>
                  <a:t>of </a:t>
                </a:r>
                <a:r>
                  <a:rPr lang="en-US" sz="1800" dirty="0">
                    <a:latin typeface="Arial Black" pitchFamily="34" charset="0"/>
                  </a:rPr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}</a:t>
                </a:r>
                <a:r>
                  <a:rPr lang="en-US" sz="1800" dirty="0" smtClean="0">
                    <a:latin typeface="Arial Black" pitchFamily="34" charset="0"/>
                  </a:rPr>
                  <a:t>  </a:t>
                </a:r>
                <a:r>
                  <a:rPr lang="en-US" sz="1800" dirty="0">
                    <a:latin typeface="Arial Black" pitchFamily="34" charset="0"/>
                  </a:rPr>
                  <a:t>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</a:t>
                </a:r>
                <a:r>
                  <a:rPr lang="en-US" sz="1800" dirty="0">
                    <a:latin typeface="Arial Black" pitchFamily="34" charset="0"/>
                  </a:rPr>
                  <a:t>means that all </a:t>
                </a:r>
                <a:r>
                  <a:rPr lang="en-US" sz="1800" dirty="0" smtClean="0">
                    <a:latin typeface="Arial Black" pitchFamily="34" charset="0"/>
                  </a:rPr>
                  <a:t>but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number of terms </a:t>
                </a:r>
                <a:r>
                  <a:rPr lang="en-US" sz="1800" dirty="0">
                    <a:latin typeface="Arial Black" pitchFamily="34" charset="0"/>
                  </a:rPr>
                  <a:t>of convergent </a:t>
                </a:r>
                <a:r>
                  <a:rPr lang="en-US" sz="1800" dirty="0" smtClean="0">
                    <a:latin typeface="Arial Black" pitchFamily="34" charset="0"/>
                  </a:rPr>
                  <a:t>sequences are </a:t>
                </a:r>
                <a:r>
                  <a:rPr lang="en-US" sz="1800" dirty="0">
                    <a:latin typeface="Arial Black" pitchFamily="34" charset="0"/>
                  </a:rPr>
                  <a:t>arbitrarily closed to its limit.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0"/>
                <a:ext cx="8610600" cy="6126163"/>
              </a:xfrm>
              <a:blipFill rotWithShape="1">
                <a:blip r:embed="rId3" cstate="print"/>
                <a:stretch>
                  <a:fillRect l="-1275" r="-1346" b="-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1283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 sequence is called divergent if it is not convergent.</a:t>
            </a:r>
          </a:p>
        </p:txBody>
      </p:sp>
    </p:spTree>
    <p:extLst>
      <p:ext uri="{BB962C8B-B14F-4D97-AF65-F5344CB8AC3E}">
        <p14:creationId xmlns:p14="http://schemas.microsoft.com/office/powerpoint/2010/main" xmlns="" val="162303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sequence is called divergent if it is not convergent.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2000" dirty="0" smtClean="0">
                    <a:latin typeface="Arial Black" pitchFamily="34" charset="0"/>
                  </a:rPr>
                  <a:t>Range of the Sequence</a:t>
                </a:r>
                <a:r>
                  <a:rPr lang="en-US" sz="1800" dirty="0" smtClean="0">
                    <a:latin typeface="Arial Black" pitchFamily="34" charset="0"/>
                  </a:rPr>
                  <a:t>: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sequence. Then set of points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,…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 …}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called range of the sequence.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7727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sequence is called divergent if it is not convergent.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2000" dirty="0" smtClean="0">
                    <a:latin typeface="Arial Black" pitchFamily="34" charset="0"/>
                  </a:rPr>
                  <a:t>Range of the Sequence</a:t>
                </a:r>
                <a:r>
                  <a:rPr lang="en-US" sz="1800" dirty="0" smtClean="0">
                    <a:latin typeface="Arial Black" pitchFamily="34" charset="0"/>
                  </a:rPr>
                  <a:t>: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sequence. Then set of points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,…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 …}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called range of the sequence.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2000" dirty="0" smtClean="0">
                    <a:latin typeface="Arial Black" pitchFamily="34" charset="0"/>
                  </a:rPr>
                  <a:t>Bounded Sequence</a:t>
                </a:r>
                <a:r>
                  <a:rPr lang="en-US" sz="1800" dirty="0" smtClean="0">
                    <a:latin typeface="Arial Black" pitchFamily="34" charset="0"/>
                  </a:rPr>
                  <a:t>: A sequence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said to be bounded if its range is bounded.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0932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sequence is called divergent if it is not convergent.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2000" dirty="0" smtClean="0">
                    <a:latin typeface="Arial Black" pitchFamily="34" charset="0"/>
                  </a:rPr>
                  <a:t>Range of the Sequence</a:t>
                </a:r>
                <a:r>
                  <a:rPr lang="en-US" sz="1800" dirty="0" smtClean="0">
                    <a:latin typeface="Arial Black" pitchFamily="34" charset="0"/>
                  </a:rPr>
                  <a:t>: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sequence. Then set of points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,…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 …}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called range of the sequence.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2000" dirty="0" smtClean="0">
                    <a:latin typeface="Arial Black" pitchFamily="34" charset="0"/>
                  </a:rPr>
                  <a:t>Bounded Sequence</a:t>
                </a:r>
                <a:r>
                  <a:rPr lang="en-US" sz="1800" dirty="0" smtClean="0">
                    <a:latin typeface="Arial Black" pitchFamily="34" charset="0"/>
                  </a:rPr>
                  <a:t>: A sequence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said to be bounded if its range is bounded.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>
                    <a:latin typeface="Arial Black" pitchFamily="34" charset="0"/>
                  </a:rPr>
                  <a:t>e</a:t>
                </a:r>
                <a:r>
                  <a:rPr lang="en-US" sz="1800" dirty="0" smtClean="0">
                    <a:latin typeface="Arial Black" pitchFamily="34" charset="0"/>
                  </a:rPr>
                  <a:t>.g.,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={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>
                    <a:latin typeface="Arial Black" pitchFamily="34" charset="0"/>
                  </a:rPr>
                  <a:t> </a:t>
                </a:r>
                <a:endParaRPr lang="en-US" sz="24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is a bounded sequence.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8354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1</a:t>
                </a:r>
                <a:r>
                  <a:rPr lang="en-US" dirty="0" smtClean="0"/>
                  <a:t>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={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. This sequence is unbounded and divergent.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r>
                  <a:rPr lang="en-US" sz="2400" dirty="0" smtClean="0">
                    <a:latin typeface="Arial Black" pitchFamily="34" charset="0"/>
                  </a:rPr>
                  <a:t>Example # 2:</a:t>
                </a:r>
                <a:r>
                  <a:rPr lang="en-US" dirty="0" smtClean="0"/>
                  <a:t> </a:t>
                </a:r>
                <a:r>
                  <a:rPr lang="en-US" sz="1800" dirty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1800" i="1">
                        <a:latin typeface="Cambria Math"/>
                      </a:rPr>
                      <m:t>={</m:t>
                    </m:r>
                    <m:r>
                      <a:rPr lang="en-US" sz="1800" b="0" i="1" smtClean="0">
                        <a:latin typeface="Cambria Math"/>
                      </a:rPr>
                      <m:t>1+ </m:t>
                    </m:r>
                    <m:f>
                      <m:f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(−1)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. This sequence is </a:t>
                </a:r>
                <a:r>
                  <a:rPr lang="en-US" sz="1800" dirty="0" smtClean="0">
                    <a:latin typeface="Arial Black" pitchFamily="34" charset="0"/>
                  </a:rPr>
                  <a:t>bounded and convergent.</a:t>
                </a:r>
                <a:endParaRPr lang="en-US" sz="1800" dirty="0">
                  <a:latin typeface="Arial Black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 cstate="print"/>
                <a:stretch>
                  <a:fillRect l="-963" t="-1418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6374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3: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endChr m:val="]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0,1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with usual metric d on X, 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f>
                      <m:f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a convergent sequence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since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0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∉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 cstate="print"/>
                <a:stretch>
                  <a:fillRect l="-963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8059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4: </a:t>
                </a:r>
                <a:r>
                  <a:rPr lang="en-US" sz="1800" dirty="0" smtClean="0">
                    <a:latin typeface="Arial Black" pitchFamily="34" charset="0"/>
                  </a:rPr>
                  <a:t>The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{(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a convergent sequence.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 cstate="print"/>
                <a:stretch>
                  <a:fillRect l="-963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4407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55320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DEFINITION # 2: </a:t>
                </a:r>
                <a:r>
                  <a:rPr lang="en-US" sz="1800" dirty="0" smtClean="0">
                    <a:latin typeface="Arial Black" pitchFamily="34" charset="0"/>
                  </a:rPr>
                  <a:t>(Cauchy Sequence)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dirty="0"/>
                  <a:t>	</a:t>
                </a:r>
                <a:r>
                  <a:rPr lang="en-US" sz="1800" dirty="0">
                    <a:latin typeface="Arial Black" pitchFamily="34" charset="0"/>
                  </a:rPr>
                  <a:t>A sequence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>
                    <a:latin typeface="Arial Black" pitchFamily="34" charset="0"/>
                  </a:rPr>
                  <a:t>in a metric space (x, d) </a:t>
                </a:r>
                <a:r>
                  <a:rPr lang="en-US" sz="1800" dirty="0" smtClean="0">
                    <a:latin typeface="Arial Black" pitchFamily="34" charset="0"/>
                  </a:rPr>
                  <a:t>is said </a:t>
                </a:r>
                <a:r>
                  <a:rPr lang="en-US" sz="1800" dirty="0">
                    <a:latin typeface="Arial Black" pitchFamily="34" charset="0"/>
                  </a:rPr>
                  <a:t>to be a Cauchy sequence if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∈&gt;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0 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∃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&gt;0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such </a:t>
                </a:r>
                <a:r>
                  <a:rPr lang="en-US" sz="1800" dirty="0">
                    <a:latin typeface="Arial Black" pitchFamily="34" charset="0"/>
                  </a:rPr>
                  <a:t>that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b="0" dirty="0" smtClean="0">
                    <a:latin typeface="Arial Black" pitchFamily="34" charset="0"/>
                  </a:rPr>
                  <a:t>           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&lt;∈         ∀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𝑚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553200"/>
              </a:xfrm>
              <a:blipFill rotWithShape="1">
                <a:blip r:embed="rId3" cstate="print"/>
                <a:stretch>
                  <a:fillRect l="-1467" t="-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8063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55320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DEFINITION # 2: </a:t>
                </a:r>
                <a:r>
                  <a:rPr lang="en-US" sz="1800" dirty="0" smtClean="0">
                    <a:latin typeface="Arial Black" pitchFamily="34" charset="0"/>
                  </a:rPr>
                  <a:t>(Cauchy Sequence)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dirty="0"/>
                  <a:t>	</a:t>
                </a:r>
                <a:r>
                  <a:rPr lang="en-US" sz="1800" dirty="0">
                    <a:latin typeface="Arial Black" pitchFamily="34" charset="0"/>
                  </a:rPr>
                  <a:t>A sequence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>
                    <a:latin typeface="Arial Black" pitchFamily="34" charset="0"/>
                  </a:rPr>
                  <a:t>in a metric space (x, d) </a:t>
                </a:r>
                <a:r>
                  <a:rPr lang="en-US" sz="1800" dirty="0" smtClean="0">
                    <a:latin typeface="Arial Black" pitchFamily="34" charset="0"/>
                  </a:rPr>
                  <a:t>is said </a:t>
                </a:r>
                <a:r>
                  <a:rPr lang="en-US" sz="1800" dirty="0">
                    <a:latin typeface="Arial Black" pitchFamily="34" charset="0"/>
                  </a:rPr>
                  <a:t>to be a Cauchy sequence if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∈&gt;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0 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∃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&gt;0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such </a:t>
                </a:r>
                <a:r>
                  <a:rPr lang="en-US" sz="1800" dirty="0">
                    <a:latin typeface="Arial Black" pitchFamily="34" charset="0"/>
                  </a:rPr>
                  <a:t>that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b="0" dirty="0" smtClean="0">
                    <a:latin typeface="Arial Black" pitchFamily="34" charset="0"/>
                  </a:rPr>
                  <a:t>           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&lt;∈         ∀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𝑚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	That </a:t>
                </a:r>
                <a:r>
                  <a:rPr lang="en-US" sz="1800" dirty="0" smtClean="0">
                    <a:latin typeface="Arial Black" pitchFamily="34" charset="0"/>
                  </a:rPr>
                  <a:t>is: </a:t>
                </a:r>
                <a:r>
                  <a:rPr lang="en-US" sz="1800" dirty="0">
                    <a:latin typeface="Arial Black" pitchFamily="34" charset="0"/>
                  </a:rPr>
                  <a:t>in a Cauchy sequence all terms </a:t>
                </a:r>
                <a:r>
                  <a:rPr lang="en-US" sz="1800" dirty="0" smtClean="0">
                    <a:latin typeface="Arial Black" pitchFamily="34" charset="0"/>
                  </a:rPr>
                  <a:t>of the sequence after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>
                    <a:latin typeface="Arial Black" pitchFamily="34" charset="0"/>
                  </a:rPr>
                  <a:t>terms are arbitrarily closed to each other in the metric d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553200"/>
              </a:xfrm>
              <a:blipFill rotWithShape="1">
                <a:blip r:embed="rId3" cstate="print"/>
                <a:stretch>
                  <a:fillRect l="-1467" t="-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3629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55320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DEFINITION # 2: </a:t>
                </a:r>
                <a:r>
                  <a:rPr lang="en-US" sz="1800" dirty="0" smtClean="0">
                    <a:latin typeface="Arial Black" pitchFamily="34" charset="0"/>
                  </a:rPr>
                  <a:t>(Cauchy Sequence)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dirty="0"/>
                  <a:t>	</a:t>
                </a:r>
                <a:r>
                  <a:rPr lang="en-US" sz="1800" dirty="0">
                    <a:latin typeface="Arial Black" pitchFamily="34" charset="0"/>
                  </a:rPr>
                  <a:t>A sequence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>
                    <a:latin typeface="Arial Black" pitchFamily="34" charset="0"/>
                  </a:rPr>
                  <a:t>in a metric space (x, d) </a:t>
                </a:r>
                <a:r>
                  <a:rPr lang="en-US" sz="1800" dirty="0" smtClean="0">
                    <a:latin typeface="Arial Black" pitchFamily="34" charset="0"/>
                  </a:rPr>
                  <a:t>is said </a:t>
                </a:r>
                <a:r>
                  <a:rPr lang="en-US" sz="1800" dirty="0">
                    <a:latin typeface="Arial Black" pitchFamily="34" charset="0"/>
                  </a:rPr>
                  <a:t>to be a Cauchy sequence if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∈&gt;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0 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∃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&gt;0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such </a:t>
                </a:r>
                <a:r>
                  <a:rPr lang="en-US" sz="1800" dirty="0">
                    <a:latin typeface="Arial Black" pitchFamily="34" charset="0"/>
                  </a:rPr>
                  <a:t>that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b="0" dirty="0" smtClean="0">
                    <a:latin typeface="Arial Black" pitchFamily="34" charset="0"/>
                  </a:rPr>
                  <a:t>           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&lt;∈         ∀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𝑚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	That </a:t>
                </a:r>
                <a:r>
                  <a:rPr lang="en-US" sz="1800" dirty="0" smtClean="0">
                    <a:latin typeface="Arial Black" pitchFamily="34" charset="0"/>
                  </a:rPr>
                  <a:t>is: </a:t>
                </a:r>
                <a:r>
                  <a:rPr lang="en-US" sz="1800" dirty="0">
                    <a:latin typeface="Arial Black" pitchFamily="34" charset="0"/>
                  </a:rPr>
                  <a:t>in a Cauchy sequence all terms </a:t>
                </a:r>
                <a:r>
                  <a:rPr lang="en-US" sz="1800" dirty="0" smtClean="0">
                    <a:latin typeface="Arial Black" pitchFamily="34" charset="0"/>
                  </a:rPr>
                  <a:t>of the sequence after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>
                    <a:latin typeface="Arial Black" pitchFamily="34" charset="0"/>
                  </a:rPr>
                  <a:t>terms are arbitrarily closed to each other in the metric d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Note </a:t>
                </a:r>
                <a:r>
                  <a:rPr lang="en-US" sz="1800" dirty="0" smtClean="0">
                    <a:latin typeface="Arial Black" pitchFamily="34" charset="0"/>
                  </a:rPr>
                  <a:t>:-</a:t>
                </a:r>
                <a:endParaRPr lang="en-US" sz="1800" dirty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	Every convergent sequence is a Cauchy sequence, but the converse may not be true.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553200"/>
              </a:xfrm>
              <a:blipFill rotWithShape="1">
                <a:blip r:embed="rId3" cstate="print"/>
                <a:stretch>
                  <a:fillRect l="-1467" t="-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4305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"/>
            <a:ext cx="9144000" cy="6049963"/>
          </a:xfrm>
        </p:spPr>
        <p:txBody>
          <a:bodyPr/>
          <a:lstStyle/>
          <a:p>
            <a:pPr marL="914400" lvl="2" indent="0" algn="just">
              <a:spcBef>
                <a:spcPts val="0"/>
              </a:spcBef>
              <a:buNone/>
              <a:tabLst>
                <a:tab pos="514350" algn="l"/>
              </a:tabLst>
            </a:pPr>
            <a:r>
              <a:rPr lang="en-US" b="1" cap="small" dirty="0" smtClean="0">
                <a:latin typeface="Arial Black" pitchFamily="34" charset="0"/>
                <a:ea typeface="Times New Roman"/>
              </a:rPr>
              <a:t>Definition # 3:</a:t>
            </a:r>
            <a:endParaRPr lang="en-US" dirty="0">
              <a:latin typeface="Arial Black" pitchFamily="34" charset="0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sz="5400" dirty="0">
              <a:latin typeface="Times New Roman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/>
                <a:ea typeface="Times New Roman"/>
              </a:rPr>
              <a:t>	</a:t>
            </a:r>
            <a:r>
              <a:rPr lang="en-US" sz="1800" dirty="0">
                <a:latin typeface="Arial Black" pitchFamily="34" charset="0"/>
                <a:ea typeface="Times New Roman"/>
              </a:rPr>
              <a:t>A metric space 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(</a:t>
            </a:r>
            <a:r>
              <a:rPr lang="en-US" sz="1800" dirty="0" err="1" smtClean="0">
                <a:latin typeface="Arial Black" pitchFamily="34" charset="0"/>
                <a:ea typeface="Times New Roman"/>
              </a:rPr>
              <a:t>X,d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) </a:t>
            </a:r>
            <a:r>
              <a:rPr lang="en-US" sz="1800" dirty="0">
                <a:latin typeface="Arial Black" pitchFamily="34" charset="0"/>
                <a:ea typeface="Times New Roman"/>
              </a:rPr>
              <a:t>is called 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a complete </a:t>
            </a:r>
            <a:r>
              <a:rPr lang="en-US" sz="1800" dirty="0">
                <a:latin typeface="Arial Black" pitchFamily="34" charset="0"/>
                <a:ea typeface="Times New Roman"/>
              </a:rPr>
              <a:t>metric space 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if </a:t>
            </a:r>
            <a:r>
              <a:rPr lang="en-US" sz="1800" dirty="0">
                <a:latin typeface="Arial Black" pitchFamily="34" charset="0"/>
                <a:ea typeface="Times New Roman"/>
              </a:rPr>
              <a:t>every Cauchy 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sequence in X, </a:t>
            </a:r>
            <a:r>
              <a:rPr lang="en-US" sz="1800" dirty="0">
                <a:latin typeface="Arial Black" pitchFamily="34" charset="0"/>
                <a:ea typeface="Times New Roman"/>
              </a:rPr>
              <a:t>converges 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to a point of X. </a:t>
            </a:r>
            <a:endParaRPr lang="en-US" sz="1800" dirty="0">
              <a:latin typeface="Arial Black" pitchFamily="34" charset="0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</a:rPr>
              <a:t>	</a:t>
            </a:r>
            <a:endParaRPr lang="en-US" dirty="0" smtClean="0">
              <a:latin typeface="Times New Roman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imes New Roman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latin typeface="Times New Roman"/>
                <a:ea typeface="Times New Roman"/>
              </a:rPr>
              <a:t> </a:t>
            </a:r>
            <a:endParaRPr lang="en-US" dirty="0">
              <a:latin typeface="Times New Roman"/>
              <a:ea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4205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5: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=(0,1]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d be the usual metric on X.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is a </a:t>
                </a:r>
                <a:r>
                  <a:rPr lang="en-US" sz="1800" dirty="0" err="1" smtClean="0">
                    <a:latin typeface="Arial Black" pitchFamily="34" charset="0"/>
                  </a:rPr>
                  <a:t>cauchy</a:t>
                </a:r>
                <a:r>
                  <a:rPr lang="en-US" sz="1800" dirty="0" smtClean="0">
                    <a:latin typeface="Arial Black" pitchFamily="34" charset="0"/>
                  </a:rPr>
                  <a:t> sequence </a:t>
                </a:r>
                <a:r>
                  <a:rPr lang="en-US" sz="1800" dirty="0" smtClean="0">
                    <a:latin typeface="Arial Black" pitchFamily="34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but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a complete metric space.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  <a:blipFill rotWithShape="1">
                <a:blip r:embed="rId3" cstate="print"/>
                <a:stretch>
                  <a:fillRect l="-963" t="-884" r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9856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914400" lvl="2" indent="0" algn="just">
              <a:spcBef>
                <a:spcPts val="0"/>
              </a:spcBef>
              <a:buNone/>
              <a:tabLst>
                <a:tab pos="514350" algn="l"/>
              </a:tabLst>
            </a:pPr>
            <a:r>
              <a:rPr lang="en-US" b="1" cap="small" dirty="0" smtClean="0">
                <a:latin typeface="Arial Black" pitchFamily="34" charset="0"/>
                <a:ea typeface="Times New Roman"/>
              </a:rPr>
              <a:t>Examples # 6:</a:t>
            </a:r>
            <a:endParaRPr lang="en-US" dirty="0">
              <a:latin typeface="Arial Black" pitchFamily="34" charset="0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</a:rPr>
              <a:t> 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Arial Black" pitchFamily="34" charset="0"/>
                <a:ea typeface="Times New Roman"/>
              </a:rPr>
              <a:t>  1).	 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R with </a:t>
            </a:r>
            <a:r>
              <a:rPr lang="en-US" sz="1800" dirty="0">
                <a:latin typeface="Arial Black" pitchFamily="34" charset="0"/>
                <a:ea typeface="Times New Roman"/>
              </a:rPr>
              <a:t>usual metric is complete.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Arial Black" pitchFamily="34" charset="0"/>
                <a:ea typeface="Times New Roman"/>
              </a:rPr>
              <a:t>  2).	  C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 is </a:t>
            </a:r>
            <a:r>
              <a:rPr lang="en-US" sz="1800" dirty="0">
                <a:latin typeface="Arial Black" pitchFamily="34" charset="0"/>
                <a:ea typeface="Times New Roman"/>
              </a:rPr>
              <a:t>complete and the completeness follows 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	from </a:t>
            </a:r>
            <a:r>
              <a:rPr lang="en-US" sz="1800" dirty="0">
                <a:latin typeface="Arial Black" pitchFamily="34" charset="0"/>
                <a:ea typeface="Times New Roman"/>
              </a:rPr>
              <a:t>	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the 	  completeness </a:t>
            </a:r>
            <a:r>
              <a:rPr lang="en-US" sz="1800" dirty="0">
                <a:latin typeface="Arial Black" pitchFamily="34" charset="0"/>
                <a:ea typeface="Times New Roman"/>
              </a:rPr>
              <a:t>of R.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FF0000"/>
                </a:solidFill>
                <a:latin typeface="Times New Roman"/>
                <a:ea typeface="Times New Roman"/>
              </a:rPr>
              <a:t> </a:t>
            </a:r>
            <a:endParaRPr lang="en-US" sz="2800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598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1: </a:t>
                </a:r>
                <a:r>
                  <a:rPr lang="en-US" sz="20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be a sequence in a metric space (</a:t>
                </a:r>
                <a:r>
                  <a:rPr lang="en-US" sz="2000" dirty="0" err="1" smtClean="0">
                    <a:latin typeface="Arial Black" pitchFamily="34" charset="0"/>
                  </a:rPr>
                  <a:t>X,d</a:t>
                </a:r>
                <a:r>
                  <a:rPr lang="en-US" sz="2000" dirty="0" smtClean="0">
                    <a:latin typeface="Arial Black" pitchFamily="34" charset="0"/>
                  </a:rPr>
                  <a:t>).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 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if and only if every open sphere with </a:t>
                </a:r>
                <a:r>
                  <a:rPr lang="en-US" sz="2000" dirty="0" err="1" smtClean="0">
                    <a:latin typeface="Arial Black" pitchFamily="34" charset="0"/>
                  </a:rPr>
                  <a:t>centre</a:t>
                </a:r>
                <a:r>
                  <a:rPr lang="en-US" sz="2000" dirty="0" smtClean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  <a:blipFill rotWithShape="1">
                <a:blip r:embed="rId3" cstate="print"/>
                <a:stretch>
                  <a:fillRect l="-1111" b="-3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Proof</a:t>
                </a:r>
                <a:r>
                  <a:rPr lang="en-US" sz="2100" dirty="0" smtClean="0">
                    <a:latin typeface="Arial Black" pitchFamily="34" charset="0"/>
                  </a:rPr>
                  <a:t>. 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1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1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/>
                      </a:rPr>
                      <m:t>𝑥</m:t>
                    </m:r>
                    <m:r>
                      <a:rPr lang="en-US" sz="21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100" dirty="0" smtClean="0">
                    <a:latin typeface="Arial Black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4" cstate="print"/>
                <a:stretch>
                  <a:fillRect l="-1259" t="-1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4274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1: </a:t>
                </a:r>
                <a:r>
                  <a:rPr lang="en-US" sz="20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be a sequence in a metric space (</a:t>
                </a:r>
                <a:r>
                  <a:rPr lang="en-US" sz="2000" dirty="0" err="1" smtClean="0">
                    <a:latin typeface="Arial Black" pitchFamily="34" charset="0"/>
                  </a:rPr>
                  <a:t>X,d</a:t>
                </a:r>
                <a:r>
                  <a:rPr lang="en-US" sz="2000" dirty="0" smtClean="0">
                    <a:latin typeface="Arial Black" pitchFamily="34" charset="0"/>
                  </a:rPr>
                  <a:t>).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 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if and only if every open sphere with </a:t>
                </a:r>
                <a:r>
                  <a:rPr lang="en-US" sz="2000" dirty="0" err="1" smtClean="0">
                    <a:latin typeface="Arial Black" pitchFamily="34" charset="0"/>
                  </a:rPr>
                  <a:t>centre</a:t>
                </a:r>
                <a:r>
                  <a:rPr lang="en-US" sz="2000" dirty="0" smtClean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  <a:blipFill rotWithShape="1">
                <a:blip r:embed="rId3" cstate="print"/>
                <a:stretch>
                  <a:fillRect l="-1111" b="-3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Proof</a:t>
                </a:r>
                <a:r>
                  <a:rPr lang="en-US" sz="2100" dirty="0" smtClean="0">
                    <a:latin typeface="Arial Black" pitchFamily="34" charset="0"/>
                  </a:rPr>
                  <a:t>. 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1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1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/>
                      </a:rPr>
                      <m:t>𝑥</m:t>
                    </m:r>
                    <m:r>
                      <a:rPr lang="en-US" sz="21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100" dirty="0" smtClean="0">
                    <a:latin typeface="Arial Black" pitchFamily="34" charset="0"/>
                  </a:rPr>
                  <a:t>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prove that </a:t>
                </a:r>
                <a:r>
                  <a:rPr lang="en-US" sz="1800" dirty="0">
                    <a:latin typeface="Arial Black" pitchFamily="34" charset="0"/>
                  </a:rPr>
                  <a:t>every open sphere with </a:t>
                </a:r>
                <a:r>
                  <a:rPr lang="en-US" sz="1800" dirty="0" err="1">
                    <a:latin typeface="Arial Black" pitchFamily="34" charset="0"/>
                  </a:rPr>
                  <a:t>centre</a:t>
                </a:r>
                <a:r>
                  <a:rPr lang="en-US" sz="1800" dirty="0">
                    <a:latin typeface="Arial Black" pitchFamily="34" charset="0"/>
                  </a:rPr>
                  <a:t> at </a:t>
                </a:r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endParaRPr lang="en-US" sz="21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4" cstate="print"/>
                <a:stretch>
                  <a:fillRect l="-1259" t="-1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1233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1: </a:t>
                </a:r>
                <a:r>
                  <a:rPr lang="en-US" sz="20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be a sequence in a metric space (</a:t>
                </a:r>
                <a:r>
                  <a:rPr lang="en-US" sz="2000" dirty="0" err="1" smtClean="0">
                    <a:latin typeface="Arial Black" pitchFamily="34" charset="0"/>
                  </a:rPr>
                  <a:t>X,d</a:t>
                </a:r>
                <a:r>
                  <a:rPr lang="en-US" sz="2000" dirty="0" smtClean="0">
                    <a:latin typeface="Arial Black" pitchFamily="34" charset="0"/>
                  </a:rPr>
                  <a:t>).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 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if and only if every open sphere with </a:t>
                </a:r>
                <a:r>
                  <a:rPr lang="en-US" sz="2000" dirty="0" err="1" smtClean="0">
                    <a:latin typeface="Arial Black" pitchFamily="34" charset="0"/>
                  </a:rPr>
                  <a:t>centre</a:t>
                </a:r>
                <a:r>
                  <a:rPr lang="en-US" sz="2000" dirty="0" smtClean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  <a:blipFill rotWithShape="1">
                <a:blip r:embed="rId2" cstate="print"/>
                <a:stretch>
                  <a:fillRect l="-1111" b="-3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Proof</a:t>
                </a:r>
                <a:r>
                  <a:rPr lang="en-US" sz="2100" dirty="0" smtClean="0">
                    <a:latin typeface="Arial Black" pitchFamily="34" charset="0"/>
                  </a:rPr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prove that </a:t>
                </a:r>
                <a:r>
                  <a:rPr lang="en-US" sz="1800" dirty="0">
                    <a:latin typeface="Arial Black" pitchFamily="34" charset="0"/>
                  </a:rPr>
                  <a:t>every open sphere with </a:t>
                </a:r>
                <a:r>
                  <a:rPr lang="en-US" sz="1800" dirty="0" err="1">
                    <a:latin typeface="Arial Black" pitchFamily="34" charset="0"/>
                  </a:rPr>
                  <a:t>centre</a:t>
                </a:r>
                <a:r>
                  <a:rPr lang="en-US" sz="1800" dirty="0">
                    <a:latin typeface="Arial Black" pitchFamily="34" charset="0"/>
                  </a:rPr>
                  <a:t> at </a:t>
                </a:r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   ∀ ∈ &gt;0,      ∃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positive integer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3" cstate="print"/>
                <a:stretch>
                  <a:fillRect l="-1259" t="-1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3485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1: </a:t>
                </a:r>
                <a:r>
                  <a:rPr lang="en-US" sz="20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be a sequence in a metric space (</a:t>
                </a:r>
                <a:r>
                  <a:rPr lang="en-US" sz="2000" dirty="0" err="1" smtClean="0">
                    <a:latin typeface="Arial Black" pitchFamily="34" charset="0"/>
                  </a:rPr>
                  <a:t>X,d</a:t>
                </a:r>
                <a:r>
                  <a:rPr lang="en-US" sz="2000" dirty="0" smtClean="0">
                    <a:latin typeface="Arial Black" pitchFamily="34" charset="0"/>
                  </a:rPr>
                  <a:t>).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 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if and only if every open sphere with </a:t>
                </a:r>
                <a:r>
                  <a:rPr lang="en-US" sz="2000" dirty="0" err="1" smtClean="0">
                    <a:latin typeface="Arial Black" pitchFamily="34" charset="0"/>
                  </a:rPr>
                  <a:t>centre</a:t>
                </a:r>
                <a:r>
                  <a:rPr lang="en-US" sz="2000" dirty="0" smtClean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  <a:blipFill rotWithShape="1">
                <a:blip r:embed="rId2" cstate="print"/>
                <a:stretch>
                  <a:fillRect l="-1111" b="-3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Proof</a:t>
                </a:r>
                <a:r>
                  <a:rPr lang="en-US" sz="2100" dirty="0" smtClean="0">
                    <a:latin typeface="Arial Black" pitchFamily="34" charset="0"/>
                  </a:rPr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prove that </a:t>
                </a:r>
                <a:r>
                  <a:rPr lang="en-US" sz="1800" dirty="0">
                    <a:latin typeface="Arial Black" pitchFamily="34" charset="0"/>
                  </a:rPr>
                  <a:t>every open sphere with </a:t>
                </a:r>
                <a:r>
                  <a:rPr lang="en-US" sz="1800" dirty="0" err="1">
                    <a:latin typeface="Arial Black" pitchFamily="34" charset="0"/>
                  </a:rPr>
                  <a:t>centre</a:t>
                </a:r>
                <a:r>
                  <a:rPr lang="en-US" sz="1800" dirty="0">
                    <a:latin typeface="Arial Black" pitchFamily="34" charset="0"/>
                  </a:rPr>
                  <a:t> at </a:t>
                </a:r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   ∀ ∈ &gt;0,      ∃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positive integer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   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whenever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  ≥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3" cstate="print"/>
                <a:stretch>
                  <a:fillRect l="-1259" t="-1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8656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1: </a:t>
                </a:r>
                <a:r>
                  <a:rPr lang="en-US" sz="20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be a sequence in a metric space (</a:t>
                </a:r>
                <a:r>
                  <a:rPr lang="en-US" sz="2000" dirty="0" err="1" smtClean="0">
                    <a:latin typeface="Arial Black" pitchFamily="34" charset="0"/>
                  </a:rPr>
                  <a:t>X,d</a:t>
                </a:r>
                <a:r>
                  <a:rPr lang="en-US" sz="2000" dirty="0" smtClean="0">
                    <a:latin typeface="Arial Black" pitchFamily="34" charset="0"/>
                  </a:rPr>
                  <a:t>).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 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if and only if every open sphere with </a:t>
                </a:r>
                <a:r>
                  <a:rPr lang="en-US" sz="2000" dirty="0" err="1" smtClean="0">
                    <a:latin typeface="Arial Black" pitchFamily="34" charset="0"/>
                  </a:rPr>
                  <a:t>centre</a:t>
                </a:r>
                <a:r>
                  <a:rPr lang="en-US" sz="2000" dirty="0" smtClean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  <a:blipFill rotWithShape="1">
                <a:blip r:embed="rId3" cstate="print"/>
                <a:stretch>
                  <a:fillRect l="-1111" b="-3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Proof</a:t>
                </a:r>
                <a:r>
                  <a:rPr lang="en-US" sz="2100" dirty="0" smtClean="0">
                    <a:latin typeface="Arial Black" pitchFamily="34" charset="0"/>
                  </a:rPr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prove that </a:t>
                </a:r>
                <a:r>
                  <a:rPr lang="en-US" sz="1800" dirty="0">
                    <a:latin typeface="Arial Black" pitchFamily="34" charset="0"/>
                  </a:rPr>
                  <a:t>every open sphere with </a:t>
                </a:r>
                <a:r>
                  <a:rPr lang="en-US" sz="1800" dirty="0" err="1">
                    <a:latin typeface="Arial Black" pitchFamily="34" charset="0"/>
                  </a:rPr>
                  <a:t>centre</a:t>
                </a:r>
                <a:r>
                  <a:rPr lang="en-US" sz="1800" dirty="0">
                    <a:latin typeface="Arial Black" pitchFamily="34" charset="0"/>
                  </a:rPr>
                  <a:t> at </a:t>
                </a:r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   ∀ ∈ &gt;0,      ∃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positive integer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   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whenever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  ≥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 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∈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contains infinite many terms except the first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  <m:r>
                      <a:rPr lang="en-US" sz="1800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terms of the sequence.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4" cstate="print"/>
                <a:stretch>
                  <a:fillRect l="-1259" t="-1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660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1: </a:t>
                </a:r>
                <a:r>
                  <a:rPr lang="en-US" sz="20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be a sequence in a metric space (</a:t>
                </a:r>
                <a:r>
                  <a:rPr lang="en-US" sz="2000" dirty="0" err="1" smtClean="0">
                    <a:latin typeface="Arial Black" pitchFamily="34" charset="0"/>
                  </a:rPr>
                  <a:t>X,d</a:t>
                </a:r>
                <a:r>
                  <a:rPr lang="en-US" sz="2000" dirty="0" smtClean="0">
                    <a:latin typeface="Arial Black" pitchFamily="34" charset="0"/>
                  </a:rPr>
                  <a:t>).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 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if and only if every open sphere with </a:t>
                </a:r>
                <a:r>
                  <a:rPr lang="en-US" sz="2000" dirty="0" err="1" smtClean="0">
                    <a:latin typeface="Arial Black" pitchFamily="34" charset="0"/>
                  </a:rPr>
                  <a:t>centre</a:t>
                </a:r>
                <a:r>
                  <a:rPr lang="en-US" sz="2000" dirty="0" smtClean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  <a:blipFill rotWithShape="1">
                <a:blip r:embed="rId2" cstate="print"/>
                <a:stretch>
                  <a:fillRect l="-1111" b="-3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Proof</a:t>
                </a:r>
                <a:r>
                  <a:rPr lang="en-US" sz="2100" dirty="0" smtClean="0">
                    <a:latin typeface="Arial Black" pitchFamily="34" charset="0"/>
                  </a:rPr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prove that </a:t>
                </a:r>
                <a:r>
                  <a:rPr lang="en-US" sz="1800" dirty="0">
                    <a:latin typeface="Arial Black" pitchFamily="34" charset="0"/>
                  </a:rPr>
                  <a:t>every open sphere with </a:t>
                </a:r>
                <a:r>
                  <a:rPr lang="en-US" sz="1800" dirty="0" err="1">
                    <a:latin typeface="Arial Black" pitchFamily="34" charset="0"/>
                  </a:rPr>
                  <a:t>centre</a:t>
                </a:r>
                <a:r>
                  <a:rPr lang="en-US" sz="1800" dirty="0">
                    <a:latin typeface="Arial Black" pitchFamily="34" charset="0"/>
                  </a:rPr>
                  <a:t> at </a:t>
                </a:r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   ∀ ∈ &gt;0,      ∃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positive integer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   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whenever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  ≥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∈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contains infinite many terms except the first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  <m:r>
                      <a:rPr lang="en-US" sz="1800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terms of the sequence.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Conversely: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3" cstate="print"/>
                <a:stretch>
                  <a:fillRect l="-1259" t="-1271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9953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1: </a:t>
                </a:r>
                <a:r>
                  <a:rPr lang="en-US" sz="20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be a sequence in a metric space (</a:t>
                </a:r>
                <a:r>
                  <a:rPr lang="en-US" sz="2000" dirty="0" err="1" smtClean="0">
                    <a:latin typeface="Arial Black" pitchFamily="34" charset="0"/>
                  </a:rPr>
                  <a:t>X,d</a:t>
                </a:r>
                <a:r>
                  <a:rPr lang="en-US" sz="2000" dirty="0" smtClean="0">
                    <a:latin typeface="Arial Black" pitchFamily="34" charset="0"/>
                  </a:rPr>
                  <a:t>).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 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if and only if every open sphere with </a:t>
                </a:r>
                <a:r>
                  <a:rPr lang="en-US" sz="2000" dirty="0" err="1" smtClean="0">
                    <a:latin typeface="Arial Black" pitchFamily="34" charset="0"/>
                  </a:rPr>
                  <a:t>centre</a:t>
                </a:r>
                <a:r>
                  <a:rPr lang="en-US" sz="2000" dirty="0" smtClean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  <a:blipFill rotWithShape="1">
                <a:blip r:embed="rId2" cstate="print"/>
                <a:stretch>
                  <a:fillRect l="-1111" b="-3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Proof</a:t>
                </a:r>
                <a:r>
                  <a:rPr lang="en-US" sz="2100" dirty="0" smtClean="0">
                    <a:latin typeface="Arial Black" pitchFamily="34" charset="0"/>
                  </a:rPr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prove that </a:t>
                </a:r>
                <a:r>
                  <a:rPr lang="en-US" sz="1800" dirty="0">
                    <a:latin typeface="Arial Black" pitchFamily="34" charset="0"/>
                  </a:rPr>
                  <a:t>every open sphere with </a:t>
                </a:r>
                <a:r>
                  <a:rPr lang="en-US" sz="1800" dirty="0" err="1">
                    <a:latin typeface="Arial Black" pitchFamily="34" charset="0"/>
                  </a:rPr>
                  <a:t>centre</a:t>
                </a:r>
                <a:r>
                  <a:rPr lang="en-US" sz="1800" dirty="0">
                    <a:latin typeface="Arial Black" pitchFamily="34" charset="0"/>
                  </a:rPr>
                  <a:t> at </a:t>
                </a:r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   ∀ ∈ &gt;0,      ∃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positive integer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   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whenever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  ≥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∈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contains infinite many terms except the first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  <m:r>
                      <a:rPr lang="en-US" sz="1800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terms of the sequence.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Conversely: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 Suppose </a:t>
                </a:r>
                <a:r>
                  <a:rPr lang="en-US" sz="1800" dirty="0">
                    <a:latin typeface="Arial Black" pitchFamily="34" charset="0"/>
                  </a:rPr>
                  <a:t>every open sphere with </a:t>
                </a:r>
                <a:r>
                  <a:rPr lang="en-US" sz="1800" dirty="0" err="1">
                    <a:latin typeface="Arial Black" pitchFamily="34" charset="0"/>
                  </a:rPr>
                  <a:t>centre</a:t>
                </a:r>
                <a:r>
                  <a:rPr lang="en-US" sz="1800" dirty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contains all but finitely many of the terms </a:t>
                </a:r>
                <a:r>
                  <a:rPr lang="en-US" sz="2100" dirty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1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100" dirty="0">
                    <a:latin typeface="Arial Black" pitchFamily="34" charset="0"/>
                  </a:rPr>
                  <a:t>.</a:t>
                </a:r>
                <a:endParaRPr lang="en-US" sz="2100" dirty="0" smtClean="0">
                  <a:latin typeface="Arial Black" pitchFamily="34" charset="0"/>
                </a:endParaRPr>
              </a:p>
              <a:p>
                <a:endParaRPr lang="en-US" sz="21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3" cstate="print"/>
                <a:stretch>
                  <a:fillRect l="-1259" t="-1271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5048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1: </a:t>
                </a:r>
                <a:r>
                  <a:rPr lang="en-US" sz="20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be a sequence in a metric space (</a:t>
                </a:r>
                <a:r>
                  <a:rPr lang="en-US" sz="2000" dirty="0" err="1" smtClean="0">
                    <a:latin typeface="Arial Black" pitchFamily="34" charset="0"/>
                  </a:rPr>
                  <a:t>X,d</a:t>
                </a:r>
                <a:r>
                  <a:rPr lang="en-US" sz="2000" dirty="0" smtClean="0">
                    <a:latin typeface="Arial Black" pitchFamily="34" charset="0"/>
                  </a:rPr>
                  <a:t>).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 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if and only if every open sphere with </a:t>
                </a:r>
                <a:r>
                  <a:rPr lang="en-US" sz="2000" dirty="0" err="1" smtClean="0">
                    <a:latin typeface="Arial Black" pitchFamily="34" charset="0"/>
                  </a:rPr>
                  <a:t>centre</a:t>
                </a:r>
                <a:r>
                  <a:rPr lang="en-US" sz="2000" dirty="0" smtClean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  <a:blipFill rotWithShape="1">
                <a:blip r:embed="rId2" cstate="print"/>
                <a:stretch>
                  <a:fillRect l="-1111" b="-3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Proof</a:t>
                </a:r>
                <a:r>
                  <a:rPr lang="en-US" sz="2100" dirty="0" smtClean="0">
                    <a:latin typeface="Arial Black" pitchFamily="34" charset="0"/>
                  </a:rPr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prove that </a:t>
                </a:r>
                <a:r>
                  <a:rPr lang="en-US" sz="1800" dirty="0">
                    <a:latin typeface="Arial Black" pitchFamily="34" charset="0"/>
                  </a:rPr>
                  <a:t>every open sphere with </a:t>
                </a:r>
                <a:r>
                  <a:rPr lang="en-US" sz="1800" dirty="0" err="1">
                    <a:latin typeface="Arial Black" pitchFamily="34" charset="0"/>
                  </a:rPr>
                  <a:t>centre</a:t>
                </a:r>
                <a:r>
                  <a:rPr lang="en-US" sz="1800" dirty="0">
                    <a:latin typeface="Arial Black" pitchFamily="34" charset="0"/>
                  </a:rPr>
                  <a:t> at </a:t>
                </a:r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   ∀ ∈ &gt;0,      ∃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positive integer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   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whenever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  ≥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∈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contains infinite many terms except the first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  <m:r>
                      <a:rPr lang="en-US" sz="1800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terms of the sequence.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Conversely: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 Suppose </a:t>
                </a:r>
                <a:r>
                  <a:rPr lang="en-US" sz="1800" dirty="0">
                    <a:latin typeface="Arial Black" pitchFamily="34" charset="0"/>
                  </a:rPr>
                  <a:t>every open sphere with </a:t>
                </a:r>
                <a:r>
                  <a:rPr lang="en-US" sz="1800" dirty="0" err="1">
                    <a:latin typeface="Arial Black" pitchFamily="34" charset="0"/>
                  </a:rPr>
                  <a:t>centre</a:t>
                </a:r>
                <a:r>
                  <a:rPr lang="en-US" sz="1800" dirty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We prove that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converges in </a:t>
                </a:r>
                <a:r>
                  <a:rPr lang="en-US" sz="1800" dirty="0">
                    <a:latin typeface="Arial Black" pitchFamily="34" charset="0"/>
                  </a:rPr>
                  <a:t>a metric space (</a:t>
                </a:r>
                <a:r>
                  <a:rPr lang="en-US" sz="1800" dirty="0" err="1">
                    <a:latin typeface="Arial Black" pitchFamily="34" charset="0"/>
                  </a:rPr>
                  <a:t>X,d</a:t>
                </a:r>
                <a:r>
                  <a:rPr lang="en-US" sz="1800" dirty="0" smtClean="0">
                    <a:latin typeface="Arial Black" pitchFamily="34" charset="0"/>
                  </a:rPr>
                  <a:t>)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3" cstate="print"/>
                <a:stretch>
                  <a:fillRect l="-1259" t="-1271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9539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1: </a:t>
                </a:r>
                <a:r>
                  <a:rPr lang="en-US" sz="20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be a sequence in a metric space (</a:t>
                </a:r>
                <a:r>
                  <a:rPr lang="en-US" sz="2000" dirty="0" err="1" smtClean="0">
                    <a:latin typeface="Arial Black" pitchFamily="34" charset="0"/>
                  </a:rPr>
                  <a:t>X,d</a:t>
                </a:r>
                <a:r>
                  <a:rPr lang="en-US" sz="2000" dirty="0" smtClean="0">
                    <a:latin typeface="Arial Black" pitchFamily="34" charset="0"/>
                  </a:rPr>
                  <a:t>).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 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if and only if every open sphere with </a:t>
                </a:r>
                <a:r>
                  <a:rPr lang="en-US" sz="2000" dirty="0" err="1" smtClean="0">
                    <a:latin typeface="Arial Black" pitchFamily="34" charset="0"/>
                  </a:rPr>
                  <a:t>centre</a:t>
                </a:r>
                <a:r>
                  <a:rPr lang="en-US" sz="2000" dirty="0" smtClean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  <a:blipFill rotWithShape="1">
                <a:blip r:embed="rId3" cstate="print"/>
                <a:stretch>
                  <a:fillRect l="-1111" b="-3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Proof</a:t>
                </a:r>
                <a:r>
                  <a:rPr lang="en-US" sz="2100" dirty="0" smtClean="0">
                    <a:latin typeface="Arial Black" pitchFamily="34" charset="0"/>
                  </a:rPr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prove that </a:t>
                </a:r>
                <a:r>
                  <a:rPr lang="en-US" sz="1800" dirty="0">
                    <a:latin typeface="Arial Black" pitchFamily="34" charset="0"/>
                  </a:rPr>
                  <a:t>every open sphere with </a:t>
                </a:r>
                <a:r>
                  <a:rPr lang="en-US" sz="1800" dirty="0" err="1">
                    <a:latin typeface="Arial Black" pitchFamily="34" charset="0"/>
                  </a:rPr>
                  <a:t>centre</a:t>
                </a:r>
                <a:r>
                  <a:rPr lang="en-US" sz="1800" dirty="0">
                    <a:latin typeface="Arial Black" pitchFamily="34" charset="0"/>
                  </a:rPr>
                  <a:t> at </a:t>
                </a:r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   ∀ ∈ &gt;0,      ∃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positive integer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   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whenever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  ≥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∈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contains infinite many terms except the first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  <m:r>
                      <a:rPr lang="en-US" sz="1800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terms of the sequence.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Conversely: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 Suppose </a:t>
                </a:r>
                <a:r>
                  <a:rPr lang="en-US" sz="1800" dirty="0">
                    <a:latin typeface="Arial Black" pitchFamily="34" charset="0"/>
                  </a:rPr>
                  <a:t>every open sphere with </a:t>
                </a:r>
                <a:r>
                  <a:rPr lang="en-US" sz="1800" dirty="0" err="1">
                    <a:latin typeface="Arial Black" pitchFamily="34" charset="0"/>
                  </a:rPr>
                  <a:t>centre</a:t>
                </a:r>
                <a:r>
                  <a:rPr lang="en-US" sz="1800" dirty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/>
                  <a:t>We prove that</a:t>
                </a:r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converges in </a:t>
                </a:r>
                <a:r>
                  <a:rPr lang="en-US" sz="1800" dirty="0">
                    <a:latin typeface="Arial Black" pitchFamily="34" charset="0"/>
                  </a:rPr>
                  <a:t>a metric space (</a:t>
                </a:r>
                <a:r>
                  <a:rPr lang="en-US" sz="1800" dirty="0" err="1">
                    <a:latin typeface="Arial Black" pitchFamily="34" charset="0"/>
                  </a:rPr>
                  <a:t>X,d</a:t>
                </a:r>
                <a:r>
                  <a:rPr lang="en-US" sz="1800" dirty="0" smtClean="0">
                    <a:latin typeface="Arial Black" pitchFamily="34" charset="0"/>
                  </a:rPr>
                  <a:t>)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Fix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/>
                  <a:t> and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</a:rPr>
                      <m:t>={</m:t>
                    </m:r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 ∈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/>
                  <a:t> 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800" dirty="0" smtClean="0"/>
                  <a:t> is an </a:t>
                </a:r>
                <a:r>
                  <a:rPr lang="en-US" sz="1800" dirty="0">
                    <a:latin typeface="Arial Black" pitchFamily="34" charset="0"/>
                  </a:rPr>
                  <a:t>open sphere with </a:t>
                </a:r>
                <a:r>
                  <a:rPr lang="en-US" sz="1800" dirty="0" err="1">
                    <a:latin typeface="Arial Black" pitchFamily="34" charset="0"/>
                  </a:rPr>
                  <a:t>centre</a:t>
                </a:r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at </a:t>
                </a:r>
                <a:r>
                  <a:rPr lang="en-US" sz="1800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/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4" cstate="print"/>
                <a:stretch>
                  <a:fillRect l="-1259" t="-1271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5055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1: </a:t>
                </a:r>
                <a:r>
                  <a:rPr lang="en-US" sz="20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be a sequence in a metric space (</a:t>
                </a:r>
                <a:r>
                  <a:rPr lang="en-US" sz="2000" dirty="0" err="1" smtClean="0">
                    <a:latin typeface="Arial Black" pitchFamily="34" charset="0"/>
                  </a:rPr>
                  <a:t>X,d</a:t>
                </a:r>
                <a:r>
                  <a:rPr lang="en-US" sz="2000" dirty="0" smtClean="0">
                    <a:latin typeface="Arial Black" pitchFamily="34" charset="0"/>
                  </a:rPr>
                  <a:t>).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 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if and only if every open sphere with </a:t>
                </a:r>
                <a:r>
                  <a:rPr lang="en-US" sz="2000" dirty="0" err="1" smtClean="0">
                    <a:latin typeface="Arial Black" pitchFamily="34" charset="0"/>
                  </a:rPr>
                  <a:t>centre</a:t>
                </a:r>
                <a:r>
                  <a:rPr lang="en-US" sz="2000" dirty="0" smtClean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  <a:blipFill rotWithShape="1">
                <a:blip r:embed="rId2" cstate="print"/>
                <a:stretch>
                  <a:fillRect l="-1111" b="-3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Proof</a:t>
                </a:r>
                <a:r>
                  <a:rPr lang="en-US" sz="2100" dirty="0" smtClean="0">
                    <a:latin typeface="Arial Black" pitchFamily="34" charset="0"/>
                  </a:rPr>
                  <a:t>. </a:t>
                </a:r>
                <a:r>
                  <a:rPr lang="en-US" sz="19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9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9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9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</a:t>
                </a:r>
              </a:p>
              <a:p>
                <a:r>
                  <a:rPr lang="en-US" sz="1900" dirty="0" smtClean="0">
                    <a:latin typeface="Arial Black" pitchFamily="34" charset="0"/>
                  </a:rPr>
                  <a:t>We prove that </a:t>
                </a:r>
                <a:r>
                  <a:rPr lang="en-US" sz="1900" dirty="0">
                    <a:latin typeface="Arial Black" pitchFamily="34" charset="0"/>
                  </a:rPr>
                  <a:t>every open sphere with </a:t>
                </a:r>
                <a:r>
                  <a:rPr lang="en-US" sz="1900" dirty="0" err="1">
                    <a:latin typeface="Arial Black" pitchFamily="34" charset="0"/>
                  </a:rPr>
                  <a:t>centre</a:t>
                </a:r>
                <a:r>
                  <a:rPr lang="en-US" sz="1900" dirty="0">
                    <a:latin typeface="Arial Black" pitchFamily="34" charset="0"/>
                  </a:rPr>
                  <a:t> at </a:t>
                </a:r>
                <a:r>
                  <a:rPr lang="en-US" sz="19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9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9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9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900" dirty="0">
                    <a:latin typeface="Arial Black" pitchFamily="34" charset="0"/>
                  </a:rPr>
                  <a:t>.</a:t>
                </a:r>
                <a:endParaRPr lang="en-US" sz="1900" dirty="0" smtClean="0">
                  <a:latin typeface="Arial Black" pitchFamily="34" charset="0"/>
                </a:endParaRPr>
              </a:p>
              <a:p>
                <a:r>
                  <a:rPr lang="en-US" sz="19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9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9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9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900" dirty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</a:rPr>
                      <m:t>𝑥</m:t>
                    </m:r>
                  </m:oMath>
                </a14:m>
                <a:endParaRPr lang="en-US" sz="19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        ∀ ∈ &gt;0,      ∃  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a positive integer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</a:t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endParaRPr lang="en-US" sz="19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9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9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9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900" b="0" i="1" smtClean="0">
                            <a:latin typeface="Cambria Math"/>
                          </a:rPr>
                          <m:t>,</m:t>
                        </m:r>
                        <m:r>
                          <a:rPr lang="en-US" sz="19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900" b="0" i="1" smtClean="0">
                        <a:latin typeface="Cambria Math"/>
                      </a:rPr>
                      <m:t>   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&lt;   ∈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 whenever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𝑛</m:t>
                    </m:r>
                    <m:r>
                      <a:rPr lang="en-US" sz="1900" b="0" i="1" smtClean="0">
                        <a:latin typeface="Cambria Math"/>
                      </a:rPr>
                      <m:t>  ≥  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9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9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900" i="1" smtClean="0">
                            <a:latin typeface="Cambria Math"/>
                            <a:ea typeface="Cambria Math"/>
                          </a:rPr>
                          <m:t>∈</m:t>
                        </m:r>
                      </m:sub>
                    </m:sSub>
                    <m:r>
                      <a:rPr lang="en-US" sz="1900" b="0" i="1" smtClean="0">
                        <a:latin typeface="Cambria Math"/>
                      </a:rPr>
                      <m:t>(</m:t>
                    </m:r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contains infinite many terms except the first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𝑁</m:t>
                    </m:r>
                    <m:r>
                      <a:rPr lang="en-US" sz="1900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terms of the sequence.</a:t>
                </a:r>
              </a:p>
              <a:p>
                <a:r>
                  <a:rPr lang="en-US" sz="1900" dirty="0" smtClean="0">
                    <a:latin typeface="Arial Black" pitchFamily="34" charset="0"/>
                  </a:rPr>
                  <a:t>Conversely:</a:t>
                </a:r>
              </a:p>
              <a:p>
                <a:r>
                  <a:rPr lang="en-US" sz="1900" dirty="0" smtClean="0">
                    <a:latin typeface="Arial Black" pitchFamily="34" charset="0"/>
                  </a:rPr>
                  <a:t>  Suppose </a:t>
                </a:r>
                <a:r>
                  <a:rPr lang="en-US" sz="1900" dirty="0">
                    <a:latin typeface="Arial Black" pitchFamily="34" charset="0"/>
                  </a:rPr>
                  <a:t>every open sphere with </a:t>
                </a:r>
                <a:r>
                  <a:rPr lang="en-US" sz="1900" dirty="0" err="1">
                    <a:latin typeface="Arial Black" pitchFamily="34" charset="0"/>
                  </a:rPr>
                  <a:t>centre</a:t>
                </a:r>
                <a:r>
                  <a:rPr lang="en-US" sz="1900" dirty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9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9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9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900" dirty="0">
                    <a:latin typeface="Arial Black" pitchFamily="34" charset="0"/>
                  </a:rPr>
                  <a:t>.</a:t>
                </a:r>
                <a:endParaRPr lang="en-US" sz="1900" dirty="0" smtClean="0">
                  <a:latin typeface="Arial Black" pitchFamily="34" charset="0"/>
                </a:endParaRPr>
              </a:p>
              <a:p>
                <a:r>
                  <a:rPr lang="en-US" sz="1900" dirty="0" smtClean="0"/>
                  <a:t>We prove that</a:t>
                </a:r>
                <a:r>
                  <a:rPr lang="en-US" sz="19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9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9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9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900" dirty="0">
                    <a:latin typeface="Arial Black" pitchFamily="34" charset="0"/>
                  </a:rPr>
                  <a:t> </a:t>
                </a:r>
                <a:r>
                  <a:rPr lang="en-US" sz="1900" dirty="0" smtClean="0">
                    <a:latin typeface="Arial Black" pitchFamily="34" charset="0"/>
                  </a:rPr>
                  <a:t>converges in </a:t>
                </a:r>
                <a:r>
                  <a:rPr lang="en-US" sz="1900" dirty="0">
                    <a:latin typeface="Arial Black" pitchFamily="34" charset="0"/>
                  </a:rPr>
                  <a:t>a metric space (</a:t>
                </a:r>
                <a:r>
                  <a:rPr lang="en-US" sz="1900" dirty="0" err="1">
                    <a:latin typeface="Arial Black" pitchFamily="34" charset="0"/>
                  </a:rPr>
                  <a:t>X,d</a:t>
                </a:r>
                <a:r>
                  <a:rPr lang="en-US" sz="1900" dirty="0" smtClean="0">
                    <a:latin typeface="Arial Black" pitchFamily="34" charset="0"/>
                  </a:rPr>
                  <a:t>)</a:t>
                </a:r>
              </a:p>
              <a:p>
                <a:r>
                  <a:rPr lang="en-US" sz="1900" dirty="0" smtClean="0">
                    <a:latin typeface="Arial Black" pitchFamily="34" charset="0"/>
                  </a:rPr>
                  <a:t>Fix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900" dirty="0" smtClean="0"/>
                  <a:t> and let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  <m:r>
                      <a:rPr lang="en-US" sz="1900" b="0" i="1" smtClean="0">
                        <a:latin typeface="Cambria Math"/>
                      </a:rPr>
                      <m:t>={</m:t>
                    </m:r>
                    <m:r>
                      <a:rPr lang="en-US" sz="1900" b="0" i="1" smtClean="0">
                        <a:latin typeface="Cambria Math"/>
                      </a:rPr>
                      <m:t>𝑦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9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</m:d>
                    <m:r>
                      <a:rPr lang="en-US" sz="1900" b="0" i="1" smtClean="0">
                        <a:latin typeface="Cambria Math"/>
                        <a:ea typeface="Cambria Math"/>
                      </a:rPr>
                      <m:t>&lt; ∈</m:t>
                    </m:r>
                    <m:r>
                      <a:rPr lang="en-US" sz="19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900" dirty="0" smtClean="0"/>
                  <a:t> then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900" dirty="0" smtClean="0"/>
                  <a:t> is an </a:t>
                </a:r>
                <a:r>
                  <a:rPr lang="en-US" sz="1900" dirty="0">
                    <a:latin typeface="Arial Black" pitchFamily="34" charset="0"/>
                  </a:rPr>
                  <a:t>open sphere with </a:t>
                </a:r>
                <a:r>
                  <a:rPr lang="en-US" sz="1900" dirty="0" err="1">
                    <a:latin typeface="Arial Black" pitchFamily="34" charset="0"/>
                  </a:rPr>
                  <a:t>centre</a:t>
                </a:r>
                <a:r>
                  <a:rPr lang="en-US" sz="1900" dirty="0">
                    <a:latin typeface="Arial Black" pitchFamily="34" charset="0"/>
                  </a:rPr>
                  <a:t> </a:t>
                </a:r>
                <a:r>
                  <a:rPr lang="en-US" sz="1900" dirty="0" smtClean="0">
                    <a:latin typeface="Arial Black" pitchFamily="34" charset="0"/>
                  </a:rPr>
                  <a:t>at </a:t>
                </a:r>
                <a:r>
                  <a:rPr lang="en-US" sz="1900" dirty="0" smtClean="0"/>
                  <a:t>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 smtClean="0"/>
                  <a:t>.</a:t>
                </a:r>
              </a:p>
              <a:p>
                <a:r>
                  <a:rPr lang="en-US" sz="1900" dirty="0" smtClean="0"/>
                  <a:t>By hypothesis, there exist a positive integer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900" dirty="0" smtClean="0"/>
                  <a:t>,  </a:t>
                </a:r>
                <a:r>
                  <a:rPr lang="en-US" sz="1900" dirty="0" err="1" smtClean="0"/>
                  <a:t>s.t.</a:t>
                </a:r>
                <a:r>
                  <a:rPr lang="en-US" sz="1900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9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9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900" b="0" i="1" smtClean="0">
                        <a:latin typeface="Cambria Math"/>
                      </a:rPr>
                      <m:t> 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   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𝑖𝑓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 ≥  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9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3" cstate="print"/>
                <a:stretch>
                  <a:fillRect l="-1111" t="-1906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6383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1: </a:t>
                </a:r>
                <a:r>
                  <a:rPr lang="en-US" sz="20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be a sequence in a metric space (</a:t>
                </a:r>
                <a:r>
                  <a:rPr lang="en-US" sz="2000" dirty="0" err="1" smtClean="0">
                    <a:latin typeface="Arial Black" pitchFamily="34" charset="0"/>
                  </a:rPr>
                  <a:t>X,d</a:t>
                </a:r>
                <a:r>
                  <a:rPr lang="en-US" sz="2000" dirty="0" smtClean="0">
                    <a:latin typeface="Arial Black" pitchFamily="34" charset="0"/>
                  </a:rPr>
                  <a:t>).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 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if and only if every open sphere with </a:t>
                </a:r>
                <a:r>
                  <a:rPr lang="en-US" sz="2000" dirty="0" err="1" smtClean="0">
                    <a:latin typeface="Arial Black" pitchFamily="34" charset="0"/>
                  </a:rPr>
                  <a:t>centre</a:t>
                </a:r>
                <a:r>
                  <a:rPr lang="en-US" sz="2000" dirty="0" smtClean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  <a:blipFill rotWithShape="1">
                <a:blip r:embed="rId2" cstate="print"/>
                <a:stretch>
                  <a:fillRect l="-1111" b="-3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600" dirty="0" smtClean="0">
                    <a:latin typeface="Arial Black" pitchFamily="34" charset="0"/>
                  </a:rPr>
                  <a:t>Proof</a:t>
                </a:r>
                <a:r>
                  <a:rPr lang="en-US" sz="2100" dirty="0" smtClean="0">
                    <a:latin typeface="Arial Black" pitchFamily="34" charset="0"/>
                  </a:rPr>
                  <a:t>. </a:t>
                </a:r>
                <a:r>
                  <a:rPr lang="en-US" sz="19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9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9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9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</a:t>
                </a:r>
              </a:p>
              <a:p>
                <a:r>
                  <a:rPr lang="en-US" sz="1900" dirty="0" smtClean="0">
                    <a:latin typeface="Arial Black" pitchFamily="34" charset="0"/>
                  </a:rPr>
                  <a:t>We prove that </a:t>
                </a:r>
                <a:r>
                  <a:rPr lang="en-US" sz="1900" dirty="0">
                    <a:latin typeface="Arial Black" pitchFamily="34" charset="0"/>
                  </a:rPr>
                  <a:t>every open sphere with </a:t>
                </a:r>
                <a:r>
                  <a:rPr lang="en-US" sz="1900" dirty="0" err="1">
                    <a:latin typeface="Arial Black" pitchFamily="34" charset="0"/>
                  </a:rPr>
                  <a:t>centre</a:t>
                </a:r>
                <a:r>
                  <a:rPr lang="en-US" sz="1900" dirty="0">
                    <a:latin typeface="Arial Black" pitchFamily="34" charset="0"/>
                  </a:rPr>
                  <a:t> at </a:t>
                </a:r>
                <a:r>
                  <a:rPr lang="en-US" sz="19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9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9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9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900" dirty="0">
                    <a:latin typeface="Arial Black" pitchFamily="34" charset="0"/>
                  </a:rPr>
                  <a:t>.</a:t>
                </a:r>
                <a:endParaRPr lang="en-US" sz="1900" dirty="0" smtClean="0">
                  <a:latin typeface="Arial Black" pitchFamily="34" charset="0"/>
                </a:endParaRPr>
              </a:p>
              <a:p>
                <a:r>
                  <a:rPr lang="en-US" sz="19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9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9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9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900" dirty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</a:rPr>
                      <m:t>𝑥</m:t>
                    </m:r>
                  </m:oMath>
                </a14:m>
                <a:endParaRPr lang="en-US" sz="19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        ∀ ∈ &gt;0,      ∃  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a positive integer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</a:t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endParaRPr lang="en-US" sz="19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9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9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9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900" b="0" i="1" smtClean="0">
                            <a:latin typeface="Cambria Math"/>
                          </a:rPr>
                          <m:t>,</m:t>
                        </m:r>
                        <m:r>
                          <a:rPr lang="en-US" sz="19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900" b="0" i="1" smtClean="0">
                        <a:latin typeface="Cambria Math"/>
                      </a:rPr>
                      <m:t>   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&lt;   ∈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 whenever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𝑛</m:t>
                    </m:r>
                    <m:r>
                      <a:rPr lang="en-US" sz="1900" b="0" i="1" smtClean="0">
                        <a:latin typeface="Cambria Math"/>
                      </a:rPr>
                      <m:t>  ≥  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9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9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900" i="1" smtClean="0">
                            <a:latin typeface="Cambria Math"/>
                            <a:ea typeface="Cambria Math"/>
                          </a:rPr>
                          <m:t>∈</m:t>
                        </m:r>
                      </m:sub>
                    </m:sSub>
                    <m:r>
                      <a:rPr lang="en-US" sz="1900" b="0" i="1" smtClean="0">
                        <a:latin typeface="Cambria Math"/>
                      </a:rPr>
                      <m:t>(</m:t>
                    </m:r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contains infinite many terms except the first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𝑁</m:t>
                    </m:r>
                    <m:r>
                      <a:rPr lang="en-US" sz="1900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terms of the sequence.</a:t>
                </a:r>
              </a:p>
              <a:p>
                <a:r>
                  <a:rPr lang="en-US" sz="1900" dirty="0" smtClean="0">
                    <a:latin typeface="Arial Black" pitchFamily="34" charset="0"/>
                  </a:rPr>
                  <a:t>Conversely:</a:t>
                </a:r>
              </a:p>
              <a:p>
                <a:r>
                  <a:rPr lang="en-US" sz="1900" dirty="0" smtClean="0">
                    <a:latin typeface="Arial Black" pitchFamily="34" charset="0"/>
                  </a:rPr>
                  <a:t>  Suppose </a:t>
                </a:r>
                <a:r>
                  <a:rPr lang="en-US" sz="1900" dirty="0">
                    <a:latin typeface="Arial Black" pitchFamily="34" charset="0"/>
                  </a:rPr>
                  <a:t>every open sphere with </a:t>
                </a:r>
                <a:r>
                  <a:rPr lang="en-US" sz="1900" dirty="0" err="1">
                    <a:latin typeface="Arial Black" pitchFamily="34" charset="0"/>
                  </a:rPr>
                  <a:t>centre</a:t>
                </a:r>
                <a:r>
                  <a:rPr lang="en-US" sz="1900" dirty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9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9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9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900" dirty="0">
                    <a:latin typeface="Arial Black" pitchFamily="34" charset="0"/>
                  </a:rPr>
                  <a:t>.</a:t>
                </a:r>
                <a:endParaRPr lang="en-US" sz="1900" dirty="0" smtClean="0">
                  <a:latin typeface="Arial Black" pitchFamily="34" charset="0"/>
                </a:endParaRPr>
              </a:p>
              <a:p>
                <a:r>
                  <a:rPr lang="en-US" sz="1900" dirty="0" smtClean="0"/>
                  <a:t>We prove that</a:t>
                </a:r>
                <a:r>
                  <a:rPr lang="en-US" sz="19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9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9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9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900" dirty="0">
                    <a:latin typeface="Arial Black" pitchFamily="34" charset="0"/>
                  </a:rPr>
                  <a:t> </a:t>
                </a:r>
                <a:r>
                  <a:rPr lang="en-US" sz="1900" dirty="0" smtClean="0">
                    <a:latin typeface="Arial Black" pitchFamily="34" charset="0"/>
                  </a:rPr>
                  <a:t>converges in </a:t>
                </a:r>
                <a:r>
                  <a:rPr lang="en-US" sz="1900" dirty="0">
                    <a:latin typeface="Arial Black" pitchFamily="34" charset="0"/>
                  </a:rPr>
                  <a:t>a metric space (</a:t>
                </a:r>
                <a:r>
                  <a:rPr lang="en-US" sz="1900" dirty="0" err="1">
                    <a:latin typeface="Arial Black" pitchFamily="34" charset="0"/>
                  </a:rPr>
                  <a:t>X,d</a:t>
                </a:r>
                <a:r>
                  <a:rPr lang="en-US" sz="1900" dirty="0" smtClean="0">
                    <a:latin typeface="Arial Black" pitchFamily="34" charset="0"/>
                  </a:rPr>
                  <a:t>)</a:t>
                </a:r>
              </a:p>
              <a:p>
                <a:r>
                  <a:rPr lang="en-US" sz="1900" dirty="0" smtClean="0">
                    <a:latin typeface="Arial Black" pitchFamily="34" charset="0"/>
                  </a:rPr>
                  <a:t>Fix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900" dirty="0" smtClean="0"/>
                  <a:t> and let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  <m:r>
                      <a:rPr lang="en-US" sz="1900" b="0" i="1" smtClean="0">
                        <a:latin typeface="Cambria Math"/>
                      </a:rPr>
                      <m:t>={</m:t>
                    </m:r>
                    <m:r>
                      <a:rPr lang="en-US" sz="1900" b="0" i="1" smtClean="0">
                        <a:latin typeface="Cambria Math"/>
                      </a:rPr>
                      <m:t>𝑦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9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</m:d>
                    <m:r>
                      <a:rPr lang="en-US" sz="1900" b="0" i="1" smtClean="0">
                        <a:latin typeface="Cambria Math"/>
                        <a:ea typeface="Cambria Math"/>
                      </a:rPr>
                      <m:t>&lt; ∈</m:t>
                    </m:r>
                    <m:r>
                      <a:rPr lang="en-US" sz="19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900" dirty="0" smtClean="0"/>
                  <a:t> then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900" dirty="0" smtClean="0"/>
                  <a:t> is an </a:t>
                </a:r>
                <a:r>
                  <a:rPr lang="en-US" sz="1900" dirty="0">
                    <a:latin typeface="Arial Black" pitchFamily="34" charset="0"/>
                  </a:rPr>
                  <a:t>open sphere with </a:t>
                </a:r>
                <a:r>
                  <a:rPr lang="en-US" sz="1900" dirty="0" err="1">
                    <a:latin typeface="Arial Black" pitchFamily="34" charset="0"/>
                  </a:rPr>
                  <a:t>centre</a:t>
                </a:r>
                <a:r>
                  <a:rPr lang="en-US" sz="1900" dirty="0">
                    <a:latin typeface="Arial Black" pitchFamily="34" charset="0"/>
                  </a:rPr>
                  <a:t> </a:t>
                </a:r>
                <a:r>
                  <a:rPr lang="en-US" sz="1900" dirty="0" smtClean="0">
                    <a:latin typeface="Arial Black" pitchFamily="34" charset="0"/>
                  </a:rPr>
                  <a:t>at </a:t>
                </a:r>
                <a:r>
                  <a:rPr lang="en-US" sz="1900" dirty="0" smtClean="0"/>
                  <a:t>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 smtClean="0"/>
                  <a:t>.</a:t>
                </a:r>
              </a:p>
              <a:p>
                <a:r>
                  <a:rPr lang="en-US" sz="1900" dirty="0" smtClean="0"/>
                  <a:t>By hypothesis, there exist a positive integer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900" dirty="0" smtClean="0"/>
                  <a:t>,  </a:t>
                </a:r>
                <a:r>
                  <a:rPr lang="en-US" sz="1900" dirty="0" err="1" smtClean="0"/>
                  <a:t>s.t.</a:t>
                </a:r>
                <a:r>
                  <a:rPr lang="en-US" sz="1900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9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9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900" b="0" i="1" smtClean="0">
                        <a:latin typeface="Cambria Math"/>
                      </a:rPr>
                      <m:t> 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   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𝑖𝑓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 ≥  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900" dirty="0" smtClean="0"/>
              </a:p>
              <a:p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9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1900" b="0" i="1" dirty="0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900" b="0" i="1" dirty="0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9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9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900" b="0" i="1" dirty="0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900" b="0" i="1" dirty="0" smtClean="0">
                            <a:latin typeface="Cambria Math"/>
                          </a:rPr>
                          <m:t>, </m:t>
                        </m:r>
                        <m:r>
                          <a:rPr lang="en-US" sz="1900" b="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900" b="0" i="1" dirty="0" smtClean="0">
                        <a:latin typeface="Cambria Math"/>
                      </a:rPr>
                      <m:t>  </m:t>
                    </m:r>
                    <m:r>
                      <a:rPr lang="en-US" sz="1900" b="0" i="1" dirty="0" smtClean="0">
                        <a:latin typeface="Cambria Math"/>
                        <a:ea typeface="Cambria Math"/>
                      </a:rPr>
                      <m:t>&lt;   ∈</m:t>
                    </m:r>
                  </m:oMath>
                </a14:m>
                <a:r>
                  <a:rPr lang="en-US" sz="1900" dirty="0" smtClean="0"/>
                  <a:t>    whenever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𝑛</m:t>
                    </m:r>
                    <m:r>
                      <a:rPr lang="en-US" sz="1900" b="0" i="1" smtClean="0">
                        <a:latin typeface="Cambria Math"/>
                      </a:rPr>
                      <m:t>  ≥  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9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3" cstate="print"/>
                <a:stretch>
                  <a:fillRect l="-963" t="-1779" r="-1111" b="-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4353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1: </a:t>
                </a:r>
                <a:r>
                  <a:rPr lang="en-US" sz="20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be a sequence in a metric space (</a:t>
                </a:r>
                <a:r>
                  <a:rPr lang="en-US" sz="2000" dirty="0" err="1" smtClean="0">
                    <a:latin typeface="Arial Black" pitchFamily="34" charset="0"/>
                  </a:rPr>
                  <a:t>X,d</a:t>
                </a:r>
                <a:r>
                  <a:rPr lang="en-US" sz="2000" dirty="0" smtClean="0">
                    <a:latin typeface="Arial Black" pitchFamily="34" charset="0"/>
                  </a:rPr>
                  <a:t>).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 ∈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if and only if every open sphere with </a:t>
                </a:r>
                <a:r>
                  <a:rPr lang="en-US" sz="2000" dirty="0" err="1" smtClean="0">
                    <a:latin typeface="Arial Black" pitchFamily="34" charset="0"/>
                  </a:rPr>
                  <a:t>centre</a:t>
                </a:r>
                <a:r>
                  <a:rPr lang="en-US" sz="2000" dirty="0" smtClean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371600"/>
              </a:xfrm>
              <a:blipFill rotWithShape="1">
                <a:blip r:embed="rId2" cstate="print"/>
                <a:stretch>
                  <a:fillRect l="-1111" b="-3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Proof</a:t>
                </a:r>
                <a:r>
                  <a:rPr lang="en-US" sz="2100" dirty="0" smtClean="0">
                    <a:latin typeface="Arial Black" pitchFamily="34" charset="0"/>
                  </a:rPr>
                  <a:t>. 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1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1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/>
                      </a:rPr>
                      <m:t>𝑥</m:t>
                    </m:r>
                    <m:r>
                      <a:rPr lang="en-US" sz="21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100" dirty="0" smtClean="0">
                    <a:latin typeface="Arial Black" pitchFamily="34" charset="0"/>
                  </a:rPr>
                  <a:t> </a:t>
                </a:r>
              </a:p>
              <a:p>
                <a:r>
                  <a:rPr lang="en-US" sz="2100" dirty="0" smtClean="0">
                    <a:latin typeface="Arial Black" pitchFamily="34" charset="0"/>
                  </a:rPr>
                  <a:t>We prove that </a:t>
                </a:r>
                <a:r>
                  <a:rPr lang="en-US" sz="2100" dirty="0">
                    <a:latin typeface="Arial Black" pitchFamily="34" charset="0"/>
                  </a:rPr>
                  <a:t>every open sphere with </a:t>
                </a:r>
                <a:r>
                  <a:rPr lang="en-US" sz="2100" dirty="0" err="1">
                    <a:latin typeface="Arial Black" pitchFamily="34" charset="0"/>
                  </a:rPr>
                  <a:t>centre</a:t>
                </a:r>
                <a:r>
                  <a:rPr lang="en-US" sz="2100" dirty="0">
                    <a:latin typeface="Arial Black" pitchFamily="34" charset="0"/>
                  </a:rPr>
                  <a:t> at </a:t>
                </a:r>
                <a:r>
                  <a:rPr lang="en-US" sz="21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100" dirty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1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100" dirty="0">
                    <a:latin typeface="Arial Black" pitchFamily="34" charset="0"/>
                  </a:rPr>
                  <a:t>.</a:t>
                </a:r>
                <a:endParaRPr lang="en-US" sz="2100" dirty="0" smtClean="0">
                  <a:latin typeface="Arial Black" pitchFamily="34" charset="0"/>
                </a:endParaRPr>
              </a:p>
              <a:p>
                <a:r>
                  <a:rPr lang="en-US" sz="21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1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100" dirty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/>
                      </a:rPr>
                      <m:t>𝑥</m:t>
                    </m:r>
                  </m:oMath>
                </a14:m>
                <a:endParaRPr lang="en-US" sz="21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100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         ∀ ∈ &gt;0,      ∃  </m:t>
                    </m:r>
                  </m:oMath>
                </a14:m>
                <a:r>
                  <a:rPr lang="en-US" sz="2100" dirty="0" smtClean="0">
                    <a:latin typeface="Arial Black" pitchFamily="34" charset="0"/>
                  </a:rPr>
                  <a:t>a positive integer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2100" dirty="0" smtClean="0">
                    <a:latin typeface="Arial Black" pitchFamily="34" charset="0"/>
                  </a:rPr>
                  <a:t> </a:t>
                </a:r>
                <a:r>
                  <a:rPr lang="en-US" sz="2100" dirty="0" err="1" smtClean="0">
                    <a:latin typeface="Arial Black" pitchFamily="34" charset="0"/>
                  </a:rPr>
                  <a:t>s.t.</a:t>
                </a:r>
                <a:endParaRPr lang="en-US" sz="21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21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1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1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100" b="0" i="1" smtClean="0">
                            <a:latin typeface="Cambria Math"/>
                          </a:rPr>
                          <m:t>,</m:t>
                        </m:r>
                        <m:r>
                          <a:rPr lang="en-US" sz="21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100" b="0" i="1" smtClean="0">
                        <a:latin typeface="Cambria Math"/>
                      </a:rPr>
                      <m:t>   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&lt;   ∈</m:t>
                    </m:r>
                  </m:oMath>
                </a14:m>
                <a:r>
                  <a:rPr lang="en-US" sz="2100" dirty="0" smtClean="0">
                    <a:latin typeface="Arial Black" pitchFamily="34" charset="0"/>
                  </a:rPr>
                  <a:t>  whenever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/>
                      </a:rPr>
                      <m:t>𝑛</m:t>
                    </m:r>
                    <m:r>
                      <a:rPr lang="en-US" sz="2100" b="0" i="1" smtClean="0">
                        <a:latin typeface="Cambria Math"/>
                      </a:rPr>
                      <m:t>  ≥  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21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1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100" i="1" smtClean="0">
                            <a:latin typeface="Cambria Math"/>
                            <a:ea typeface="Cambria Math"/>
                          </a:rPr>
                          <m:t>∈</m:t>
                        </m:r>
                      </m:sub>
                    </m:sSub>
                    <m:r>
                      <a:rPr lang="en-US" sz="2100" b="0" i="1" smtClean="0">
                        <a:latin typeface="Cambria Math"/>
                      </a:rPr>
                      <m:t>(</m:t>
                    </m:r>
                    <m:r>
                      <a:rPr lang="en-US" sz="2100" b="0" i="1" smtClean="0">
                        <a:latin typeface="Cambria Math"/>
                      </a:rPr>
                      <m:t>𝑥</m:t>
                    </m:r>
                    <m:r>
                      <a:rPr lang="en-US" sz="21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100" dirty="0" smtClean="0">
                    <a:latin typeface="Arial Black" pitchFamily="34" charset="0"/>
                  </a:rPr>
                  <a:t> contains infinite many terms except the first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/>
                      </a:rPr>
                      <m:t>𝑁</m:t>
                    </m:r>
                    <m:r>
                      <a:rPr lang="en-US" sz="2100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en-US" sz="2100" dirty="0" smtClean="0">
                    <a:latin typeface="Arial Black" pitchFamily="34" charset="0"/>
                  </a:rPr>
                  <a:t> terms of the sequence.</a:t>
                </a:r>
              </a:p>
              <a:p>
                <a:r>
                  <a:rPr lang="en-US" sz="2100" dirty="0" smtClean="0">
                    <a:latin typeface="Arial Black" pitchFamily="34" charset="0"/>
                  </a:rPr>
                  <a:t>Conversely:</a:t>
                </a:r>
              </a:p>
              <a:p>
                <a:r>
                  <a:rPr lang="en-US" sz="2100" dirty="0" smtClean="0">
                    <a:latin typeface="Arial Black" pitchFamily="34" charset="0"/>
                  </a:rPr>
                  <a:t>  Suppose </a:t>
                </a:r>
                <a:r>
                  <a:rPr lang="en-US" sz="2100" dirty="0">
                    <a:latin typeface="Arial Black" pitchFamily="34" charset="0"/>
                  </a:rPr>
                  <a:t>every open sphere with </a:t>
                </a:r>
                <a:r>
                  <a:rPr lang="en-US" sz="2100" dirty="0" err="1">
                    <a:latin typeface="Arial Black" pitchFamily="34" charset="0"/>
                  </a:rPr>
                  <a:t>centre</a:t>
                </a:r>
                <a:r>
                  <a:rPr lang="en-US" sz="2100" dirty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100" dirty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1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100" dirty="0">
                    <a:latin typeface="Arial Black" pitchFamily="34" charset="0"/>
                  </a:rPr>
                  <a:t>.</a:t>
                </a:r>
                <a:endParaRPr lang="en-US" sz="2100" dirty="0" smtClean="0">
                  <a:latin typeface="Arial Black" pitchFamily="34" charset="0"/>
                </a:endParaRPr>
              </a:p>
              <a:p>
                <a:r>
                  <a:rPr lang="en-US" sz="2100" dirty="0" smtClean="0"/>
                  <a:t>We prove that</a:t>
                </a:r>
                <a:r>
                  <a:rPr lang="en-US" sz="21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1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100" dirty="0">
                    <a:latin typeface="Arial Black" pitchFamily="34" charset="0"/>
                  </a:rPr>
                  <a:t> </a:t>
                </a:r>
                <a:r>
                  <a:rPr lang="en-US" sz="2100" dirty="0" smtClean="0">
                    <a:latin typeface="Arial Black" pitchFamily="34" charset="0"/>
                  </a:rPr>
                  <a:t>converges in </a:t>
                </a:r>
                <a:r>
                  <a:rPr lang="en-US" sz="2100" dirty="0">
                    <a:latin typeface="Arial Black" pitchFamily="34" charset="0"/>
                  </a:rPr>
                  <a:t>a metric space (</a:t>
                </a:r>
                <a:r>
                  <a:rPr lang="en-US" sz="2100" dirty="0" err="1">
                    <a:latin typeface="Arial Black" pitchFamily="34" charset="0"/>
                  </a:rPr>
                  <a:t>X,d</a:t>
                </a:r>
                <a:r>
                  <a:rPr lang="en-US" sz="2100" dirty="0" smtClean="0">
                    <a:latin typeface="Arial Black" pitchFamily="34" charset="0"/>
                  </a:rPr>
                  <a:t>)</a:t>
                </a:r>
              </a:p>
              <a:p>
                <a:r>
                  <a:rPr lang="en-US" sz="2100" dirty="0" smtClean="0">
                    <a:latin typeface="Arial Black" pitchFamily="34" charset="0"/>
                  </a:rPr>
                  <a:t>Fix </a:t>
                </a:r>
                <a14:m>
                  <m:oMath xmlns:m="http://schemas.openxmlformats.org/officeDocument/2006/math">
                    <m:r>
                      <a:rPr lang="en-US" sz="21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2100" dirty="0" smtClean="0"/>
                  <a:t> and let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/>
                      </a:rPr>
                      <m:t>𝑉</m:t>
                    </m:r>
                    <m:r>
                      <a:rPr lang="en-US" sz="2100" b="0" i="1" smtClean="0">
                        <a:latin typeface="Cambria Math"/>
                      </a:rPr>
                      <m:t>={</m:t>
                    </m:r>
                    <m:r>
                      <a:rPr lang="en-US" sz="2100" b="0" i="1" smtClean="0">
                        <a:latin typeface="Cambria Math"/>
                      </a:rPr>
                      <m:t>𝑦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21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1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</m:d>
                    <m:r>
                      <a:rPr lang="en-US" sz="2100" b="0" i="1" smtClean="0">
                        <a:latin typeface="Cambria Math"/>
                        <a:ea typeface="Cambria Math"/>
                      </a:rPr>
                      <m:t>&lt; ∈</m:t>
                    </m:r>
                    <m:r>
                      <a:rPr lang="en-US" sz="21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100" dirty="0" smtClean="0"/>
                  <a:t> then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2100" dirty="0" smtClean="0"/>
                  <a:t> is an </a:t>
                </a:r>
                <a:r>
                  <a:rPr lang="en-US" sz="2100" dirty="0">
                    <a:latin typeface="Arial Black" pitchFamily="34" charset="0"/>
                  </a:rPr>
                  <a:t>open sphere with </a:t>
                </a:r>
                <a:r>
                  <a:rPr lang="en-US" sz="2100" dirty="0" err="1">
                    <a:latin typeface="Arial Black" pitchFamily="34" charset="0"/>
                  </a:rPr>
                  <a:t>centre</a:t>
                </a:r>
                <a:r>
                  <a:rPr lang="en-US" sz="2100" dirty="0">
                    <a:latin typeface="Arial Black" pitchFamily="34" charset="0"/>
                  </a:rPr>
                  <a:t> </a:t>
                </a:r>
                <a:r>
                  <a:rPr lang="en-US" sz="2100" dirty="0" smtClean="0">
                    <a:latin typeface="Arial Black" pitchFamily="34" charset="0"/>
                  </a:rPr>
                  <a:t>at </a:t>
                </a:r>
                <a:r>
                  <a:rPr lang="en-US" sz="2100" dirty="0" smtClean="0"/>
                  <a:t>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100" dirty="0" smtClean="0"/>
                  <a:t>.</a:t>
                </a:r>
              </a:p>
              <a:p>
                <a:r>
                  <a:rPr lang="en-US" sz="2100" dirty="0" smtClean="0"/>
                  <a:t>By hypothesis, there exist a positive integer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2100" dirty="0" smtClean="0"/>
                  <a:t>,  </a:t>
                </a:r>
                <a:r>
                  <a:rPr lang="en-US" sz="2100" dirty="0" err="1" smtClean="0"/>
                  <a:t>s.t.</a:t>
                </a:r>
                <a:r>
                  <a:rPr lang="en-US" sz="2100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1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1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100" b="0" i="1" smtClean="0">
                        <a:latin typeface="Cambria Math"/>
                      </a:rPr>
                      <m:t> 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    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𝑖𝑓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  ≥  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2100" dirty="0" smtClean="0"/>
              </a:p>
              <a:p>
                <a14:m>
                  <m:oMath xmlns:m="http://schemas.openxmlformats.org/officeDocument/2006/math">
                    <m:r>
                      <a:rPr lang="en-US" sz="21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21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100" b="0" i="1" dirty="0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2100" b="0" i="1" dirty="0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1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100" b="0" i="1" dirty="0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100" b="0" i="1" dirty="0" smtClean="0">
                            <a:latin typeface="Cambria Math"/>
                          </a:rPr>
                          <m:t>, </m:t>
                        </m:r>
                        <m:r>
                          <a:rPr lang="en-US" sz="2100" b="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100" b="0" i="1" dirty="0" smtClean="0">
                        <a:latin typeface="Cambria Math"/>
                      </a:rPr>
                      <m:t>  </m:t>
                    </m:r>
                    <m:r>
                      <a:rPr lang="en-US" sz="2100" b="0" i="1" dirty="0" smtClean="0">
                        <a:latin typeface="Cambria Math"/>
                        <a:ea typeface="Cambria Math"/>
                      </a:rPr>
                      <m:t>&lt;   ∈</m:t>
                    </m:r>
                  </m:oMath>
                </a14:m>
                <a:r>
                  <a:rPr lang="en-US" sz="2100" dirty="0" smtClean="0"/>
                  <a:t>    whenever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/>
                      </a:rPr>
                      <m:t>𝑛</m:t>
                    </m:r>
                    <m:r>
                      <a:rPr lang="en-US" sz="2100" b="0" i="1" smtClean="0">
                        <a:latin typeface="Cambria Math"/>
                      </a:rPr>
                      <m:t>  ≥  </m:t>
                    </m:r>
                    <m:r>
                      <a:rPr lang="en-US" sz="21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en-US" sz="2100" dirty="0" smtClean="0"/>
                  <a:t>.</a:t>
                </a:r>
              </a:p>
              <a:p>
                <a:r>
                  <a:rPr lang="en-US" sz="2100" dirty="0" smtClean="0"/>
                  <a:t>This proves that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1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1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1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1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100" dirty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/>
                      </a:rPr>
                      <m:t>𝑥</m:t>
                    </m:r>
                  </m:oMath>
                </a14:m>
                <a:endParaRPr lang="en-US" sz="21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00600"/>
              </a:xfrm>
              <a:blipFill rotWithShape="1">
                <a:blip r:embed="rId3" cstate="print"/>
                <a:stretch>
                  <a:fillRect l="-963" t="-2414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0578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 # 2:</a:t>
            </a:r>
            <a:r>
              <a:rPr lang="en-US" dirty="0" smtClean="0"/>
              <a:t> </a:t>
            </a:r>
            <a:r>
              <a:rPr lang="en-US" sz="2000" dirty="0" smtClean="0">
                <a:latin typeface="Arial Black" pitchFamily="34" charset="0"/>
              </a:rPr>
              <a:t>Prove that every convergent sequence in a metric space is bounded.</a:t>
            </a:r>
            <a:endParaRPr lang="en-US" sz="20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Proof.</a:t>
                </a:r>
                <a:r>
                  <a:rPr lang="en-US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convergent sequence and </a:t>
                </a:r>
                <a:r>
                  <a:rPr lang="en-US" sz="1800" dirty="0" err="1" smtClean="0">
                    <a:latin typeface="Arial Black" pitchFamily="34" charset="0"/>
                  </a:rPr>
                  <a:t>convergs</a:t>
                </a:r>
                <a:r>
                  <a:rPr lang="en-US" sz="1800" dirty="0" smtClean="0">
                    <a:latin typeface="Arial Black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a metric space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0447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 # 2:</a:t>
            </a:r>
            <a:r>
              <a:rPr lang="en-US" dirty="0" smtClean="0"/>
              <a:t> </a:t>
            </a:r>
            <a:r>
              <a:rPr lang="en-US" sz="2000" dirty="0" smtClean="0">
                <a:latin typeface="Arial Black" pitchFamily="34" charset="0"/>
              </a:rPr>
              <a:t>Prove that every convergent sequence in a metric space is bounded.</a:t>
            </a:r>
            <a:endParaRPr lang="en-US" sz="20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Proof.</a:t>
                </a:r>
                <a:r>
                  <a:rPr lang="en-US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convergent sequence and </a:t>
                </a:r>
                <a:r>
                  <a:rPr lang="en-US" sz="1800" dirty="0" err="1" smtClean="0">
                    <a:latin typeface="Arial Black" pitchFamily="34" charset="0"/>
                  </a:rPr>
                  <a:t>convergs</a:t>
                </a:r>
                <a:r>
                  <a:rPr lang="en-US" sz="1800" dirty="0" smtClean="0">
                    <a:latin typeface="Arial Black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a metric space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 ∈  &gt;  0,  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𝑠𝑎𝑦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 ∈ =1,  ∃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positive integer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&lt;1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whenever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  ≥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2248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 # 2:</a:t>
            </a:r>
            <a:r>
              <a:rPr lang="en-US" dirty="0" smtClean="0"/>
              <a:t> </a:t>
            </a:r>
            <a:r>
              <a:rPr lang="en-US" sz="2000" dirty="0" smtClean="0">
                <a:latin typeface="Arial Black" pitchFamily="34" charset="0"/>
              </a:rPr>
              <a:t>Prove that every convergent sequence in a metric space is bounded.</a:t>
            </a:r>
            <a:endParaRPr lang="en-US" sz="20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Proof.</a:t>
                </a:r>
                <a:r>
                  <a:rPr lang="en-US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convergent sequence and </a:t>
                </a:r>
                <a:r>
                  <a:rPr lang="en-US" sz="1800" dirty="0" err="1" smtClean="0">
                    <a:latin typeface="Arial Black" pitchFamily="34" charset="0"/>
                  </a:rPr>
                  <a:t>convergs</a:t>
                </a:r>
                <a:r>
                  <a:rPr lang="en-US" sz="1800" dirty="0" smtClean="0">
                    <a:latin typeface="Arial Black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a metric space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 ∈  &gt;  0,  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𝑠𝑎𝑦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 ∈ =1,  ∃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positive integer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&lt;1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whenever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  ≥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𝑟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max</m:t>
                    </m:r>
                    <m:r>
                      <a:rPr lang="en-US" sz="1800" b="0" i="1" smtClean="0">
                        <a:latin typeface="Cambria Math"/>
                      </a:rPr>
                      <m:t>⁡{1, 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), …, 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9016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 # 2:</a:t>
            </a:r>
            <a:r>
              <a:rPr lang="en-US" dirty="0" smtClean="0"/>
              <a:t> </a:t>
            </a:r>
            <a:r>
              <a:rPr lang="en-US" sz="2000" dirty="0" smtClean="0">
                <a:latin typeface="Arial Black" pitchFamily="34" charset="0"/>
              </a:rPr>
              <a:t>Prove that every convergent sequence in a metric space is bounded.</a:t>
            </a:r>
            <a:endParaRPr lang="en-US" sz="20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Proof.</a:t>
                </a:r>
                <a:r>
                  <a:rPr lang="en-US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convergent sequence and </a:t>
                </a:r>
                <a:r>
                  <a:rPr lang="en-US" sz="1800" dirty="0" err="1" smtClean="0">
                    <a:latin typeface="Arial Black" pitchFamily="34" charset="0"/>
                  </a:rPr>
                  <a:t>convergs</a:t>
                </a:r>
                <a:r>
                  <a:rPr lang="en-US" sz="1800" dirty="0" smtClean="0">
                    <a:latin typeface="Arial Black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a metric space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 ∈  &gt;  0,  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𝑠𝑎𝑦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 ∈ =1,  ∃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positive integer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&lt;1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whenever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  ≥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𝑟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max</m:t>
                    </m:r>
                    <m:r>
                      <a:rPr lang="en-US" sz="1800" b="0" i="1" smtClean="0">
                        <a:latin typeface="Cambria Math"/>
                      </a:rPr>
                      <m:t>⁡{1, 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), …, 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dirty="0" smtClean="0">
                        <a:latin typeface="Cambria Math"/>
                      </a:rPr>
                      <m:t>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≤ 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=1,2,3, …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6358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 # 2:</a:t>
            </a:r>
            <a:r>
              <a:rPr lang="en-US" dirty="0" smtClean="0"/>
              <a:t> </a:t>
            </a:r>
            <a:r>
              <a:rPr lang="en-US" sz="2000" dirty="0" smtClean="0">
                <a:latin typeface="Arial Black" pitchFamily="34" charset="0"/>
              </a:rPr>
              <a:t>Prove that every convergent sequence in a metric space is bounded.</a:t>
            </a:r>
            <a:endParaRPr lang="en-US" sz="20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Proof.</a:t>
                </a:r>
                <a:r>
                  <a:rPr lang="en-US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convergent sequence and </a:t>
                </a:r>
                <a:r>
                  <a:rPr lang="en-US" sz="1800" dirty="0" err="1" smtClean="0">
                    <a:latin typeface="Arial Black" pitchFamily="34" charset="0"/>
                  </a:rPr>
                  <a:t>convergs</a:t>
                </a:r>
                <a:r>
                  <a:rPr lang="en-US" sz="1800" dirty="0" smtClean="0">
                    <a:latin typeface="Arial Black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a metric space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 ∈  &gt;  0,  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𝑠𝑎𝑦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 ∈ =1,  ∃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positive integer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&lt;1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whenever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  ≥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𝑟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max</m:t>
                    </m:r>
                    <m:r>
                      <a:rPr lang="en-US" sz="1800" b="0" i="1" smtClean="0">
                        <a:latin typeface="Cambria Math"/>
                      </a:rPr>
                      <m:t>⁡{1, 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), …, 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dirty="0" smtClean="0">
                        <a:latin typeface="Cambria Math"/>
                      </a:rPr>
                      <m:t>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≤ 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=1,2,3, …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bounded.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4490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Prove that in any metric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every convergent sequence is a </a:t>
                </a:r>
                <a:r>
                  <a:rPr lang="en-US" sz="1800" dirty="0" err="1" smtClean="0">
                    <a:latin typeface="Arial Black" pitchFamily="34" charset="0"/>
                  </a:rPr>
                  <a:t>cauchy</a:t>
                </a:r>
                <a:r>
                  <a:rPr lang="en-US" sz="1800" dirty="0" smtClean="0">
                    <a:latin typeface="Arial Black" pitchFamily="34" charset="0"/>
                  </a:rPr>
                  <a:t> sequence.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Proof.</a:t>
                </a:r>
                <a:r>
                  <a:rPr lang="en-US" sz="1800" dirty="0" smtClean="0">
                    <a:latin typeface="Arial Black" pitchFamily="34" charset="0"/>
                  </a:rPr>
                  <a:t> 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metric space</a:t>
                </a:r>
              </a:p>
              <a:p>
                <a:endParaRPr lang="en-US" sz="1800" dirty="0">
                  <a:latin typeface="Arial Black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 cstate="print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0728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Prove that in any metric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every convergent sequence is a </a:t>
                </a:r>
                <a:r>
                  <a:rPr lang="en-US" sz="1800" dirty="0" err="1" smtClean="0">
                    <a:latin typeface="Arial Black" pitchFamily="34" charset="0"/>
                  </a:rPr>
                  <a:t>cauchy</a:t>
                </a:r>
                <a:r>
                  <a:rPr lang="en-US" sz="1800" dirty="0" smtClean="0">
                    <a:latin typeface="Arial Black" pitchFamily="34" charset="0"/>
                  </a:rPr>
                  <a:t> sequence.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Proof.</a:t>
                </a:r>
                <a:r>
                  <a:rPr lang="en-US" sz="1800" dirty="0" smtClean="0">
                    <a:latin typeface="Arial Black" pitchFamily="34" charset="0"/>
                  </a:rPr>
                  <a:t> 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metric space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convergent sequence in X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endParaRPr lang="en-US" sz="1800" dirty="0">
                  <a:latin typeface="Arial Black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5446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Prove that in any metric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every convergent sequence is a </a:t>
                </a:r>
                <a:r>
                  <a:rPr lang="en-US" sz="1800" dirty="0" err="1" smtClean="0">
                    <a:latin typeface="Arial Black" pitchFamily="34" charset="0"/>
                  </a:rPr>
                  <a:t>cauchy</a:t>
                </a:r>
                <a:r>
                  <a:rPr lang="en-US" sz="1800" dirty="0" smtClean="0">
                    <a:latin typeface="Arial Black" pitchFamily="34" charset="0"/>
                  </a:rPr>
                  <a:t> sequence.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Proof.</a:t>
                </a:r>
                <a:r>
                  <a:rPr lang="en-US" sz="1800" dirty="0" smtClean="0">
                    <a:latin typeface="Arial Black" pitchFamily="34" charset="0"/>
                  </a:rPr>
                  <a:t> 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metric space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convergent sequence in X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 ∈  &gt;  0,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there exists a positive integer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r>
                  <a:rPr lang="en-US" sz="1800" dirty="0" smtClean="0">
                    <a:latin typeface="Arial Black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  </m:t>
                    </m:r>
                    <m:f>
                      <m:fPr>
                        <m:type m:val="skw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for all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 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endParaRPr lang="en-US" sz="1800" dirty="0">
                  <a:latin typeface="Arial Black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r="-4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9804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Prove that in any metric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every convergent sequence is a </a:t>
                </a:r>
                <a:r>
                  <a:rPr lang="en-US" sz="1800" dirty="0" err="1" smtClean="0">
                    <a:latin typeface="Arial Black" pitchFamily="34" charset="0"/>
                  </a:rPr>
                  <a:t>cauchy</a:t>
                </a:r>
                <a:r>
                  <a:rPr lang="en-US" sz="1800" dirty="0" smtClean="0">
                    <a:latin typeface="Arial Black" pitchFamily="34" charset="0"/>
                  </a:rPr>
                  <a:t> sequence.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Proof.</a:t>
                </a:r>
                <a:r>
                  <a:rPr lang="en-US" sz="1800" dirty="0" smtClean="0">
                    <a:latin typeface="Arial Black" pitchFamily="34" charset="0"/>
                  </a:rPr>
                  <a:t> 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metric space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convergent sequence in X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 ∈  &gt;  0,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there exists a positive integer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r>
                  <a:rPr lang="en-US" sz="1800" dirty="0" smtClean="0">
                    <a:latin typeface="Arial Black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  </m:t>
                    </m:r>
                    <m:f>
                      <m:fPr>
                        <m:type m:val="skw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for all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 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en-US" sz="1800" b="0" i="1" dirty="0" smtClean="0">
                        <a:latin typeface="Cambria Math"/>
                      </a:rPr>
                      <m:t>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≤ 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dirty="0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dirty="0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𝑚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                    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f>
                      <m:fPr>
                        <m:type m:val="skw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US" sz="1800" b="0" i="1" smtClean="0"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type m:val="skw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whenever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𝑚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endParaRPr lang="en-US" sz="1800" dirty="0">
                  <a:latin typeface="Arial Black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r="-4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7677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Prove that in any metric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every convergent sequence is a </a:t>
                </a:r>
                <a:r>
                  <a:rPr lang="en-US" sz="1800" dirty="0" err="1" smtClean="0">
                    <a:latin typeface="Arial Black" pitchFamily="34" charset="0"/>
                  </a:rPr>
                  <a:t>cauchy</a:t>
                </a:r>
                <a:r>
                  <a:rPr lang="en-US" sz="1800" dirty="0" smtClean="0">
                    <a:latin typeface="Arial Black" pitchFamily="34" charset="0"/>
                  </a:rPr>
                  <a:t> sequence.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Proof.</a:t>
                </a:r>
                <a:r>
                  <a:rPr lang="en-US" sz="1800" dirty="0" smtClean="0">
                    <a:latin typeface="Arial Black" pitchFamily="34" charset="0"/>
                  </a:rPr>
                  <a:t> 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metric space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convergent sequence in X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 ∈  &gt;  0,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there exists a positive integer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r>
                  <a:rPr lang="en-US" sz="1800" dirty="0" smtClean="0">
                    <a:latin typeface="Arial Black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  </m:t>
                    </m:r>
                    <m:f>
                      <m:fPr>
                        <m:type m:val="skw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for all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 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en-US" sz="1800" b="0" i="1" dirty="0" smtClean="0">
                        <a:latin typeface="Cambria Math"/>
                      </a:rPr>
                      <m:t>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≤ 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dirty="0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dirty="0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𝑚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                    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f>
                      <m:fPr>
                        <m:type m:val="skw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US" sz="1800" b="0" i="1" smtClean="0"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type m:val="skw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whenever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𝑚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 dirty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 dirty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i="1" dirty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 dirty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 dirty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&lt;∈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whenever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𝑛</m:t>
                    </m:r>
                    <m:r>
                      <a:rPr lang="en-US" sz="1800" i="1">
                        <a:latin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</a:rPr>
                      <m:t>𝑚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endParaRPr lang="en-US" sz="1800" dirty="0">
                  <a:latin typeface="Arial Black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r="-4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7646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700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Prove that in any metric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every convergent sequence is a </a:t>
                </a:r>
                <a:r>
                  <a:rPr lang="en-US" sz="1800" dirty="0" err="1" smtClean="0">
                    <a:latin typeface="Arial Black" pitchFamily="34" charset="0"/>
                  </a:rPr>
                  <a:t>cauchy</a:t>
                </a:r>
                <a:r>
                  <a:rPr lang="en-US" sz="1800" dirty="0" smtClean="0">
                    <a:latin typeface="Arial Black" pitchFamily="34" charset="0"/>
                  </a:rPr>
                  <a:t> sequence.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Proof.</a:t>
                </a:r>
                <a:r>
                  <a:rPr lang="en-US" sz="1800" dirty="0" smtClean="0">
                    <a:latin typeface="Arial Black" pitchFamily="34" charset="0"/>
                  </a:rPr>
                  <a:t> 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metric space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convergent sequence in X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 ∈  &gt;  0,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there exists a positive integer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r>
                  <a:rPr lang="en-US" sz="1800" dirty="0" smtClean="0">
                    <a:latin typeface="Arial Black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  </m:t>
                    </m:r>
                    <m:f>
                      <m:fPr>
                        <m:type m:val="skw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for all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 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en-US" sz="1800" b="0" i="1" dirty="0" smtClean="0">
                        <a:latin typeface="Cambria Math"/>
                      </a:rPr>
                      <m:t>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≤ 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dirty="0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dirty="0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𝑚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                    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f>
                      <m:fPr>
                        <m:type m:val="skw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en-US" sz="1800" b="0" i="1" smtClean="0"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type m:val="skw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whenever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𝑚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 dirty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 dirty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i="1" dirty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 dirty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 dirty="0"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&lt;∈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whenever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𝑛</m:t>
                    </m:r>
                    <m:r>
                      <a:rPr lang="en-US" sz="1800" i="1">
                        <a:latin typeface="Cambria Math"/>
                      </a:rPr>
                      <m:t>,</m:t>
                    </m:r>
                    <m:r>
                      <a:rPr lang="en-US" sz="1800" i="1">
                        <a:latin typeface="Cambria Math"/>
                      </a:rPr>
                      <m:t>𝑚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</a:t>
                </a:r>
                <a:r>
                  <a:rPr lang="en-US" sz="1800" dirty="0" err="1" smtClean="0">
                    <a:latin typeface="Arial Black" pitchFamily="34" charset="0"/>
                  </a:rPr>
                  <a:t>cauchy</a:t>
                </a:r>
                <a:r>
                  <a:rPr lang="en-US" sz="1800" dirty="0" smtClean="0">
                    <a:latin typeface="Arial Black" pitchFamily="34" charset="0"/>
                  </a:rPr>
                  <a:t> sequence.</a:t>
                </a:r>
              </a:p>
              <a:p>
                <a:endParaRPr lang="en-US" sz="1800" dirty="0">
                  <a:latin typeface="Arial Black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r="-4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4603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Remember: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The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with the usual metric is a complete metric space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>
                    <a:latin typeface="Arial Black" pitchFamily="34" charset="0"/>
                  </a:rPr>
                  <a:t>The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of complex numbers </a:t>
                </a:r>
                <a:r>
                  <a:rPr lang="en-US" sz="1800" dirty="0">
                    <a:latin typeface="Arial Black" pitchFamily="34" charset="0"/>
                  </a:rPr>
                  <a:t>with the usual metric is a complete metric </a:t>
                </a:r>
                <a:r>
                  <a:rPr lang="en-US" sz="1800" dirty="0" smtClean="0">
                    <a:latin typeface="Arial Black" pitchFamily="34" charset="0"/>
                  </a:rPr>
                  <a:t>space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>
                    <a:latin typeface="Arial Black" pitchFamily="34" charset="0"/>
                  </a:rPr>
                  <a:t>The space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>
                    <a:latin typeface="Arial Black" pitchFamily="34" charset="0"/>
                  </a:rPr>
                  <a:t>with the </a:t>
                </a:r>
                <a:r>
                  <a:rPr lang="en-US" sz="1800" dirty="0" smtClean="0">
                    <a:latin typeface="Arial Black" pitchFamily="34" charset="0"/>
                  </a:rPr>
                  <a:t>Euclidean </a:t>
                </a:r>
                <a:r>
                  <a:rPr lang="en-US" sz="1800" dirty="0">
                    <a:latin typeface="Arial Black" pitchFamily="34" charset="0"/>
                  </a:rPr>
                  <a:t>metric is a complete metric </a:t>
                </a:r>
                <a:r>
                  <a:rPr lang="en-US" sz="1800" dirty="0" smtClean="0">
                    <a:latin typeface="Arial Black" pitchFamily="34" charset="0"/>
                  </a:rPr>
                  <a:t>space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>
                    <a:latin typeface="Arial Black" pitchFamily="34" charset="0"/>
                  </a:rPr>
                  <a:t>The space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𝑙</m:t>
                        </m:r>
                      </m:e>
                      <m:sup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of all bounded sequences (real or complex) is complete space</a:t>
                </a:r>
                <a:endParaRPr lang="en-US" sz="1800" dirty="0">
                  <a:latin typeface="Arial Black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3" cstate="print"/>
                <a:stretch>
                  <a:fillRect l="-963" t="-909" r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6736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Summary of Lecture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We have defined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Convergent sequences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Cauchy sequences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Complete metric spaces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have proved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</a:rPr>
                      <m:t> 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if and only if every open sphere with </a:t>
                </a:r>
                <a:r>
                  <a:rPr lang="en-US" sz="1800" dirty="0" err="1">
                    <a:latin typeface="Arial Black" pitchFamily="34" charset="0"/>
                  </a:rPr>
                  <a:t>centre</a:t>
                </a:r>
                <a:r>
                  <a:rPr lang="en-US" sz="1800" dirty="0">
                    <a:latin typeface="Arial Black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1800" dirty="0">
                    <a:latin typeface="Arial Black" pitchFamily="34" charset="0"/>
                  </a:rPr>
                  <a:t>every convergent sequence in a metric space is bounded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1800" dirty="0">
                    <a:latin typeface="Arial Black" pitchFamily="34" charset="0"/>
                  </a:rPr>
                  <a:t>every convergent sequence is a </a:t>
                </a:r>
                <a:r>
                  <a:rPr lang="en-US" sz="1800" dirty="0" err="1">
                    <a:latin typeface="Arial Black" pitchFamily="34" charset="0"/>
                  </a:rPr>
                  <a:t>cauchy</a:t>
                </a:r>
                <a:r>
                  <a:rPr lang="en-US" sz="1800" dirty="0">
                    <a:latin typeface="Arial Black" pitchFamily="34" charset="0"/>
                  </a:rPr>
                  <a:t> sequence.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889" t="-674" r="-1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1696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2400" dirty="0" smtClean="0">
                <a:latin typeface="Arial Black" pitchFamily="34" charset="0"/>
              </a:rPr>
              <a:t>Dear Students</a:t>
            </a:r>
          </a:p>
          <a:p>
            <a:pPr marL="0" indent="0" algn="ctr">
              <a:buNone/>
            </a:pPr>
            <a:r>
              <a:rPr lang="en-US" sz="2400" dirty="0" smtClean="0">
                <a:latin typeface="Arial Black" pitchFamily="34" charset="0"/>
              </a:rPr>
              <a:t>Good Luck</a:t>
            </a:r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154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6274</TotalTime>
  <Words>129</Words>
  <Application>Microsoft Office PowerPoint</Application>
  <PresentationFormat>On-screen Show (4:3)</PresentationFormat>
  <Paragraphs>87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Set Topology MTH 251</vt:lpstr>
      <vt:lpstr>Lecture Outline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Theorem # 2: Prove that every convergent sequence in a metric space is bounded.</vt:lpstr>
      <vt:lpstr>Theorem # 2: Prove that every convergent sequence in a metric space is bounded.</vt:lpstr>
      <vt:lpstr>Theorem # 2: Prove that every convergent sequence in a metric space is bounded.</vt:lpstr>
      <vt:lpstr>Theorem # 2: Prove that every convergent sequence in a metric space is bounded.</vt:lpstr>
      <vt:lpstr>Theorem # 2: Prove that every convergent sequence in a metric space is bounded.</vt:lpstr>
      <vt:lpstr> </vt:lpstr>
      <vt:lpstr> </vt:lpstr>
      <vt:lpstr> </vt:lpstr>
      <vt:lpstr> </vt:lpstr>
      <vt:lpstr> </vt:lpstr>
      <vt:lpstr> </vt:lpstr>
      <vt:lpstr>Slide 40</vt:lpstr>
      <vt:lpstr>Summary of Lecture</vt:lpstr>
      <vt:lpstr>Slide 42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372</cp:revision>
  <dcterms:created xsi:type="dcterms:W3CDTF">2012-11-27T13:12:39Z</dcterms:created>
  <dcterms:modified xsi:type="dcterms:W3CDTF">2012-12-09T09:29:48Z</dcterms:modified>
</cp:coreProperties>
</file>