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32" r:id="rId2"/>
    <p:sldId id="258" r:id="rId3"/>
    <p:sldId id="314" r:id="rId4"/>
    <p:sldId id="315" r:id="rId5"/>
    <p:sldId id="316" r:id="rId6"/>
    <p:sldId id="317" r:id="rId7"/>
    <p:sldId id="319" r:id="rId8"/>
    <p:sldId id="335" r:id="rId9"/>
    <p:sldId id="320" r:id="rId10"/>
    <p:sldId id="321" r:id="rId11"/>
    <p:sldId id="362" r:id="rId12"/>
    <p:sldId id="366" r:id="rId13"/>
    <p:sldId id="363" r:id="rId14"/>
    <p:sldId id="367" r:id="rId15"/>
    <p:sldId id="364" r:id="rId16"/>
    <p:sldId id="368" r:id="rId17"/>
    <p:sldId id="369" r:id="rId18"/>
    <p:sldId id="371" r:id="rId19"/>
    <p:sldId id="374" r:id="rId20"/>
    <p:sldId id="373" r:id="rId21"/>
    <p:sldId id="372" r:id="rId22"/>
    <p:sldId id="370" r:id="rId23"/>
    <p:sldId id="375" r:id="rId24"/>
    <p:sldId id="378" r:id="rId25"/>
    <p:sldId id="377" r:id="rId26"/>
    <p:sldId id="376" r:id="rId27"/>
    <p:sldId id="322" r:id="rId28"/>
    <p:sldId id="323" r:id="rId29"/>
    <p:sldId id="324" r:id="rId30"/>
    <p:sldId id="325" r:id="rId31"/>
    <p:sldId id="379" r:id="rId32"/>
    <p:sldId id="380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152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8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684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>
              <a:buNone/>
            </a:pPr>
            <a:endParaRPr lang="en-US" sz="1800" dirty="0">
              <a:latin typeface="Arial Black" pitchFamily="34" charset="0"/>
            </a:endParaRPr>
          </a:p>
          <a:p>
            <a:endParaRPr lang="en-US" sz="1800" dirty="0" smtClean="0">
              <a:latin typeface="Arial Black" pitchFamily="34" charset="0"/>
            </a:endParaRPr>
          </a:p>
          <a:p>
            <a:endParaRPr lang="en-US" sz="1800" dirty="0">
              <a:latin typeface="Arial Black" pitchFamily="34" charset="0"/>
            </a:endParaRPr>
          </a:p>
          <a:p>
            <a:r>
              <a:rPr lang="en-US" sz="1800" dirty="0" smtClean="0">
                <a:latin typeface="Arial Black" pitchFamily="34" charset="0"/>
              </a:rPr>
              <a:t>In this Lecture we will define </a:t>
            </a:r>
          </a:p>
          <a:p>
            <a:r>
              <a:rPr lang="en-US" sz="1800" dirty="0" smtClean="0">
                <a:latin typeface="Arial Black" pitchFamily="34" charset="0"/>
              </a:rPr>
              <a:t>Limit point of a set.</a:t>
            </a:r>
          </a:p>
          <a:p>
            <a:r>
              <a:rPr lang="en-US" sz="1800" dirty="0" smtClean="0">
                <a:latin typeface="Arial Black" pitchFamily="34" charset="0"/>
              </a:rPr>
              <a:t>Closed set</a:t>
            </a:r>
          </a:p>
          <a:p>
            <a:r>
              <a:rPr lang="en-US" sz="1800" dirty="0" smtClean="0">
                <a:latin typeface="Arial Black" pitchFamily="34" charset="0"/>
              </a:rPr>
              <a:t>Discuss some examples related to limit points and closed sets</a:t>
            </a:r>
          </a:p>
          <a:p>
            <a:r>
              <a:rPr lang="en-US" sz="1800" dirty="0" smtClean="0">
                <a:latin typeface="Arial Black" pitchFamily="34" charset="0"/>
              </a:rPr>
              <a:t>Closure of a point</a:t>
            </a:r>
          </a:p>
          <a:p>
            <a:r>
              <a:rPr lang="en-US" sz="1800" smtClean="0">
                <a:latin typeface="Arial Black" pitchFamily="34" charset="0"/>
              </a:rPr>
              <a:t>Prove </a:t>
            </a:r>
            <a:r>
              <a:rPr lang="en-US" sz="1800">
                <a:latin typeface="Arial Black" pitchFamily="34" charset="0"/>
              </a:rPr>
              <a:t>a</a:t>
            </a:r>
            <a:r>
              <a:rPr lang="en-US" sz="1800" smtClean="0">
                <a:latin typeface="Arial Black" pitchFamily="34" charset="0"/>
              </a:rPr>
              <a:t> theorem </a:t>
            </a:r>
            <a:r>
              <a:rPr lang="en-US" sz="1800" dirty="0" smtClean="0">
                <a:latin typeface="Arial Black" pitchFamily="34" charset="0"/>
              </a:rPr>
              <a:t>on closed sets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</p:spPr>
            <p:txBody>
              <a:bodyPr/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cap="small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Definition # 1: </a:t>
                </a:r>
                <a:r>
                  <a:rPr lang="en-US" sz="1800" b="1" cap="small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(Limit point of a set)</a:t>
                </a: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endParaRPr lang="en-US" sz="3600" b="1" cap="small" dirty="0">
                  <a:solidFill>
                    <a:srgbClr val="FF0000"/>
                  </a:solidFill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Let 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(X, d ) be a metric space and A 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X. A pointy x 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X is called </a:t>
                </a:r>
                <a:r>
                  <a:rPr lang="en-US" sz="1800" i="1" dirty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a limit point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of 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a set A 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if each open sphere centered at x contains at least one point of A different from x. Symbolically, x 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X is a limit point 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of A if 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S</a:t>
                </a:r>
                <a:r>
                  <a:rPr lang="en-US" sz="1800" baseline="-25000" dirty="0">
                    <a:latin typeface="Arial Black" pitchFamily="34" charset="0"/>
                    <a:ea typeface="Times New Roman"/>
                  </a:rPr>
                  <a:t>r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(x) – {x} 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A ≠Ф for every 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r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&gt;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.</a:t>
                </a: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0"/>
                <a:ext cx="8763000" cy="5973763"/>
              </a:xfrm>
              <a:blipFill rotWithShape="1">
                <a:blip r:embed="rId3"/>
                <a:stretch>
                  <a:fillRect l="-974" t="-816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53314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1"/>
            <a:ext cx="8763000" cy="59436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cap="small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Example # 1: 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 smtClean="0">
                <a:latin typeface="Arial Black" pitchFamily="34" charset="0"/>
                <a:ea typeface="Times New Roman"/>
              </a:rPr>
              <a:t>Let </a:t>
            </a:r>
            <a:r>
              <a:rPr lang="en-US" sz="1800" dirty="0">
                <a:latin typeface="Arial Black" pitchFamily="34" charset="0"/>
                <a:ea typeface="Times New Roman"/>
              </a:rPr>
              <a:t>A = { 1, ½ , </a:t>
            </a:r>
            <a:r>
              <a:rPr lang="en-US" sz="1800" baseline="30000" dirty="0">
                <a:latin typeface="Arial Black" pitchFamily="34" charset="0"/>
                <a:ea typeface="Times New Roman"/>
              </a:rPr>
              <a:t>1</a:t>
            </a:r>
            <a:r>
              <a:rPr lang="en-US" sz="1800" dirty="0">
                <a:latin typeface="Arial Black" pitchFamily="34" charset="0"/>
                <a:ea typeface="Times New Roman"/>
              </a:rPr>
              <a:t>/</a:t>
            </a:r>
            <a:r>
              <a:rPr lang="en-US" sz="1800" baseline="-25000" dirty="0">
                <a:latin typeface="Arial Black" pitchFamily="34" charset="0"/>
                <a:ea typeface="Times New Roman"/>
              </a:rPr>
              <a:t>3</a:t>
            </a:r>
            <a:r>
              <a:rPr lang="en-US" sz="1800" dirty="0">
                <a:latin typeface="Arial Black" pitchFamily="34" charset="0"/>
                <a:ea typeface="Times New Roman"/>
              </a:rPr>
              <a:t>, . . . }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  <a:ea typeface="Times New Roman"/>
              </a:rPr>
              <a:t>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R. </a:t>
            </a:r>
            <a:r>
              <a:rPr lang="en-US" sz="1800" dirty="0">
                <a:latin typeface="Arial Black" pitchFamily="34" charset="0"/>
                <a:ea typeface="Times New Roman"/>
              </a:rPr>
              <a:t>Then 0 is the only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limit </a:t>
            </a:r>
            <a:r>
              <a:rPr lang="en-US" sz="1800" dirty="0">
                <a:latin typeface="Arial Black" pitchFamily="34" charset="0"/>
                <a:ea typeface="Times New Roman"/>
              </a:rPr>
              <a:t>point of A.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77106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r>
                  <a:rPr lang="en-US" sz="2400" b="1" cap="small" dirty="0" smtClean="0">
                    <a:latin typeface="Arial Black" pitchFamily="34" charset="0"/>
                  </a:rPr>
                  <a:t>Example # 2:</a:t>
                </a:r>
                <a:endParaRPr lang="en-US" sz="2400" dirty="0">
                  <a:latin typeface="Arial Black" pitchFamily="34" charset="0"/>
                </a:endParaRPr>
              </a:p>
              <a:p>
                <a:pPr marL="0" indent="0">
                  <a:buNone/>
                </a:pPr>
                <a:r>
                  <a:rPr lang="en-US" dirty="0"/>
                  <a:t> </a:t>
                </a:r>
              </a:p>
              <a:p>
                <a:r>
                  <a:rPr lang="en-US" dirty="0"/>
                  <a:t/>
                </a:r>
                <a:r>
                  <a:rPr lang="en-US" sz="1800" dirty="0">
                    <a:latin typeface="Arial Black" pitchFamily="34" charset="0"/>
                  </a:rPr>
                  <a:t>Let X = 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:r>
                  <a:rPr lang="en-US" sz="1800" dirty="0">
                    <a:latin typeface="Arial Black" pitchFamily="34" charset="0"/>
                  </a:rPr>
                  <a:t>A = [ 0, 1 ). Then every point of A is its limit point and 1 is also a limit point of A which does not belongs to A.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3"/>
                <a:stretch>
                  <a:fillRect l="-1467" t="-796" r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9884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52401"/>
                <a:ext cx="8610600" cy="58674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b="1" cap="small" dirty="0" smtClean="0">
                    <a:latin typeface="Arial Black" pitchFamily="34" charset="0"/>
                  </a:rPr>
                  <a:t>Example # 3:  </a:t>
                </a:r>
                <a:r>
                  <a:rPr lang="en-US" sz="1800" b="1" cap="small" dirty="0" smtClean="0">
                    <a:latin typeface="Arial Black" pitchFamily="34" charset="0"/>
                  </a:rPr>
                  <a:t>Let </a:t>
                </a:r>
                <a:r>
                  <a:rPr lang="en-US" sz="1800" dirty="0" smtClean="0">
                    <a:latin typeface="Arial Black" pitchFamily="34" charset="0"/>
                  </a:rPr>
                  <a:t>X =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</a:rPr>
                  <a:t>and A </a:t>
                </a:r>
                <a:r>
                  <a:rPr lang="en-US" sz="18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𝑍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. </a:t>
                </a:r>
                <a:r>
                  <a:rPr lang="en-US" sz="1800" dirty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has </a:t>
                </a:r>
                <a:r>
                  <a:rPr lang="en-US" sz="1800" dirty="0">
                    <a:latin typeface="Arial Black" pitchFamily="34" charset="0"/>
                  </a:rPr>
                  <a:t>no limit point.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52401"/>
                <a:ext cx="8610600" cy="5867400"/>
              </a:xfrm>
              <a:blipFill rotWithShape="1">
                <a:blip r:embed="rId3"/>
                <a:stretch>
                  <a:fillRect l="-1133" t="-8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123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cap="small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Definition # 2: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A subset F of a metric space X is called </a:t>
            </a:r>
            <a:r>
              <a:rPr lang="en-US" sz="1800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a closed set </a:t>
            </a:r>
            <a:r>
              <a:rPr lang="en-US" sz="1800" dirty="0">
                <a:latin typeface="Arial Black" pitchFamily="34" charset="0"/>
                <a:ea typeface="Times New Roman"/>
              </a:rPr>
              <a:t>if it contains each of its limit points.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4184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EXAMPLE # 4: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Arial Black" pitchFamily="34" charset="0"/>
              </a:rPr>
              <a:t>X = R, F = [a, b] is a closed set and U = (a, b) is not closed. Where as [a, b) is neither open nor closed</a:t>
            </a:r>
            <a:r>
              <a:rPr lang="en-US" sz="1800" dirty="0" smtClean="0">
                <a:latin typeface="Arial Black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030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algn="just">
              <a:spcBef>
                <a:spcPts val="0"/>
              </a:spcBef>
            </a:pPr>
            <a:r>
              <a:rPr lang="en-US" sz="2400" b="1" cap="small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Example # 5: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The set </a:t>
            </a:r>
            <a:r>
              <a:rPr lang="en-US" sz="1800" dirty="0" err="1">
                <a:latin typeface="Arial Black" pitchFamily="34" charset="0"/>
                <a:ea typeface="Times New Roman"/>
              </a:rPr>
              <a:t>F</a:t>
            </a:r>
            <a:r>
              <a:rPr lang="en-US" sz="1800" baseline="-25000" dirty="0" err="1">
                <a:latin typeface="Arial Black" pitchFamily="34" charset="0"/>
                <a:ea typeface="Times New Roman"/>
              </a:rPr>
              <a:t>x</a:t>
            </a:r>
            <a:r>
              <a:rPr lang="en-US" sz="1800" dirty="0">
                <a:latin typeface="Arial Black" pitchFamily="34" charset="0"/>
                <a:ea typeface="Times New Roman"/>
              </a:rPr>
              <a:t> = {y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  <a:ea typeface="Times New Roman"/>
              </a:rPr>
              <a:t> X | d( x, y )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</a:t>
            </a:r>
            <a:r>
              <a:rPr lang="en-US" sz="1800" dirty="0">
                <a:latin typeface="Arial Black" pitchFamily="34" charset="0"/>
                <a:ea typeface="Times New Roman"/>
              </a:rPr>
              <a:t> r } is a closed set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	called </a:t>
            </a:r>
            <a:r>
              <a:rPr lang="en-US" sz="1800" dirty="0">
                <a:latin typeface="Arial Black" pitchFamily="34" charset="0"/>
                <a:ea typeface="Times New Roman"/>
              </a:rPr>
              <a:t>the </a:t>
            </a:r>
            <a:r>
              <a:rPr lang="en-US" sz="1800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closed sphere</a:t>
            </a:r>
            <a:r>
              <a:rPr lang="en-US" sz="1800" dirty="0">
                <a:latin typeface="Arial Black" pitchFamily="34" charset="0"/>
                <a:ea typeface="Times New Roman"/>
              </a:rPr>
              <a:t>, denoted by S</a:t>
            </a:r>
            <a:r>
              <a:rPr lang="en-US" sz="1800" baseline="-25000" dirty="0">
                <a:latin typeface="Arial Black" pitchFamily="34" charset="0"/>
                <a:ea typeface="Times New Roman"/>
              </a:rPr>
              <a:t>r</a:t>
            </a:r>
            <a:r>
              <a:rPr lang="en-US" sz="1800" dirty="0">
                <a:latin typeface="Arial Black" pitchFamily="34" charset="0"/>
                <a:ea typeface="Times New Roman"/>
              </a:rPr>
              <a:t> [x].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800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</a:t>
            </a:r>
            <a:r>
              <a:rPr lang="en-US" sz="1800" dirty="0"/>
              <a:t>.</a:t>
            </a: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329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8184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8703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76515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  <a:sym typeface="Symbol"/>
              </a:rPr>
              <a:t></a:t>
            </a:r>
            <a:r>
              <a:rPr lang="en-US" sz="1800" dirty="0">
                <a:latin typeface="Arial Black" pitchFamily="34" charset="0"/>
              </a:rPr>
              <a:t> r &gt; 0  such that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</a:t>
            </a:r>
            <a:r>
              <a:rPr lang="en-US" sz="1800" dirty="0">
                <a:latin typeface="Arial Black" pitchFamily="34" charset="0"/>
              </a:rPr>
              <a:t> F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633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  <a:sym typeface="Symbol"/>
              </a:rPr>
              <a:t></a:t>
            </a:r>
            <a:r>
              <a:rPr lang="en-US" sz="1800" dirty="0">
                <a:latin typeface="Arial Black" pitchFamily="34" charset="0"/>
              </a:rPr>
              <a:t> r &gt; 0  such that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</a:t>
            </a:r>
            <a:r>
              <a:rPr lang="en-US" sz="1800" dirty="0">
                <a:latin typeface="Arial Black" pitchFamily="34" charset="0"/>
              </a:rPr>
              <a:t> F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.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799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  <a:sym typeface="Symbol"/>
              </a:rPr>
              <a:t></a:t>
            </a:r>
            <a:r>
              <a:rPr lang="en-US" sz="1800" dirty="0">
                <a:latin typeface="Arial Black" pitchFamily="34" charset="0"/>
              </a:rPr>
              <a:t> r &gt; 0  such that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</a:t>
            </a:r>
            <a:r>
              <a:rPr lang="en-US" sz="1800" dirty="0">
                <a:latin typeface="Arial Black" pitchFamily="34" charset="0"/>
              </a:rPr>
              <a:t> F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. </a:t>
            </a:r>
          </a:p>
          <a:p>
            <a:r>
              <a:rPr lang="en-US" sz="1800" dirty="0">
                <a:latin typeface="Arial Black" pitchFamily="34" charset="0"/>
              </a:rPr>
              <a:t>	Since  x  is arbitrary </a:t>
            </a:r>
            <a:r>
              <a:rPr lang="en-US" sz="1800" dirty="0" smtClean="0">
                <a:latin typeface="Arial Black" pitchFamily="34" charset="0"/>
              </a:rPr>
              <a:t>point. Therefore </a:t>
            </a:r>
            <a:r>
              <a:rPr lang="en-US" sz="1800" dirty="0">
                <a:latin typeface="Arial Black" pitchFamily="34" charset="0"/>
              </a:rPr>
              <a:t>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5745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>
            <a:normAutofit/>
          </a:bodyPr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 smtClean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  <a:sym typeface="Symbol"/>
              </a:rPr>
              <a:t></a:t>
            </a:r>
            <a:r>
              <a:rPr lang="en-US" sz="1800" dirty="0">
                <a:latin typeface="Arial Black" pitchFamily="34" charset="0"/>
              </a:rPr>
              <a:t> r &gt; 0  such that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</a:t>
            </a:r>
            <a:r>
              <a:rPr lang="en-US" sz="1800" dirty="0">
                <a:latin typeface="Arial Black" pitchFamily="34" charset="0"/>
              </a:rPr>
              <a:t> F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. </a:t>
            </a:r>
          </a:p>
          <a:p>
            <a:r>
              <a:rPr lang="en-US" sz="1800" dirty="0">
                <a:latin typeface="Arial Black" pitchFamily="34" charset="0"/>
              </a:rPr>
              <a:t>	Since  x  is arbitrary point. Therefore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dirty="0">
              <a:latin typeface="Arial Black" pitchFamily="34" charset="0"/>
            </a:endParaRPr>
          </a:p>
          <a:p>
            <a:r>
              <a:rPr lang="en-US" sz="1800" dirty="0">
                <a:latin typeface="Arial Black" pitchFamily="34" charset="0"/>
              </a:rPr>
              <a:t>	Now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We show that F is closed</a:t>
            </a:r>
            <a:r>
              <a:rPr lang="en-US" sz="1800" dirty="0" smtClean="0">
                <a:latin typeface="Arial Black" pitchFamily="34" charset="0"/>
              </a:rPr>
              <a:t>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145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  <a:sym typeface="Symbol"/>
              </a:rPr>
              <a:t></a:t>
            </a:r>
            <a:r>
              <a:rPr lang="en-US" sz="1800" dirty="0">
                <a:latin typeface="Arial Black" pitchFamily="34" charset="0"/>
              </a:rPr>
              <a:t> r &gt; 0  such that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</a:t>
            </a:r>
            <a:r>
              <a:rPr lang="en-US" sz="1800" dirty="0">
                <a:latin typeface="Arial Black" pitchFamily="34" charset="0"/>
              </a:rPr>
              <a:t> F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. </a:t>
            </a:r>
          </a:p>
          <a:p>
            <a:r>
              <a:rPr lang="en-US" sz="1800" dirty="0">
                <a:latin typeface="Arial Black" pitchFamily="34" charset="0"/>
              </a:rPr>
              <a:t>	Since  x  is arbitrary point. Therefore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</a:t>
            </a:r>
          </a:p>
          <a:p>
            <a:r>
              <a:rPr lang="en-US" sz="1800" dirty="0">
                <a:latin typeface="Arial Black" pitchFamily="34" charset="0"/>
              </a:rPr>
              <a:t>	Now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We show that F is closed.</a:t>
            </a:r>
          </a:p>
          <a:p>
            <a:r>
              <a:rPr lang="en-US" sz="1800" dirty="0">
                <a:latin typeface="Arial Black" pitchFamily="34" charset="0"/>
                <a:ea typeface="Times New Roman"/>
              </a:rPr>
              <a:t>For this, we show that every limit point of F is in F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177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126163"/>
          </a:xfrm>
        </p:spPr>
        <p:txBody>
          <a:bodyPr/>
          <a:lstStyle/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1: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X be a metric space. A subset F of X is closed if and only if its complement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r>
              <a:rPr lang="en-US" sz="1800" dirty="0" smtClean="0">
                <a:latin typeface="Arial Black" pitchFamily="34" charset="0"/>
                <a:ea typeface="Times New Roman"/>
              </a:rPr>
              <a:t>Proof. </a:t>
            </a:r>
            <a:r>
              <a:rPr lang="en-US" sz="1800" dirty="0">
                <a:latin typeface="Arial Black" pitchFamily="34" charset="0"/>
              </a:rPr>
              <a:t>We assume first that F is closed. We show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</a:t>
            </a:r>
          </a:p>
          <a:p>
            <a:r>
              <a:rPr lang="en-US" sz="1800" dirty="0">
                <a:latin typeface="Arial Black" pitchFamily="34" charset="0"/>
              </a:rPr>
              <a:t>	If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, then it is open. We may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non-empty . </a:t>
            </a:r>
          </a:p>
          <a:p>
            <a:r>
              <a:rPr lang="en-US" sz="1800" dirty="0">
                <a:latin typeface="Arial Black" pitchFamily="34" charset="0"/>
              </a:rPr>
              <a:t>	Let x </a:t>
            </a:r>
            <a:r>
              <a:rPr lang="en-US" sz="1800" dirty="0">
                <a:latin typeface="Arial Black" pitchFamily="34" charset="0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. Since F is closed and x </a:t>
            </a:r>
            <a:r>
              <a:rPr lang="en-US" sz="1800" dirty="0">
                <a:latin typeface="Arial Black" pitchFamily="34" charset="0"/>
                <a:sym typeface="Symbol"/>
              </a:rPr>
              <a:t></a:t>
            </a:r>
            <a:r>
              <a:rPr lang="en-US" sz="1800" dirty="0">
                <a:latin typeface="Arial Black" pitchFamily="34" charset="0"/>
              </a:rPr>
              <a:t> F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i="1" dirty="0">
                <a:latin typeface="Arial Black" pitchFamily="34" charset="0"/>
              </a:rPr>
              <a:t>x</a:t>
            </a:r>
            <a:r>
              <a:rPr lang="en-US" sz="1800" dirty="0">
                <a:latin typeface="Arial Black" pitchFamily="34" charset="0"/>
              </a:rPr>
              <a:t> is not a limit point of F (as F is closed)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</a:t>
            </a:r>
            <a:r>
              <a:rPr lang="en-US" sz="1800" dirty="0">
                <a:latin typeface="Arial Black" pitchFamily="34" charset="0"/>
                <a:sym typeface="Symbol"/>
              </a:rPr>
              <a:t></a:t>
            </a:r>
            <a:r>
              <a:rPr lang="en-US" sz="1800" dirty="0">
                <a:latin typeface="Arial Black" pitchFamily="34" charset="0"/>
              </a:rPr>
              <a:t> r &gt; 0  such that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</a:t>
            </a:r>
            <a:r>
              <a:rPr lang="en-US" sz="1800" dirty="0">
                <a:latin typeface="Arial Black" pitchFamily="34" charset="0"/>
              </a:rPr>
              <a:t> F = </a:t>
            </a:r>
            <a:r>
              <a:rPr lang="en-US" sz="1800" dirty="0">
                <a:latin typeface="Arial Black" pitchFamily="34" charset="0"/>
                <a:sym typeface="Symbol"/>
              </a:rPr>
              <a:t></a:t>
            </a:r>
            <a:r>
              <a:rPr lang="en-US" sz="1800" dirty="0">
                <a:latin typeface="Arial Black" pitchFamily="34" charset="0"/>
              </a:rPr>
              <a:t> </a:t>
            </a:r>
          </a:p>
          <a:p>
            <a:r>
              <a:rPr lang="en-US" sz="1800" dirty="0">
                <a:latin typeface="Arial Black" pitchFamily="34" charset="0"/>
              </a:rPr>
              <a:t>		</a:t>
            </a:r>
            <a:r>
              <a:rPr lang="en-US" sz="1800" dirty="0">
                <a:latin typeface="Arial Black" pitchFamily="34" charset="0"/>
                <a:sym typeface="Symbol"/>
              </a:rPr>
              <a:t></a:t>
            </a:r>
            <a:r>
              <a:rPr lang="en-US" sz="1800" dirty="0">
                <a:latin typeface="Arial Black" pitchFamily="34" charset="0"/>
              </a:rPr>
              <a:t> S</a:t>
            </a:r>
            <a:r>
              <a:rPr lang="en-US" sz="1800" baseline="-25000" dirty="0">
                <a:latin typeface="Arial Black" pitchFamily="34" charset="0"/>
              </a:rPr>
              <a:t>r</a:t>
            </a:r>
            <a:r>
              <a:rPr lang="en-US" sz="1800" dirty="0">
                <a:latin typeface="Arial Black" pitchFamily="34" charset="0"/>
              </a:rPr>
              <a:t>(x) </a:t>
            </a:r>
            <a:r>
              <a:rPr lang="en-US" sz="1800" dirty="0">
                <a:latin typeface="Arial Black" pitchFamily="34" charset="0"/>
                <a:sym typeface="Symbol"/>
              </a:rPr>
              <a:t></a:t>
            </a:r>
            <a:r>
              <a:rPr lang="en-US" sz="1800" dirty="0">
                <a:latin typeface="Arial Black" pitchFamily="34" charset="0"/>
              </a:rPr>
              <a:t>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. </a:t>
            </a:r>
          </a:p>
          <a:p>
            <a:r>
              <a:rPr lang="en-US" sz="1800" dirty="0">
                <a:latin typeface="Arial Black" pitchFamily="34" charset="0"/>
              </a:rPr>
              <a:t>	Since  x  is arbitrary point. Therefore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</a:t>
            </a:r>
          </a:p>
          <a:p>
            <a:r>
              <a:rPr lang="en-US" sz="1800" dirty="0">
                <a:latin typeface="Arial Black" pitchFamily="34" charset="0"/>
              </a:rPr>
              <a:t>	Now assume that F</a:t>
            </a:r>
            <a:r>
              <a:rPr lang="en-US" sz="1800" dirty="0">
                <a:latin typeface="Arial Black" pitchFamily="34" charset="0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</a:rPr>
              <a:t> is open. We show that F is closed.</a:t>
            </a:r>
          </a:p>
          <a:p>
            <a:r>
              <a:rPr lang="en-US" sz="1800" dirty="0">
                <a:latin typeface="Arial Black" pitchFamily="34" charset="0"/>
                <a:ea typeface="Times New Roman"/>
              </a:rPr>
              <a:t>For this, we show that every limit point of F is in F</a:t>
            </a:r>
          </a:p>
          <a:p>
            <a:r>
              <a:rPr lang="en-US" sz="1800" dirty="0">
                <a:latin typeface="Arial Black" pitchFamily="34" charset="0"/>
                <a:ea typeface="Times New Roman"/>
              </a:rPr>
              <a:t>Let x be a limit point of F.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 smtClean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7137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metric space. A subset F of X is closed if and only if its complement F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= X – F is open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3"/>
                <a:stretch>
                  <a:fillRect l="-867" r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57024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/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metric space. A subset F of X is closed if and only if its complement F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= X – F is open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867" r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5142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>
                <a:normAutofit lnSpcReduction="10000"/>
              </a:bodyPr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metric space. A subset F of X is closed if and only if its complement F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= X – F is open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is open,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∈</m:t>
                    </m:r>
                  </m:oMath>
                </a14:m>
                <a:r>
                  <a:rPr lang="en-US" sz="18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867" r="-5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9935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>
                <a:normAutofit fontScale="92500" lnSpcReduction="10000"/>
              </a:bodyPr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metric space. A subset F of X is closed if and only if its complement F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= X – F is open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Proof. 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/>
                  <a:t>. </a:t>
                </a:r>
              </a:p>
              <a:p>
                <a:r>
                  <a:rPr lang="en-US" sz="1800" dirty="0"/>
                  <a:t/>
                </a:r>
                <a:r>
                  <a:rPr lang="en-US" sz="1800" dirty="0">
                    <a:latin typeface="Arial Black" pitchFamily="34" charset="0"/>
                  </a:rPr>
                  <a:t>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</a:t>
                </a:r>
                <a:r>
                  <a:rPr lang="en-US" sz="1800" dirty="0"/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is open,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∈</m:t>
                    </m:r>
                  </m:oMath>
                </a14:m>
                <a:r>
                  <a:rPr lang="en-US" sz="18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ea typeface="Cambria Math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But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−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3"/>
                <a:stretch>
                  <a:fillRect l="-733" r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368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>
                <a:normAutofit fontScale="92500" lnSpcReduction="20000"/>
              </a:bodyPr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metric space. A subset F of X is closed if and only if its complement F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 = X – F is open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Proof. 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is open,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∈</m:t>
                    </m:r>
                  </m:oMath>
                </a14:m>
                <a:r>
                  <a:rPr lang="en-US" sz="18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ea typeface="Cambria Math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But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−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A contradiction.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733" t="-199" r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888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>
                <a:normAutofit fontScale="92500" lnSpcReduction="10000"/>
              </a:bodyPr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is open,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∈</m:t>
                    </m:r>
                  </m:oMath>
                </a14:m>
                <a:r>
                  <a:rPr lang="en-US" sz="18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ea typeface="Cambria Math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But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−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A contradiction.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Hence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7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2135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</p:spPr>
            <p:txBody>
              <a:bodyPr>
                <a:normAutofit fontScale="92500" lnSpcReduction="20000"/>
              </a:bodyPr>
              <a:lstStyle/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Theorem # 1: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Proof. </a:t>
                </a:r>
                <a:r>
                  <a:rPr lang="en-US" sz="1800" dirty="0">
                    <a:latin typeface="Arial Black" pitchFamily="34" charset="0"/>
                  </a:rPr>
                  <a:t>We assume first that F is closed. We show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If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> , then it is open. We may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non-empty 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Let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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. Since F is closed and x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</a:t>
                </a:r>
                <a:r>
                  <a:rPr lang="en-US" sz="1800" dirty="0">
                    <a:latin typeface="Arial Black" pitchFamily="34" charset="0"/>
                  </a:rPr>
                  <a:t> F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i="1" dirty="0">
                    <a:latin typeface="Arial Black" pitchFamily="34" charset="0"/>
                  </a:rPr>
                  <a:t>x</a:t>
                </a:r>
                <a:r>
                  <a:rPr lang="en-US" sz="1800" dirty="0">
                    <a:latin typeface="Arial Black" pitchFamily="34" charset="0"/>
                  </a:rPr>
                  <a:t> is not a limit point of F (as F is closed)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</a:t>
                </a:r>
                <a:r>
                  <a:rPr lang="en-US" sz="1800" dirty="0">
                    <a:latin typeface="Arial Black" pitchFamily="34" charset="0"/>
                  </a:rPr>
                  <a:t> r &gt; 0  such that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</a:t>
                </a:r>
                <a:r>
                  <a:rPr lang="en-US" sz="1800" dirty="0">
                    <a:latin typeface="Arial Black" pitchFamily="34" charset="0"/>
                  </a:rPr>
                  <a:t> F =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</a:t>
                </a:r>
                <a:r>
                  <a:rPr lang="en-US" sz="1800" dirty="0">
                    <a:latin typeface="Arial Black" pitchFamily="34" charset="0"/>
                  </a:rPr>
                  <a:t/>
                </a:r>
              </a:p>
              <a:p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</a:t>
                </a:r>
                <a:r>
                  <a:rPr lang="en-US" sz="1800" dirty="0">
                    <a:latin typeface="Arial Black" pitchFamily="34" charset="0"/>
                  </a:rPr>
                  <a:t> S</a:t>
                </a:r>
                <a:r>
                  <a:rPr lang="en-US" sz="1800" baseline="-25000" dirty="0">
                    <a:latin typeface="Arial Black" pitchFamily="34" charset="0"/>
                  </a:rPr>
                  <a:t>r</a:t>
                </a:r>
                <a:r>
                  <a:rPr lang="en-US" sz="1800" dirty="0">
                    <a:latin typeface="Arial Black" pitchFamily="34" charset="0"/>
                  </a:rPr>
                  <a:t>(x) 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</a:t>
                </a:r>
                <a:r>
                  <a:rPr lang="en-US" sz="1800" dirty="0">
                    <a:latin typeface="Arial Black" pitchFamily="34" charset="0"/>
                  </a:rPr>
                  <a:t>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. 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Since  x  is arbitrary point. Therefore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</a:t>
                </a:r>
              </a:p>
              <a:p>
                <a:r>
                  <a:rPr lang="en-US" sz="1800" dirty="0">
                    <a:latin typeface="Arial Black" pitchFamily="34" charset="0"/>
                  </a:rPr>
                  <a:t>	Now assume that F</a:t>
                </a:r>
                <a:r>
                  <a:rPr lang="en-US" sz="1800" dirty="0">
                    <a:latin typeface="Arial Black" pitchFamily="34" charset="0"/>
                    <a:sym typeface="Symbol"/>
                  </a:rPr>
                  <a:t></a:t>
                </a:r>
                <a:r>
                  <a:rPr lang="en-US" sz="1800" dirty="0">
                    <a:latin typeface="Arial Black" pitchFamily="34" charset="0"/>
                  </a:rPr>
                  <a:t> is open. We show that F is closed.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For this, we show that every limit point of F is in F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Let x be a limit point of F.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Suppose that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∉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Since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is open,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(</m:t>
                    </m:r>
                    <m:r>
                      <a:rPr lang="en-US" sz="1800" i="1">
                        <a:latin typeface="Cambria Math"/>
                      </a:rPr>
                      <m:t>𝑥</m:t>
                    </m:r>
                    <m:r>
                      <a:rPr lang="en-US" sz="18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Times New Roman"/>
                      </a:rPr>
                      <m:t> ∈</m:t>
                    </m:r>
                  </m:oMath>
                </a14:m>
                <a:r>
                  <a:rPr lang="en-US" sz="1800" dirty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⊆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</m:e>
                      <m:sup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</m:oMath>
                </a14:m>
                <a:endParaRPr lang="en-US" sz="1800" dirty="0">
                  <a:ea typeface="Cambria Math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But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ctrlPr>
                          <a:rPr lang="en-US" sz="18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𝐹</m:t>
                        </m:r>
                        <m:r>
                          <a:rPr lang="en-US" sz="1800" i="1">
                            <a:latin typeface="Cambria Math"/>
                            <a:ea typeface="Cambria Math"/>
                          </a:rPr>
                          <m:t>−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i="1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US" sz="1800" i="1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𝜑</m:t>
                    </m:r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A contradiction.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Hence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Times New Roman"/>
                      </a:rPr>
                      <m:t>𝑥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Thus F contains all its limit points.</a:t>
                </a:r>
              </a:p>
              <a:p>
                <a:r>
                  <a:rPr lang="en-US" sz="1800" dirty="0">
                    <a:latin typeface="Arial Black" pitchFamily="34" charset="0"/>
                    <a:ea typeface="Times New Roman"/>
                  </a:rPr>
                  <a:t>Therefore F is closed.</a:t>
                </a: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 dirty="0" smtClean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126163"/>
              </a:xfrm>
              <a:blipFill rotWithShape="1">
                <a:blip r:embed="rId2"/>
                <a:stretch>
                  <a:fillRect l="-733" t="-1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80116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34400" cy="64008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cap="small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Definition # 3: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>
                <a:latin typeface="Arial Black" pitchFamily="34" charset="0"/>
                <a:ea typeface="Times New Roman"/>
              </a:rPr>
              <a:t>Let A be a subset of a metric space (X, d). Then we define </a:t>
            </a:r>
            <a:r>
              <a:rPr lang="en-US" sz="1800" i="1" dirty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closure</a:t>
            </a:r>
            <a:r>
              <a:rPr lang="en-US" sz="1800" dirty="0">
                <a:latin typeface="Arial Black" pitchFamily="34" charset="0"/>
                <a:ea typeface="Times New Roman"/>
              </a:rPr>
              <a:t> of A ( denoted </a:t>
            </a:r>
            <a:r>
              <a:rPr lang="en-US" sz="1800" dirty="0" err="1">
                <a:latin typeface="Arial Black" pitchFamily="34" charset="0"/>
                <a:ea typeface="Times New Roman"/>
              </a:rPr>
              <a:t>by</a:t>
            </a:r>
            <a:r>
              <a:rPr lang="en-US" sz="1800" dirty="0" err="1">
                <a:latin typeface="Arial Black" pitchFamily="34" charset="0"/>
                <a:ea typeface="Times New Roman"/>
                <a:sym typeface="Symbol"/>
              </a:rPr>
              <a:t></a:t>
            </a:r>
            <a:r>
              <a:rPr lang="en-US" sz="1800" dirty="0" err="1" smtClean="0">
                <a:latin typeface="Arial Black" pitchFamily="34" charset="0"/>
                <a:ea typeface="Times New Roman"/>
              </a:rPr>
              <a:t>A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 or </a:t>
            </a:r>
            <a:r>
              <a:rPr lang="en-US" sz="1800" dirty="0" err="1" smtClean="0">
                <a:latin typeface="Arial Black" pitchFamily="34" charset="0"/>
                <a:ea typeface="Times New Roman"/>
              </a:rPr>
              <a:t>Cl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(A) </a:t>
            </a:r>
            <a:r>
              <a:rPr lang="en-US" sz="1800" dirty="0">
                <a:latin typeface="Arial Black" pitchFamily="34" charset="0"/>
                <a:ea typeface="Times New Roman"/>
              </a:rPr>
              <a:t>) as the union of A and all limit points of A. Mathematically,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Arial Black" pitchFamily="34" charset="0"/>
                <a:ea typeface="Times New Roman"/>
              </a:rPr>
              <a:t>		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</a:t>
            </a:r>
            <a:r>
              <a:rPr lang="en-US" sz="1800" dirty="0">
                <a:latin typeface="Arial Black" pitchFamily="34" charset="0"/>
                <a:ea typeface="Times New Roman"/>
              </a:rPr>
              <a:t>A = A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</a:t>
            </a:r>
            <a:r>
              <a:rPr lang="en-US" sz="1800" dirty="0">
                <a:latin typeface="Arial Black" pitchFamily="34" charset="0"/>
                <a:ea typeface="Times New Roman"/>
              </a:rPr>
              <a:t> A</a:t>
            </a:r>
            <a:r>
              <a:rPr lang="en-US" sz="1800" baseline="30000" dirty="0">
                <a:latin typeface="Arial Black" pitchFamily="34" charset="0"/>
                <a:ea typeface="Times New Roman"/>
              </a:rPr>
              <a:t>d</a:t>
            </a:r>
            <a:r>
              <a:rPr lang="en-US" sz="1800" dirty="0">
                <a:latin typeface="Arial Black" pitchFamily="34" charset="0"/>
                <a:ea typeface="Times New Roman"/>
              </a:rPr>
              <a:t> ,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Arial Black" pitchFamily="34" charset="0"/>
                <a:ea typeface="Times New Roman"/>
              </a:rPr>
              <a:t> 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Arial Black" pitchFamily="34" charset="0"/>
                <a:ea typeface="Times New Roman"/>
              </a:rPr>
              <a:t>where A</a:t>
            </a:r>
            <a:r>
              <a:rPr lang="en-US" sz="1800" baseline="30000" dirty="0">
                <a:latin typeface="Arial Black" pitchFamily="34" charset="0"/>
                <a:ea typeface="Times New Roman"/>
              </a:rPr>
              <a:t>d</a:t>
            </a:r>
            <a:r>
              <a:rPr lang="en-US" sz="1800" dirty="0">
                <a:latin typeface="Arial Black" pitchFamily="34" charset="0"/>
                <a:ea typeface="Times New Roman"/>
              </a:rPr>
              <a:t> denotes set of limit points of A.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 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34438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228600"/>
                <a:ext cx="8610600" cy="5943600"/>
              </a:xfrm>
            </p:spPr>
            <p:txBody>
              <a:bodyPr/>
              <a:lstStyle/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="1" cap="small" dirty="0" smtClean="0">
                    <a:solidFill>
                      <a:srgbClr val="FF0000"/>
                    </a:solidFill>
                    <a:latin typeface="Arial Black" pitchFamily="34" charset="0"/>
                    <a:ea typeface="Times New Roman"/>
                  </a:rPr>
                  <a:t>Example # 6:</a:t>
                </a:r>
                <a:endParaRPr lang="en-US" sz="2400" dirty="0">
                  <a:latin typeface="Arial Black" pitchFamily="34" charset="0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</a:p>
              <a:p>
                <a:pPr marL="0" algn="just">
                  <a:spcBef>
                    <a:spcPts val="0"/>
                  </a:spcBef>
                </a:pPr>
                <a:r>
                  <a:rPr lang="en-US" dirty="0">
                    <a:latin typeface="Times New Roman"/>
                    <a:ea typeface="Times New Roman"/>
                  </a:rPr>
                  <a:t/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Let X =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sz="1800" dirty="0">
                    <a:latin typeface="Arial Black" pitchFamily="34" charset="0"/>
                    <a:ea typeface="Times New Roman"/>
                  </a:rPr>
                  <a:t>, A = ( a, b ), then </a:t>
                </a:r>
                <a:r>
                  <a:rPr lang="en-US" sz="1800" dirty="0">
                    <a:latin typeface="Arial Black" pitchFamily="34" charset="0"/>
                    <a:ea typeface="Times New Roman"/>
                    <a:sym typeface="Symbol"/>
                  </a:rPr>
                  <a:t></a:t>
                </a:r>
                <a:r>
                  <a:rPr lang="en-US" sz="1800" dirty="0">
                    <a:latin typeface="Arial Black" pitchFamily="34" charset="0"/>
                    <a:ea typeface="Times New Roman"/>
                  </a:rPr>
                  <a:t>A = [ a,, b </a:t>
                </a:r>
                <a:r>
                  <a:rPr lang="en-US" sz="1800" dirty="0" smtClean="0">
                    <a:latin typeface="Arial Black" pitchFamily="34" charset="0"/>
                    <a:ea typeface="Times New Roman"/>
                  </a:rPr>
                  <a:t>]</a:t>
                </a:r>
                <a:endParaRPr lang="en-US" sz="1800" dirty="0">
                  <a:latin typeface="Arial Black" pitchFamily="34" charset="0"/>
                  <a:ea typeface="Times New Roman"/>
                </a:endParaRPr>
              </a:p>
              <a:p>
                <a:pPr marL="0" marR="0" algn="just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800" dirty="0"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  <a:p>
                <a:pPr marL="0" marR="0" indent="0" algn="just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3600" b="1" cap="small" dirty="0">
                    <a:solidFill>
                      <a:srgbClr val="FF0000"/>
                    </a:solidFill>
                    <a:latin typeface="Times New Roman"/>
                    <a:ea typeface="Times New Roman"/>
                  </a:rPr>
                  <a:t> </a:t>
                </a:r>
                <a:endParaRPr lang="en-US" dirty="0">
                  <a:latin typeface="Times New Roman"/>
                  <a:ea typeface="Times New Roman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228600"/>
                <a:ext cx="8610600" cy="5943600"/>
              </a:xfrm>
              <a:blipFill rotWithShape="1">
                <a:blip r:embed="rId3"/>
                <a:stretch>
                  <a:fillRect l="-1629" t="-8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2905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686800" cy="60198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cap="small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Example # 7: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Times New Roman"/>
                <a:ea typeface="Times New Roman"/>
              </a:rPr>
              <a:t>	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Let </a:t>
            </a:r>
            <a:r>
              <a:rPr lang="en-US" sz="1800" dirty="0">
                <a:latin typeface="Arial Black" pitchFamily="34" charset="0"/>
                <a:ea typeface="Times New Roman"/>
              </a:rPr>
              <a:t>X = R</a:t>
            </a:r>
            <a:r>
              <a:rPr lang="en-US" sz="1800" baseline="30000" dirty="0">
                <a:latin typeface="Arial Black" pitchFamily="34" charset="0"/>
                <a:ea typeface="Times New Roman"/>
              </a:rPr>
              <a:t>2</a:t>
            </a:r>
            <a:r>
              <a:rPr lang="en-US" sz="1800" dirty="0">
                <a:latin typeface="Arial Black" pitchFamily="34" charset="0"/>
                <a:ea typeface="Times New Roman"/>
              </a:rPr>
              <a:t>, A = { z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  <a:ea typeface="Times New Roman"/>
              </a:rPr>
              <a:t> R</a:t>
            </a:r>
            <a:r>
              <a:rPr lang="en-US" sz="1800" baseline="30000" dirty="0">
                <a:latin typeface="Arial Black" pitchFamily="34" charset="0"/>
                <a:ea typeface="Times New Roman"/>
              </a:rPr>
              <a:t>2</a:t>
            </a:r>
            <a:r>
              <a:rPr lang="en-US" sz="1800" dirty="0">
                <a:latin typeface="Arial Black" pitchFamily="34" charset="0"/>
                <a:ea typeface="Times New Roman"/>
              </a:rPr>
              <a:t> |  | z | &lt; 1 }, then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Arial Black" pitchFamily="34" charset="0"/>
                <a:ea typeface="Times New Roman"/>
              </a:rPr>
              <a:t>		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</a:t>
            </a:r>
            <a:r>
              <a:rPr lang="en-US" sz="1800" dirty="0">
                <a:latin typeface="Arial Black" pitchFamily="34" charset="0"/>
                <a:ea typeface="Times New Roman"/>
              </a:rPr>
              <a:t>A = { z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</a:t>
            </a:r>
            <a:r>
              <a:rPr lang="en-US" sz="1800" dirty="0">
                <a:latin typeface="Arial Black" pitchFamily="34" charset="0"/>
                <a:ea typeface="Times New Roman"/>
              </a:rPr>
              <a:t> R</a:t>
            </a:r>
            <a:r>
              <a:rPr lang="en-US" sz="1800" baseline="30000" dirty="0">
                <a:latin typeface="Arial Black" pitchFamily="34" charset="0"/>
                <a:ea typeface="Times New Roman"/>
              </a:rPr>
              <a:t>2</a:t>
            </a:r>
            <a:r>
              <a:rPr lang="en-US" sz="1800" dirty="0">
                <a:latin typeface="Arial Black" pitchFamily="34" charset="0"/>
                <a:ea typeface="Times New Roman"/>
              </a:rPr>
              <a:t> |  | z | 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</a:t>
            </a:r>
            <a:r>
              <a:rPr lang="en-US" sz="1800" dirty="0">
                <a:latin typeface="Arial Black" pitchFamily="34" charset="0"/>
                <a:ea typeface="Times New Roman"/>
              </a:rPr>
              <a:t> 1 }.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Arial Black" pitchFamily="34" charset="0"/>
                <a:ea typeface="Times New Roman"/>
              </a:rPr>
              <a:t> 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Arial Black" pitchFamily="34" charset="0"/>
                <a:ea typeface="Times New Roman"/>
              </a:rPr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7766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839200" cy="6553200"/>
          </a:xfrm>
        </p:spPr>
        <p:txBody>
          <a:bodyPr/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 Black" pitchFamily="34" charset="0"/>
                <a:ea typeface="Times New Roman"/>
              </a:rPr>
              <a:t>Theorem # 6:</a:t>
            </a:r>
            <a:endParaRPr lang="en-US" sz="2400" dirty="0">
              <a:latin typeface="Arial Black" pitchFamily="34" charset="0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latin typeface="Times New Roman"/>
              <a:ea typeface="Times New Roman"/>
            </a:endParaRP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>
                <a:latin typeface="Times New Roman"/>
                <a:ea typeface="Times New Roman"/>
              </a:rPr>
              <a:t>	a</a:t>
            </a:r>
            <a:r>
              <a:rPr lang="en-US" dirty="0">
                <a:latin typeface="Times New Roman"/>
                <a:ea typeface="Times New Roman"/>
              </a:rPr>
              <a:t>).</a:t>
            </a:r>
            <a:r>
              <a:rPr lang="en-US" sz="1800" dirty="0">
                <a:latin typeface="Arial Black" pitchFamily="34" charset="0"/>
                <a:ea typeface="Times New Roman"/>
              </a:rPr>
              <a:t>	  A is closed if and only </a:t>
            </a:r>
            <a:r>
              <a:rPr lang="en-US" sz="1800" dirty="0" err="1">
                <a:latin typeface="Arial Black" pitchFamily="34" charset="0"/>
                <a:ea typeface="Times New Roman"/>
              </a:rPr>
              <a:t>if</a:t>
            </a:r>
            <a:r>
              <a:rPr lang="en-US" sz="1800" dirty="0" err="1">
                <a:latin typeface="Arial Black" pitchFamily="34" charset="0"/>
                <a:ea typeface="Times New Roman"/>
                <a:sym typeface="Symbol"/>
              </a:rPr>
              <a:t></a:t>
            </a:r>
            <a:r>
              <a:rPr lang="en-US" sz="1800" dirty="0" err="1">
                <a:latin typeface="Arial Black" pitchFamily="34" charset="0"/>
                <a:ea typeface="Times New Roman"/>
              </a:rPr>
              <a:t>A</a:t>
            </a:r>
            <a:r>
              <a:rPr lang="en-US" sz="1800" dirty="0">
                <a:latin typeface="Arial Black" pitchFamily="34" charset="0"/>
                <a:ea typeface="Times New Roman"/>
              </a:rPr>
              <a:t> = A ;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latin typeface="Arial Black" pitchFamily="34" charset="0"/>
                <a:ea typeface="Times New Roman"/>
              </a:rPr>
              <a:t>	b</a:t>
            </a:r>
            <a:r>
              <a:rPr lang="en-US" sz="1800" dirty="0">
                <a:latin typeface="Arial Black" pitchFamily="34" charset="0"/>
                <a:ea typeface="Times New Roman"/>
              </a:rPr>
              <a:t>).	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</a:t>
            </a:r>
            <a:r>
              <a:rPr lang="en-US" sz="1800" dirty="0">
                <a:latin typeface="Arial Black" pitchFamily="34" charset="0"/>
                <a:ea typeface="Times New Roman"/>
              </a:rPr>
              <a:t>A is the smallest closed superset of A; </a:t>
            </a:r>
          </a:p>
          <a:p>
            <a:pPr marL="0" marR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smtClean="0">
                <a:latin typeface="Arial Black" pitchFamily="34" charset="0"/>
                <a:ea typeface="Times New Roman"/>
              </a:rPr>
              <a:t>	c</a:t>
            </a:r>
            <a:r>
              <a:rPr lang="en-US" sz="1800" dirty="0">
                <a:latin typeface="Arial Black" pitchFamily="34" charset="0"/>
                <a:ea typeface="Times New Roman"/>
              </a:rPr>
              <a:t>).	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</a:t>
            </a:r>
            <a:r>
              <a:rPr lang="en-US" sz="1800" dirty="0">
                <a:latin typeface="Arial Black" pitchFamily="34" charset="0"/>
                <a:ea typeface="Times New Roman"/>
              </a:rPr>
              <a:t>A equals the intersection of all closed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				  supersets  </a:t>
            </a:r>
            <a:r>
              <a:rPr lang="en-US" sz="1800" dirty="0">
                <a:latin typeface="Arial Black" pitchFamily="34" charset="0"/>
                <a:ea typeface="Times New Roman"/>
              </a:rPr>
              <a:t>of A.</a:t>
            </a: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latin typeface="Times New Roman"/>
                <a:ea typeface="Times New Roman"/>
              </a:rPr>
              <a:t> </a:t>
            </a:r>
            <a:endParaRPr lang="en-US" dirty="0">
              <a:latin typeface="Times New Roman"/>
              <a:ea typeface="Times New Roman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8591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Summery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>
                <a:latin typeface="Arial Black" pitchFamily="34" charset="0"/>
              </a:rPr>
              <a:t>In this Lecture we </a:t>
            </a:r>
            <a:r>
              <a:rPr lang="en-US" sz="1800" dirty="0" smtClean="0">
                <a:latin typeface="Arial Black" pitchFamily="34" charset="0"/>
              </a:rPr>
              <a:t>have discussed </a:t>
            </a:r>
            <a:endParaRPr lang="en-US" sz="1800" dirty="0">
              <a:latin typeface="Arial Black" pitchFamily="34" charset="0"/>
            </a:endParaRPr>
          </a:p>
          <a:p>
            <a:r>
              <a:rPr lang="en-US" sz="1800" dirty="0">
                <a:latin typeface="Arial Black" pitchFamily="34" charset="0"/>
              </a:rPr>
              <a:t>Limit point of a set.</a:t>
            </a:r>
          </a:p>
          <a:p>
            <a:r>
              <a:rPr lang="en-US" sz="1800" dirty="0" smtClean="0">
                <a:latin typeface="Arial Black" pitchFamily="34" charset="0"/>
              </a:rPr>
              <a:t>We have defined Closed </a:t>
            </a:r>
            <a:r>
              <a:rPr lang="en-US" sz="1800" dirty="0">
                <a:latin typeface="Arial Black" pitchFamily="34" charset="0"/>
              </a:rPr>
              <a:t>set</a:t>
            </a:r>
          </a:p>
          <a:p>
            <a:r>
              <a:rPr lang="en-US" sz="1800" dirty="0" smtClean="0">
                <a:latin typeface="Arial Black" pitchFamily="34" charset="0"/>
              </a:rPr>
              <a:t>Discussed </a:t>
            </a:r>
            <a:r>
              <a:rPr lang="en-US" sz="1800" dirty="0">
                <a:latin typeface="Arial Black" pitchFamily="34" charset="0"/>
              </a:rPr>
              <a:t>some examples related to limit points and closed sets</a:t>
            </a:r>
          </a:p>
          <a:p>
            <a:r>
              <a:rPr lang="en-US" sz="1800" dirty="0" smtClean="0">
                <a:latin typeface="Arial Black" pitchFamily="34" charset="0"/>
              </a:rPr>
              <a:t>We have defined Closure </a:t>
            </a:r>
            <a:r>
              <a:rPr lang="en-US" sz="1800" dirty="0">
                <a:latin typeface="Arial Black" pitchFamily="34" charset="0"/>
              </a:rPr>
              <a:t>of a </a:t>
            </a:r>
            <a:r>
              <a:rPr lang="en-US" sz="1800" dirty="0" smtClean="0">
                <a:latin typeface="Arial Black" pitchFamily="34" charset="0"/>
              </a:rPr>
              <a:t>set</a:t>
            </a:r>
            <a:endParaRPr lang="en-US" sz="1800" dirty="0">
              <a:latin typeface="Arial Black" pitchFamily="34" charset="0"/>
            </a:endParaRPr>
          </a:p>
          <a:p>
            <a:r>
              <a:rPr lang="en-US" sz="1800" dirty="0" smtClean="0">
                <a:latin typeface="Arial Black" pitchFamily="34" charset="0"/>
              </a:rPr>
              <a:t>Proved that: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latin typeface="Arial Black" pitchFamily="34" charset="0"/>
                <a:ea typeface="Times New Roman"/>
              </a:rPr>
              <a:t>A subset F of X is closed if and only if its complement </a:t>
            </a:r>
            <a:r>
              <a:rPr lang="en-US" sz="1800" dirty="0" smtClean="0">
                <a:latin typeface="Arial Black" pitchFamily="34" charset="0"/>
                <a:ea typeface="Times New Roman"/>
              </a:rPr>
              <a:t>         F</a:t>
            </a:r>
            <a:r>
              <a:rPr lang="en-US" sz="1800" dirty="0">
                <a:latin typeface="Arial Black" pitchFamily="34" charset="0"/>
                <a:ea typeface="Times New Roman"/>
                <a:sym typeface="Symbol"/>
              </a:rPr>
              <a:t></a:t>
            </a:r>
            <a:r>
              <a:rPr lang="en-US" sz="1800" dirty="0">
                <a:latin typeface="Arial Black" pitchFamily="34" charset="0"/>
                <a:ea typeface="Times New Roman"/>
              </a:rPr>
              <a:t> = X – F is open.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71650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Good Luck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39951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5879</TotalTime>
  <Words>172</Words>
  <Application>Microsoft Office PowerPoint</Application>
  <PresentationFormat>On-screen Show (4:3)</PresentationFormat>
  <Paragraphs>190</Paragraphs>
  <Slides>32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Office Theme</vt:lpstr>
      <vt:lpstr>Set Topology MTH 251</vt:lpstr>
      <vt:lpstr>Lecture Outline</vt:lpstr>
      <vt:lpstr>Slide 3</vt:lpstr>
      <vt:lpstr>Slide 4</vt:lpstr>
      <vt:lpstr>Slide 5</vt:lpstr>
      <vt:lpstr>Slide 6</vt:lpstr>
      <vt:lpstr>Slide 7</vt:lpstr>
      <vt:lpstr>EXAMPLE # 4: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Lecture Summery</vt:lpstr>
      <vt:lpstr>Slide 32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350</cp:revision>
  <dcterms:created xsi:type="dcterms:W3CDTF">2012-11-27T13:12:39Z</dcterms:created>
  <dcterms:modified xsi:type="dcterms:W3CDTF">2012-12-08T07:14:49Z</dcterms:modified>
</cp:coreProperties>
</file>