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32" r:id="rId2"/>
    <p:sldId id="258" r:id="rId3"/>
    <p:sldId id="368" r:id="rId4"/>
    <p:sldId id="369" r:id="rId5"/>
    <p:sldId id="370" r:id="rId6"/>
    <p:sldId id="371" r:id="rId7"/>
    <p:sldId id="372" r:id="rId8"/>
    <p:sldId id="373" r:id="rId9"/>
    <p:sldId id="374" r:id="rId10"/>
    <p:sldId id="375" r:id="rId11"/>
    <p:sldId id="376" r:id="rId12"/>
    <p:sldId id="377" r:id="rId13"/>
    <p:sldId id="378" r:id="rId14"/>
    <p:sldId id="379" r:id="rId15"/>
    <p:sldId id="380" r:id="rId16"/>
    <p:sldId id="381" r:id="rId17"/>
    <p:sldId id="362" r:id="rId18"/>
    <p:sldId id="363" r:id="rId19"/>
    <p:sldId id="364" r:id="rId20"/>
    <p:sldId id="395" r:id="rId21"/>
    <p:sldId id="394" r:id="rId22"/>
    <p:sldId id="393" r:id="rId23"/>
    <p:sldId id="392" r:id="rId24"/>
    <p:sldId id="391" r:id="rId25"/>
    <p:sldId id="390" r:id="rId26"/>
    <p:sldId id="389" r:id="rId27"/>
    <p:sldId id="388" r:id="rId28"/>
    <p:sldId id="387" r:id="rId29"/>
    <p:sldId id="386" r:id="rId30"/>
    <p:sldId id="385" r:id="rId31"/>
    <p:sldId id="384" r:id="rId32"/>
    <p:sldId id="383" r:id="rId33"/>
    <p:sldId id="382" r:id="rId34"/>
    <p:sldId id="365" r:id="rId35"/>
    <p:sldId id="366" r:id="rId36"/>
    <p:sldId id="398" r:id="rId37"/>
    <p:sldId id="399" r:id="rId38"/>
    <p:sldId id="400" r:id="rId39"/>
    <p:sldId id="401" r:id="rId40"/>
    <p:sldId id="402" r:id="rId41"/>
    <p:sldId id="403" r:id="rId42"/>
    <p:sldId id="404" r:id="rId43"/>
    <p:sldId id="405" r:id="rId44"/>
    <p:sldId id="406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152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7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6841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Outline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sz="1800" dirty="0" smtClean="0">
                <a:latin typeface="Arial Black" pitchFamily="34" charset="0"/>
              </a:rPr>
              <a:t>Arbitrary union and finite Intersection of open sets.</a:t>
            </a:r>
          </a:p>
          <a:p>
            <a:r>
              <a:rPr lang="en-US" sz="1800" dirty="0" smtClean="0">
                <a:latin typeface="Arial Black" pitchFamily="34" charset="0"/>
              </a:rPr>
              <a:t>Interior point of a set.</a:t>
            </a:r>
          </a:p>
          <a:p>
            <a:r>
              <a:rPr lang="en-US" sz="1800" dirty="0" smtClean="0">
                <a:latin typeface="Arial Black" pitchFamily="34" charset="0"/>
              </a:rPr>
              <a:t>Interior of a set.</a:t>
            </a:r>
          </a:p>
          <a:p>
            <a:r>
              <a:rPr lang="en-US" sz="1800" dirty="0" smtClean="0">
                <a:latin typeface="Arial Black" pitchFamily="34" charset="0"/>
              </a:rPr>
              <a:t>Neighbourhood of a point of a set.</a:t>
            </a:r>
          </a:p>
          <a:p>
            <a:r>
              <a:rPr lang="en-US" sz="1800" dirty="0" smtClean="0">
                <a:latin typeface="Arial Black" pitchFamily="34" charset="0"/>
              </a:rPr>
              <a:t>Theorems on open sets in metric space</a:t>
            </a:r>
          </a:p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610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1: </a:t>
            </a:r>
            <a:r>
              <a:rPr lang="en-US" sz="1800" dirty="0">
                <a:latin typeface="Arial Black" pitchFamily="34" charset="0"/>
              </a:rPr>
              <a:t>Let (X, d) be a metric space, then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</a:rPr>
              <a:t>	Union of any ( arbitrary ) number of open </a:t>
            </a:r>
            <a:r>
              <a:rPr lang="en-US" sz="1800" dirty="0" smtClean="0">
                <a:latin typeface="Arial Black" pitchFamily="34" charset="0"/>
              </a:rPr>
              <a:t>sets </a:t>
            </a:r>
            <a:r>
              <a:rPr lang="en-US" sz="1800" dirty="0">
                <a:latin typeface="Arial Black" pitchFamily="34" charset="0"/>
              </a:rPr>
              <a:t>is </a:t>
            </a:r>
            <a:r>
              <a:rPr lang="en-US" sz="1800" dirty="0" smtClean="0">
                <a:latin typeface="Arial Black" pitchFamily="34" charset="0"/>
              </a:rPr>
              <a:t>open</a:t>
            </a:r>
            <a:r>
              <a:rPr lang="en-US" sz="1800" dirty="0">
                <a:latin typeface="Arial Black" pitchFamily="34" charset="0"/>
              </a:rPr>
              <a:t>.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Proof. </a:t>
            </a: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1"/>
            <a:ext cx="7696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4338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1: </a:t>
            </a:r>
            <a:r>
              <a:rPr lang="en-US" sz="1800" dirty="0">
                <a:latin typeface="Arial Black" pitchFamily="34" charset="0"/>
              </a:rPr>
              <a:t>Let (X, d) be a metric space, then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</a:rPr>
              <a:t>	Union of any ( arbitrary ) number of open </a:t>
            </a:r>
            <a:r>
              <a:rPr lang="en-US" sz="1800" dirty="0" smtClean="0">
                <a:latin typeface="Arial Black" pitchFamily="34" charset="0"/>
              </a:rPr>
              <a:t>sets </a:t>
            </a:r>
            <a:r>
              <a:rPr lang="en-US" sz="1800" dirty="0">
                <a:latin typeface="Arial Black" pitchFamily="34" charset="0"/>
              </a:rPr>
              <a:t>is </a:t>
            </a:r>
            <a:r>
              <a:rPr lang="en-US" sz="1800" dirty="0" smtClean="0">
                <a:latin typeface="Arial Black" pitchFamily="34" charset="0"/>
              </a:rPr>
              <a:t>open</a:t>
            </a:r>
            <a:r>
              <a:rPr lang="en-US" sz="1800" dirty="0">
                <a:latin typeface="Arial Black" pitchFamily="34" charset="0"/>
              </a:rPr>
              <a:t>.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Proof. 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1"/>
            <a:ext cx="7696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1"/>
            <a:ext cx="7619999" cy="91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0102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1: </a:t>
            </a:r>
            <a:r>
              <a:rPr lang="en-US" sz="1800" dirty="0">
                <a:latin typeface="Arial Black" pitchFamily="34" charset="0"/>
              </a:rPr>
              <a:t>Let (X, d) be a metric space, then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</a:rPr>
              <a:t>	Union of any ( arbitrary ) number of open </a:t>
            </a:r>
            <a:r>
              <a:rPr lang="en-US" sz="1800" dirty="0" smtClean="0">
                <a:latin typeface="Arial Black" pitchFamily="34" charset="0"/>
              </a:rPr>
              <a:t>sets </a:t>
            </a:r>
            <a:r>
              <a:rPr lang="en-US" sz="1800" dirty="0">
                <a:latin typeface="Arial Black" pitchFamily="34" charset="0"/>
              </a:rPr>
              <a:t>is </a:t>
            </a:r>
            <a:r>
              <a:rPr lang="en-US" sz="1800" dirty="0" smtClean="0">
                <a:latin typeface="Arial Black" pitchFamily="34" charset="0"/>
              </a:rPr>
              <a:t>open</a:t>
            </a:r>
            <a:r>
              <a:rPr lang="en-US" sz="1800" dirty="0">
                <a:latin typeface="Arial Black" pitchFamily="34" charset="0"/>
              </a:rPr>
              <a:t>.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 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449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Proof. 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1"/>
            <a:ext cx="7696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1"/>
            <a:ext cx="7619999" cy="83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1" y="4038600"/>
            <a:ext cx="761999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6581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1: </a:t>
            </a:r>
            <a:r>
              <a:rPr lang="en-US" sz="1800" dirty="0">
                <a:latin typeface="Arial Black" pitchFamily="34" charset="0"/>
              </a:rPr>
              <a:t>Let (X, d) be a metric space, then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</a:rPr>
              <a:t>	Union of any ( arbitrary ) number of open </a:t>
            </a:r>
            <a:r>
              <a:rPr lang="en-US" sz="1800" dirty="0" smtClean="0">
                <a:latin typeface="Arial Black" pitchFamily="34" charset="0"/>
              </a:rPr>
              <a:t>sets </a:t>
            </a:r>
            <a:r>
              <a:rPr lang="en-US" sz="1800" dirty="0">
                <a:latin typeface="Arial Black" pitchFamily="34" charset="0"/>
              </a:rPr>
              <a:t>is </a:t>
            </a:r>
            <a:r>
              <a:rPr lang="en-US" sz="1800" dirty="0" smtClean="0">
                <a:latin typeface="Arial Black" pitchFamily="34" charset="0"/>
              </a:rPr>
              <a:t>open</a:t>
            </a:r>
            <a:r>
              <a:rPr lang="en-US" sz="1800" dirty="0">
                <a:latin typeface="Arial Black" pitchFamily="34" charset="0"/>
              </a:rPr>
              <a:t>.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 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449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Proof. 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1"/>
            <a:ext cx="7696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1"/>
            <a:ext cx="7619999" cy="83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1" y="4038600"/>
            <a:ext cx="761999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1" y="5181600"/>
            <a:ext cx="7391399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9256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 # 1: </a:t>
            </a:r>
            <a:r>
              <a:rPr lang="en-US" sz="1800" dirty="0">
                <a:latin typeface="Arial Black" pitchFamily="34" charset="0"/>
              </a:rPr>
              <a:t>Let (X, d) be a metric space, then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</a:rPr>
              <a:t>	Union of any ( arbitrary ) number of open </a:t>
            </a:r>
            <a:r>
              <a:rPr lang="en-US" sz="1800" dirty="0" smtClean="0">
                <a:latin typeface="Arial Black" pitchFamily="34" charset="0"/>
              </a:rPr>
              <a:t>sets </a:t>
            </a:r>
            <a:r>
              <a:rPr lang="en-US" sz="1800" dirty="0">
                <a:latin typeface="Arial Black" pitchFamily="34" charset="0"/>
              </a:rPr>
              <a:t>is </a:t>
            </a:r>
            <a:r>
              <a:rPr lang="en-US" sz="1800" dirty="0" smtClean="0">
                <a:latin typeface="Arial Black" pitchFamily="34" charset="0"/>
              </a:rPr>
              <a:t>open</a:t>
            </a:r>
            <a:r>
              <a:rPr lang="en-US" sz="1800" dirty="0">
                <a:latin typeface="Arial Black" pitchFamily="34" charset="0"/>
              </a:rPr>
              <a:t>.</a:t>
            </a:r>
            <a:br>
              <a:rPr lang="en-US" sz="1800" dirty="0">
                <a:latin typeface="Arial Black" pitchFamily="34" charset="0"/>
              </a:rPr>
            </a:br>
            <a:r>
              <a:rPr lang="en-US" sz="1800" dirty="0" smtClean="0">
                <a:latin typeface="Arial Black" pitchFamily="34" charset="0"/>
              </a:rPr>
              <a:t> 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4497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Proof.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 smtClean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1"/>
            <a:ext cx="7696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1"/>
            <a:ext cx="7619999" cy="838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1" y="4038600"/>
            <a:ext cx="761999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1" y="5181600"/>
            <a:ext cx="7391399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8948" y="5638800"/>
            <a:ext cx="7523052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0454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2400" dirty="0">
                <a:latin typeface="Arial Black" pitchFamily="34" charset="0"/>
              </a:rPr>
              <a:t>Theorem</a:t>
            </a:r>
            <a:r>
              <a:rPr lang="en-US" sz="5400" dirty="0">
                <a:latin typeface="Arial Black" pitchFamily="34" charset="0"/>
              </a:rPr>
              <a:t> </a:t>
            </a:r>
            <a:r>
              <a:rPr lang="en-US" sz="2700" dirty="0">
                <a:latin typeface="Arial Black" pitchFamily="34" charset="0"/>
              </a:rPr>
              <a:t># 2</a:t>
            </a:r>
            <a:r>
              <a:rPr lang="en-US" sz="1800" dirty="0" smtClean="0">
                <a:latin typeface="Arial Black" pitchFamily="34" charset="0"/>
              </a:rPr>
              <a:t>: </a:t>
            </a:r>
            <a:r>
              <a:rPr lang="en-US" sz="1800" dirty="0">
                <a:latin typeface="Arial Black" pitchFamily="34" charset="0"/>
              </a:rPr>
              <a:t>Let (X, d) be a metric space, </a:t>
            </a:r>
            <a:r>
              <a:rPr lang="en-US" sz="1800" dirty="0" smtClean="0">
                <a:latin typeface="Arial Black" pitchFamily="34" charset="0"/>
              </a:rPr>
              <a:t>then  Intersection </a:t>
            </a:r>
            <a:r>
              <a:rPr lang="en-US" sz="1800" dirty="0">
                <a:latin typeface="Arial Black" pitchFamily="34" charset="0"/>
              </a:rPr>
              <a:t>of finite number of open sets is open.</a:t>
            </a:r>
            <a:br>
              <a:rPr lang="en-US" sz="1800" dirty="0">
                <a:latin typeface="Arial Black" pitchFamily="34" charset="0"/>
              </a:rPr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 Black" pitchFamily="34" charset="0"/>
              </a:rPr>
              <a:t>Proof.</a:t>
            </a: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777239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3983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2400" dirty="0">
                <a:latin typeface="Arial Black" pitchFamily="34" charset="0"/>
              </a:rPr>
              <a:t>Theorem</a:t>
            </a:r>
            <a:r>
              <a:rPr lang="en-US" sz="5400" dirty="0">
                <a:latin typeface="Arial Black" pitchFamily="34" charset="0"/>
              </a:rPr>
              <a:t> </a:t>
            </a:r>
            <a:r>
              <a:rPr lang="en-US" sz="2700" dirty="0">
                <a:latin typeface="Arial Black" pitchFamily="34" charset="0"/>
              </a:rPr>
              <a:t># </a:t>
            </a:r>
            <a:r>
              <a:rPr lang="en-US" sz="2700" dirty="0" smtClean="0">
                <a:latin typeface="Arial Black" pitchFamily="34" charset="0"/>
              </a:rPr>
              <a:t>2</a:t>
            </a:r>
            <a:r>
              <a:rPr lang="en-US" sz="1800" dirty="0" smtClean="0">
                <a:latin typeface="Arial Black" pitchFamily="34" charset="0"/>
              </a:rPr>
              <a:t>: </a:t>
            </a:r>
            <a:r>
              <a:rPr lang="en-US" sz="1800" dirty="0">
                <a:latin typeface="Arial Black" pitchFamily="34" charset="0"/>
              </a:rPr>
              <a:t>Let (X, d) be a metric space, </a:t>
            </a:r>
            <a:r>
              <a:rPr lang="en-US" sz="1800" dirty="0" smtClean="0">
                <a:latin typeface="Arial Black" pitchFamily="34" charset="0"/>
              </a:rPr>
              <a:t>then  Intersection </a:t>
            </a:r>
            <a:r>
              <a:rPr lang="en-US" sz="1800" dirty="0">
                <a:latin typeface="Arial Black" pitchFamily="34" charset="0"/>
              </a:rPr>
              <a:t>of finite number of open sets is open.</a:t>
            </a:r>
            <a:br>
              <a:rPr lang="en-US" sz="1800" dirty="0">
                <a:latin typeface="Arial Black" pitchFamily="34" charset="0"/>
              </a:rPr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 Black" pitchFamily="34" charset="0"/>
              </a:rPr>
              <a:t>Proof.</a:t>
            </a: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777239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09925"/>
            <a:ext cx="7315199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2135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2400" dirty="0">
                <a:latin typeface="Arial Black" pitchFamily="34" charset="0"/>
              </a:rPr>
              <a:t>Theorem</a:t>
            </a:r>
            <a:r>
              <a:rPr lang="en-US" sz="5400" dirty="0">
                <a:latin typeface="Arial Black" pitchFamily="34" charset="0"/>
              </a:rPr>
              <a:t> </a:t>
            </a:r>
            <a:r>
              <a:rPr lang="en-US" sz="2700" b="1" dirty="0">
                <a:latin typeface="Arial Black" pitchFamily="34" charset="0"/>
              </a:rPr>
              <a:t># 2</a:t>
            </a:r>
            <a:r>
              <a:rPr lang="en-US" sz="1800" dirty="0" smtClean="0">
                <a:latin typeface="Arial Black" pitchFamily="34" charset="0"/>
              </a:rPr>
              <a:t>: </a:t>
            </a:r>
            <a:r>
              <a:rPr lang="en-US" sz="1800" dirty="0">
                <a:latin typeface="Arial Black" pitchFamily="34" charset="0"/>
              </a:rPr>
              <a:t>Let (X, d) be a metric space, </a:t>
            </a:r>
            <a:r>
              <a:rPr lang="en-US" sz="1800" dirty="0" smtClean="0">
                <a:latin typeface="Arial Black" pitchFamily="34" charset="0"/>
              </a:rPr>
              <a:t>then  Intersection </a:t>
            </a:r>
            <a:r>
              <a:rPr lang="en-US" sz="1800" dirty="0">
                <a:latin typeface="Arial Black" pitchFamily="34" charset="0"/>
              </a:rPr>
              <a:t>of finite number of open sets is open.</a:t>
            </a:r>
            <a:br>
              <a:rPr lang="en-US" sz="1800" dirty="0">
                <a:latin typeface="Arial Black" pitchFamily="34" charset="0"/>
              </a:rPr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 Black" pitchFamily="34" charset="0"/>
              </a:rPr>
              <a:t>Proof.</a:t>
            </a: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777239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09925"/>
            <a:ext cx="7315199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38601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038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Arial Black" pitchFamily="34" charset="0"/>
              </a:rPr>
              <a:t>Theorem # 2</a:t>
            </a:r>
            <a:r>
              <a:rPr lang="en-US" sz="1800" dirty="0" smtClean="0">
                <a:latin typeface="Arial Black" pitchFamily="34" charset="0"/>
              </a:rPr>
              <a:t>: </a:t>
            </a:r>
            <a:r>
              <a:rPr lang="en-US" sz="1800" dirty="0">
                <a:latin typeface="Arial Black" pitchFamily="34" charset="0"/>
              </a:rPr>
              <a:t>Let (X, d) be a metric space, </a:t>
            </a:r>
            <a:r>
              <a:rPr lang="en-US" sz="1800" dirty="0" smtClean="0">
                <a:latin typeface="Arial Black" pitchFamily="34" charset="0"/>
              </a:rPr>
              <a:t>then  Intersection </a:t>
            </a:r>
            <a:r>
              <a:rPr lang="en-US" sz="1800" dirty="0">
                <a:latin typeface="Arial Black" pitchFamily="34" charset="0"/>
              </a:rPr>
              <a:t>of finite number of open sets is open.</a:t>
            </a:r>
            <a:br>
              <a:rPr lang="en-US" sz="1800" dirty="0">
                <a:latin typeface="Arial Black" pitchFamily="34" charset="0"/>
              </a:rPr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 Black" pitchFamily="34" charset="0"/>
              </a:rPr>
              <a:t>Proof.</a:t>
            </a: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777239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09925"/>
            <a:ext cx="7315199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38601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1" y="5038725"/>
            <a:ext cx="7315198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3950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2400" dirty="0">
                <a:latin typeface="Arial Black" pitchFamily="34" charset="0"/>
              </a:rPr>
              <a:t>Theorem</a:t>
            </a:r>
            <a:r>
              <a:rPr lang="en-US" sz="5400" dirty="0">
                <a:latin typeface="Arial Black" pitchFamily="34" charset="0"/>
              </a:rPr>
              <a:t> </a:t>
            </a:r>
            <a:r>
              <a:rPr lang="en-US" sz="2700" dirty="0">
                <a:latin typeface="Arial Black" pitchFamily="34" charset="0"/>
              </a:rPr>
              <a:t># 2</a:t>
            </a:r>
            <a:r>
              <a:rPr lang="en-US" sz="1800" dirty="0" smtClean="0">
                <a:latin typeface="Arial Black" pitchFamily="34" charset="0"/>
              </a:rPr>
              <a:t>: </a:t>
            </a:r>
            <a:r>
              <a:rPr lang="en-US" sz="1800" dirty="0">
                <a:latin typeface="Arial Black" pitchFamily="34" charset="0"/>
              </a:rPr>
              <a:t>Let (X, d) be a metric space, </a:t>
            </a:r>
            <a:r>
              <a:rPr lang="en-US" sz="1800" dirty="0" smtClean="0">
                <a:latin typeface="Arial Black" pitchFamily="34" charset="0"/>
              </a:rPr>
              <a:t>then  Intersection </a:t>
            </a:r>
            <a:r>
              <a:rPr lang="en-US" sz="1800" dirty="0">
                <a:latin typeface="Arial Black" pitchFamily="34" charset="0"/>
              </a:rPr>
              <a:t>of finite number of open sets is open.</a:t>
            </a:r>
            <a:br>
              <a:rPr lang="en-US" sz="1800" dirty="0">
                <a:latin typeface="Arial Black" pitchFamily="34" charset="0"/>
              </a:rPr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 Black" pitchFamily="34" charset="0"/>
              </a:rPr>
              <a:t>Proof.</a:t>
            </a: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777239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3209925"/>
            <a:ext cx="7315199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38601"/>
            <a:ext cx="739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1" y="5038725"/>
            <a:ext cx="7315198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831" y="5867401"/>
            <a:ext cx="757256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6661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627595"/>
            <a:ext cx="7543800" cy="43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4618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627595"/>
            <a:ext cx="7543800" cy="43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7315199" cy="78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0628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627595"/>
            <a:ext cx="7543800" cy="43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7696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1"/>
            <a:ext cx="7315199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78163"/>
            <a:ext cx="7391400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788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b="1" cap="small" dirty="0" smtClean="0">
                <a:latin typeface="Arial Black" pitchFamily="34" charset="0"/>
              </a:rPr>
              <a:t>Example # 3: </a:t>
            </a:r>
            <a:r>
              <a:rPr lang="en-US" sz="1800" dirty="0">
                <a:latin typeface="Arial Black" pitchFamily="34" charset="0"/>
              </a:rPr>
              <a:t>In general, intersection of arbitrary number of open sets is not necessarily open. It is clear from the following</a:t>
            </a:r>
            <a:br>
              <a:rPr lang="en-US" sz="1800" dirty="0">
                <a:latin typeface="Arial Black" pitchFamily="34" charset="0"/>
              </a:rPr>
            </a:br>
            <a:endParaRPr lang="en-US" sz="18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800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r>
                          <a:rPr lang="en-US" sz="1800" i="1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be the metric space with usual metric then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Arial Black" pitchFamily="34" charset="0"/>
                  </a:rPr>
                  <a:t>{(-1,1), (-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Arial Black" pitchFamily="34" charset="0"/>
                  </a:rPr>
                  <a:t>,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 dirty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Arial Black" pitchFamily="34" charset="0"/>
                  </a:rPr>
                  <a:t>), (-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 dirty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latin typeface="Arial Black" pitchFamily="34" charset="0"/>
                  </a:rPr>
                  <a:t>,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 dirty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latin typeface="Arial Black" pitchFamily="34" charset="0"/>
                  </a:rPr>
                  <a:t>) ,…, (-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>
                    <a:latin typeface="Arial Black" pitchFamily="34" charset="0"/>
                  </a:rPr>
                  <a:t>,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24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 dirty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>
                    <a:latin typeface="Arial Black" pitchFamily="34" charset="0"/>
                  </a:rPr>
                  <a:t>) ,…}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Is a collection of open sets in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𝑅</m:t>
                    </m:r>
                    <m:r>
                      <a:rPr lang="en-US" sz="1800" i="1">
                        <a:latin typeface="Cambria Math"/>
                      </a:rPr>
                      <m:t>.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But </a:t>
                </a: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sz="1800" i="1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mr>
                      <m:mr>
                        <m:e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∩</m:t>
                          </m:r>
                        </m:e>
                      </m:mr>
                      <m:mr>
                        <m:e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𝑖</m:t>
                          </m:r>
                          <m:r>
                            <a:rPr lang="en-US" sz="1800" i="1">
                              <a:latin typeface="Cambria Math"/>
                              <a:ea typeface="Cambria Math"/>
                            </a:rPr>
                            <m:t>=1</m:t>
                          </m:r>
                        </m:e>
                      </m:mr>
                    </m:m>
                  </m:oMath>
                </a14:m>
                <a:r>
                  <a:rPr lang="en-US" sz="1800" dirty="0">
                    <a:latin typeface="Arial Black" pitchFamily="34" charset="0"/>
                  </a:rPr>
                  <a:t> { ( –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18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 dirty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1800" dirty="0">
                    <a:latin typeface="Arial Black" pitchFamily="34" charset="0"/>
                  </a:rPr>
                  <a:t> ,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sz="18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 dirty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 dirty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1800" dirty="0">
                    <a:latin typeface="Arial Black" pitchFamily="34" charset="0"/>
                  </a:rPr>
                  <a:t>) } = { 0 }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Is not open in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because we can not find an open sphere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⊂{0}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𝑟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800600"/>
              </a:xfrm>
              <a:blipFill rotWithShape="1"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2183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</p:spPr>
            <p:txBody>
              <a:bodyPr>
                <a:normAutofit fontScale="90000"/>
              </a:bodyPr>
              <a:lstStyle/>
              <a:p>
                <a:pPr algn="l"/>
                <a:r>
                  <a:rPr lang="en-US" sz="2700" b="1" cap="small" dirty="0" smtClean="0">
                    <a:latin typeface="Arial Black" pitchFamily="34" charset="0"/>
                  </a:rPr>
                  <a:t>Definition # 1: </a:t>
                </a:r>
                <a:r>
                  <a:rPr lang="en-US" sz="2000" dirty="0" smtClean="0">
                    <a:latin typeface="Arial Black" pitchFamily="34" charset="0"/>
                  </a:rPr>
                  <a:t>Let </a:t>
                </a:r>
                <a:r>
                  <a:rPr lang="en-US" sz="20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</a:rPr>
                  <a:t>be any point   of X. A subset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</a:rPr>
                  <a:t>of X is called a </a:t>
                </a:r>
                <a:r>
                  <a:rPr lang="en-US" sz="2000" b="1" i="1" dirty="0" err="1">
                    <a:latin typeface="Arial Black" pitchFamily="34" charset="0"/>
                  </a:rPr>
                  <a:t>neighbourhood</a:t>
                </a:r>
                <a:r>
                  <a:rPr lang="en-US" sz="2000" dirty="0">
                    <a:latin typeface="Arial Black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i="1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</a:rPr>
                  <a:t>if there exist an open set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</a:rPr>
                  <a:t>such </a:t>
                </a:r>
                <a:r>
                  <a:rPr lang="en-US" sz="2000" dirty="0" smtClean="0">
                    <a:latin typeface="Arial Black" pitchFamily="34" charset="0"/>
                  </a:rPr>
                  <a:t>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𝑎</m:t>
                    </m:r>
                    <m:r>
                      <a:rPr lang="en-US" sz="2000" b="0" i="1" smtClean="0">
                        <a:latin typeface="Cambria Math"/>
                      </a:rPr>
                      <m:t> 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</a:rPr>
                  <a:t>is  contained </a:t>
                </a:r>
                <a:r>
                  <a:rPr lang="en-US" sz="2000" dirty="0" smtClean="0">
                    <a:latin typeface="Arial Black" pitchFamily="34" charset="0"/>
                  </a:rPr>
                  <a:t>in </a:t>
                </a:r>
                <a:r>
                  <a:rPr lang="en-US" sz="2000" dirty="0" smtClean="0"/>
                  <a:t>N</a:t>
                </a:r>
                <a:r>
                  <a:rPr lang="en-US" dirty="0"/>
                  <a:t/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477962"/>
              </a:xfrm>
              <a:blipFill rotWithShape="1">
                <a:blip r:embed="rId3"/>
                <a:stretch>
                  <a:fillRect l="-1111" t="-7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Explanation.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405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858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cap="small" dirty="0" smtClean="0">
                    <a:latin typeface="Arial Black" pitchFamily="34" charset="0"/>
                  </a:rPr>
                  <a:t>Definition # 2: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be a subset of X.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is called an </a:t>
                </a:r>
                <a:r>
                  <a:rPr lang="en-US" sz="1800" b="1" i="1" dirty="0">
                    <a:latin typeface="Arial Black" pitchFamily="34" charset="0"/>
                  </a:rPr>
                  <a:t>interior point</a:t>
                </a:r>
                <a:r>
                  <a:rPr lang="en-US" sz="1800" dirty="0">
                    <a:latin typeface="Arial Black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is the center of some open sphere contained in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 </a:t>
                </a:r>
                <a:br>
                  <a:rPr lang="en-US" sz="1800" dirty="0" smtClean="0">
                    <a:latin typeface="Arial Black" pitchFamily="34" charset="0"/>
                  </a:rPr>
                </a:br>
                <a:r>
                  <a:rPr lang="en-US" sz="1800" dirty="0" smtClean="0">
                    <a:latin typeface="Arial Black" pitchFamily="34" charset="0"/>
                  </a:rPr>
                  <a:t>i.e., there exists some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 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br>
                  <a:rPr lang="en-US" sz="1800" dirty="0" smtClean="0">
                    <a:latin typeface="Arial Black" pitchFamily="34" charset="0"/>
                  </a:rPr>
                </a:br>
                <a:endParaRPr lang="en-US" sz="18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858962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09800"/>
                <a:ext cx="8229600" cy="39163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The </a:t>
                </a:r>
                <a:r>
                  <a:rPr lang="en-US" sz="1800" dirty="0">
                    <a:latin typeface="Arial Black" pitchFamily="34" charset="0"/>
                  </a:rPr>
                  <a:t>interior of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𝐴</m:t>
                    </m:r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</a:t>
                </a:r>
                <a:r>
                  <a:rPr lang="en-US" sz="1800" dirty="0">
                    <a:latin typeface="Arial Black" pitchFamily="34" charset="0"/>
                  </a:rPr>
                  <a:t>denoted by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), is the set of all  interior points</a:t>
                </a:r>
                <a:r>
                  <a:rPr lang="en-US" sz="1800" dirty="0"/>
                  <a:t> of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/>
                  <a:t>.</a:t>
                </a:r>
                <a:br>
                  <a:rPr lang="en-US" sz="1800" dirty="0"/>
                </a:b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𝐼𝑛𝑡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={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</a:rPr>
                      <m:t> 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 : 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 ⊆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𝑓𝑜𝑟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𝑠𝑜𝑚𝑒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   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𝑟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 &gt;  0}</m:t>
                    </m:r>
                  </m:oMath>
                </a14:m>
                <a:endParaRPr lang="en-US" dirty="0" smtClean="0"/>
              </a:p>
              <a:p>
                <a:r>
                  <a:rPr lang="en-US" sz="2400" dirty="0" smtClean="0">
                    <a:latin typeface="Arial Black" pitchFamily="34" charset="0"/>
                  </a:rPr>
                  <a:t>Explanation.</a:t>
                </a:r>
                <a:r>
                  <a:rPr lang="en-US" dirty="0"/>
                  <a:t/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09800"/>
                <a:ext cx="8229600" cy="3916363"/>
              </a:xfrm>
              <a:blipFill rotWithShape="1">
                <a:blip r:embed="rId4"/>
                <a:stretch>
                  <a:fillRect l="-963" t="-779"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3824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X, </a:t>
                </a:r>
                <a:r>
                  <a:rPr lang="en-US" sz="1800" dirty="0" smtClean="0">
                    <a:latin typeface="Arial Black" pitchFamily="34" charset="0"/>
                  </a:rPr>
                  <a:t>then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) </a:t>
                </a:r>
                <a:r>
                  <a:rPr lang="en-US" sz="2000" dirty="0">
                    <a:latin typeface="Arial Black" pitchFamily="34" charset="0"/>
                  </a:rPr>
                  <a:t>is the largest open subset </a:t>
                </a:r>
                <a:r>
                  <a:rPr lang="en-US" sz="20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Proof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004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X, </a:t>
                </a:r>
                <a:r>
                  <a:rPr lang="en-US" sz="1800" dirty="0" smtClean="0">
                    <a:latin typeface="Arial Black" pitchFamily="34" charset="0"/>
                  </a:rPr>
                  <a:t>then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) </a:t>
                </a:r>
                <a:r>
                  <a:rPr lang="en-US" sz="2000" dirty="0">
                    <a:latin typeface="Arial Black" pitchFamily="34" charset="0"/>
                  </a:rPr>
                  <a:t>is the largest open subset </a:t>
                </a:r>
                <a:r>
                  <a:rPr lang="en-US" sz="20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Proof. </a:t>
            </a:r>
            <a:r>
              <a:rPr lang="en-US" sz="1800" dirty="0">
                <a:latin typeface="Arial Black" pitchFamily="34" charset="0"/>
              </a:rPr>
              <a:t>Since, </a:t>
            </a:r>
          </a:p>
          <a:p>
            <a:r>
              <a:rPr lang="en-US" sz="1800" dirty="0">
                <a:latin typeface="Arial Black" pitchFamily="34" charset="0"/>
              </a:rPr>
              <a:t>	 </a:t>
            </a:r>
            <a:r>
              <a:rPr lang="en-US" sz="1800" dirty="0" err="1">
                <a:latin typeface="Arial Black" pitchFamily="34" charset="0"/>
              </a:rPr>
              <a:t>Int</a:t>
            </a:r>
            <a:r>
              <a:rPr lang="en-US" sz="1800" dirty="0">
                <a:latin typeface="Arial Black" pitchFamily="34" charset="0"/>
              </a:rPr>
              <a:t>(A)={x| </a:t>
            </a:r>
            <a:r>
              <a:rPr lang="en-US" sz="1800" dirty="0" err="1">
                <a:latin typeface="Arial Black" pitchFamily="34" charset="0"/>
              </a:rPr>
              <a:t>x</a:t>
            </a:r>
            <a:r>
              <a:rPr lang="en-US" sz="1800" dirty="0" err="1">
                <a:latin typeface="Arial Black" pitchFamily="34" charset="0"/>
                <a:sym typeface="Symbol"/>
              </a:rPr>
              <a:t></a:t>
            </a:r>
            <a:r>
              <a:rPr lang="en-US" sz="1800" dirty="0" err="1">
                <a:latin typeface="Arial Black" pitchFamily="34" charset="0"/>
              </a:rPr>
              <a:t>A</a:t>
            </a:r>
            <a:r>
              <a:rPr lang="en-US" sz="1800" dirty="0">
                <a:latin typeface="Arial Black" pitchFamily="34" charset="0"/>
              </a:rPr>
              <a:t> and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 (x) </a:t>
            </a:r>
            <a:r>
              <a:rPr lang="en-US" sz="1800" dirty="0">
                <a:latin typeface="Arial Black" pitchFamily="34" charset="0"/>
                <a:sym typeface="Symbol"/>
              </a:rPr>
              <a:t></a:t>
            </a:r>
            <a:r>
              <a:rPr lang="en-US" sz="1800" dirty="0">
                <a:latin typeface="Arial Black" pitchFamily="34" charset="0"/>
              </a:rPr>
              <a:t> A for some r &gt; 0 }.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xmlns="" val="216393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X, </a:t>
                </a:r>
                <a:r>
                  <a:rPr lang="en-US" sz="1800" dirty="0" smtClean="0">
                    <a:latin typeface="Arial Black" pitchFamily="34" charset="0"/>
                  </a:rPr>
                  <a:t>then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) </a:t>
                </a:r>
                <a:r>
                  <a:rPr lang="en-US" sz="2000" dirty="0">
                    <a:latin typeface="Arial Black" pitchFamily="34" charset="0"/>
                  </a:rPr>
                  <a:t>is the largest open subset </a:t>
                </a:r>
                <a:r>
                  <a:rPr lang="en-US" sz="20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Proof. </a:t>
            </a:r>
            <a:r>
              <a:rPr lang="en-US" sz="1800" dirty="0">
                <a:latin typeface="Arial Black" pitchFamily="34" charset="0"/>
              </a:rPr>
              <a:t>Since, </a:t>
            </a:r>
          </a:p>
          <a:p>
            <a:r>
              <a:rPr lang="en-US" sz="1800" dirty="0">
                <a:latin typeface="Arial Black" pitchFamily="34" charset="0"/>
              </a:rPr>
              <a:t>	 </a:t>
            </a:r>
            <a:r>
              <a:rPr lang="en-US" sz="1800" dirty="0" err="1">
                <a:latin typeface="Arial Black" pitchFamily="34" charset="0"/>
              </a:rPr>
              <a:t>Int</a:t>
            </a:r>
            <a:r>
              <a:rPr lang="en-US" sz="1800" dirty="0">
                <a:latin typeface="Arial Black" pitchFamily="34" charset="0"/>
              </a:rPr>
              <a:t>(A)={x| </a:t>
            </a:r>
            <a:r>
              <a:rPr lang="en-US" sz="1800" dirty="0" err="1">
                <a:latin typeface="Arial Black" pitchFamily="34" charset="0"/>
              </a:rPr>
              <a:t>x</a:t>
            </a:r>
            <a:r>
              <a:rPr lang="en-US" sz="1800" dirty="0" err="1">
                <a:latin typeface="Arial Black" pitchFamily="34" charset="0"/>
                <a:sym typeface="Symbol"/>
              </a:rPr>
              <a:t></a:t>
            </a:r>
            <a:r>
              <a:rPr lang="en-US" sz="1800" dirty="0" err="1">
                <a:latin typeface="Arial Black" pitchFamily="34" charset="0"/>
              </a:rPr>
              <a:t>A</a:t>
            </a:r>
            <a:r>
              <a:rPr lang="en-US" sz="1800" dirty="0">
                <a:latin typeface="Arial Black" pitchFamily="34" charset="0"/>
              </a:rPr>
              <a:t> and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 (x) </a:t>
            </a:r>
            <a:r>
              <a:rPr lang="en-US" sz="1800" dirty="0">
                <a:latin typeface="Arial Black" pitchFamily="34" charset="0"/>
                <a:sym typeface="Symbol"/>
              </a:rPr>
              <a:t></a:t>
            </a:r>
            <a:r>
              <a:rPr lang="en-US" sz="1800" dirty="0">
                <a:latin typeface="Arial Black" pitchFamily="34" charset="0"/>
              </a:rPr>
              <a:t> A for some r &gt; 0 }.</a:t>
            </a:r>
          </a:p>
          <a:p>
            <a:r>
              <a:rPr lang="en-US" sz="1800" dirty="0">
                <a:latin typeface="Arial Black" pitchFamily="34" charset="0"/>
              </a:rPr>
              <a:t>		To prove that </a:t>
            </a:r>
            <a:r>
              <a:rPr lang="en-US" sz="1800" dirty="0" err="1">
                <a:latin typeface="Arial Black" pitchFamily="34" charset="0"/>
              </a:rPr>
              <a:t>Int</a:t>
            </a:r>
            <a:r>
              <a:rPr lang="en-US" sz="1800" dirty="0">
                <a:latin typeface="Arial Black" pitchFamily="34" charset="0"/>
              </a:rPr>
              <a:t> (A) is open, </a:t>
            </a:r>
            <a:r>
              <a:rPr lang="en-US" sz="1800" dirty="0" smtClean="0">
                <a:latin typeface="Arial Black" pitchFamily="34" charset="0"/>
              </a:rPr>
              <a:t> </a:t>
            </a:r>
            <a:endParaRPr lang="en-US" sz="1800" dirty="0">
              <a:latin typeface="Arial Black" pitchFamily="34" charset="0"/>
            </a:endParaRPr>
          </a:p>
          <a:p>
            <a:pPr marL="0" indent="0">
              <a:buNone/>
            </a:pPr>
            <a:r>
              <a:rPr lang="en-US" sz="4500" dirty="0">
                <a:latin typeface="Arial Black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xmlns="" val="329508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X, </a:t>
                </a:r>
                <a:r>
                  <a:rPr lang="en-US" sz="1800" dirty="0" smtClean="0">
                    <a:latin typeface="Arial Black" pitchFamily="34" charset="0"/>
                  </a:rPr>
                  <a:t>then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) </a:t>
                </a:r>
                <a:r>
                  <a:rPr lang="en-US" sz="2000" dirty="0">
                    <a:latin typeface="Arial Black" pitchFamily="34" charset="0"/>
                  </a:rPr>
                  <a:t>is the largest open subset </a:t>
                </a:r>
                <a:r>
                  <a:rPr lang="en-US" sz="20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Proof. </a:t>
            </a:r>
            <a:r>
              <a:rPr lang="en-US" sz="1800" dirty="0">
                <a:latin typeface="Arial Black" pitchFamily="34" charset="0"/>
              </a:rPr>
              <a:t>Since, </a:t>
            </a:r>
          </a:p>
          <a:p>
            <a:r>
              <a:rPr lang="en-US" sz="1800" dirty="0">
                <a:latin typeface="Arial Black" pitchFamily="34" charset="0"/>
              </a:rPr>
              <a:t>	 </a:t>
            </a:r>
            <a:r>
              <a:rPr lang="en-US" sz="1800" dirty="0" err="1">
                <a:latin typeface="Arial Black" pitchFamily="34" charset="0"/>
              </a:rPr>
              <a:t>Int</a:t>
            </a:r>
            <a:r>
              <a:rPr lang="en-US" sz="1800" dirty="0">
                <a:latin typeface="Arial Black" pitchFamily="34" charset="0"/>
              </a:rPr>
              <a:t>(A)={x| </a:t>
            </a:r>
            <a:r>
              <a:rPr lang="en-US" sz="1800" dirty="0" err="1">
                <a:latin typeface="Arial Black" pitchFamily="34" charset="0"/>
              </a:rPr>
              <a:t>x</a:t>
            </a:r>
            <a:r>
              <a:rPr lang="en-US" sz="1800" dirty="0" err="1">
                <a:latin typeface="Arial Black" pitchFamily="34" charset="0"/>
                <a:sym typeface="Symbol"/>
              </a:rPr>
              <a:t></a:t>
            </a:r>
            <a:r>
              <a:rPr lang="en-US" sz="1800" dirty="0" err="1">
                <a:latin typeface="Arial Black" pitchFamily="34" charset="0"/>
              </a:rPr>
              <a:t>A</a:t>
            </a:r>
            <a:r>
              <a:rPr lang="en-US" sz="1800" dirty="0">
                <a:latin typeface="Arial Black" pitchFamily="34" charset="0"/>
              </a:rPr>
              <a:t> and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 (x) </a:t>
            </a:r>
            <a:r>
              <a:rPr lang="en-US" sz="1800" dirty="0">
                <a:latin typeface="Arial Black" pitchFamily="34" charset="0"/>
                <a:sym typeface="Symbol"/>
              </a:rPr>
              <a:t></a:t>
            </a:r>
            <a:r>
              <a:rPr lang="en-US" sz="1800" dirty="0">
                <a:latin typeface="Arial Black" pitchFamily="34" charset="0"/>
              </a:rPr>
              <a:t> A for some r &gt; 0 }.</a:t>
            </a:r>
          </a:p>
          <a:p>
            <a:r>
              <a:rPr lang="en-US" sz="1800" dirty="0">
                <a:latin typeface="Arial Black" pitchFamily="34" charset="0"/>
              </a:rPr>
              <a:t>		To prove that </a:t>
            </a:r>
            <a:r>
              <a:rPr lang="en-US" sz="1800" dirty="0" err="1">
                <a:latin typeface="Arial Black" pitchFamily="34" charset="0"/>
              </a:rPr>
              <a:t>Int</a:t>
            </a:r>
            <a:r>
              <a:rPr lang="en-US" sz="1800" dirty="0">
                <a:latin typeface="Arial Black" pitchFamily="34" charset="0"/>
              </a:rPr>
              <a:t> (A) is open, </a:t>
            </a:r>
            <a:r>
              <a:rPr lang="en-US" sz="1800" dirty="0" smtClean="0">
                <a:latin typeface="Arial Black" pitchFamily="34" charset="0"/>
              </a:rPr>
              <a:t> </a:t>
            </a:r>
            <a:endParaRPr lang="en-US" sz="1800" dirty="0">
              <a:latin typeface="Arial Black" pitchFamily="34" charset="0"/>
            </a:endParaRPr>
          </a:p>
          <a:p>
            <a:r>
              <a:rPr lang="en-US" sz="1800" dirty="0">
                <a:latin typeface="Arial Black" pitchFamily="34" charset="0"/>
              </a:rPr>
              <a:t>		l</a:t>
            </a:r>
            <a:r>
              <a:rPr lang="en-US" sz="1800" dirty="0" smtClean="0">
                <a:latin typeface="Arial Black" pitchFamily="34" charset="0"/>
              </a:rPr>
              <a:t>et</a:t>
            </a:r>
            <a:r>
              <a:rPr lang="en-US" sz="1800" dirty="0">
                <a:latin typeface="Arial Black" pitchFamily="34" charset="0"/>
              </a:rPr>
              <a:t>	y </a:t>
            </a:r>
            <a:r>
              <a:rPr lang="en-US" sz="1800" dirty="0">
                <a:latin typeface="Arial Black" pitchFamily="34" charset="0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 err="1">
                <a:latin typeface="Arial Black" pitchFamily="34" charset="0"/>
              </a:rPr>
              <a:t>Int</a:t>
            </a:r>
            <a:r>
              <a:rPr lang="en-US" sz="1800" dirty="0">
                <a:latin typeface="Arial Black" pitchFamily="34" charset="0"/>
              </a:rPr>
              <a:t> (A</a:t>
            </a:r>
            <a:r>
              <a:rPr lang="en-US" sz="1800" dirty="0" smtClean="0">
                <a:latin typeface="Arial Black" pitchFamily="34" charset="0"/>
              </a:rPr>
              <a:t>)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337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X, </a:t>
                </a:r>
                <a:r>
                  <a:rPr lang="en-US" sz="1800" dirty="0" smtClean="0">
                    <a:latin typeface="Arial Black" pitchFamily="34" charset="0"/>
                  </a:rPr>
                  <a:t>then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) </a:t>
                </a:r>
                <a:r>
                  <a:rPr lang="en-US" sz="2000" dirty="0">
                    <a:latin typeface="Arial Black" pitchFamily="34" charset="0"/>
                  </a:rPr>
                  <a:t>is the largest open subset </a:t>
                </a:r>
                <a:r>
                  <a:rPr lang="en-US" sz="20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Since,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(A)={x| </a:t>
                </a:r>
                <a:r>
                  <a:rPr lang="en-US" sz="1800" dirty="0" err="1">
                    <a:latin typeface="Arial Black" pitchFamily="34" charset="0"/>
                  </a:rPr>
                  <a:t>x</a:t>
                </a:r>
                <a:r>
                  <a:rPr lang="en-US" sz="1800" dirty="0" err="1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 err="1">
                    <a:latin typeface="Arial Black" pitchFamily="34" charset="0"/>
                  </a:rPr>
                  <a:t>A</a:t>
                </a:r>
                <a:r>
                  <a:rPr lang="en-US" sz="1800" dirty="0">
                    <a:latin typeface="Arial Black" pitchFamily="34" charset="0"/>
                  </a:rPr>
                  <a:t> and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for some r &gt; 0 }.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	To prove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 is open, 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	l</a:t>
                </a:r>
                <a:r>
                  <a:rPr lang="en-US" sz="1800" dirty="0" smtClean="0">
                    <a:latin typeface="Arial Black" pitchFamily="34" charset="0"/>
                  </a:rPr>
                  <a:t>et</a:t>
                </a:r>
                <a:r>
                  <a:rPr lang="en-US" sz="1800" dirty="0">
                    <a:latin typeface="Arial Black" pitchFamily="34" charset="0"/>
                  </a:rPr>
                  <a:t>	y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</a:t>
                </a:r>
              </a:p>
              <a:p>
                <a:pPr lvl="0"/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</a:t>
                </a:r>
                <a:r>
                  <a:rPr lang="en-US" sz="1800" baseline="-25000" dirty="0" smtClean="0">
                    <a:latin typeface="Arial Black" pitchFamily="34" charset="0"/>
                  </a:rPr>
                  <a:t>r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</a:t>
                </a:r>
                <a:r>
                  <a:rPr lang="en-US" sz="1800" dirty="0" smtClean="0">
                    <a:latin typeface="Arial Black" pitchFamily="34" charset="0"/>
                  </a:rPr>
                  <a:t> for </a:t>
                </a:r>
                <a:r>
                  <a:rPr lang="en-US" sz="1800" dirty="0">
                    <a:latin typeface="Arial Black" pitchFamily="34" charset="0"/>
                  </a:rPr>
                  <a:t>some r &gt; 0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r>
                  <a:rPr lang="en-US" sz="1800" dirty="0">
                    <a:latin typeface="Arial Black" pitchFamily="34" charset="0"/>
                  </a:rPr>
                  <a:t> 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3"/>
                <a:stretch>
                  <a:fillRect l="-444" t="-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2747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X, </a:t>
                </a:r>
                <a:r>
                  <a:rPr lang="en-US" sz="1800" dirty="0" smtClean="0">
                    <a:latin typeface="Arial Black" pitchFamily="34" charset="0"/>
                  </a:rPr>
                  <a:t>then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) </a:t>
                </a:r>
                <a:r>
                  <a:rPr lang="en-US" sz="2000" dirty="0">
                    <a:latin typeface="Arial Black" pitchFamily="34" charset="0"/>
                  </a:rPr>
                  <a:t>is the largest open subset </a:t>
                </a:r>
                <a:r>
                  <a:rPr lang="en-US" sz="20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Since,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(A)={x| </a:t>
                </a:r>
                <a:r>
                  <a:rPr lang="en-US" sz="1800" dirty="0" err="1">
                    <a:latin typeface="Arial Black" pitchFamily="34" charset="0"/>
                  </a:rPr>
                  <a:t>x</a:t>
                </a:r>
                <a:r>
                  <a:rPr lang="en-US" sz="1800" dirty="0" err="1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 err="1">
                    <a:latin typeface="Arial Black" pitchFamily="34" charset="0"/>
                  </a:rPr>
                  <a:t>A</a:t>
                </a:r>
                <a:r>
                  <a:rPr lang="en-US" sz="1800" dirty="0">
                    <a:latin typeface="Arial Black" pitchFamily="34" charset="0"/>
                  </a:rPr>
                  <a:t> and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for some r &gt; 0 }.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	To prove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 is open, 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	l</a:t>
                </a:r>
                <a:r>
                  <a:rPr lang="en-US" sz="1800" dirty="0" smtClean="0">
                    <a:latin typeface="Arial Black" pitchFamily="34" charset="0"/>
                  </a:rPr>
                  <a:t>et</a:t>
                </a:r>
                <a:r>
                  <a:rPr lang="en-US" sz="1800" dirty="0">
                    <a:latin typeface="Arial Black" pitchFamily="34" charset="0"/>
                  </a:rPr>
                  <a:t>	y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</a:t>
                </a:r>
              </a:p>
              <a:p>
                <a:pPr lvl="0"/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</a:t>
                </a:r>
                <a:r>
                  <a:rPr lang="en-US" sz="1800" baseline="-25000" dirty="0" smtClean="0">
                    <a:latin typeface="Arial Black" pitchFamily="34" charset="0"/>
                  </a:rPr>
                  <a:t>r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</a:t>
                </a:r>
                <a:r>
                  <a:rPr lang="en-US" sz="1800" dirty="0" smtClean="0">
                    <a:latin typeface="Arial Black" pitchFamily="34" charset="0"/>
                  </a:rPr>
                  <a:t> for </a:t>
                </a:r>
                <a:r>
                  <a:rPr lang="en-US" sz="1800" dirty="0">
                    <a:latin typeface="Arial Black" pitchFamily="34" charset="0"/>
                  </a:rPr>
                  <a:t>some r &gt; 0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r>
                  <a:rPr lang="en-US" sz="1800" dirty="0">
                    <a:latin typeface="Arial Black" pitchFamily="34" charset="0"/>
                  </a:rPr>
                  <a:t> 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lvl="0"/>
                <a:r>
                  <a:rPr lang="en-US" sz="1800" dirty="0" smtClean="0">
                    <a:latin typeface="Arial Black" pitchFamily="34" charset="0"/>
                  </a:rPr>
                  <a:t>        But we have to show that for </a:t>
                </a:r>
                <a:r>
                  <a:rPr lang="en-US" sz="1800" dirty="0">
                    <a:latin typeface="Arial Black" pitchFamily="34" charset="0"/>
                  </a:rPr>
                  <a:t>some </a:t>
                </a:r>
                <a:r>
                  <a:rPr lang="en-US" sz="1800" dirty="0" smtClean="0">
                    <a:latin typeface="Arial Black" pitchFamily="34" charset="0"/>
                  </a:rPr>
                  <a:t>r1 </a:t>
                </a:r>
                <a:r>
                  <a:rPr lang="en-US" sz="1800" dirty="0">
                    <a:latin typeface="Arial Black" pitchFamily="34" charset="0"/>
                  </a:rPr>
                  <a:t>&gt;</a:t>
                </a:r>
                <a:r>
                  <a:rPr lang="en-US" sz="1800" dirty="0" smtClean="0">
                    <a:latin typeface="Arial Black" pitchFamily="34" charset="0"/>
                  </a:rPr>
                  <a:t>0, </a:t>
                </a:r>
                <a:r>
                  <a:rPr lang="en-US" sz="1800" dirty="0">
                    <a:latin typeface="Arial Black" pitchFamily="34" charset="0"/>
                  </a:rPr>
                  <a:t>S</a:t>
                </a:r>
                <a:r>
                  <a:rPr lang="en-US" sz="1800" baseline="-25000" dirty="0">
                    <a:latin typeface="Arial Black" pitchFamily="34" charset="0"/>
                  </a:rPr>
                  <a:t>r1</a:t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(A).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4500" dirty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4"/>
                <a:stretch>
                  <a:fillRect l="-444" t="-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0564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X, </a:t>
                </a:r>
                <a:r>
                  <a:rPr lang="en-US" sz="1800" dirty="0" smtClean="0">
                    <a:latin typeface="Arial Black" pitchFamily="34" charset="0"/>
                  </a:rPr>
                  <a:t>then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) </a:t>
                </a:r>
                <a:r>
                  <a:rPr lang="en-US" sz="2000" dirty="0">
                    <a:latin typeface="Arial Black" pitchFamily="34" charset="0"/>
                  </a:rPr>
                  <a:t>is the largest open subset </a:t>
                </a:r>
                <a:r>
                  <a:rPr lang="en-US" sz="20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Since,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(A)={x| </a:t>
                </a:r>
                <a:r>
                  <a:rPr lang="en-US" sz="1800" dirty="0" err="1">
                    <a:latin typeface="Arial Black" pitchFamily="34" charset="0"/>
                  </a:rPr>
                  <a:t>x</a:t>
                </a:r>
                <a:r>
                  <a:rPr lang="en-US" sz="1800" dirty="0" err="1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 err="1">
                    <a:latin typeface="Arial Black" pitchFamily="34" charset="0"/>
                  </a:rPr>
                  <a:t>A</a:t>
                </a:r>
                <a:r>
                  <a:rPr lang="en-US" sz="1800" dirty="0">
                    <a:latin typeface="Arial Black" pitchFamily="34" charset="0"/>
                  </a:rPr>
                  <a:t> and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for some r &gt; 0 }.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	To prove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 is open, 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	l</a:t>
                </a:r>
                <a:r>
                  <a:rPr lang="en-US" sz="1800" dirty="0" smtClean="0">
                    <a:latin typeface="Arial Black" pitchFamily="34" charset="0"/>
                  </a:rPr>
                  <a:t>et</a:t>
                </a:r>
                <a:r>
                  <a:rPr lang="en-US" sz="1800" dirty="0">
                    <a:latin typeface="Arial Black" pitchFamily="34" charset="0"/>
                  </a:rPr>
                  <a:t>	y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</a:t>
                </a:r>
              </a:p>
              <a:p>
                <a:pPr lvl="0"/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</a:t>
                </a:r>
                <a:r>
                  <a:rPr lang="en-US" sz="1800" baseline="-25000" dirty="0" smtClean="0">
                    <a:latin typeface="Arial Black" pitchFamily="34" charset="0"/>
                  </a:rPr>
                  <a:t>r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</a:t>
                </a:r>
                <a:r>
                  <a:rPr lang="en-US" sz="1800" dirty="0" smtClean="0">
                    <a:latin typeface="Arial Black" pitchFamily="34" charset="0"/>
                  </a:rPr>
                  <a:t> for </a:t>
                </a:r>
                <a:r>
                  <a:rPr lang="en-US" sz="1800" dirty="0">
                    <a:latin typeface="Arial Black" pitchFamily="34" charset="0"/>
                  </a:rPr>
                  <a:t>some r &gt; 0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r>
                  <a:rPr lang="en-US" sz="1800" dirty="0">
                    <a:latin typeface="Arial Black" pitchFamily="34" charset="0"/>
                  </a:rPr>
                  <a:t> 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lvl="0"/>
                <a:r>
                  <a:rPr lang="en-US" sz="1800" dirty="0" smtClean="0">
                    <a:latin typeface="Arial Black" pitchFamily="34" charset="0"/>
                  </a:rPr>
                  <a:t>        But we have to show that for </a:t>
                </a:r>
                <a:r>
                  <a:rPr lang="en-US" sz="1800" dirty="0">
                    <a:latin typeface="Arial Black" pitchFamily="34" charset="0"/>
                  </a:rPr>
                  <a:t>some </a:t>
                </a:r>
                <a:r>
                  <a:rPr lang="en-US" sz="1800" dirty="0" smtClean="0">
                    <a:latin typeface="Arial Black" pitchFamily="34" charset="0"/>
                  </a:rPr>
                  <a:t>r1 </a:t>
                </a:r>
                <a:r>
                  <a:rPr lang="en-US" sz="1800" dirty="0">
                    <a:latin typeface="Arial Black" pitchFamily="34" charset="0"/>
                  </a:rPr>
                  <a:t>&gt;</a:t>
                </a:r>
                <a:r>
                  <a:rPr lang="en-US" sz="1800" dirty="0" smtClean="0">
                    <a:latin typeface="Arial Black" pitchFamily="34" charset="0"/>
                  </a:rPr>
                  <a:t>0, </a:t>
                </a:r>
                <a:r>
                  <a:rPr lang="en-US" sz="1800" dirty="0">
                    <a:latin typeface="Arial Black" pitchFamily="34" charset="0"/>
                  </a:rPr>
                  <a:t>S</a:t>
                </a:r>
                <a:r>
                  <a:rPr lang="en-US" sz="1800" baseline="-25000" dirty="0">
                    <a:latin typeface="Arial Black" pitchFamily="34" charset="0"/>
                  </a:rPr>
                  <a:t>r1</a:t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(A).</a:t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Now let r</a:t>
                </a:r>
                <a:r>
                  <a:rPr lang="en-US" sz="1800" baseline="-25000" dirty="0">
                    <a:latin typeface="Arial Black" pitchFamily="34" charset="0"/>
                  </a:rPr>
                  <a:t>1</a:t>
                </a:r>
                <a:r>
                  <a:rPr lang="en-US" sz="1800" dirty="0">
                    <a:latin typeface="Arial Black" pitchFamily="34" charset="0"/>
                  </a:rPr>
                  <a:t> = r – d(x, y) for some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(y). 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4"/>
                <a:stretch>
                  <a:fillRect l="-444" t="-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3531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X, </a:t>
                </a:r>
                <a:r>
                  <a:rPr lang="en-US" sz="1800" dirty="0" smtClean="0">
                    <a:latin typeface="Arial Black" pitchFamily="34" charset="0"/>
                  </a:rPr>
                  <a:t>then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) </a:t>
                </a:r>
                <a:r>
                  <a:rPr lang="en-US" sz="2000" dirty="0">
                    <a:latin typeface="Arial Black" pitchFamily="34" charset="0"/>
                  </a:rPr>
                  <a:t>is the largest open subset </a:t>
                </a:r>
                <a:r>
                  <a:rPr lang="en-US" sz="20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Since,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(A)={x| </a:t>
                </a:r>
                <a:r>
                  <a:rPr lang="en-US" sz="1800" dirty="0" err="1">
                    <a:latin typeface="Arial Black" pitchFamily="34" charset="0"/>
                  </a:rPr>
                  <a:t>x</a:t>
                </a:r>
                <a:r>
                  <a:rPr lang="en-US" sz="1800" dirty="0" err="1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 err="1">
                    <a:latin typeface="Arial Black" pitchFamily="34" charset="0"/>
                  </a:rPr>
                  <a:t>A</a:t>
                </a:r>
                <a:r>
                  <a:rPr lang="en-US" sz="1800" dirty="0">
                    <a:latin typeface="Arial Black" pitchFamily="34" charset="0"/>
                  </a:rPr>
                  <a:t> and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for some r &gt; 0 }.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	To prove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 is open, 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	l</a:t>
                </a:r>
                <a:r>
                  <a:rPr lang="en-US" sz="1800" dirty="0" smtClean="0">
                    <a:latin typeface="Arial Black" pitchFamily="34" charset="0"/>
                  </a:rPr>
                  <a:t>et</a:t>
                </a:r>
                <a:r>
                  <a:rPr lang="en-US" sz="1800" dirty="0">
                    <a:latin typeface="Arial Black" pitchFamily="34" charset="0"/>
                  </a:rPr>
                  <a:t>	y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</a:t>
                </a:r>
              </a:p>
              <a:p>
                <a:pPr lvl="0"/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</a:t>
                </a:r>
                <a:r>
                  <a:rPr lang="en-US" sz="1800" baseline="-25000" dirty="0" smtClean="0">
                    <a:latin typeface="Arial Black" pitchFamily="34" charset="0"/>
                  </a:rPr>
                  <a:t>r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</a:t>
                </a:r>
                <a:r>
                  <a:rPr lang="en-US" sz="1800" dirty="0" smtClean="0">
                    <a:latin typeface="Arial Black" pitchFamily="34" charset="0"/>
                  </a:rPr>
                  <a:t> for </a:t>
                </a:r>
                <a:r>
                  <a:rPr lang="en-US" sz="1800" dirty="0">
                    <a:latin typeface="Arial Black" pitchFamily="34" charset="0"/>
                  </a:rPr>
                  <a:t>some r &gt; 0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r>
                  <a:rPr lang="en-US" sz="1800" dirty="0">
                    <a:latin typeface="Arial Black" pitchFamily="34" charset="0"/>
                  </a:rPr>
                  <a:t> 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lvl="0"/>
                <a:r>
                  <a:rPr lang="en-US" sz="1800" dirty="0" smtClean="0">
                    <a:latin typeface="Arial Black" pitchFamily="34" charset="0"/>
                  </a:rPr>
                  <a:t>        But we have to show that for </a:t>
                </a:r>
                <a:r>
                  <a:rPr lang="en-US" sz="1800" dirty="0">
                    <a:latin typeface="Arial Black" pitchFamily="34" charset="0"/>
                  </a:rPr>
                  <a:t>some </a:t>
                </a:r>
                <a:r>
                  <a:rPr lang="en-US" sz="1800" dirty="0" smtClean="0">
                    <a:latin typeface="Arial Black" pitchFamily="34" charset="0"/>
                  </a:rPr>
                  <a:t>r1 </a:t>
                </a:r>
                <a:r>
                  <a:rPr lang="en-US" sz="1800" dirty="0">
                    <a:latin typeface="Arial Black" pitchFamily="34" charset="0"/>
                  </a:rPr>
                  <a:t>&gt;</a:t>
                </a:r>
                <a:r>
                  <a:rPr lang="en-US" sz="1800" dirty="0" smtClean="0">
                    <a:latin typeface="Arial Black" pitchFamily="34" charset="0"/>
                  </a:rPr>
                  <a:t>0, </a:t>
                </a:r>
                <a:r>
                  <a:rPr lang="en-US" sz="1800" dirty="0">
                    <a:latin typeface="Arial Black" pitchFamily="34" charset="0"/>
                  </a:rPr>
                  <a:t>S</a:t>
                </a:r>
                <a:r>
                  <a:rPr lang="en-US" sz="1800" baseline="-25000" dirty="0">
                    <a:latin typeface="Arial Black" pitchFamily="34" charset="0"/>
                  </a:rPr>
                  <a:t>r1</a:t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(A).</a:t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Now let r</a:t>
                </a:r>
                <a:r>
                  <a:rPr lang="en-US" sz="1800" baseline="-25000" dirty="0">
                    <a:latin typeface="Arial Black" pitchFamily="34" charset="0"/>
                  </a:rPr>
                  <a:t>1</a:t>
                </a:r>
                <a:r>
                  <a:rPr lang="en-US" sz="1800" dirty="0">
                    <a:latin typeface="Arial Black" pitchFamily="34" charset="0"/>
                  </a:rPr>
                  <a:t> = r – d(x, y) for some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(y).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         Construct      S</a:t>
                </a:r>
                <a:r>
                  <a:rPr lang="en-US" sz="1800" baseline="-25000" dirty="0" smtClean="0">
                    <a:latin typeface="Arial Black" pitchFamily="34" charset="0"/>
                  </a:rPr>
                  <a:t>r1</a:t>
                </a:r>
                <a:r>
                  <a:rPr lang="en-US" sz="1800" dirty="0" smtClean="0">
                    <a:latin typeface="Arial Black" pitchFamily="34" charset="0"/>
                  </a:rPr>
                  <a:t>(y).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3"/>
                <a:stretch>
                  <a:fillRect l="-444" t="-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8100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X, </a:t>
                </a:r>
                <a:r>
                  <a:rPr lang="en-US" sz="1800" dirty="0" smtClean="0">
                    <a:latin typeface="Arial Black" pitchFamily="34" charset="0"/>
                  </a:rPr>
                  <a:t>then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) </a:t>
                </a:r>
                <a:r>
                  <a:rPr lang="en-US" sz="2000" dirty="0">
                    <a:latin typeface="Arial Black" pitchFamily="34" charset="0"/>
                  </a:rPr>
                  <a:t>is the largest open subset </a:t>
                </a:r>
                <a:r>
                  <a:rPr lang="en-US" sz="20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Since,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(A)={x| </a:t>
                </a:r>
                <a:r>
                  <a:rPr lang="en-US" sz="1800" dirty="0" err="1">
                    <a:latin typeface="Arial Black" pitchFamily="34" charset="0"/>
                  </a:rPr>
                  <a:t>x</a:t>
                </a:r>
                <a:r>
                  <a:rPr lang="en-US" sz="1800" dirty="0" err="1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 err="1">
                    <a:latin typeface="Arial Black" pitchFamily="34" charset="0"/>
                  </a:rPr>
                  <a:t>A</a:t>
                </a:r>
                <a:r>
                  <a:rPr lang="en-US" sz="1800" dirty="0">
                    <a:latin typeface="Arial Black" pitchFamily="34" charset="0"/>
                  </a:rPr>
                  <a:t> and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for some r &gt; 0 }.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	To prove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 is open, 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	l</a:t>
                </a:r>
                <a:r>
                  <a:rPr lang="en-US" sz="1800" dirty="0" smtClean="0">
                    <a:latin typeface="Arial Black" pitchFamily="34" charset="0"/>
                  </a:rPr>
                  <a:t>et</a:t>
                </a:r>
                <a:r>
                  <a:rPr lang="en-US" sz="1800" dirty="0">
                    <a:latin typeface="Arial Black" pitchFamily="34" charset="0"/>
                  </a:rPr>
                  <a:t>	y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</a:t>
                </a:r>
              </a:p>
              <a:p>
                <a:pPr lvl="0"/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</a:t>
                </a:r>
                <a:r>
                  <a:rPr lang="en-US" sz="1800" baseline="-25000" dirty="0" smtClean="0">
                    <a:latin typeface="Arial Black" pitchFamily="34" charset="0"/>
                  </a:rPr>
                  <a:t>r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</a:t>
                </a:r>
                <a:r>
                  <a:rPr lang="en-US" sz="1800" dirty="0" smtClean="0">
                    <a:latin typeface="Arial Black" pitchFamily="34" charset="0"/>
                  </a:rPr>
                  <a:t> for </a:t>
                </a:r>
                <a:r>
                  <a:rPr lang="en-US" sz="1800" dirty="0">
                    <a:latin typeface="Arial Black" pitchFamily="34" charset="0"/>
                  </a:rPr>
                  <a:t>some r &gt; 0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r>
                  <a:rPr lang="en-US" sz="1800" dirty="0">
                    <a:latin typeface="Arial Black" pitchFamily="34" charset="0"/>
                  </a:rPr>
                  <a:t> 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lvl="0"/>
                <a:r>
                  <a:rPr lang="en-US" sz="1800" dirty="0" smtClean="0">
                    <a:latin typeface="Arial Black" pitchFamily="34" charset="0"/>
                  </a:rPr>
                  <a:t>        But we have to show that for </a:t>
                </a:r>
                <a:r>
                  <a:rPr lang="en-US" sz="1800" dirty="0">
                    <a:latin typeface="Arial Black" pitchFamily="34" charset="0"/>
                  </a:rPr>
                  <a:t>some </a:t>
                </a:r>
                <a:r>
                  <a:rPr lang="en-US" sz="1800" dirty="0" smtClean="0">
                    <a:latin typeface="Arial Black" pitchFamily="34" charset="0"/>
                  </a:rPr>
                  <a:t>r1 </a:t>
                </a:r>
                <a:r>
                  <a:rPr lang="en-US" sz="1800" dirty="0">
                    <a:latin typeface="Arial Black" pitchFamily="34" charset="0"/>
                  </a:rPr>
                  <a:t>&gt;</a:t>
                </a:r>
                <a:r>
                  <a:rPr lang="en-US" sz="1800" dirty="0" smtClean="0">
                    <a:latin typeface="Arial Black" pitchFamily="34" charset="0"/>
                  </a:rPr>
                  <a:t>0, </a:t>
                </a:r>
                <a:r>
                  <a:rPr lang="en-US" sz="1800" dirty="0">
                    <a:latin typeface="Arial Black" pitchFamily="34" charset="0"/>
                  </a:rPr>
                  <a:t>S</a:t>
                </a:r>
                <a:r>
                  <a:rPr lang="en-US" sz="1800" baseline="-25000" dirty="0">
                    <a:latin typeface="Arial Black" pitchFamily="34" charset="0"/>
                  </a:rPr>
                  <a:t>r1</a:t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(A).</a:t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Now let r</a:t>
                </a:r>
                <a:r>
                  <a:rPr lang="en-US" sz="1800" baseline="-25000" dirty="0">
                    <a:latin typeface="Arial Black" pitchFamily="34" charset="0"/>
                  </a:rPr>
                  <a:t>1</a:t>
                </a:r>
                <a:r>
                  <a:rPr lang="en-US" sz="1800" dirty="0">
                    <a:latin typeface="Arial Black" pitchFamily="34" charset="0"/>
                  </a:rPr>
                  <a:t> = r – d(x, y) for some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(y).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         Construct      S</a:t>
                </a:r>
                <a:r>
                  <a:rPr lang="en-US" sz="1800" baseline="-25000" dirty="0" smtClean="0">
                    <a:latin typeface="Arial Black" pitchFamily="34" charset="0"/>
                  </a:rPr>
                  <a:t>r1</a:t>
                </a:r>
                <a:r>
                  <a:rPr lang="en-US" sz="1800" dirty="0" smtClean="0">
                    <a:latin typeface="Arial Black" pitchFamily="34" charset="0"/>
                  </a:rPr>
                  <a:t>(y).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let z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</a:t>
                </a:r>
                <a:r>
                  <a:rPr lang="en-US" sz="1800" baseline="-25000" dirty="0" smtClean="0">
                    <a:latin typeface="Arial Black" pitchFamily="34" charset="0"/>
                  </a:rPr>
                  <a:t>r1</a:t>
                </a:r>
                <a:r>
                  <a:rPr lang="en-US" sz="1800" dirty="0" smtClean="0">
                    <a:latin typeface="Arial Black" pitchFamily="34" charset="0"/>
                  </a:rPr>
                  <a:t>(y) then </a:t>
                </a:r>
                <a:r>
                  <a:rPr lang="en-US" sz="1800" dirty="0">
                    <a:latin typeface="Arial Black" pitchFamily="34" charset="0"/>
                  </a:rPr>
                  <a:t>d(y, z ) &lt; r</a:t>
                </a:r>
                <a:r>
                  <a:rPr lang="en-US" sz="1800" baseline="-25000" dirty="0">
                    <a:latin typeface="Arial Black" pitchFamily="34" charset="0"/>
                  </a:rPr>
                  <a:t> 1</a:t>
                </a:r>
                <a:r>
                  <a:rPr lang="en-US" sz="1800" dirty="0">
                    <a:latin typeface="Arial Black" pitchFamily="34" charset="0"/>
                  </a:rPr>
                  <a:t> 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3"/>
                <a:stretch>
                  <a:fillRect l="-444" t="-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9552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X, </a:t>
                </a:r>
                <a:r>
                  <a:rPr lang="en-US" sz="1800" dirty="0" smtClean="0">
                    <a:latin typeface="Arial Black" pitchFamily="34" charset="0"/>
                  </a:rPr>
                  <a:t>then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) </a:t>
                </a:r>
                <a:r>
                  <a:rPr lang="en-US" sz="2000" dirty="0">
                    <a:latin typeface="Arial Black" pitchFamily="34" charset="0"/>
                  </a:rPr>
                  <a:t>is the largest open subset </a:t>
                </a:r>
                <a:r>
                  <a:rPr lang="en-US" sz="20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Since,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(A)={x| </a:t>
                </a:r>
                <a:r>
                  <a:rPr lang="en-US" sz="1800" dirty="0" err="1">
                    <a:latin typeface="Arial Black" pitchFamily="34" charset="0"/>
                  </a:rPr>
                  <a:t>x</a:t>
                </a:r>
                <a:r>
                  <a:rPr lang="en-US" sz="1800" dirty="0" err="1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 err="1">
                    <a:latin typeface="Arial Black" pitchFamily="34" charset="0"/>
                  </a:rPr>
                  <a:t>A</a:t>
                </a:r>
                <a:r>
                  <a:rPr lang="en-US" sz="1800" dirty="0">
                    <a:latin typeface="Arial Black" pitchFamily="34" charset="0"/>
                  </a:rPr>
                  <a:t> and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for some r &gt; 0 }.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	To prove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 is open, 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	l</a:t>
                </a:r>
                <a:r>
                  <a:rPr lang="en-US" sz="1800" dirty="0" smtClean="0">
                    <a:latin typeface="Arial Black" pitchFamily="34" charset="0"/>
                  </a:rPr>
                  <a:t>et</a:t>
                </a:r>
                <a:r>
                  <a:rPr lang="en-US" sz="1800" dirty="0">
                    <a:latin typeface="Arial Black" pitchFamily="34" charset="0"/>
                  </a:rPr>
                  <a:t>	y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</a:t>
                </a:r>
              </a:p>
              <a:p>
                <a:pPr lvl="0"/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</a:t>
                </a:r>
                <a:r>
                  <a:rPr lang="en-US" sz="1800" baseline="-25000" dirty="0" smtClean="0">
                    <a:latin typeface="Arial Black" pitchFamily="34" charset="0"/>
                  </a:rPr>
                  <a:t>r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</a:t>
                </a:r>
                <a:r>
                  <a:rPr lang="en-US" sz="1800" dirty="0" smtClean="0">
                    <a:latin typeface="Arial Black" pitchFamily="34" charset="0"/>
                  </a:rPr>
                  <a:t> for </a:t>
                </a:r>
                <a:r>
                  <a:rPr lang="en-US" sz="1800" dirty="0">
                    <a:latin typeface="Arial Black" pitchFamily="34" charset="0"/>
                  </a:rPr>
                  <a:t>some r &gt; 0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r>
                  <a:rPr lang="en-US" sz="1800" dirty="0">
                    <a:latin typeface="Arial Black" pitchFamily="34" charset="0"/>
                  </a:rPr>
                  <a:t> 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lvl="0"/>
                <a:r>
                  <a:rPr lang="en-US" sz="1800" dirty="0" smtClean="0">
                    <a:latin typeface="Arial Black" pitchFamily="34" charset="0"/>
                  </a:rPr>
                  <a:t>        But we have to show that for </a:t>
                </a:r>
                <a:r>
                  <a:rPr lang="en-US" sz="1800" dirty="0">
                    <a:latin typeface="Arial Black" pitchFamily="34" charset="0"/>
                  </a:rPr>
                  <a:t>some </a:t>
                </a:r>
                <a:r>
                  <a:rPr lang="en-US" sz="1800" dirty="0" smtClean="0">
                    <a:latin typeface="Arial Black" pitchFamily="34" charset="0"/>
                  </a:rPr>
                  <a:t>r1 </a:t>
                </a:r>
                <a:r>
                  <a:rPr lang="en-US" sz="1800" dirty="0">
                    <a:latin typeface="Arial Black" pitchFamily="34" charset="0"/>
                  </a:rPr>
                  <a:t>&gt;</a:t>
                </a:r>
                <a:r>
                  <a:rPr lang="en-US" sz="1800" dirty="0" smtClean="0">
                    <a:latin typeface="Arial Black" pitchFamily="34" charset="0"/>
                  </a:rPr>
                  <a:t>0, </a:t>
                </a:r>
                <a:r>
                  <a:rPr lang="en-US" sz="1800" dirty="0">
                    <a:latin typeface="Arial Black" pitchFamily="34" charset="0"/>
                  </a:rPr>
                  <a:t>S</a:t>
                </a:r>
                <a:r>
                  <a:rPr lang="en-US" sz="1800" baseline="-25000" dirty="0">
                    <a:latin typeface="Arial Black" pitchFamily="34" charset="0"/>
                  </a:rPr>
                  <a:t>r1</a:t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(A).</a:t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Now let r</a:t>
                </a:r>
                <a:r>
                  <a:rPr lang="en-US" sz="1800" baseline="-25000" dirty="0">
                    <a:latin typeface="Arial Black" pitchFamily="34" charset="0"/>
                  </a:rPr>
                  <a:t>1</a:t>
                </a:r>
                <a:r>
                  <a:rPr lang="en-US" sz="1800" dirty="0">
                    <a:latin typeface="Arial Black" pitchFamily="34" charset="0"/>
                  </a:rPr>
                  <a:t> = r – d(x, y) for some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(y).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         Construct      S</a:t>
                </a:r>
                <a:r>
                  <a:rPr lang="en-US" sz="1800" baseline="-25000" dirty="0" smtClean="0">
                    <a:latin typeface="Arial Black" pitchFamily="34" charset="0"/>
                  </a:rPr>
                  <a:t>r1</a:t>
                </a:r>
                <a:r>
                  <a:rPr lang="en-US" sz="1800" dirty="0" smtClean="0">
                    <a:latin typeface="Arial Black" pitchFamily="34" charset="0"/>
                  </a:rPr>
                  <a:t>(y).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let z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</a:t>
                </a:r>
                <a:r>
                  <a:rPr lang="en-US" sz="1800" baseline="-25000" dirty="0" smtClean="0">
                    <a:latin typeface="Arial Black" pitchFamily="34" charset="0"/>
                  </a:rPr>
                  <a:t>r1</a:t>
                </a:r>
                <a:r>
                  <a:rPr lang="en-US" sz="1800" dirty="0" smtClean="0">
                    <a:latin typeface="Arial Black" pitchFamily="34" charset="0"/>
                  </a:rPr>
                  <a:t>(y) then </a:t>
                </a:r>
                <a:r>
                  <a:rPr lang="en-US" sz="1800" dirty="0">
                    <a:latin typeface="Arial Black" pitchFamily="34" charset="0"/>
                  </a:rPr>
                  <a:t>d(y, z ) &lt; r</a:t>
                </a:r>
                <a:r>
                  <a:rPr lang="en-US" sz="1800" baseline="-25000" dirty="0">
                    <a:latin typeface="Arial Black" pitchFamily="34" charset="0"/>
                  </a:rPr>
                  <a:t> 1</a:t>
                </a:r>
                <a:r>
                  <a:rPr lang="en-US" sz="1800" dirty="0">
                    <a:latin typeface="Arial Black" pitchFamily="34" charset="0"/>
                  </a:rPr>
                  <a:t> 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But d(x, z 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</a:t>
                </a:r>
                <a:r>
                  <a:rPr lang="en-US" sz="1800" dirty="0">
                    <a:latin typeface="Arial Black" pitchFamily="34" charset="0"/>
                  </a:rPr>
                  <a:t> d(x, y) + d(y, z) 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3"/>
                <a:stretch>
                  <a:fillRect l="-444" t="-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012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X, </a:t>
                </a:r>
                <a:r>
                  <a:rPr lang="en-US" sz="1800" dirty="0" smtClean="0">
                    <a:latin typeface="Arial Black" pitchFamily="34" charset="0"/>
                  </a:rPr>
                  <a:t>then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) </a:t>
                </a:r>
                <a:r>
                  <a:rPr lang="en-US" sz="2000" dirty="0">
                    <a:latin typeface="Arial Black" pitchFamily="34" charset="0"/>
                  </a:rPr>
                  <a:t>is the largest open subset </a:t>
                </a:r>
                <a:r>
                  <a:rPr lang="en-US" sz="20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Since,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(A)={x| </a:t>
                </a:r>
                <a:r>
                  <a:rPr lang="en-US" sz="1800" dirty="0" err="1">
                    <a:latin typeface="Arial Black" pitchFamily="34" charset="0"/>
                  </a:rPr>
                  <a:t>x</a:t>
                </a:r>
                <a:r>
                  <a:rPr lang="en-US" sz="1800" dirty="0" err="1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 err="1">
                    <a:latin typeface="Arial Black" pitchFamily="34" charset="0"/>
                  </a:rPr>
                  <a:t>A</a:t>
                </a:r>
                <a:r>
                  <a:rPr lang="en-US" sz="1800" dirty="0">
                    <a:latin typeface="Arial Black" pitchFamily="34" charset="0"/>
                  </a:rPr>
                  <a:t> and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for some r &gt; 0 }.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	To prove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 is open, 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	l</a:t>
                </a:r>
                <a:r>
                  <a:rPr lang="en-US" sz="1800" dirty="0" smtClean="0">
                    <a:latin typeface="Arial Black" pitchFamily="34" charset="0"/>
                  </a:rPr>
                  <a:t>et</a:t>
                </a:r>
                <a:r>
                  <a:rPr lang="en-US" sz="1800" dirty="0">
                    <a:latin typeface="Arial Black" pitchFamily="34" charset="0"/>
                  </a:rPr>
                  <a:t>	y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</a:t>
                </a:r>
              </a:p>
              <a:p>
                <a:pPr lvl="0"/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</a:t>
                </a:r>
                <a:r>
                  <a:rPr lang="en-US" sz="1800" baseline="-25000" dirty="0" smtClean="0">
                    <a:latin typeface="Arial Black" pitchFamily="34" charset="0"/>
                  </a:rPr>
                  <a:t>r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</a:t>
                </a:r>
                <a:r>
                  <a:rPr lang="en-US" sz="1800" dirty="0" smtClean="0">
                    <a:latin typeface="Arial Black" pitchFamily="34" charset="0"/>
                  </a:rPr>
                  <a:t> for </a:t>
                </a:r>
                <a:r>
                  <a:rPr lang="en-US" sz="1800" dirty="0">
                    <a:latin typeface="Arial Black" pitchFamily="34" charset="0"/>
                  </a:rPr>
                  <a:t>some r &gt; 0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r>
                  <a:rPr lang="en-US" sz="1800" dirty="0">
                    <a:latin typeface="Arial Black" pitchFamily="34" charset="0"/>
                  </a:rPr>
                  <a:t> 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lvl="0"/>
                <a:r>
                  <a:rPr lang="en-US" sz="1800" dirty="0" smtClean="0">
                    <a:latin typeface="Arial Black" pitchFamily="34" charset="0"/>
                  </a:rPr>
                  <a:t>        But we have to show that for </a:t>
                </a:r>
                <a:r>
                  <a:rPr lang="en-US" sz="1800" dirty="0">
                    <a:latin typeface="Arial Black" pitchFamily="34" charset="0"/>
                  </a:rPr>
                  <a:t>some </a:t>
                </a:r>
                <a:r>
                  <a:rPr lang="en-US" sz="1800" dirty="0" smtClean="0">
                    <a:latin typeface="Arial Black" pitchFamily="34" charset="0"/>
                  </a:rPr>
                  <a:t>r1 </a:t>
                </a:r>
                <a:r>
                  <a:rPr lang="en-US" sz="1800" dirty="0">
                    <a:latin typeface="Arial Black" pitchFamily="34" charset="0"/>
                  </a:rPr>
                  <a:t>&gt;</a:t>
                </a:r>
                <a:r>
                  <a:rPr lang="en-US" sz="1800" dirty="0" smtClean="0">
                    <a:latin typeface="Arial Black" pitchFamily="34" charset="0"/>
                  </a:rPr>
                  <a:t>0, </a:t>
                </a:r>
                <a:r>
                  <a:rPr lang="en-US" sz="1800" dirty="0">
                    <a:latin typeface="Arial Black" pitchFamily="34" charset="0"/>
                  </a:rPr>
                  <a:t>S</a:t>
                </a:r>
                <a:r>
                  <a:rPr lang="en-US" sz="1800" baseline="-25000" dirty="0">
                    <a:latin typeface="Arial Black" pitchFamily="34" charset="0"/>
                  </a:rPr>
                  <a:t>r1</a:t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(A).</a:t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Now let r</a:t>
                </a:r>
                <a:r>
                  <a:rPr lang="en-US" sz="1800" baseline="-25000" dirty="0">
                    <a:latin typeface="Arial Black" pitchFamily="34" charset="0"/>
                  </a:rPr>
                  <a:t>1</a:t>
                </a:r>
                <a:r>
                  <a:rPr lang="en-US" sz="1800" dirty="0">
                    <a:latin typeface="Arial Black" pitchFamily="34" charset="0"/>
                  </a:rPr>
                  <a:t> = r – d(x, y) for some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(y).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         Construct      S</a:t>
                </a:r>
                <a:r>
                  <a:rPr lang="en-US" sz="1800" baseline="-25000" dirty="0" smtClean="0">
                    <a:latin typeface="Arial Black" pitchFamily="34" charset="0"/>
                  </a:rPr>
                  <a:t>r1</a:t>
                </a:r>
                <a:r>
                  <a:rPr lang="en-US" sz="1800" dirty="0" smtClean="0">
                    <a:latin typeface="Arial Black" pitchFamily="34" charset="0"/>
                  </a:rPr>
                  <a:t>(y).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let z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</a:t>
                </a:r>
                <a:r>
                  <a:rPr lang="en-US" sz="1800" baseline="-25000" dirty="0" smtClean="0">
                    <a:latin typeface="Arial Black" pitchFamily="34" charset="0"/>
                  </a:rPr>
                  <a:t>r1</a:t>
                </a:r>
                <a:r>
                  <a:rPr lang="en-US" sz="1800" dirty="0" smtClean="0">
                    <a:latin typeface="Arial Black" pitchFamily="34" charset="0"/>
                  </a:rPr>
                  <a:t>(y) then </a:t>
                </a:r>
                <a:r>
                  <a:rPr lang="en-US" sz="1800" dirty="0">
                    <a:latin typeface="Arial Black" pitchFamily="34" charset="0"/>
                  </a:rPr>
                  <a:t>d(y, z ) &lt; r</a:t>
                </a:r>
                <a:r>
                  <a:rPr lang="en-US" sz="1800" baseline="-25000" dirty="0">
                    <a:latin typeface="Arial Black" pitchFamily="34" charset="0"/>
                  </a:rPr>
                  <a:t> 1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But d(x, z 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</a:t>
                </a:r>
                <a:r>
                  <a:rPr lang="en-US" sz="1800" dirty="0">
                    <a:latin typeface="Arial Black" pitchFamily="34" charset="0"/>
                  </a:rPr>
                  <a:t> d(x, y) + d(y, z)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&lt;</a:t>
                </a:r>
                <a:r>
                  <a:rPr lang="en-US" sz="1800" dirty="0">
                    <a:latin typeface="Arial Black" pitchFamily="34" charset="0"/>
                  </a:rPr>
                  <a:t>r</a:t>
                </a:r>
                <a:r>
                  <a:rPr lang="en-US" sz="1800" baseline="-25000" dirty="0">
                    <a:latin typeface="Arial Black" pitchFamily="34" charset="0"/>
                  </a:rPr>
                  <a:t> 1</a:t>
                </a:r>
                <a:r>
                  <a:rPr lang="en-US" sz="1800" dirty="0">
                    <a:latin typeface="Arial Black" pitchFamily="34" charset="0"/>
                  </a:rPr>
                  <a:t> + d(x, y)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= </a:t>
                </a:r>
                <a:r>
                  <a:rPr lang="en-US" sz="1800" dirty="0">
                    <a:latin typeface="Arial Black" pitchFamily="34" charset="0"/>
                  </a:rPr>
                  <a:t>r – d(x,  y) + d(x, y)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d(x, z) &lt; r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4"/>
                <a:stretch>
                  <a:fillRect l="-444" t="-662" b="-2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3699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3: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(X, d) be a metric space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X, </a:t>
                </a:r>
                <a:r>
                  <a:rPr lang="en-US" sz="1800" dirty="0" smtClean="0">
                    <a:latin typeface="Arial Black" pitchFamily="34" charset="0"/>
                  </a:rPr>
                  <a:t>then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) </a:t>
                </a:r>
                <a:r>
                  <a:rPr lang="en-US" sz="2000" dirty="0">
                    <a:latin typeface="Arial Black" pitchFamily="34" charset="0"/>
                  </a:rPr>
                  <a:t>is the largest open subset </a:t>
                </a:r>
                <a:r>
                  <a:rPr lang="en-US" sz="20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.</a:t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381000"/>
                <a:ext cx="8229600" cy="1143000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</p:spPr>
            <p:txBody>
              <a:bodyPr>
                <a:normAutofit fontScale="40000" lnSpcReduction="20000"/>
              </a:bodyPr>
              <a:lstStyle/>
              <a:p>
                <a:r>
                  <a:rPr lang="en-US" sz="4400" dirty="0" smtClean="0">
                    <a:latin typeface="Arial Black" pitchFamily="34" charset="0"/>
                  </a:rPr>
                  <a:t>Proof</a:t>
                </a:r>
                <a:r>
                  <a:rPr lang="en-US" sz="2400" dirty="0" smtClean="0">
                    <a:latin typeface="Arial Black" pitchFamily="34" charset="0"/>
                  </a:rPr>
                  <a:t>. </a:t>
                </a:r>
                <a:r>
                  <a:rPr lang="en-US" sz="4500" dirty="0">
                    <a:latin typeface="Arial Black" pitchFamily="34" charset="0"/>
                  </a:rPr>
                  <a:t>Since, 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err="1">
                    <a:latin typeface="Arial Black" pitchFamily="34" charset="0"/>
                  </a:rPr>
                  <a:t>Int</a:t>
                </a:r>
                <a:r>
                  <a:rPr lang="en-US" sz="4500" dirty="0">
                    <a:latin typeface="Arial Black" pitchFamily="34" charset="0"/>
                  </a:rPr>
                  <a:t>(A)={x| </a:t>
                </a:r>
                <a:r>
                  <a:rPr lang="en-US" sz="4500" dirty="0" err="1">
                    <a:latin typeface="Arial Black" pitchFamily="34" charset="0"/>
                  </a:rPr>
                  <a:t>x</a:t>
                </a:r>
                <a:r>
                  <a:rPr lang="en-US" sz="4500" dirty="0" err="1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4500" dirty="0" err="1">
                    <a:latin typeface="Arial Black" pitchFamily="34" charset="0"/>
                  </a:rPr>
                  <a:t>A</a:t>
                </a:r>
                <a:r>
                  <a:rPr lang="en-US" sz="4500" dirty="0">
                    <a:latin typeface="Arial Black" pitchFamily="34" charset="0"/>
                  </a:rPr>
                  <a:t> and S</a:t>
                </a:r>
                <a:r>
                  <a:rPr lang="en-US" sz="4500" baseline="-25000" dirty="0">
                    <a:latin typeface="Arial Black" pitchFamily="34" charset="0"/>
                  </a:rPr>
                  <a:t>r</a:t>
                </a:r>
                <a:r>
                  <a:rPr lang="en-US" sz="4500" dirty="0">
                    <a:latin typeface="Arial Black" pitchFamily="34" charset="0"/>
                  </a:rPr>
                  <a:t> (x)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4500" dirty="0">
                    <a:latin typeface="Arial Black" pitchFamily="34" charset="0"/>
                  </a:rPr>
                  <a:t> A for some r &gt; 0 }.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>		To prove that </a:t>
                </a:r>
                <a:r>
                  <a:rPr lang="en-US" sz="4500" dirty="0" err="1">
                    <a:latin typeface="Arial Black" pitchFamily="34" charset="0"/>
                  </a:rPr>
                  <a:t>Int</a:t>
                </a:r>
                <a:r>
                  <a:rPr lang="en-US" sz="4500" dirty="0">
                    <a:latin typeface="Arial Black" pitchFamily="34" charset="0"/>
                  </a:rPr>
                  <a:t> (A) is open, </a:t>
                </a:r>
                <a:r>
                  <a:rPr lang="en-US" sz="4500" dirty="0" smtClean="0">
                    <a:latin typeface="Arial Black" pitchFamily="34" charset="0"/>
                  </a:rPr>
                  <a:t/>
                </a:r>
                <a:endParaRPr lang="en-US" sz="4500" dirty="0">
                  <a:latin typeface="Arial Black" pitchFamily="34" charset="0"/>
                </a:endParaRPr>
              </a:p>
              <a:p>
                <a:r>
                  <a:rPr lang="en-US" sz="4500" dirty="0">
                    <a:latin typeface="Arial Black" pitchFamily="34" charset="0"/>
                  </a:rPr>
                  <a:t>		l</a:t>
                </a:r>
                <a:r>
                  <a:rPr lang="en-US" sz="4500" dirty="0" smtClean="0">
                    <a:latin typeface="Arial Black" pitchFamily="34" charset="0"/>
                  </a:rPr>
                  <a:t>et</a:t>
                </a:r>
                <a:r>
                  <a:rPr lang="en-US" sz="4500" dirty="0">
                    <a:latin typeface="Arial Black" pitchFamily="34" charset="0"/>
                  </a:rPr>
                  <a:t>	y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err="1">
                    <a:latin typeface="Arial Black" pitchFamily="34" charset="0"/>
                  </a:rPr>
                  <a:t>Int</a:t>
                </a:r>
                <a:r>
                  <a:rPr lang="en-US" sz="4500" dirty="0">
                    <a:latin typeface="Arial Black" pitchFamily="34" charset="0"/>
                  </a:rPr>
                  <a:t> (A)</a:t>
                </a:r>
              </a:p>
              <a:p>
                <a:pPr lvl="0"/>
                <a:r>
                  <a:rPr lang="en-US" sz="45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45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4500" b="0" i="1" smtClean="0">
                        <a:latin typeface="Cambria Math"/>
                        <a:ea typeface="Cambria Math"/>
                      </a:rPr>
                      <m:t>              </m:t>
                    </m:r>
                  </m:oMath>
                </a14:m>
                <a:r>
                  <a:rPr lang="en-US" sz="4500" dirty="0" smtClean="0">
                    <a:latin typeface="Arial Black" pitchFamily="34" charset="0"/>
                  </a:rPr>
                  <a:t>S</a:t>
                </a:r>
                <a:r>
                  <a:rPr lang="en-US" sz="4500" baseline="-25000" dirty="0" smtClean="0">
                    <a:latin typeface="Arial Black" pitchFamily="34" charset="0"/>
                  </a:rPr>
                  <a:t>r</a:t>
                </a:r>
                <a:r>
                  <a:rPr lang="en-US" sz="4500" dirty="0" smtClean="0">
                    <a:latin typeface="Arial Black" pitchFamily="34" charset="0"/>
                  </a:rPr>
                  <a:t/>
                </a:r>
                <a:r>
                  <a:rPr lang="en-US" sz="4500" dirty="0">
                    <a:latin typeface="Arial Black" pitchFamily="34" charset="0"/>
                  </a:rPr>
                  <a:t>(y)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4500" dirty="0">
                    <a:latin typeface="Arial Black" pitchFamily="34" charset="0"/>
                  </a:rPr>
                  <a:t> A </a:t>
                </a:r>
                <a:r>
                  <a:rPr lang="en-US" sz="4500" dirty="0" smtClean="0">
                    <a:latin typeface="Arial Black" pitchFamily="34" charset="0"/>
                  </a:rPr>
                  <a:t> for </a:t>
                </a:r>
                <a:r>
                  <a:rPr lang="en-US" sz="4500" dirty="0">
                    <a:latin typeface="Arial Black" pitchFamily="34" charset="0"/>
                  </a:rPr>
                  <a:t>some r &gt; 0</a:t>
                </a:r>
                <a:r>
                  <a:rPr lang="en-US" sz="4500" dirty="0" smtClean="0">
                    <a:latin typeface="Arial Black" pitchFamily="34" charset="0"/>
                  </a:rPr>
                  <a:t>.</a:t>
                </a:r>
                <a:r>
                  <a:rPr lang="en-US" sz="4500" dirty="0">
                    <a:latin typeface="Arial Black" pitchFamily="34" charset="0"/>
                  </a:rPr>
                  <a:t> </a:t>
                </a:r>
                <a:endParaRPr lang="en-US" sz="4500" dirty="0" smtClean="0">
                  <a:latin typeface="Arial Black" pitchFamily="34" charset="0"/>
                </a:endParaRPr>
              </a:p>
              <a:p>
                <a:pPr lvl="0"/>
                <a:r>
                  <a:rPr lang="en-US" sz="4500" dirty="0" smtClean="0">
                    <a:latin typeface="Arial Black" pitchFamily="34" charset="0"/>
                  </a:rPr>
                  <a:t>        But we have to show that for </a:t>
                </a:r>
                <a:r>
                  <a:rPr lang="en-US" sz="4500" dirty="0">
                    <a:latin typeface="Arial Black" pitchFamily="34" charset="0"/>
                  </a:rPr>
                  <a:t>some </a:t>
                </a:r>
                <a:r>
                  <a:rPr lang="en-US" sz="4500" dirty="0" smtClean="0">
                    <a:latin typeface="Arial Black" pitchFamily="34" charset="0"/>
                  </a:rPr>
                  <a:t>r1 </a:t>
                </a:r>
                <a:r>
                  <a:rPr lang="en-US" sz="4500" dirty="0">
                    <a:latin typeface="Arial Black" pitchFamily="34" charset="0"/>
                  </a:rPr>
                  <a:t>&gt;</a:t>
                </a:r>
                <a:r>
                  <a:rPr lang="en-US" sz="4500" dirty="0" smtClean="0">
                    <a:latin typeface="Arial Black" pitchFamily="34" charset="0"/>
                  </a:rPr>
                  <a:t>0, </a:t>
                </a:r>
                <a:r>
                  <a:rPr lang="en-US" sz="4500" dirty="0">
                    <a:latin typeface="Arial Black" pitchFamily="34" charset="0"/>
                  </a:rPr>
                  <a:t>S</a:t>
                </a:r>
                <a:r>
                  <a:rPr lang="en-US" sz="4500" baseline="-25000" dirty="0">
                    <a:latin typeface="Arial Black" pitchFamily="34" charset="0"/>
                  </a:rPr>
                  <a:t>r1</a:t>
                </a:r>
                <a:r>
                  <a:rPr lang="en-US" sz="4500" dirty="0">
                    <a:latin typeface="Arial Black" pitchFamily="34" charset="0"/>
                  </a:rPr>
                  <a:t>(y)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err="1" smtClean="0">
                    <a:latin typeface="Arial Black" pitchFamily="34" charset="0"/>
                  </a:rPr>
                  <a:t>Int</a:t>
                </a:r>
                <a:r>
                  <a:rPr lang="en-US" sz="4500" dirty="0" smtClean="0">
                    <a:latin typeface="Arial Black" pitchFamily="34" charset="0"/>
                  </a:rPr>
                  <a:t>(A).</a:t>
                </a:r>
                <a:endParaRPr lang="en-US" sz="4500" dirty="0">
                  <a:latin typeface="Arial Black" pitchFamily="34" charset="0"/>
                </a:endParaRPr>
              </a:p>
              <a:p>
                <a:r>
                  <a:rPr lang="en-US" sz="4500" dirty="0">
                    <a:latin typeface="Arial Black" pitchFamily="34" charset="0"/>
                  </a:rPr>
                  <a:t>	Now let r</a:t>
                </a:r>
                <a:r>
                  <a:rPr lang="en-US" sz="4500" baseline="-25000" dirty="0">
                    <a:latin typeface="Arial Black" pitchFamily="34" charset="0"/>
                  </a:rPr>
                  <a:t>1</a:t>
                </a:r>
                <a:r>
                  <a:rPr lang="en-US" sz="4500" dirty="0">
                    <a:latin typeface="Arial Black" pitchFamily="34" charset="0"/>
                  </a:rPr>
                  <a:t> = r – d(x, y) for some x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4500" dirty="0">
                    <a:latin typeface="Arial Black" pitchFamily="34" charset="0"/>
                  </a:rPr>
                  <a:t> S</a:t>
                </a:r>
                <a:r>
                  <a:rPr lang="en-US" sz="4500" baseline="-25000" dirty="0">
                    <a:latin typeface="Arial Black" pitchFamily="34" charset="0"/>
                  </a:rPr>
                  <a:t>r</a:t>
                </a:r>
                <a:r>
                  <a:rPr lang="en-US" sz="4500" dirty="0">
                    <a:latin typeface="Arial Black" pitchFamily="34" charset="0"/>
                  </a:rPr>
                  <a:t> (y). </a:t>
                </a:r>
                <a:endParaRPr lang="en-US" sz="4500" dirty="0" smtClean="0">
                  <a:latin typeface="Arial Black" pitchFamily="34" charset="0"/>
                </a:endParaRPr>
              </a:p>
              <a:p>
                <a:r>
                  <a:rPr lang="en-US" sz="4500" dirty="0" smtClean="0">
                    <a:latin typeface="Arial Black" pitchFamily="34" charset="0"/>
                  </a:rPr>
                  <a:t>         Construct      S</a:t>
                </a:r>
                <a:r>
                  <a:rPr lang="en-US" sz="4500" baseline="-25000" dirty="0" smtClean="0">
                    <a:latin typeface="Arial Black" pitchFamily="34" charset="0"/>
                  </a:rPr>
                  <a:t>r1</a:t>
                </a:r>
                <a:r>
                  <a:rPr lang="en-US" sz="4500" dirty="0" smtClean="0">
                    <a:latin typeface="Arial Black" pitchFamily="34" charset="0"/>
                  </a:rPr>
                  <a:t>(y).</a:t>
                </a:r>
              </a:p>
              <a:p>
                <a:r>
                  <a:rPr lang="en-US" sz="4500" dirty="0" smtClean="0">
                    <a:latin typeface="Arial Black" pitchFamily="34" charset="0"/>
                  </a:rPr>
                  <a:t/>
                </a:r>
                <a:r>
                  <a:rPr lang="en-US" sz="4500" dirty="0">
                    <a:latin typeface="Arial Black" pitchFamily="34" charset="0"/>
                  </a:rPr>
                  <a:t>let z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smtClean="0">
                    <a:latin typeface="Arial Black" pitchFamily="34" charset="0"/>
                  </a:rPr>
                  <a:t>S</a:t>
                </a:r>
                <a:r>
                  <a:rPr lang="en-US" sz="4500" baseline="-25000" dirty="0" smtClean="0">
                    <a:latin typeface="Arial Black" pitchFamily="34" charset="0"/>
                  </a:rPr>
                  <a:t>r1</a:t>
                </a:r>
                <a:r>
                  <a:rPr lang="en-US" sz="4500" dirty="0" smtClean="0">
                    <a:latin typeface="Arial Black" pitchFamily="34" charset="0"/>
                  </a:rPr>
                  <a:t>(y) then </a:t>
                </a:r>
                <a:r>
                  <a:rPr lang="en-US" sz="4500" dirty="0">
                    <a:latin typeface="Arial Black" pitchFamily="34" charset="0"/>
                  </a:rPr>
                  <a:t>d(y, z ) &lt; r</a:t>
                </a:r>
                <a:r>
                  <a:rPr lang="en-US" sz="4500" baseline="-25000" dirty="0">
                    <a:latin typeface="Arial Black" pitchFamily="34" charset="0"/>
                  </a:rPr>
                  <a:t> 1</a:t>
                </a:r>
                <a:r>
                  <a:rPr lang="en-US" sz="4500" dirty="0">
                    <a:latin typeface="Arial Black" pitchFamily="34" charset="0"/>
                  </a:rPr>
                  <a:t> .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>	But d(x, z )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</a:t>
                </a:r>
                <a:r>
                  <a:rPr lang="en-US" sz="4500" dirty="0">
                    <a:latin typeface="Arial Black" pitchFamily="34" charset="0"/>
                  </a:rPr>
                  <a:t> d(x, y) + d(y, z) 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smtClean="0">
                    <a:latin typeface="Arial Black" pitchFamily="34" charset="0"/>
                  </a:rPr>
                  <a:t>&lt;</a:t>
                </a:r>
                <a:r>
                  <a:rPr lang="en-US" sz="4500" dirty="0">
                    <a:latin typeface="Arial Black" pitchFamily="34" charset="0"/>
                  </a:rPr>
                  <a:t>r</a:t>
                </a:r>
                <a:r>
                  <a:rPr lang="en-US" sz="4500" baseline="-25000" dirty="0">
                    <a:latin typeface="Arial Black" pitchFamily="34" charset="0"/>
                  </a:rPr>
                  <a:t> 1</a:t>
                </a:r>
                <a:r>
                  <a:rPr lang="en-US" sz="4500" dirty="0">
                    <a:latin typeface="Arial Black" pitchFamily="34" charset="0"/>
                  </a:rPr>
                  <a:t> + d(x, y)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smtClean="0">
                    <a:latin typeface="Arial Black" pitchFamily="34" charset="0"/>
                  </a:rPr>
                  <a:t>    = </a:t>
                </a:r>
                <a:r>
                  <a:rPr lang="en-US" sz="4500" dirty="0">
                    <a:latin typeface="Arial Black" pitchFamily="34" charset="0"/>
                  </a:rPr>
                  <a:t>r – d(x,  y) + d(x, y)</a:t>
                </a:r>
              </a:p>
              <a:p>
                <a:r>
                  <a:rPr lang="en-US" sz="4500" dirty="0" smtClean="0">
                    <a:latin typeface="Arial Black" pitchFamily="34" charset="0"/>
                  </a:rPr>
                  <a:t/>
                </a:r>
                <a:r>
                  <a:rPr lang="en-US" sz="4500" dirty="0" smtClean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4500" dirty="0" smtClean="0">
                    <a:latin typeface="Arial Black" pitchFamily="34" charset="0"/>
                  </a:rPr>
                  <a:t/>
                </a:r>
                <a:r>
                  <a:rPr lang="en-US" sz="4500" dirty="0">
                    <a:latin typeface="Arial Black" pitchFamily="34" charset="0"/>
                  </a:rPr>
                  <a:t>d(x, z) &lt; r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smtClean="0">
                    <a:latin typeface="Arial Black" pitchFamily="34" charset="0"/>
                  </a:rPr>
                  <a:t/>
                </a:r>
                <a:r>
                  <a:rPr lang="en-US" sz="4500" dirty="0" smtClean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4500" dirty="0" smtClean="0">
                    <a:latin typeface="Arial Black" pitchFamily="34" charset="0"/>
                  </a:rPr>
                  <a:t/>
                </a:r>
                <a:r>
                  <a:rPr lang="en-US" sz="4500" dirty="0">
                    <a:latin typeface="Arial Black" pitchFamily="34" charset="0"/>
                  </a:rPr>
                  <a:t>z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4500" dirty="0">
                    <a:latin typeface="Arial Black" pitchFamily="34" charset="0"/>
                  </a:rPr>
                  <a:t> S</a:t>
                </a:r>
                <a:r>
                  <a:rPr lang="en-US" sz="4500" baseline="-25000" dirty="0">
                    <a:latin typeface="Arial Black" pitchFamily="34" charset="0"/>
                  </a:rPr>
                  <a:t>r</a:t>
                </a:r>
                <a:r>
                  <a:rPr lang="en-US" sz="4500" dirty="0">
                    <a:latin typeface="Arial Black" pitchFamily="34" charset="0"/>
                  </a:rPr>
                  <a:t>(x) 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602163"/>
              </a:xfrm>
              <a:blipFill rotWithShape="1">
                <a:blip r:embed="rId4"/>
                <a:stretch>
                  <a:fillRect l="-444" t="-1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7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>
                <a:no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Since,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(A)={x| </a:t>
                </a:r>
                <a:r>
                  <a:rPr lang="en-US" sz="1800" dirty="0" err="1">
                    <a:latin typeface="Arial Black" pitchFamily="34" charset="0"/>
                  </a:rPr>
                  <a:t>x</a:t>
                </a:r>
                <a:r>
                  <a:rPr lang="en-US" sz="1800" dirty="0" err="1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 err="1">
                    <a:latin typeface="Arial Black" pitchFamily="34" charset="0"/>
                  </a:rPr>
                  <a:t>A</a:t>
                </a:r>
                <a:r>
                  <a:rPr lang="en-US" sz="1800" dirty="0">
                    <a:latin typeface="Arial Black" pitchFamily="34" charset="0"/>
                  </a:rPr>
                  <a:t> and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for some r &gt; 0 }.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	To prove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 is open, 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	l</a:t>
                </a:r>
                <a:r>
                  <a:rPr lang="en-US" sz="1800" dirty="0" smtClean="0">
                    <a:latin typeface="Arial Black" pitchFamily="34" charset="0"/>
                  </a:rPr>
                  <a:t>et</a:t>
                </a:r>
                <a:r>
                  <a:rPr lang="en-US" sz="1800" dirty="0">
                    <a:latin typeface="Arial Black" pitchFamily="34" charset="0"/>
                  </a:rPr>
                  <a:t>	y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</a:t>
                </a:r>
              </a:p>
              <a:p>
                <a:pPr lvl="0"/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   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</a:t>
                </a:r>
                <a:r>
                  <a:rPr lang="en-US" sz="1800" baseline="-25000" dirty="0" smtClean="0">
                    <a:latin typeface="Arial Black" pitchFamily="34" charset="0"/>
                  </a:rPr>
                  <a:t>r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</a:t>
                </a:r>
                <a:r>
                  <a:rPr lang="en-US" sz="1800" dirty="0" smtClean="0">
                    <a:latin typeface="Arial Black" pitchFamily="34" charset="0"/>
                  </a:rPr>
                  <a:t> for </a:t>
                </a:r>
                <a:r>
                  <a:rPr lang="en-US" sz="1800" dirty="0">
                    <a:latin typeface="Arial Black" pitchFamily="34" charset="0"/>
                  </a:rPr>
                  <a:t>some r &gt; 0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r>
                  <a:rPr lang="en-US" sz="1800" dirty="0">
                    <a:latin typeface="Arial Black" pitchFamily="34" charset="0"/>
                  </a:rPr>
                  <a:t> 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lvl="0"/>
                <a:r>
                  <a:rPr lang="en-US" sz="1800" dirty="0" smtClean="0">
                    <a:latin typeface="Arial Black" pitchFamily="34" charset="0"/>
                  </a:rPr>
                  <a:t>        But we have to show that for </a:t>
                </a:r>
                <a:r>
                  <a:rPr lang="en-US" sz="1800" dirty="0">
                    <a:latin typeface="Arial Black" pitchFamily="34" charset="0"/>
                  </a:rPr>
                  <a:t>some </a:t>
                </a:r>
                <a:r>
                  <a:rPr lang="en-US" sz="1800" dirty="0" smtClean="0">
                    <a:latin typeface="Arial Black" pitchFamily="34" charset="0"/>
                  </a:rPr>
                  <a:t>r1 </a:t>
                </a:r>
                <a:r>
                  <a:rPr lang="en-US" sz="1800" dirty="0">
                    <a:latin typeface="Arial Black" pitchFamily="34" charset="0"/>
                  </a:rPr>
                  <a:t>&gt;</a:t>
                </a:r>
                <a:r>
                  <a:rPr lang="en-US" sz="1800" dirty="0" smtClean="0">
                    <a:latin typeface="Arial Black" pitchFamily="34" charset="0"/>
                  </a:rPr>
                  <a:t>0, </a:t>
                </a:r>
                <a:r>
                  <a:rPr lang="en-US" sz="1800" dirty="0">
                    <a:latin typeface="Arial Black" pitchFamily="34" charset="0"/>
                  </a:rPr>
                  <a:t>S</a:t>
                </a:r>
                <a:r>
                  <a:rPr lang="en-US" sz="1800" baseline="-25000" dirty="0">
                    <a:latin typeface="Arial Black" pitchFamily="34" charset="0"/>
                  </a:rPr>
                  <a:t>r1</a:t>
                </a:r>
                <a:r>
                  <a:rPr lang="en-US" sz="1800" dirty="0">
                    <a:latin typeface="Arial Black" pitchFamily="34" charset="0"/>
                  </a:rPr>
                  <a:t>(y)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(A).</a:t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Now let r</a:t>
                </a:r>
                <a:r>
                  <a:rPr lang="en-US" sz="1800" baseline="-25000" dirty="0">
                    <a:latin typeface="Arial Black" pitchFamily="34" charset="0"/>
                  </a:rPr>
                  <a:t>1</a:t>
                </a:r>
                <a:r>
                  <a:rPr lang="en-US" sz="1800" dirty="0">
                    <a:latin typeface="Arial Black" pitchFamily="34" charset="0"/>
                  </a:rPr>
                  <a:t> = r – d(x, y) for some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 (y).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         Construct      S</a:t>
                </a:r>
                <a:r>
                  <a:rPr lang="en-US" sz="1800" baseline="-25000" dirty="0" smtClean="0">
                    <a:latin typeface="Arial Black" pitchFamily="34" charset="0"/>
                  </a:rPr>
                  <a:t>r1</a:t>
                </a:r>
                <a:r>
                  <a:rPr lang="en-US" sz="1800" dirty="0" smtClean="0">
                    <a:latin typeface="Arial Black" pitchFamily="34" charset="0"/>
                  </a:rPr>
                  <a:t>(y).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let z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S</a:t>
                </a:r>
                <a:r>
                  <a:rPr lang="en-US" sz="1800" baseline="-25000" dirty="0" smtClean="0">
                    <a:latin typeface="Arial Black" pitchFamily="34" charset="0"/>
                  </a:rPr>
                  <a:t>r1</a:t>
                </a:r>
                <a:r>
                  <a:rPr lang="en-US" sz="1800" dirty="0" smtClean="0">
                    <a:latin typeface="Arial Black" pitchFamily="34" charset="0"/>
                  </a:rPr>
                  <a:t>(y) then </a:t>
                </a:r>
                <a:r>
                  <a:rPr lang="en-US" sz="1800" dirty="0">
                    <a:latin typeface="Arial Black" pitchFamily="34" charset="0"/>
                  </a:rPr>
                  <a:t>d(y, z ) &lt; r</a:t>
                </a:r>
                <a:r>
                  <a:rPr lang="en-US" sz="1800" baseline="-25000" dirty="0">
                    <a:latin typeface="Arial Black" pitchFamily="34" charset="0"/>
                  </a:rPr>
                  <a:t> 1</a:t>
                </a:r>
                <a:r>
                  <a:rPr lang="en-US" sz="1800" dirty="0">
                    <a:latin typeface="Arial Black" pitchFamily="34" charset="0"/>
                  </a:rPr>
                  <a:t> 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But d(x, z 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</a:t>
                </a:r>
                <a:r>
                  <a:rPr lang="en-US" sz="1800" dirty="0">
                    <a:latin typeface="Arial Black" pitchFamily="34" charset="0"/>
                  </a:rPr>
                  <a:t> d(x, y) + d(y, z)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&lt;</a:t>
                </a:r>
                <a:r>
                  <a:rPr lang="en-US" sz="1800" dirty="0">
                    <a:latin typeface="Arial Black" pitchFamily="34" charset="0"/>
                  </a:rPr>
                  <a:t>r</a:t>
                </a:r>
                <a:r>
                  <a:rPr lang="en-US" sz="1800" baseline="-25000" dirty="0">
                    <a:latin typeface="Arial Black" pitchFamily="34" charset="0"/>
                  </a:rPr>
                  <a:t> 1</a:t>
                </a:r>
                <a:r>
                  <a:rPr lang="en-US" sz="1800" dirty="0">
                    <a:latin typeface="Arial Black" pitchFamily="34" charset="0"/>
                  </a:rPr>
                  <a:t> + d(x, y)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= </a:t>
                </a:r>
                <a:r>
                  <a:rPr lang="en-US" sz="1800" dirty="0">
                    <a:latin typeface="Arial Black" pitchFamily="34" charset="0"/>
                  </a:rPr>
                  <a:t>r – d(x,  y) + d(x, y)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d(x, z) &lt; r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z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> z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3"/>
                <a:stretch>
                  <a:fillRect l="-444" t="-5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1383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>
                <a:normAutofit fontScale="40000" lnSpcReduction="20000"/>
              </a:bodyPr>
              <a:lstStyle/>
              <a:p>
                <a:r>
                  <a:rPr lang="en-US" sz="4400" dirty="0" smtClean="0">
                    <a:latin typeface="Arial Black" pitchFamily="34" charset="0"/>
                  </a:rPr>
                  <a:t>Proof</a:t>
                </a:r>
                <a:r>
                  <a:rPr lang="en-US" sz="2400" dirty="0" smtClean="0">
                    <a:latin typeface="Arial Black" pitchFamily="34" charset="0"/>
                  </a:rPr>
                  <a:t>. </a:t>
                </a:r>
                <a:r>
                  <a:rPr lang="en-US" sz="4500" dirty="0">
                    <a:latin typeface="Arial Black" pitchFamily="34" charset="0"/>
                  </a:rPr>
                  <a:t>Since, 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err="1">
                    <a:latin typeface="Arial Black" pitchFamily="34" charset="0"/>
                  </a:rPr>
                  <a:t>Int</a:t>
                </a:r>
                <a:r>
                  <a:rPr lang="en-US" sz="4500" dirty="0">
                    <a:latin typeface="Arial Black" pitchFamily="34" charset="0"/>
                  </a:rPr>
                  <a:t>(A)={x| </a:t>
                </a:r>
                <a:r>
                  <a:rPr lang="en-US" sz="4500" dirty="0" err="1">
                    <a:latin typeface="Arial Black" pitchFamily="34" charset="0"/>
                  </a:rPr>
                  <a:t>x</a:t>
                </a:r>
                <a:r>
                  <a:rPr lang="en-US" sz="4500" dirty="0" err="1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4500" dirty="0" err="1">
                    <a:latin typeface="Arial Black" pitchFamily="34" charset="0"/>
                  </a:rPr>
                  <a:t>A</a:t>
                </a:r>
                <a:r>
                  <a:rPr lang="en-US" sz="4500" dirty="0">
                    <a:latin typeface="Arial Black" pitchFamily="34" charset="0"/>
                  </a:rPr>
                  <a:t> and S</a:t>
                </a:r>
                <a:r>
                  <a:rPr lang="en-US" sz="4500" baseline="-25000" dirty="0">
                    <a:latin typeface="Arial Black" pitchFamily="34" charset="0"/>
                  </a:rPr>
                  <a:t>r</a:t>
                </a:r>
                <a:r>
                  <a:rPr lang="en-US" sz="4500" dirty="0">
                    <a:latin typeface="Arial Black" pitchFamily="34" charset="0"/>
                  </a:rPr>
                  <a:t> (x)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4500" dirty="0">
                    <a:latin typeface="Arial Black" pitchFamily="34" charset="0"/>
                  </a:rPr>
                  <a:t> A for some r &gt; 0 }.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>		To prove that </a:t>
                </a:r>
                <a:r>
                  <a:rPr lang="en-US" sz="4500" dirty="0" err="1">
                    <a:latin typeface="Arial Black" pitchFamily="34" charset="0"/>
                  </a:rPr>
                  <a:t>Int</a:t>
                </a:r>
                <a:r>
                  <a:rPr lang="en-US" sz="4500" dirty="0">
                    <a:latin typeface="Arial Black" pitchFamily="34" charset="0"/>
                  </a:rPr>
                  <a:t> (A) is open, </a:t>
                </a:r>
                <a:r>
                  <a:rPr lang="en-US" sz="4500" dirty="0" smtClean="0">
                    <a:latin typeface="Arial Black" pitchFamily="34" charset="0"/>
                  </a:rPr>
                  <a:t/>
                </a:r>
                <a:endParaRPr lang="en-US" sz="4500" dirty="0">
                  <a:latin typeface="Arial Black" pitchFamily="34" charset="0"/>
                </a:endParaRPr>
              </a:p>
              <a:p>
                <a:r>
                  <a:rPr lang="en-US" sz="4500" dirty="0">
                    <a:latin typeface="Arial Black" pitchFamily="34" charset="0"/>
                  </a:rPr>
                  <a:t>		l</a:t>
                </a:r>
                <a:r>
                  <a:rPr lang="en-US" sz="4500" dirty="0" smtClean="0">
                    <a:latin typeface="Arial Black" pitchFamily="34" charset="0"/>
                  </a:rPr>
                  <a:t>et</a:t>
                </a:r>
                <a:r>
                  <a:rPr lang="en-US" sz="4500" dirty="0">
                    <a:latin typeface="Arial Black" pitchFamily="34" charset="0"/>
                  </a:rPr>
                  <a:t>	y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err="1">
                    <a:latin typeface="Arial Black" pitchFamily="34" charset="0"/>
                  </a:rPr>
                  <a:t>Int</a:t>
                </a:r>
                <a:r>
                  <a:rPr lang="en-US" sz="4500" dirty="0">
                    <a:latin typeface="Arial Black" pitchFamily="34" charset="0"/>
                  </a:rPr>
                  <a:t> (A)</a:t>
                </a:r>
              </a:p>
              <a:p>
                <a:pPr lvl="0"/>
                <a:r>
                  <a:rPr lang="en-US" sz="45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450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en-US" sz="4500" b="0" i="1" smtClean="0">
                        <a:latin typeface="Cambria Math"/>
                        <a:ea typeface="Cambria Math"/>
                      </a:rPr>
                      <m:t>              </m:t>
                    </m:r>
                  </m:oMath>
                </a14:m>
                <a:r>
                  <a:rPr lang="en-US" sz="4500" dirty="0" smtClean="0">
                    <a:latin typeface="Arial Black" pitchFamily="34" charset="0"/>
                  </a:rPr>
                  <a:t>S</a:t>
                </a:r>
                <a:r>
                  <a:rPr lang="en-US" sz="4500" baseline="-25000" dirty="0" smtClean="0">
                    <a:latin typeface="Arial Black" pitchFamily="34" charset="0"/>
                  </a:rPr>
                  <a:t>r</a:t>
                </a:r>
                <a:r>
                  <a:rPr lang="en-US" sz="4500" dirty="0" smtClean="0">
                    <a:latin typeface="Arial Black" pitchFamily="34" charset="0"/>
                  </a:rPr>
                  <a:t/>
                </a:r>
                <a:r>
                  <a:rPr lang="en-US" sz="4500" dirty="0">
                    <a:latin typeface="Arial Black" pitchFamily="34" charset="0"/>
                  </a:rPr>
                  <a:t>(y)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4500" dirty="0">
                    <a:latin typeface="Arial Black" pitchFamily="34" charset="0"/>
                  </a:rPr>
                  <a:t> A </a:t>
                </a:r>
                <a:r>
                  <a:rPr lang="en-US" sz="4500" dirty="0" smtClean="0">
                    <a:latin typeface="Arial Black" pitchFamily="34" charset="0"/>
                  </a:rPr>
                  <a:t> for </a:t>
                </a:r>
                <a:r>
                  <a:rPr lang="en-US" sz="4500" dirty="0">
                    <a:latin typeface="Arial Black" pitchFamily="34" charset="0"/>
                  </a:rPr>
                  <a:t>some r &gt; 0</a:t>
                </a:r>
                <a:r>
                  <a:rPr lang="en-US" sz="4500" dirty="0" smtClean="0">
                    <a:latin typeface="Arial Black" pitchFamily="34" charset="0"/>
                  </a:rPr>
                  <a:t>.</a:t>
                </a:r>
                <a:r>
                  <a:rPr lang="en-US" sz="4500" dirty="0">
                    <a:latin typeface="Arial Black" pitchFamily="34" charset="0"/>
                  </a:rPr>
                  <a:t> </a:t>
                </a:r>
                <a:endParaRPr lang="en-US" sz="4500" dirty="0" smtClean="0">
                  <a:latin typeface="Arial Black" pitchFamily="34" charset="0"/>
                </a:endParaRPr>
              </a:p>
              <a:p>
                <a:pPr lvl="0"/>
                <a:r>
                  <a:rPr lang="en-US" sz="4500" dirty="0" smtClean="0">
                    <a:latin typeface="Arial Black" pitchFamily="34" charset="0"/>
                  </a:rPr>
                  <a:t>        But we have to show that for </a:t>
                </a:r>
                <a:r>
                  <a:rPr lang="en-US" sz="4500" dirty="0">
                    <a:latin typeface="Arial Black" pitchFamily="34" charset="0"/>
                  </a:rPr>
                  <a:t>some </a:t>
                </a:r>
                <a:r>
                  <a:rPr lang="en-US" sz="4500" dirty="0" smtClean="0">
                    <a:latin typeface="Arial Black" pitchFamily="34" charset="0"/>
                  </a:rPr>
                  <a:t>r1 </a:t>
                </a:r>
                <a:r>
                  <a:rPr lang="en-US" sz="4500" dirty="0">
                    <a:latin typeface="Arial Black" pitchFamily="34" charset="0"/>
                  </a:rPr>
                  <a:t>&gt;</a:t>
                </a:r>
                <a:r>
                  <a:rPr lang="en-US" sz="4500" dirty="0" smtClean="0">
                    <a:latin typeface="Arial Black" pitchFamily="34" charset="0"/>
                  </a:rPr>
                  <a:t>0, </a:t>
                </a:r>
                <a:r>
                  <a:rPr lang="en-US" sz="4500" dirty="0">
                    <a:latin typeface="Arial Black" pitchFamily="34" charset="0"/>
                  </a:rPr>
                  <a:t>S</a:t>
                </a:r>
                <a:r>
                  <a:rPr lang="en-US" sz="4500" baseline="-25000" dirty="0">
                    <a:latin typeface="Arial Black" pitchFamily="34" charset="0"/>
                  </a:rPr>
                  <a:t>r1</a:t>
                </a:r>
                <a:r>
                  <a:rPr lang="en-US" sz="4500" dirty="0">
                    <a:latin typeface="Arial Black" pitchFamily="34" charset="0"/>
                  </a:rPr>
                  <a:t>(y)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err="1" smtClean="0">
                    <a:latin typeface="Arial Black" pitchFamily="34" charset="0"/>
                  </a:rPr>
                  <a:t>Int</a:t>
                </a:r>
                <a:r>
                  <a:rPr lang="en-US" sz="4500" dirty="0" smtClean="0">
                    <a:latin typeface="Arial Black" pitchFamily="34" charset="0"/>
                  </a:rPr>
                  <a:t>(A).</a:t>
                </a:r>
                <a:endParaRPr lang="en-US" sz="4500" dirty="0">
                  <a:latin typeface="Arial Black" pitchFamily="34" charset="0"/>
                </a:endParaRPr>
              </a:p>
              <a:p>
                <a:r>
                  <a:rPr lang="en-US" sz="4500" dirty="0">
                    <a:latin typeface="Arial Black" pitchFamily="34" charset="0"/>
                  </a:rPr>
                  <a:t>	Now let r</a:t>
                </a:r>
                <a:r>
                  <a:rPr lang="en-US" sz="4500" baseline="-25000" dirty="0">
                    <a:latin typeface="Arial Black" pitchFamily="34" charset="0"/>
                  </a:rPr>
                  <a:t>1</a:t>
                </a:r>
                <a:r>
                  <a:rPr lang="en-US" sz="4500" dirty="0">
                    <a:latin typeface="Arial Black" pitchFamily="34" charset="0"/>
                  </a:rPr>
                  <a:t> = r – d(x, y) for some x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4500" dirty="0">
                    <a:latin typeface="Arial Black" pitchFamily="34" charset="0"/>
                  </a:rPr>
                  <a:t> S</a:t>
                </a:r>
                <a:r>
                  <a:rPr lang="en-US" sz="4500" baseline="-25000" dirty="0">
                    <a:latin typeface="Arial Black" pitchFamily="34" charset="0"/>
                  </a:rPr>
                  <a:t>r</a:t>
                </a:r>
                <a:r>
                  <a:rPr lang="en-US" sz="4500" dirty="0">
                    <a:latin typeface="Arial Black" pitchFamily="34" charset="0"/>
                  </a:rPr>
                  <a:t> (y). </a:t>
                </a:r>
                <a:endParaRPr lang="en-US" sz="4500" dirty="0" smtClean="0">
                  <a:latin typeface="Arial Black" pitchFamily="34" charset="0"/>
                </a:endParaRPr>
              </a:p>
              <a:p>
                <a:r>
                  <a:rPr lang="en-US" sz="4500" dirty="0" smtClean="0">
                    <a:latin typeface="Arial Black" pitchFamily="34" charset="0"/>
                  </a:rPr>
                  <a:t>         Construct      S</a:t>
                </a:r>
                <a:r>
                  <a:rPr lang="en-US" sz="4500" baseline="-25000" dirty="0" smtClean="0">
                    <a:latin typeface="Arial Black" pitchFamily="34" charset="0"/>
                  </a:rPr>
                  <a:t>r1</a:t>
                </a:r>
                <a:r>
                  <a:rPr lang="en-US" sz="4500" dirty="0" smtClean="0">
                    <a:latin typeface="Arial Black" pitchFamily="34" charset="0"/>
                  </a:rPr>
                  <a:t>(y).</a:t>
                </a:r>
              </a:p>
              <a:p>
                <a:r>
                  <a:rPr lang="en-US" sz="4500" dirty="0" smtClean="0">
                    <a:latin typeface="Arial Black" pitchFamily="34" charset="0"/>
                  </a:rPr>
                  <a:t/>
                </a:r>
                <a:r>
                  <a:rPr lang="en-US" sz="4500" dirty="0">
                    <a:latin typeface="Arial Black" pitchFamily="34" charset="0"/>
                  </a:rPr>
                  <a:t>let z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smtClean="0">
                    <a:latin typeface="Arial Black" pitchFamily="34" charset="0"/>
                  </a:rPr>
                  <a:t>S</a:t>
                </a:r>
                <a:r>
                  <a:rPr lang="en-US" sz="4500" baseline="-25000" dirty="0" smtClean="0">
                    <a:latin typeface="Arial Black" pitchFamily="34" charset="0"/>
                  </a:rPr>
                  <a:t>r1</a:t>
                </a:r>
                <a:r>
                  <a:rPr lang="en-US" sz="4500" dirty="0" smtClean="0">
                    <a:latin typeface="Arial Black" pitchFamily="34" charset="0"/>
                  </a:rPr>
                  <a:t>(y) then </a:t>
                </a:r>
                <a:r>
                  <a:rPr lang="en-US" sz="4500" dirty="0">
                    <a:latin typeface="Arial Black" pitchFamily="34" charset="0"/>
                  </a:rPr>
                  <a:t>d(y, z ) &lt; r</a:t>
                </a:r>
                <a:r>
                  <a:rPr lang="en-US" sz="4500" baseline="-25000" dirty="0">
                    <a:latin typeface="Arial Black" pitchFamily="34" charset="0"/>
                  </a:rPr>
                  <a:t> 1</a:t>
                </a:r>
                <a:r>
                  <a:rPr lang="en-US" sz="4500" dirty="0">
                    <a:latin typeface="Arial Black" pitchFamily="34" charset="0"/>
                  </a:rPr>
                  <a:t> .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>	But d(x, z )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</a:t>
                </a:r>
                <a:r>
                  <a:rPr lang="en-US" sz="4500" dirty="0">
                    <a:latin typeface="Arial Black" pitchFamily="34" charset="0"/>
                  </a:rPr>
                  <a:t> d(x, y) + d(y, z) 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smtClean="0">
                    <a:latin typeface="Arial Black" pitchFamily="34" charset="0"/>
                  </a:rPr>
                  <a:t>&lt;</a:t>
                </a:r>
                <a:r>
                  <a:rPr lang="en-US" sz="4500" dirty="0">
                    <a:latin typeface="Arial Black" pitchFamily="34" charset="0"/>
                  </a:rPr>
                  <a:t>r</a:t>
                </a:r>
                <a:r>
                  <a:rPr lang="en-US" sz="4500" baseline="-25000" dirty="0">
                    <a:latin typeface="Arial Black" pitchFamily="34" charset="0"/>
                  </a:rPr>
                  <a:t> 1</a:t>
                </a:r>
                <a:r>
                  <a:rPr lang="en-US" sz="4500" dirty="0">
                    <a:latin typeface="Arial Black" pitchFamily="34" charset="0"/>
                  </a:rPr>
                  <a:t> + d(x, y)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smtClean="0">
                    <a:latin typeface="Arial Black" pitchFamily="34" charset="0"/>
                  </a:rPr>
                  <a:t>    = </a:t>
                </a:r>
                <a:r>
                  <a:rPr lang="en-US" sz="4500" dirty="0">
                    <a:latin typeface="Arial Black" pitchFamily="34" charset="0"/>
                  </a:rPr>
                  <a:t>r – d(x,  y) + d(x, y)</a:t>
                </a:r>
              </a:p>
              <a:p>
                <a:r>
                  <a:rPr lang="en-US" sz="4500" dirty="0" smtClean="0">
                    <a:latin typeface="Arial Black" pitchFamily="34" charset="0"/>
                  </a:rPr>
                  <a:t/>
                </a:r>
                <a:r>
                  <a:rPr lang="en-US" sz="4500" dirty="0" smtClean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4500" dirty="0" smtClean="0">
                    <a:latin typeface="Arial Black" pitchFamily="34" charset="0"/>
                  </a:rPr>
                  <a:t/>
                </a:r>
                <a:r>
                  <a:rPr lang="en-US" sz="4500" dirty="0">
                    <a:latin typeface="Arial Black" pitchFamily="34" charset="0"/>
                  </a:rPr>
                  <a:t>d(x, z) &lt; r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smtClean="0">
                    <a:latin typeface="Arial Black" pitchFamily="34" charset="0"/>
                  </a:rPr>
                  <a:t/>
                </a:r>
                <a:r>
                  <a:rPr lang="en-US" sz="4500" dirty="0" smtClean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4500" dirty="0" smtClean="0">
                    <a:latin typeface="Arial Black" pitchFamily="34" charset="0"/>
                  </a:rPr>
                  <a:t/>
                </a:r>
                <a:r>
                  <a:rPr lang="en-US" sz="4500" dirty="0">
                    <a:latin typeface="Arial Black" pitchFamily="34" charset="0"/>
                  </a:rPr>
                  <a:t>z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4500" dirty="0">
                    <a:latin typeface="Arial Black" pitchFamily="34" charset="0"/>
                  </a:rPr>
                  <a:t> S</a:t>
                </a:r>
                <a:r>
                  <a:rPr lang="en-US" sz="4500" baseline="-25000" dirty="0">
                    <a:latin typeface="Arial Black" pitchFamily="34" charset="0"/>
                  </a:rPr>
                  <a:t>r</a:t>
                </a:r>
                <a:r>
                  <a:rPr lang="en-US" sz="4500" dirty="0">
                    <a:latin typeface="Arial Black" pitchFamily="34" charset="0"/>
                  </a:rPr>
                  <a:t>(x) 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4500" dirty="0">
                    <a:latin typeface="Arial Black" pitchFamily="34" charset="0"/>
                  </a:rPr>
                  <a:t> z </a:t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err="1">
                    <a:latin typeface="Arial Black" pitchFamily="34" charset="0"/>
                  </a:rPr>
                  <a:t>Int</a:t>
                </a:r>
                <a:r>
                  <a:rPr lang="en-US" sz="4500" dirty="0">
                    <a:latin typeface="Arial Black" pitchFamily="34" charset="0"/>
                  </a:rPr>
                  <a:t> (A)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4500" dirty="0">
                    <a:latin typeface="Arial Black" pitchFamily="34" charset="0"/>
                  </a:rPr>
                  <a:t> S</a:t>
                </a:r>
                <a:r>
                  <a:rPr lang="en-US" sz="4500" baseline="-25000" dirty="0">
                    <a:latin typeface="Arial Black" pitchFamily="34" charset="0"/>
                  </a:rPr>
                  <a:t>r1</a:t>
                </a:r>
                <a:r>
                  <a:rPr lang="en-US" sz="4500" dirty="0">
                    <a:latin typeface="Arial Black" pitchFamily="34" charset="0"/>
                  </a:rPr>
                  <a:t>(y) </a:t>
                </a:r>
                <a:r>
                  <a:rPr lang="en-US" sz="4500" dirty="0" smtClean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4500" dirty="0" smtClean="0">
                    <a:latin typeface="Arial Black" pitchFamily="34" charset="0"/>
                  </a:rPr>
                  <a:t/>
                </a:r>
                <a:r>
                  <a:rPr lang="en-US" sz="4500" dirty="0" err="1">
                    <a:latin typeface="Arial Black" pitchFamily="34" charset="0"/>
                  </a:rPr>
                  <a:t>Int</a:t>
                </a:r>
                <a:r>
                  <a:rPr lang="en-US" sz="4500" dirty="0">
                    <a:latin typeface="Arial Black" pitchFamily="34" charset="0"/>
                  </a:rPr>
                  <a:t> (A)</a:t>
                </a:r>
              </a:p>
              <a:p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4500" dirty="0">
                    <a:latin typeface="Arial Black" pitchFamily="34" charset="0"/>
                  </a:rPr>
                  <a:t/>
                </a:r>
                <a:r>
                  <a:rPr lang="en-US" sz="4500" dirty="0" err="1">
                    <a:latin typeface="Arial Black" pitchFamily="34" charset="0"/>
                  </a:rPr>
                  <a:t>Int</a:t>
                </a:r>
                <a:r>
                  <a:rPr lang="en-US" sz="4500" dirty="0">
                    <a:latin typeface="Arial Black" pitchFamily="34" charset="0"/>
                  </a:rPr>
                  <a:t> (A) is open</a:t>
                </a:r>
                <a:r>
                  <a:rPr lang="en-US" sz="4500" dirty="0" smtClean="0">
                    <a:latin typeface="Arial Black" pitchFamily="34" charset="0"/>
                  </a:rPr>
                  <a:t>.</a:t>
                </a:r>
                <a:r>
                  <a:rPr lang="en-US" sz="4500" dirty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2"/>
                <a:stretch>
                  <a:fillRect l="-444" t="-1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1439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en-US" sz="1800" dirty="0" smtClean="0">
                <a:latin typeface="Arial Black" pitchFamily="34" charset="0"/>
              </a:rPr>
              <a:t>It </a:t>
            </a:r>
            <a:r>
              <a:rPr lang="en-US" sz="1800" dirty="0">
                <a:latin typeface="Arial Black" pitchFamily="34" charset="0"/>
              </a:rPr>
              <a:t>remains to show that </a:t>
            </a:r>
            <a:r>
              <a:rPr lang="en-US" sz="1800" dirty="0" err="1" smtClean="0">
                <a:latin typeface="Arial Black" pitchFamily="34" charset="0"/>
              </a:rPr>
              <a:t>Int</a:t>
            </a:r>
            <a:r>
              <a:rPr lang="en-US" sz="1800" dirty="0" smtClean="0">
                <a:latin typeface="Arial Black" pitchFamily="34" charset="0"/>
              </a:rPr>
              <a:t>(A) </a:t>
            </a:r>
            <a:r>
              <a:rPr lang="en-US" sz="1800" dirty="0">
                <a:latin typeface="Arial Black" pitchFamily="34" charset="0"/>
              </a:rPr>
              <a:t>is the largest open subset of A. </a:t>
            </a:r>
            <a:r>
              <a:rPr lang="en-US" sz="1800" dirty="0" smtClean="0">
                <a:latin typeface="Arial Black" pitchFamily="34" charset="0"/>
              </a:rPr>
              <a:t>For this, </a:t>
            </a:r>
          </a:p>
          <a:p>
            <a:r>
              <a:rPr lang="en-US" sz="1800" dirty="0" smtClean="0">
                <a:latin typeface="Arial Black" pitchFamily="34" charset="0"/>
              </a:rPr>
              <a:t>let  </a:t>
            </a:r>
            <a:r>
              <a:rPr lang="en-US" sz="1800" dirty="0">
                <a:latin typeface="Arial Black" pitchFamily="34" charset="0"/>
              </a:rPr>
              <a:t>B  be </a:t>
            </a:r>
            <a:r>
              <a:rPr lang="en-US" sz="1800" dirty="0" smtClean="0">
                <a:latin typeface="Arial Black" pitchFamily="34" charset="0"/>
              </a:rPr>
              <a:t>any other </a:t>
            </a:r>
            <a:r>
              <a:rPr lang="en-US" sz="1800" dirty="0">
                <a:latin typeface="Arial Black" pitchFamily="34" charset="0"/>
              </a:rPr>
              <a:t>open subset of A. </a:t>
            </a:r>
            <a:endParaRPr lang="en-US" sz="1800" dirty="0" smtClean="0">
              <a:latin typeface="Arial Black" pitchFamily="34" charset="0"/>
            </a:endParaRPr>
          </a:p>
          <a:p>
            <a:r>
              <a:rPr lang="en-US" sz="1800" dirty="0" smtClean="0">
                <a:latin typeface="Arial Black" pitchFamily="34" charset="0"/>
              </a:rPr>
              <a:t>Then </a:t>
            </a:r>
            <a:r>
              <a:rPr lang="en-US" sz="1800" dirty="0">
                <a:latin typeface="Arial Black" pitchFamily="34" charset="0"/>
              </a:rPr>
              <a:t>every x </a:t>
            </a:r>
            <a:r>
              <a:rPr lang="en-US" sz="1800" dirty="0">
                <a:latin typeface="Arial Black" pitchFamily="34" charset="0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</a:rPr>
              <a:t> B is a </a:t>
            </a:r>
            <a:r>
              <a:rPr lang="en-US" sz="1800" dirty="0" err="1">
                <a:latin typeface="Arial Black" pitchFamily="34" charset="0"/>
              </a:rPr>
              <a:t>centre</a:t>
            </a:r>
            <a:r>
              <a:rPr lang="en-US" sz="1800" dirty="0">
                <a:latin typeface="Arial Black" pitchFamily="34" charset="0"/>
              </a:rPr>
              <a:t> of some open sphere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(x) contained in B. </a:t>
            </a:r>
            <a:endParaRPr lang="en-US" sz="1800" dirty="0" smtClean="0">
              <a:latin typeface="Arial Black" pitchFamily="34" charset="0"/>
            </a:endParaRPr>
          </a:p>
          <a:p>
            <a:r>
              <a:rPr lang="en-US" sz="1800" dirty="0" smtClean="0">
                <a:latin typeface="Arial Black" pitchFamily="34" charset="0"/>
              </a:rPr>
              <a:t>But </a:t>
            </a:r>
            <a:r>
              <a:rPr lang="en-US" sz="1800" dirty="0">
                <a:latin typeface="Arial Black" pitchFamily="34" charset="0"/>
              </a:rPr>
              <a:t>x </a:t>
            </a:r>
            <a:r>
              <a:rPr lang="en-US" sz="1800" dirty="0">
                <a:latin typeface="Arial Black" pitchFamily="34" charset="0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</a:rPr>
              <a:t> A, so x is an interior point of A</a:t>
            </a:r>
            <a:r>
              <a:rPr lang="en-US" sz="1800" dirty="0" smtClean="0">
                <a:latin typeface="Arial Black" pitchFamily="34" charset="0"/>
              </a:rPr>
              <a:t>.</a:t>
            </a:r>
            <a:endParaRPr lang="en-US" sz="1800" dirty="0">
              <a:latin typeface="Arial Black" pitchFamily="34" charset="0"/>
            </a:endParaRPr>
          </a:p>
          <a:p>
            <a:r>
              <a:rPr lang="en-US" sz="1800" dirty="0">
                <a:latin typeface="Arial Black" pitchFamily="34" charset="0"/>
              </a:rPr>
              <a:t>	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x </a:t>
            </a:r>
            <a:r>
              <a:rPr lang="en-US" sz="1800" dirty="0">
                <a:latin typeface="Arial Black" pitchFamily="34" charset="0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 err="1">
                <a:latin typeface="Arial Black" pitchFamily="34" charset="0"/>
              </a:rPr>
              <a:t>Int</a:t>
            </a:r>
            <a:r>
              <a:rPr lang="en-US" sz="1800" dirty="0">
                <a:latin typeface="Arial Black" pitchFamily="34" charset="0"/>
              </a:rPr>
              <a:t>(A).</a:t>
            </a:r>
          </a:p>
          <a:p>
            <a:r>
              <a:rPr lang="en-US" sz="1800" dirty="0">
                <a:latin typeface="Arial Black" pitchFamily="34" charset="0"/>
              </a:rPr>
              <a:t>	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B </a:t>
            </a:r>
            <a:r>
              <a:rPr lang="en-US" sz="1800" dirty="0">
                <a:latin typeface="Arial Black" pitchFamily="34" charset="0"/>
                <a:sym typeface="Symbol"/>
              </a:rPr>
              <a:t>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 err="1">
                <a:latin typeface="Arial Black" pitchFamily="34" charset="0"/>
              </a:rPr>
              <a:t>Int</a:t>
            </a:r>
            <a:r>
              <a:rPr lang="en-US" sz="1800" dirty="0">
                <a:latin typeface="Arial Black" pitchFamily="34" charset="0"/>
              </a:rPr>
              <a:t>(A).</a:t>
            </a:r>
          </a:p>
          <a:p>
            <a:r>
              <a:rPr lang="en-US" sz="1800" dirty="0">
                <a:latin typeface="Arial Black" pitchFamily="34" charset="0"/>
              </a:rPr>
              <a:t>	So </a:t>
            </a:r>
            <a:r>
              <a:rPr lang="en-US" sz="1800" dirty="0" err="1">
                <a:latin typeface="Arial Black" pitchFamily="34" charset="0"/>
              </a:rPr>
              <a:t>Int</a:t>
            </a:r>
            <a:r>
              <a:rPr lang="en-US" sz="1800" dirty="0">
                <a:latin typeface="Arial Black" pitchFamily="34" charset="0"/>
              </a:rPr>
              <a:t>(A) is the largest open subset of 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129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2493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4:</a:t>
                </a:r>
                <a:r>
                  <a:rPr lang="en-US" sz="2000" b="1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</a:rPr>
                  <a:t>Let (X, d) be a metric space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2000" dirty="0">
                    <a:latin typeface="Arial Black" pitchFamily="34" charset="0"/>
                  </a:rPr>
                  <a:t> X, </a:t>
                </a:r>
                <a:r>
                  <a:rPr lang="en-US" sz="2000" dirty="0" smtClean="0">
                    <a:latin typeface="Arial Black" pitchFamily="34" charset="0"/>
                  </a:rPr>
                  <a:t>then </a:t>
                </a:r>
                <a:r>
                  <a:rPr lang="en-US" sz="2000" dirty="0">
                    <a:latin typeface="Arial Black" pitchFamily="34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</a:rPr>
                  <a:t>is open if and only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</a:rPr>
                  <a:t>= </a:t>
                </a:r>
                <a:r>
                  <a:rPr lang="en-US" sz="2000" dirty="0" err="1">
                    <a:latin typeface="Arial Black" pitchFamily="34" charset="0"/>
                  </a:rPr>
                  <a:t>Int</a:t>
                </a:r>
                <a:r>
                  <a:rPr lang="en-US" sz="2000" dirty="0">
                    <a:latin typeface="Arial Black" pitchFamily="34" charset="0"/>
                  </a:rPr>
                  <a:t/>
                </a:r>
                <a:r>
                  <a:rPr lang="en-US" sz="20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).</a:t>
                </a:r>
                <a:endParaRPr lang="en-US" sz="20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249362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 Black" pitchFamily="34" charset="0"/>
              </a:rPr>
              <a:t>Proof.</a:t>
            </a:r>
            <a:r>
              <a:rPr lang="en-US" sz="2400" dirty="0"/>
              <a:t> </a:t>
            </a:r>
            <a:r>
              <a:rPr lang="en-US" sz="1800" dirty="0">
                <a:latin typeface="Arial Black" pitchFamily="34" charset="0"/>
              </a:rPr>
              <a:t>Suppose A is open. </a:t>
            </a:r>
          </a:p>
          <a:p>
            <a:r>
              <a:rPr lang="en-US" sz="1800" dirty="0">
                <a:latin typeface="Arial Black" pitchFamily="34" charset="0"/>
              </a:rPr>
              <a:t>	We have to prove that A = </a:t>
            </a:r>
            <a:r>
              <a:rPr lang="en-US" sz="1800" dirty="0" err="1">
                <a:latin typeface="Arial Black" pitchFamily="34" charset="0"/>
              </a:rPr>
              <a:t>Int</a:t>
            </a:r>
            <a:r>
              <a:rPr lang="en-US" sz="1800" dirty="0">
                <a:latin typeface="Arial Black" pitchFamily="34" charset="0"/>
              </a:rPr>
              <a:t>(A).</a:t>
            </a:r>
          </a:p>
          <a:p>
            <a:r>
              <a:rPr lang="en-US" sz="1800" dirty="0">
                <a:latin typeface="Arial Black" pitchFamily="34" charset="0"/>
              </a:rPr>
              <a:t>	Since A is open subset of A, therefore A</a:t>
            </a:r>
            <a:r>
              <a:rPr lang="en-US" sz="1800" dirty="0">
                <a:latin typeface="Arial Black" pitchFamily="34" charset="0"/>
                <a:sym typeface="Symbol"/>
              </a:rPr>
              <a:t>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 err="1">
                <a:latin typeface="Arial Black" pitchFamily="34" charset="0"/>
              </a:rPr>
              <a:t>Int</a:t>
            </a:r>
            <a:r>
              <a:rPr lang="en-US" sz="1800" dirty="0">
                <a:latin typeface="Arial Black" pitchFamily="34" charset="0"/>
              </a:rPr>
              <a:t>(A).</a:t>
            </a:r>
          </a:p>
          <a:p>
            <a:r>
              <a:rPr lang="en-US" sz="1800" dirty="0">
                <a:latin typeface="Arial Black" pitchFamily="34" charset="0"/>
              </a:rPr>
              <a:t>	But </a:t>
            </a:r>
            <a:r>
              <a:rPr lang="en-US" sz="1800" dirty="0" err="1">
                <a:latin typeface="Arial Black" pitchFamily="34" charset="0"/>
              </a:rPr>
              <a:t>Int</a:t>
            </a:r>
            <a:r>
              <a:rPr lang="en-US" sz="1800" dirty="0">
                <a:latin typeface="Arial Black" pitchFamily="34" charset="0"/>
              </a:rPr>
              <a:t>(A) </a:t>
            </a:r>
            <a:r>
              <a:rPr lang="en-US" sz="1800" dirty="0">
                <a:latin typeface="Arial Black" pitchFamily="34" charset="0"/>
                <a:sym typeface="Symbol"/>
              </a:rPr>
              <a:t></a:t>
            </a:r>
            <a:r>
              <a:rPr lang="en-US" sz="1800" dirty="0">
                <a:latin typeface="Arial Black" pitchFamily="34" charset="0"/>
              </a:rPr>
              <a:t> A ( by definition )</a:t>
            </a:r>
          </a:p>
          <a:p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So,    </a:t>
            </a:r>
            <a:r>
              <a:rPr lang="en-US" sz="1800" dirty="0" err="1" smtClean="0">
                <a:latin typeface="Arial Black" pitchFamily="34" charset="0"/>
              </a:rPr>
              <a:t>Int</a:t>
            </a:r>
            <a:r>
              <a:rPr lang="en-US" sz="1800" dirty="0" smtClean="0">
                <a:latin typeface="Arial Black" pitchFamily="34" charset="0"/>
              </a:rPr>
              <a:t>(A</a:t>
            </a:r>
            <a:r>
              <a:rPr lang="en-US" sz="1800" dirty="0">
                <a:latin typeface="Arial Black" pitchFamily="34" charset="0"/>
              </a:rPr>
              <a:t>) = A</a:t>
            </a:r>
            <a:r>
              <a:rPr lang="en-US" sz="1800" dirty="0" smtClean="0">
                <a:latin typeface="Arial Black" pitchFamily="34" charset="0"/>
              </a:rPr>
              <a:t>.</a:t>
            </a:r>
          </a:p>
          <a:p>
            <a:r>
              <a:rPr lang="en-US" sz="1800" dirty="0" smtClean="0">
                <a:latin typeface="Arial Black" pitchFamily="34" charset="0"/>
              </a:rPr>
              <a:t>Converse is obvious.</a:t>
            </a:r>
            <a:endParaRPr lang="en-US" sz="1800" dirty="0">
              <a:latin typeface="Arial Black" pitchFamily="34" charset="0"/>
            </a:endParaRPr>
          </a:p>
          <a:p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303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5</a:t>
                </a:r>
                <a:r>
                  <a:rPr lang="en-US" sz="2000" b="1" dirty="0" smtClean="0">
                    <a:latin typeface="Arial Black" pitchFamily="34" charset="0"/>
                  </a:rPr>
                  <a:t>: </a:t>
                </a:r>
                <a:r>
                  <a:rPr lang="en-US" sz="2000" dirty="0">
                    <a:latin typeface="Arial Black" pitchFamily="34" charset="0"/>
                  </a:rPr>
                  <a:t>Let (X, d) be a metric space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2000" dirty="0">
                    <a:latin typeface="Arial Black" pitchFamily="34" charset="0"/>
                  </a:rPr>
                  <a:t> X, </a:t>
                </a:r>
                <a:r>
                  <a:rPr lang="en-US" sz="2000" dirty="0" smtClean="0">
                    <a:latin typeface="Arial Black" pitchFamily="34" charset="0"/>
                  </a:rPr>
                  <a:t>then prove that, 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</a:rPr>
                  <a:t>is the union of all open subsets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Let {</a:t>
                </a:r>
                <a:r>
                  <a:rPr lang="en-US" sz="1800" dirty="0" err="1">
                    <a:latin typeface="Arial Black" pitchFamily="34" charset="0"/>
                  </a:rPr>
                  <a:t>G</a:t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} be the class of all open subsets of A. 	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</a:t>
                </a:r>
                <a:r>
                  <a:rPr lang="en-US" sz="1800" dirty="0">
                    <a:latin typeface="Arial Black" pitchFamily="34" charset="0"/>
                  </a:rPr>
                  <a:t>have to show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 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  <a:blipFill rotWithShape="1">
                <a:blip r:embed="rId4"/>
                <a:stretch>
                  <a:fillRect l="-963" t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2403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5</a:t>
                </a:r>
                <a:r>
                  <a:rPr lang="en-US" sz="2000" b="1" dirty="0" smtClean="0">
                    <a:latin typeface="Arial Black" pitchFamily="34" charset="0"/>
                  </a:rPr>
                  <a:t>: </a:t>
                </a:r>
                <a:r>
                  <a:rPr lang="en-US" sz="2000" dirty="0">
                    <a:latin typeface="Arial Black" pitchFamily="34" charset="0"/>
                  </a:rPr>
                  <a:t>Let (X, d) be a metric space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2000" dirty="0">
                    <a:latin typeface="Arial Black" pitchFamily="34" charset="0"/>
                  </a:rPr>
                  <a:t> X, </a:t>
                </a:r>
                <a:r>
                  <a:rPr lang="en-US" sz="2000" dirty="0" smtClean="0">
                    <a:latin typeface="Arial Black" pitchFamily="34" charset="0"/>
                  </a:rPr>
                  <a:t>then prove that, 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</a:rPr>
                  <a:t>is the union of all open subsets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Let {</a:t>
                </a:r>
                <a:r>
                  <a:rPr lang="en-US" sz="1800" dirty="0" err="1">
                    <a:latin typeface="Arial Black" pitchFamily="34" charset="0"/>
                  </a:rPr>
                  <a:t>G</a:t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} be the class of all open subsets of A. 	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</a:t>
                </a:r>
                <a:r>
                  <a:rPr lang="en-US" sz="1800" dirty="0">
                    <a:latin typeface="Arial Black" pitchFamily="34" charset="0"/>
                  </a:rPr>
                  <a:t>have to show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 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 is open being union of open sets.</a:t>
                </a:r>
              </a:p>
              <a:p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  <a:blipFill rotWithShape="1">
                <a:blip r:embed="rId3"/>
                <a:stretch>
                  <a:fillRect l="-963" t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2438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5</a:t>
                </a:r>
                <a:r>
                  <a:rPr lang="en-US" sz="2000" b="1" dirty="0" smtClean="0">
                    <a:latin typeface="Arial Black" pitchFamily="34" charset="0"/>
                  </a:rPr>
                  <a:t>: </a:t>
                </a:r>
                <a:r>
                  <a:rPr lang="en-US" sz="2000" dirty="0">
                    <a:latin typeface="Arial Black" pitchFamily="34" charset="0"/>
                  </a:rPr>
                  <a:t>Let (X, d) be a metric space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2000" dirty="0">
                    <a:latin typeface="Arial Black" pitchFamily="34" charset="0"/>
                  </a:rPr>
                  <a:t> X, </a:t>
                </a:r>
                <a:r>
                  <a:rPr lang="en-US" sz="2000" dirty="0" smtClean="0">
                    <a:latin typeface="Arial Black" pitchFamily="34" charset="0"/>
                  </a:rPr>
                  <a:t>then prove that, 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</a:rPr>
                  <a:t>is the union of all open subsets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Let {</a:t>
                </a:r>
                <a:r>
                  <a:rPr lang="en-US" sz="1800" dirty="0" err="1">
                    <a:latin typeface="Arial Black" pitchFamily="34" charset="0"/>
                  </a:rPr>
                  <a:t>G</a:t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} be the class of all open subsets of A. 	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</a:t>
                </a:r>
                <a:r>
                  <a:rPr lang="en-US" sz="1800" dirty="0">
                    <a:latin typeface="Arial Black" pitchFamily="34" charset="0"/>
                  </a:rPr>
                  <a:t>have to show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 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 is open being union of open sets.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Theorem 3 </a:t>
                </a:r>
                <a:r>
                  <a:rPr lang="en-US" sz="1800" dirty="0">
                    <a:latin typeface="Arial Black" pitchFamily="34" charset="0"/>
                  </a:rPr>
                  <a:t>implies </a:t>
                </a:r>
                <a:r>
                  <a:rPr lang="en-US" sz="1800" dirty="0" smtClean="0">
                    <a:latin typeface="Arial Black" pitchFamily="34" charset="0"/>
                  </a:rPr>
                  <a:t>that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</a:t>
                </a:r>
                <a:r>
                  <a:rPr lang="en-US" sz="1800" dirty="0" smtClean="0">
                    <a:latin typeface="Arial Black" pitchFamily="34" charset="0"/>
                  </a:rPr>
                  <a:t>)  (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(A) is the largest open set contained in A</a:t>
                </a:r>
                <a:r>
                  <a:rPr lang="en-US" sz="1300" dirty="0" smtClean="0"/>
                  <a:t>)</a:t>
                </a:r>
                <a:endParaRPr lang="en-US" sz="1300" dirty="0"/>
              </a:p>
              <a:p>
                <a:pPr marL="0" indent="0">
                  <a:buNone/>
                </a:pPr>
                <a:r>
                  <a:rPr lang="en-US" sz="2400" dirty="0"/>
                  <a:t/>
                </a:r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  <a:blipFill rotWithShape="1">
                <a:blip r:embed="rId4"/>
                <a:stretch>
                  <a:fillRect l="-963" t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8136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5</a:t>
                </a:r>
                <a:r>
                  <a:rPr lang="en-US" sz="2000" b="1" dirty="0" smtClean="0">
                    <a:latin typeface="Arial Black" pitchFamily="34" charset="0"/>
                  </a:rPr>
                  <a:t>: </a:t>
                </a:r>
                <a:r>
                  <a:rPr lang="en-US" sz="2000" dirty="0">
                    <a:latin typeface="Arial Black" pitchFamily="34" charset="0"/>
                  </a:rPr>
                  <a:t>Let (X, d) be a metric space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2000" dirty="0">
                    <a:latin typeface="Arial Black" pitchFamily="34" charset="0"/>
                  </a:rPr>
                  <a:t> X, </a:t>
                </a:r>
                <a:r>
                  <a:rPr lang="en-US" sz="2000" dirty="0" smtClean="0">
                    <a:latin typeface="Arial Black" pitchFamily="34" charset="0"/>
                  </a:rPr>
                  <a:t>then prove that, 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</a:rPr>
                  <a:t>is the union of all open subsets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Let {</a:t>
                </a:r>
                <a:r>
                  <a:rPr lang="en-US" sz="1800" dirty="0" err="1">
                    <a:latin typeface="Arial Black" pitchFamily="34" charset="0"/>
                  </a:rPr>
                  <a:t>G</a:t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} be the class of all open subsets of A. 	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</a:t>
                </a:r>
                <a:r>
                  <a:rPr lang="en-US" sz="1800" dirty="0">
                    <a:latin typeface="Arial Black" pitchFamily="34" charset="0"/>
                  </a:rPr>
                  <a:t>have to show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 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 is open being union of open sets.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Theorem 3 </a:t>
                </a:r>
                <a:r>
                  <a:rPr lang="en-US" sz="1800" dirty="0">
                    <a:latin typeface="Arial Black" pitchFamily="34" charset="0"/>
                  </a:rPr>
                  <a:t>implies </a:t>
                </a:r>
                <a:r>
                  <a:rPr lang="en-US" sz="1800" dirty="0" smtClean="0">
                    <a:latin typeface="Arial Black" pitchFamily="34" charset="0"/>
                  </a:rPr>
                  <a:t>that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</a:t>
                </a:r>
                <a:r>
                  <a:rPr lang="en-US" sz="1800" dirty="0" smtClean="0">
                    <a:latin typeface="Arial Black" pitchFamily="34" charset="0"/>
                  </a:rPr>
                  <a:t>)  </a:t>
                </a:r>
                <a:r>
                  <a:rPr lang="en-US" sz="900" dirty="0" smtClean="0">
                    <a:latin typeface="Arial Black" pitchFamily="34" charset="0"/>
                  </a:rPr>
                  <a:t>(</a:t>
                </a:r>
                <a:r>
                  <a:rPr lang="en-US" sz="900" dirty="0" err="1" smtClean="0">
                    <a:latin typeface="Arial Black" pitchFamily="34" charset="0"/>
                  </a:rPr>
                  <a:t>Int</a:t>
                </a:r>
                <a:r>
                  <a:rPr lang="en-US" sz="900" dirty="0" smtClean="0">
                    <a:latin typeface="Arial Black" pitchFamily="34" charset="0"/>
                  </a:rPr>
                  <a:t>(A) is the largest open set contained in A)</a:t>
                </a:r>
                <a:endParaRPr lang="en-US" sz="9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To </a:t>
                </a:r>
                <a:r>
                  <a:rPr lang="en-US" sz="1800" dirty="0" smtClean="0">
                    <a:latin typeface="Arial Black" pitchFamily="34" charset="0"/>
                  </a:rPr>
                  <a:t>prove          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</a:t>
                </a:r>
                <a:r>
                  <a:rPr lang="en-US" sz="1800" dirty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G</a:t>
                </a:r>
                <a:r>
                  <a:rPr lang="en-US" sz="1800" baseline="-25000" dirty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baseline="-25000" dirty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  <a:blipFill rotWithShape="1">
                <a:blip r:embed="rId4"/>
                <a:stretch>
                  <a:fillRect l="-963" t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0034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5</a:t>
                </a:r>
                <a:r>
                  <a:rPr lang="en-US" sz="2000" b="1" dirty="0" smtClean="0">
                    <a:latin typeface="Arial Black" pitchFamily="34" charset="0"/>
                  </a:rPr>
                  <a:t>: </a:t>
                </a:r>
                <a:r>
                  <a:rPr lang="en-US" sz="2000" dirty="0">
                    <a:latin typeface="Arial Black" pitchFamily="34" charset="0"/>
                  </a:rPr>
                  <a:t>Let (X, d) be a metric space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2000" dirty="0">
                    <a:latin typeface="Arial Black" pitchFamily="34" charset="0"/>
                  </a:rPr>
                  <a:t> X, </a:t>
                </a:r>
                <a:r>
                  <a:rPr lang="en-US" sz="2000" dirty="0" smtClean="0">
                    <a:latin typeface="Arial Black" pitchFamily="34" charset="0"/>
                  </a:rPr>
                  <a:t>then prove that, 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</a:rPr>
                  <a:t>is the union of all open subsets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Let {</a:t>
                </a:r>
                <a:r>
                  <a:rPr lang="en-US" sz="1800" dirty="0" err="1">
                    <a:latin typeface="Arial Black" pitchFamily="34" charset="0"/>
                  </a:rPr>
                  <a:t>G</a:t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} be the class of all open subsets of A. 	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</a:t>
                </a:r>
                <a:r>
                  <a:rPr lang="en-US" sz="1800" dirty="0">
                    <a:latin typeface="Arial Black" pitchFamily="34" charset="0"/>
                  </a:rPr>
                  <a:t>have to show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 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 is open being union of open sets.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Theorem 3 </a:t>
                </a:r>
                <a:r>
                  <a:rPr lang="en-US" sz="1800" dirty="0">
                    <a:latin typeface="Arial Black" pitchFamily="34" charset="0"/>
                  </a:rPr>
                  <a:t>implies </a:t>
                </a:r>
                <a:r>
                  <a:rPr lang="en-US" sz="1800" dirty="0" smtClean="0">
                    <a:latin typeface="Arial Black" pitchFamily="34" charset="0"/>
                  </a:rPr>
                  <a:t>that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</a:t>
                </a:r>
                <a:r>
                  <a:rPr lang="en-US" sz="1800" dirty="0" smtClean="0">
                    <a:latin typeface="Arial Black" pitchFamily="34" charset="0"/>
                  </a:rPr>
                  <a:t>)</a:t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To </a:t>
                </a:r>
                <a:r>
                  <a:rPr lang="en-US" sz="1800" dirty="0" smtClean="0">
                    <a:latin typeface="Arial Black" pitchFamily="34" charset="0"/>
                  </a:rPr>
                  <a:t>prove          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</a:t>
                </a:r>
                <a:r>
                  <a:rPr lang="en-US" sz="1800" dirty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G</a:t>
                </a:r>
                <a:r>
                  <a:rPr lang="en-US" sz="1800" baseline="-25000" dirty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baseline="-25000" dirty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let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</a:t>
                </a:r>
                <a:r>
                  <a:rPr lang="en-US" sz="1800" baseline="30000" dirty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for some r &gt; 0</a:t>
                </a:r>
              </a:p>
              <a:p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  <a:blipFill rotWithShape="1">
                <a:blip r:embed="rId4"/>
                <a:stretch>
                  <a:fillRect l="-963" t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5279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5</a:t>
                </a:r>
                <a:r>
                  <a:rPr lang="en-US" sz="2000" b="1" dirty="0" smtClean="0">
                    <a:latin typeface="Arial Black" pitchFamily="34" charset="0"/>
                  </a:rPr>
                  <a:t>: </a:t>
                </a:r>
                <a:r>
                  <a:rPr lang="en-US" sz="2000" dirty="0">
                    <a:latin typeface="Arial Black" pitchFamily="34" charset="0"/>
                  </a:rPr>
                  <a:t>Let (X, d) be a metric space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2000" dirty="0">
                    <a:latin typeface="Arial Black" pitchFamily="34" charset="0"/>
                  </a:rPr>
                  <a:t> X, </a:t>
                </a:r>
                <a:r>
                  <a:rPr lang="en-US" sz="2000" dirty="0" smtClean="0">
                    <a:latin typeface="Arial Black" pitchFamily="34" charset="0"/>
                  </a:rPr>
                  <a:t>then prove that, 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</a:rPr>
                  <a:t>is the union of all open subsets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Let {</a:t>
                </a:r>
                <a:r>
                  <a:rPr lang="en-US" sz="1800" dirty="0" err="1">
                    <a:latin typeface="Arial Black" pitchFamily="34" charset="0"/>
                  </a:rPr>
                  <a:t>G</a:t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} be the class of all open subsets of A. 	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</a:t>
                </a:r>
                <a:r>
                  <a:rPr lang="en-US" sz="1800" dirty="0">
                    <a:latin typeface="Arial Black" pitchFamily="34" charset="0"/>
                  </a:rPr>
                  <a:t>have to show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 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 is open being union of open sets.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Theorem 3 </a:t>
                </a:r>
                <a:r>
                  <a:rPr lang="en-US" sz="1800" dirty="0">
                    <a:latin typeface="Arial Black" pitchFamily="34" charset="0"/>
                  </a:rPr>
                  <a:t>implies </a:t>
                </a:r>
                <a:r>
                  <a:rPr lang="en-US" sz="1800" dirty="0" smtClean="0">
                    <a:latin typeface="Arial Black" pitchFamily="34" charset="0"/>
                  </a:rPr>
                  <a:t>that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</a:t>
                </a:r>
                <a:r>
                  <a:rPr lang="en-US" sz="1800" dirty="0" smtClean="0">
                    <a:latin typeface="Arial Black" pitchFamily="34" charset="0"/>
                  </a:rPr>
                  <a:t>)</a:t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To </a:t>
                </a:r>
                <a:r>
                  <a:rPr lang="en-US" sz="1800" dirty="0" smtClean="0">
                    <a:latin typeface="Arial Black" pitchFamily="34" charset="0"/>
                  </a:rPr>
                  <a:t>prove          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</a:t>
                </a:r>
                <a:r>
                  <a:rPr lang="en-US" sz="1800" dirty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G</a:t>
                </a:r>
                <a:r>
                  <a:rPr lang="en-US" sz="1800" baseline="-25000" dirty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baseline="-25000" dirty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let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</a:t>
                </a:r>
                <a:r>
                  <a:rPr lang="en-US" sz="1800" baseline="30000" dirty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for some r &gt; 0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i.e. </a:t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is in some open sphere contained in A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/>
                  <a:t/>
                </a:r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  <a:blipFill rotWithShape="1">
                <a:blip r:embed="rId3"/>
                <a:stretch>
                  <a:fillRect l="-963" t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3210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5</a:t>
                </a:r>
                <a:r>
                  <a:rPr lang="en-US" sz="2000" b="1" dirty="0" smtClean="0">
                    <a:latin typeface="Arial Black" pitchFamily="34" charset="0"/>
                  </a:rPr>
                  <a:t>: </a:t>
                </a:r>
                <a:r>
                  <a:rPr lang="en-US" sz="2000" dirty="0">
                    <a:latin typeface="Arial Black" pitchFamily="34" charset="0"/>
                  </a:rPr>
                  <a:t>Let (X, d) be a metric space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2000" dirty="0">
                    <a:latin typeface="Arial Black" pitchFamily="34" charset="0"/>
                  </a:rPr>
                  <a:t> X, </a:t>
                </a:r>
                <a:r>
                  <a:rPr lang="en-US" sz="2000" dirty="0" smtClean="0">
                    <a:latin typeface="Arial Black" pitchFamily="34" charset="0"/>
                  </a:rPr>
                  <a:t>then prove that, 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</a:rPr>
                  <a:t>is the union of all open subsets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Proof</a:t>
                </a:r>
                <a:r>
                  <a:rPr lang="en-US" sz="1800" dirty="0" smtClean="0">
                    <a:latin typeface="Arial Black" pitchFamily="34" charset="0"/>
                  </a:rPr>
                  <a:t>. </a:t>
                </a:r>
                <a:r>
                  <a:rPr lang="en-US" sz="1800" dirty="0">
                    <a:latin typeface="Arial Black" pitchFamily="34" charset="0"/>
                  </a:rPr>
                  <a:t>Let {</a:t>
                </a:r>
                <a:r>
                  <a:rPr lang="en-US" sz="1800" dirty="0" err="1">
                    <a:latin typeface="Arial Black" pitchFamily="34" charset="0"/>
                  </a:rPr>
                  <a:t>G</a:t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} be the class of all open subsets of A. 	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</a:t>
                </a:r>
                <a:r>
                  <a:rPr lang="en-US" sz="1800" dirty="0">
                    <a:latin typeface="Arial Black" pitchFamily="34" charset="0"/>
                  </a:rPr>
                  <a:t>have to show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 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 is open being union of open sets.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Theorem 3 </a:t>
                </a:r>
                <a:r>
                  <a:rPr lang="en-US" sz="1800" dirty="0">
                    <a:latin typeface="Arial Black" pitchFamily="34" charset="0"/>
                  </a:rPr>
                  <a:t>implies </a:t>
                </a:r>
                <a:r>
                  <a:rPr lang="en-US" sz="1800" dirty="0" smtClean="0">
                    <a:latin typeface="Arial Black" pitchFamily="34" charset="0"/>
                  </a:rPr>
                  <a:t>that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</a:t>
                </a:r>
                <a:r>
                  <a:rPr lang="en-US" sz="1800" dirty="0" smtClean="0">
                    <a:latin typeface="Arial Black" pitchFamily="34" charset="0"/>
                  </a:rPr>
                  <a:t>)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To </a:t>
                </a:r>
                <a:r>
                  <a:rPr lang="en-US" sz="1800" dirty="0" smtClean="0">
                    <a:latin typeface="Arial Black" pitchFamily="34" charset="0"/>
                  </a:rPr>
                  <a:t>prove          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</a:t>
                </a:r>
                <a:r>
                  <a:rPr lang="en-US" sz="1800" dirty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G</a:t>
                </a:r>
                <a:r>
                  <a:rPr lang="en-US" sz="1800" baseline="-25000" dirty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baseline="-25000" dirty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let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</a:t>
                </a:r>
                <a:r>
                  <a:rPr lang="en-US" sz="1800" baseline="30000" dirty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for some r &gt; 0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i.e. </a:t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is in some open sphere contained in A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But </a:t>
                </a:r>
                <a:r>
                  <a:rPr lang="en-US" sz="1800" dirty="0">
                    <a:latin typeface="Arial Black" pitchFamily="34" charset="0"/>
                  </a:rPr>
                  <a:t>open spheres are open sets and therefore must be in the class of all open subsets {</a:t>
                </a:r>
                <a:r>
                  <a:rPr lang="en-US" sz="1800" dirty="0" err="1">
                    <a:latin typeface="Arial Black" pitchFamily="34" charset="0"/>
                  </a:rPr>
                  <a:t>G</a:t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} which implies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G</a:t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2400" dirty="0"/>
                  <a:t>.</a:t>
                </a:r>
              </a:p>
              <a:p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  <a:blipFill rotWithShape="1">
                <a:blip r:embed="rId4"/>
                <a:stretch>
                  <a:fillRect l="-963" t="-1043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4619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</p:spPr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# 5</a:t>
                </a:r>
                <a:r>
                  <a:rPr lang="en-US" sz="2000" b="1" dirty="0" smtClean="0">
                    <a:latin typeface="Arial Black" pitchFamily="34" charset="0"/>
                  </a:rPr>
                  <a:t>: </a:t>
                </a:r>
                <a:r>
                  <a:rPr lang="en-US" sz="2000" dirty="0">
                    <a:latin typeface="Arial Black" pitchFamily="34" charset="0"/>
                  </a:rPr>
                  <a:t>Let (X, d) be a metric space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/>
                </a:r>
                <a:r>
                  <a:rPr lang="en-US" sz="20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2000" dirty="0">
                    <a:latin typeface="Arial Black" pitchFamily="34" charset="0"/>
                  </a:rPr>
                  <a:t> X, </a:t>
                </a:r>
                <a:r>
                  <a:rPr lang="en-US" sz="2000" dirty="0" smtClean="0">
                    <a:latin typeface="Arial Black" pitchFamily="34" charset="0"/>
                  </a:rPr>
                  <a:t>then prove that, 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</a:rPr>
                  <a:t>is the union of all open subsets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1800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096962"/>
              </a:xfrm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Let {</a:t>
                </a:r>
                <a:r>
                  <a:rPr lang="en-US" sz="1800" dirty="0" err="1">
                    <a:latin typeface="Arial Black" pitchFamily="34" charset="0"/>
                  </a:rPr>
                  <a:t>G</a:t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} be the class of all open subsets of A. 	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We </a:t>
                </a:r>
                <a:r>
                  <a:rPr lang="en-US" sz="1800" dirty="0">
                    <a:latin typeface="Arial Black" pitchFamily="34" charset="0"/>
                  </a:rPr>
                  <a:t>have to show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 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 is open being union of open sets.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Theorem 3 </a:t>
                </a:r>
                <a:r>
                  <a:rPr lang="en-US" sz="1800" dirty="0">
                    <a:latin typeface="Arial Black" pitchFamily="34" charset="0"/>
                  </a:rPr>
                  <a:t>implies </a:t>
                </a:r>
                <a:r>
                  <a:rPr lang="en-US" sz="1800" dirty="0" smtClean="0">
                    <a:latin typeface="Arial Black" pitchFamily="34" charset="0"/>
                  </a:rPr>
                  <a:t>that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G</a:t>
                </a:r>
                <a:r>
                  <a:rPr lang="en-US" sz="1800" baseline="-25000" dirty="0" smtClean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(A)</a:t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To </a:t>
                </a:r>
                <a:r>
                  <a:rPr lang="en-US" sz="1800" dirty="0" smtClean="0">
                    <a:latin typeface="Arial Black" pitchFamily="34" charset="0"/>
                  </a:rPr>
                  <a:t>prove          </a:t>
                </a: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</a:t>
                </a:r>
                <a:r>
                  <a:rPr lang="en-US" sz="1800" dirty="0">
                    <a:latin typeface="Arial Black" pitchFamily="34" charset="0"/>
                  </a:rPr>
                  <a:t>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G</a:t>
                </a:r>
                <a:r>
                  <a:rPr lang="en-US" sz="1800" baseline="-25000" dirty="0">
                    <a:latin typeface="Arial Black" pitchFamily="34" charset="0"/>
                  </a:rPr>
                  <a:t/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baseline="-25000" dirty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>	let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</a:t>
                </a:r>
                <a:r>
                  <a:rPr lang="en-US" sz="1800" baseline="30000" dirty="0">
                    <a:latin typeface="Arial Black" pitchFamily="34" charset="0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A for some r &gt; 0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i.e. </a:t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is in some open sphere contained in A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But </a:t>
                </a:r>
                <a:r>
                  <a:rPr lang="en-US" sz="1800" dirty="0">
                    <a:latin typeface="Arial Black" pitchFamily="34" charset="0"/>
                  </a:rPr>
                  <a:t>open spheres are open sets and therefore must be in the class of all open subsets {</a:t>
                </a:r>
                <a:r>
                  <a:rPr lang="en-US" sz="1800" dirty="0" err="1">
                    <a:latin typeface="Arial Black" pitchFamily="34" charset="0"/>
                  </a:rPr>
                  <a:t>G</a:t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} which implies that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(A)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err="1">
                    <a:latin typeface="Arial Black" pitchFamily="34" charset="0"/>
                  </a:rPr>
                  <a:t>G</a:t>
                </a:r>
                <a:r>
                  <a:rPr lang="en-US" sz="1800" baseline="-25000" dirty="0" err="1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 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Hence </a:t>
                </a:r>
                <a:r>
                  <a:rPr lang="en-US" sz="1800" dirty="0" err="1">
                    <a:latin typeface="Arial Black" pitchFamily="34" charset="0"/>
                  </a:rPr>
                  <a:t>Int</a:t>
                </a:r>
                <a:r>
                  <a:rPr lang="en-US" sz="1800" dirty="0">
                    <a:latin typeface="Arial Black" pitchFamily="34" charset="0"/>
                  </a:rPr>
                  <a:t> (A) =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err="1" smtClean="0">
                    <a:latin typeface="Arial Black" pitchFamily="34" charset="0"/>
                  </a:rPr>
                  <a:t>G</a:t>
                </a:r>
                <a:r>
                  <a:rPr lang="en-US" sz="1800" baseline="-25000" dirty="0" err="1" smtClean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.</a:t>
                </a:r>
              </a:p>
              <a:p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678363"/>
              </a:xfrm>
              <a:blipFill rotWithShape="1">
                <a:blip r:embed="rId3"/>
                <a:stretch>
                  <a:fillRect l="-963" t="-1043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2194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Lesson’s Summery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Today we have:</a:t>
            </a:r>
          </a:p>
          <a:p>
            <a:r>
              <a:rPr lang="en-US" sz="1800" dirty="0" smtClean="0">
                <a:latin typeface="Arial Black" pitchFamily="34" charset="0"/>
              </a:rPr>
              <a:t>Defined Interior of a set in a metric space(</a:t>
            </a:r>
            <a:r>
              <a:rPr lang="en-US" sz="1800" dirty="0" err="1" smtClean="0">
                <a:latin typeface="Arial Black" pitchFamily="34" charset="0"/>
              </a:rPr>
              <a:t>X,d</a:t>
            </a:r>
            <a:r>
              <a:rPr lang="en-US" sz="1800" dirty="0" smtClean="0">
                <a:latin typeface="Arial Black" pitchFamily="34" charset="0"/>
              </a:rPr>
              <a:t>)</a:t>
            </a:r>
          </a:p>
          <a:p>
            <a:r>
              <a:rPr lang="en-US" sz="1800" dirty="0" smtClean="0">
                <a:latin typeface="Arial Black" pitchFamily="34" charset="0"/>
              </a:rPr>
              <a:t>Proved: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err="1" smtClean="0">
                <a:latin typeface="Arial Black" pitchFamily="34" charset="0"/>
              </a:rPr>
              <a:t>Int</a:t>
            </a:r>
            <a:r>
              <a:rPr lang="en-US" sz="1800" dirty="0" smtClean="0">
                <a:latin typeface="Arial Black" pitchFamily="34" charset="0"/>
              </a:rPr>
              <a:t>(A) is the largest open subset of A.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smtClean="0">
                <a:latin typeface="Arial Black" pitchFamily="34" charset="0"/>
              </a:rPr>
              <a:t>A is open </a:t>
            </a:r>
            <a:r>
              <a:rPr lang="en-US" sz="1800" dirty="0" err="1" smtClean="0">
                <a:latin typeface="Arial Black" pitchFamily="34" charset="0"/>
              </a:rPr>
              <a:t>iff</a:t>
            </a:r>
            <a:r>
              <a:rPr lang="en-US" sz="1800" dirty="0" smtClean="0">
                <a:latin typeface="Arial Black" pitchFamily="34" charset="0"/>
              </a:rPr>
              <a:t> A = </a:t>
            </a:r>
            <a:r>
              <a:rPr lang="en-US" sz="1800" dirty="0" err="1" smtClean="0">
                <a:latin typeface="Arial Black" pitchFamily="34" charset="0"/>
              </a:rPr>
              <a:t>Int</a:t>
            </a:r>
            <a:r>
              <a:rPr lang="en-US" sz="1800" dirty="0" smtClean="0">
                <a:latin typeface="Arial Black" pitchFamily="34" charset="0"/>
              </a:rPr>
              <a:t>(A).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err="1" smtClean="0">
                <a:latin typeface="Arial Black" pitchFamily="34" charset="0"/>
              </a:rPr>
              <a:t>Int</a:t>
            </a:r>
            <a:r>
              <a:rPr lang="en-US" sz="1800" dirty="0" smtClean="0">
                <a:latin typeface="Arial Black" pitchFamily="34" charset="0"/>
              </a:rPr>
              <a:t>(A) is the union of all open subsets of A.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445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smtClean="0"/>
          </a:p>
          <a:p>
            <a:pPr marL="0" indent="0" algn="ctr">
              <a:buNone/>
            </a:pPr>
            <a:r>
              <a:rPr lang="en-US" smtClean="0"/>
              <a:t>Good </a:t>
            </a:r>
            <a:r>
              <a:rPr lang="en-US" dirty="0" smtClean="0"/>
              <a:t>Luck </a:t>
            </a:r>
            <a:r>
              <a:rPr lang="en-US" smtClean="0"/>
              <a:t>dear Students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153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5921</TotalTime>
  <Words>431</Words>
  <Application>Microsoft Office PowerPoint</Application>
  <PresentationFormat>On-screen Show (4:3)</PresentationFormat>
  <Paragraphs>163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Set Topology MTH 251</vt:lpstr>
      <vt:lpstr>Lecture Outline</vt:lpstr>
      <vt:lpstr>Theorem # 1: Let (X, d) be a metric space, then   Union of any ( arbitrary ) number of open sets is open.  </vt:lpstr>
      <vt:lpstr>Theorem # 1: Let (X, d) be a metric space, then   Union of any ( arbitrary ) number of open sets is open.  </vt:lpstr>
      <vt:lpstr>Theorem # 1: Let (X, d) be a metric space, then   Union of any ( arbitrary ) number of open sets is open.   </vt:lpstr>
      <vt:lpstr>Theorem # 1: Let (X, d) be a metric space, then   Union of any ( arbitrary ) number of open sets is open.   </vt:lpstr>
      <vt:lpstr>Theorem # 1: Let (X, d) be a metric space, then   Union of any ( arbitrary ) number of open sets is open.  </vt:lpstr>
      <vt:lpstr>Theorem # 2: Let (X, d) be a metric space, then  Intersection of finite number of open sets is open. </vt:lpstr>
      <vt:lpstr>Theorem # 2: Let (X, d) be a metric space, then  Intersection of finite number of open sets is open. </vt:lpstr>
      <vt:lpstr>Theorem # 2: Let (X, d) be a metric space, then  Intersection of finite number of open sets is open. </vt:lpstr>
      <vt:lpstr>Theorem # 2: Let (X, d) be a metric space, then  Intersection of finite number of open sets is open. </vt:lpstr>
      <vt:lpstr>Theorem # 2: Let (X, d) be a metric space, then  Intersection of finite number of open sets is open. </vt:lpstr>
      <vt:lpstr>Slide 13</vt:lpstr>
      <vt:lpstr>Slide 14</vt:lpstr>
      <vt:lpstr>Slide 15</vt:lpstr>
      <vt:lpstr>Example # 3: In general, intersection of arbitrary number of open sets is not necessarily open. It is clear from the following 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Slide 31</vt:lpstr>
      <vt:lpstr>Slide 32</vt:lpstr>
      <vt:lpstr>Slide 33</vt:lpstr>
      <vt:lpstr> </vt:lpstr>
      <vt:lpstr> </vt:lpstr>
      <vt:lpstr> </vt:lpstr>
      <vt:lpstr> </vt:lpstr>
      <vt:lpstr> </vt:lpstr>
      <vt:lpstr> </vt:lpstr>
      <vt:lpstr> </vt:lpstr>
      <vt:lpstr> </vt:lpstr>
      <vt:lpstr> </vt:lpstr>
      <vt:lpstr>Lesson’s Summery</vt:lpstr>
      <vt:lpstr>Slide 44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344</cp:revision>
  <dcterms:created xsi:type="dcterms:W3CDTF">2012-11-27T13:12:39Z</dcterms:created>
  <dcterms:modified xsi:type="dcterms:W3CDTF">2012-12-08T05:29:51Z</dcterms:modified>
</cp:coreProperties>
</file>