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32" r:id="rId2"/>
    <p:sldId id="258" r:id="rId3"/>
    <p:sldId id="362" r:id="rId4"/>
    <p:sldId id="371" r:id="rId5"/>
    <p:sldId id="372" r:id="rId6"/>
    <p:sldId id="378" r:id="rId7"/>
    <p:sldId id="374" r:id="rId8"/>
    <p:sldId id="373" r:id="rId9"/>
    <p:sldId id="363" r:id="rId10"/>
    <p:sldId id="364" r:id="rId11"/>
    <p:sldId id="365" r:id="rId12"/>
    <p:sldId id="375" r:id="rId13"/>
    <p:sldId id="366" r:id="rId14"/>
    <p:sldId id="367" r:id="rId15"/>
    <p:sldId id="368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8" r:id="rId25"/>
    <p:sldId id="379" r:id="rId26"/>
    <p:sldId id="389" r:id="rId27"/>
    <p:sldId id="390" r:id="rId28"/>
    <p:sldId id="391" r:id="rId29"/>
    <p:sldId id="37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152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6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6841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Outline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sz="1800" dirty="0" smtClean="0">
                <a:latin typeface="Arial Black" pitchFamily="34" charset="0"/>
              </a:rPr>
              <a:t>In this Lecture we will define Open set in metric space and give examples of open sets.</a:t>
            </a:r>
          </a:p>
          <a:p>
            <a:r>
              <a:rPr lang="en-US" sz="1800" dirty="0" smtClean="0">
                <a:latin typeface="Arial Black" pitchFamily="34" charset="0"/>
              </a:rPr>
              <a:t>We Prove That:</a:t>
            </a:r>
          </a:p>
          <a:p>
            <a:pPr>
              <a:buFont typeface="+mj-lt"/>
              <a:buAutoNum type="arabicPeriod"/>
            </a:pPr>
            <a:r>
              <a:rPr lang="en-US" sz="1800" b="1" dirty="0">
                <a:latin typeface="Arial Black" pitchFamily="34" charset="0"/>
              </a:rPr>
              <a:t>: </a:t>
            </a:r>
            <a:r>
              <a:rPr lang="en-US" sz="1800" dirty="0">
                <a:latin typeface="Arial Black" pitchFamily="34" charset="0"/>
              </a:rPr>
              <a:t>Let (X, d) be a metric space. Then </a:t>
            </a:r>
            <a:r>
              <a:rPr lang="en-US" sz="1800" i="1" dirty="0">
                <a:latin typeface="Arial Black" pitchFamily="34" charset="0"/>
              </a:rPr>
              <a:t> </a:t>
            </a:r>
            <a:r>
              <a:rPr lang="en-US" sz="1800" i="1" dirty="0" smtClean="0">
                <a:latin typeface="Arial Black" pitchFamily="34" charset="0"/>
              </a:rPr>
              <a:t>empty set </a:t>
            </a:r>
            <a:r>
              <a:rPr lang="en-US" sz="1800" i="1" dirty="0">
                <a:latin typeface="Arial Black" pitchFamily="34" charset="0"/>
              </a:rPr>
              <a:t>and </a:t>
            </a:r>
            <a:r>
              <a:rPr lang="en-US" sz="1800" i="1" dirty="0" smtClean="0">
                <a:latin typeface="Arial Black" pitchFamily="34" charset="0"/>
              </a:rPr>
              <a:t>X (ground set) </a:t>
            </a:r>
            <a:r>
              <a:rPr lang="en-US" sz="1800" i="1" dirty="0">
                <a:latin typeface="Arial Black" pitchFamily="34" charset="0"/>
              </a:rPr>
              <a:t>are open </a:t>
            </a:r>
            <a:r>
              <a:rPr lang="en-US" sz="1800" i="1" dirty="0" smtClean="0">
                <a:latin typeface="Arial Black" pitchFamily="34" charset="0"/>
              </a:rPr>
              <a:t>sets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latin typeface="Arial Black" pitchFamily="34" charset="0"/>
              </a:rPr>
              <a:t>Let (X, d) be a metric space. Then </a:t>
            </a:r>
            <a:r>
              <a:rPr lang="en-US" sz="1800" i="1" dirty="0">
                <a:latin typeface="Arial Black" pitchFamily="34" charset="0"/>
              </a:rPr>
              <a:t>each open sphere is an open set</a:t>
            </a:r>
            <a:r>
              <a:rPr lang="en-US" sz="1800" i="1" dirty="0" smtClean="0">
                <a:latin typeface="Arial Black" pitchFamily="34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latin typeface="Arial Black" pitchFamily="34" charset="0"/>
              </a:rPr>
              <a:t>Let (X, d) be a metric space. A subset G of X is open if and only if it is the union of open spheres</a:t>
            </a:r>
            <a:r>
              <a:rPr lang="en-US" sz="1800" dirty="0" smtClean="0">
                <a:latin typeface="Arial Black" pitchFamily="34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latin typeface="Arial Black" pitchFamily="34" charset="0"/>
              </a:rPr>
              <a:t>Let (X, d) be a metric space, then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>
                <a:latin typeface="Arial Black" pitchFamily="34" charset="0"/>
              </a:rPr>
              <a:t> 1).	Union of any ( arbitrary ) number of open sets is open.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>
                <a:latin typeface="Arial Black" pitchFamily="34" charset="0"/>
              </a:rPr>
              <a:t> 2).	Intersection of finite number of open sets is open.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 smtClean="0">
              <a:latin typeface="Arial Black" pitchFamily="34" charset="0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61610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dirty="0" smtClean="0">
                    <a:latin typeface="Arial Black" pitchFamily="34" charset="0"/>
                  </a:rPr>
                  <a:t>Definition: (Open Set in metric space)</a:t>
                </a:r>
                <a:br>
                  <a:rPr lang="en-US" sz="2400" dirty="0" smtClean="0">
                    <a:latin typeface="Arial Black" pitchFamily="34" charset="0"/>
                  </a:rPr>
                </a:b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be any subset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  <a:r>
                  <a:rPr lang="en-US" sz="1800" dirty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is called </a:t>
                </a:r>
                <a:r>
                  <a:rPr lang="en-US" sz="1800" i="1" dirty="0">
                    <a:latin typeface="Arial Black" pitchFamily="34" charset="0"/>
                  </a:rPr>
                  <a:t>open set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if for every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∃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57400"/>
            <a:ext cx="64008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1551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#1</a:t>
                </a:r>
                <a:r>
                  <a:rPr lang="en-US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𝑅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the usual metric space.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(0, 1)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 open set, whereas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(0, 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not.</a:t>
                </a:r>
              </a:p>
              <a:p>
                <a:r>
                  <a:rPr lang="en-US" sz="2400" dirty="0" smtClean="0">
                    <a:latin typeface="Arial Black" pitchFamily="34" charset="0"/>
                  </a:rPr>
                  <a:t>Explanation:</a:t>
                </a:r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963" t="-1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5071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2</a:t>
                </a:r>
                <a:r>
                  <a:rPr lang="en-US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the usual plane. Then the open disk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∈ 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 : 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&lt;1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 open set.</a:t>
                </a:r>
              </a:p>
              <a:p>
                <a:r>
                  <a:rPr lang="en-US" sz="2400" dirty="0" smtClean="0">
                    <a:latin typeface="Arial Black" pitchFamily="34" charset="0"/>
                  </a:rPr>
                  <a:t>Explanation.</a:t>
                </a:r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963" t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3540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552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3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discrete metric space.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non-empty subset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open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2400" dirty="0" smtClean="0">
                    <a:latin typeface="Arial Black" pitchFamily="34" charset="0"/>
                  </a:rPr>
                  <a:t>Explanation.</a:t>
                </a:r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963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5346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Remember</a:t>
                </a:r>
                <a:r>
                  <a:rPr lang="en-US" dirty="0" smtClean="0"/>
                  <a:t>: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 open set in a metric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Then for every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we can find a real number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𝑟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How to prove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two subsets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of a metric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endParaRPr lang="en-US" sz="1800" dirty="0" smtClean="0">
                  <a:latin typeface="Arial Black" pitchFamily="34" charset="0"/>
                </a:endParaRP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How to prove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𝐵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for two subsets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</a:rPr>
                      <m:t>, </m:t>
                    </m:r>
                    <m:r>
                      <a:rPr lang="en-US" sz="1800" i="1">
                        <a:latin typeface="Cambria Math"/>
                      </a:rPr>
                      <m:t>𝐵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of a metric space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𝑋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𝑑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 rotWithShape="1">
                <a:blip r:embed="rId3"/>
                <a:stretch>
                  <a:fillRect l="-963" t="-1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5285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# 1</a:t>
            </a:r>
            <a:r>
              <a:rPr lang="en-US" sz="1800" b="1" dirty="0" smtClean="0">
                <a:latin typeface="Arial Black" pitchFamily="34" charset="0"/>
              </a:rPr>
              <a:t> : </a:t>
            </a:r>
            <a:r>
              <a:rPr lang="en-US" sz="1800" dirty="0" smtClean="0">
                <a:latin typeface="Arial Black" pitchFamily="34" charset="0"/>
              </a:rPr>
              <a:t>Let </a:t>
            </a:r>
            <a:r>
              <a:rPr lang="en-US" sz="1800" dirty="0">
                <a:latin typeface="Arial Black" pitchFamily="34" charset="0"/>
              </a:rPr>
              <a:t>(X, d) be a metric space. Then </a:t>
            </a:r>
            <a:r>
              <a:rPr lang="en-US" sz="1800" i="1" dirty="0" smtClean="0">
                <a:latin typeface="Arial Black" pitchFamily="34" charset="0"/>
              </a:rPr>
              <a:t> </a:t>
            </a:r>
            <a:r>
              <a:rPr lang="en-US" sz="1800" i="1" dirty="0">
                <a:latin typeface="Arial Black" pitchFamily="34" charset="0"/>
                <a:sym typeface="Symbol"/>
              </a:rPr>
              <a:t></a:t>
            </a:r>
            <a:r>
              <a:rPr lang="en-US" sz="1800" i="1" dirty="0">
                <a:latin typeface="Arial Black" pitchFamily="34" charset="0"/>
              </a:rPr>
              <a:t> and X are open </a:t>
            </a:r>
            <a:r>
              <a:rPr lang="en-US" sz="1800" i="1" dirty="0" smtClean="0">
                <a:latin typeface="Arial Black" pitchFamily="34" charset="0"/>
              </a:rPr>
              <a:t>sets.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 smtClean="0"/>
              <a:t>Proof: </a:t>
            </a:r>
            <a:r>
              <a:rPr lang="en-US" dirty="0"/>
              <a:t>To prove that </a:t>
            </a:r>
            <a:r>
              <a:rPr lang="en-US" dirty="0">
                <a:sym typeface="Symbol"/>
              </a:rPr>
              <a:t></a:t>
            </a:r>
            <a:r>
              <a:rPr lang="en-US" dirty="0"/>
              <a:t> is open we have to show that each point of </a:t>
            </a:r>
            <a:r>
              <a:rPr lang="en-US" dirty="0">
                <a:sym typeface="Symbol"/>
              </a:rPr>
              <a:t></a:t>
            </a:r>
            <a:r>
              <a:rPr lang="en-US" dirty="0"/>
              <a:t> is a </a:t>
            </a:r>
            <a:r>
              <a:rPr lang="en-US" dirty="0" err="1"/>
              <a:t>centre</a:t>
            </a:r>
            <a:r>
              <a:rPr lang="en-US" dirty="0"/>
              <a:t> of some open sphere which is contained in </a:t>
            </a:r>
            <a:r>
              <a:rPr lang="en-US" dirty="0">
                <a:sym typeface="Symbol"/>
              </a:rPr>
              <a:t>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Since there is no element in </a:t>
            </a:r>
            <a:r>
              <a:rPr lang="en-US" dirty="0">
                <a:sym typeface="Symbol"/>
              </a:rPr>
              <a:t></a:t>
            </a:r>
            <a:r>
              <a:rPr lang="en-US" dirty="0"/>
              <a:t> therefore the condition is automatically satisfied. Hence </a:t>
            </a:r>
            <a:r>
              <a:rPr lang="en-US" dirty="0">
                <a:sym typeface="Symbol"/>
              </a:rPr>
              <a:t></a:t>
            </a:r>
            <a:r>
              <a:rPr lang="en-US" dirty="0"/>
              <a:t> in open.</a:t>
            </a:r>
          </a:p>
          <a:p>
            <a:r>
              <a:rPr lang="en-US" dirty="0"/>
              <a:t>	X is clearly open because every open sphere </a:t>
            </a:r>
            <a:r>
              <a:rPr lang="en-US" dirty="0" err="1"/>
              <a:t>centred</a:t>
            </a:r>
            <a:r>
              <a:rPr lang="en-US" dirty="0"/>
              <a:t> on each of its points must be a subset of X.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73121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b="1" dirty="0" smtClean="0">
                <a:latin typeface="Arial Black" pitchFamily="34" charset="0"/>
              </a:rPr>
              <a:t>Theorem # 2 : </a:t>
            </a:r>
            <a:r>
              <a:rPr lang="en-US" sz="2000" dirty="0" smtClean="0">
                <a:latin typeface="Arial Black" pitchFamily="34" charset="0"/>
              </a:rPr>
              <a:t>Let (X, d) be </a:t>
            </a:r>
            <a:r>
              <a:rPr lang="en-US" sz="2000" dirty="0">
                <a:latin typeface="Arial Black" pitchFamily="34" charset="0"/>
              </a:rPr>
              <a:t>a metric space. Then </a:t>
            </a:r>
            <a:r>
              <a:rPr lang="en-US" sz="2000" i="1" dirty="0" smtClean="0">
                <a:latin typeface="Arial Black" pitchFamily="34" charset="0"/>
              </a:rPr>
              <a:t>each </a:t>
            </a:r>
            <a:r>
              <a:rPr lang="en-US" sz="2000" i="1" dirty="0">
                <a:latin typeface="Arial Black" pitchFamily="34" charset="0"/>
              </a:rPr>
              <a:t>open sphere is an open set.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675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478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880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3</a:t>
            </a:r>
            <a:r>
              <a:rPr lang="en-US" sz="1800" dirty="0" smtClean="0">
                <a:latin typeface="Arial Black" pitchFamily="34" charset="0"/>
              </a:rPr>
              <a:t>: </a:t>
            </a:r>
            <a:r>
              <a:rPr lang="en-US" sz="1800" dirty="0">
                <a:latin typeface="Arial Black" pitchFamily="34" charset="0"/>
              </a:rPr>
              <a:t>Let (X, d) be a metric space. A subset G of X is open if and only if it is the union of open spheres.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473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584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4: </a:t>
            </a:r>
            <a:r>
              <a:rPr lang="en-US" sz="1800" dirty="0">
                <a:latin typeface="Arial Black" pitchFamily="34" charset="0"/>
              </a:rPr>
              <a:t>Let (X, d) be a metric space, then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</a:rPr>
              <a:t>	Union of any ( arbitrary ) number of open </a:t>
            </a:r>
            <a:r>
              <a:rPr lang="en-US" sz="1800" dirty="0" smtClean="0">
                <a:latin typeface="Arial Black" pitchFamily="34" charset="0"/>
              </a:rPr>
              <a:t>sets </a:t>
            </a:r>
            <a:r>
              <a:rPr lang="en-US" sz="1800" dirty="0">
                <a:latin typeface="Arial Black" pitchFamily="34" charset="0"/>
              </a:rPr>
              <a:t>is </a:t>
            </a:r>
            <a:r>
              <a:rPr lang="en-US" sz="1800" dirty="0" smtClean="0">
                <a:latin typeface="Arial Black" pitchFamily="34" charset="0"/>
              </a:rPr>
              <a:t>open</a:t>
            </a:r>
            <a:r>
              <a:rPr lang="en-US" sz="1800" dirty="0">
                <a:latin typeface="Arial Black" pitchFamily="34" charset="0"/>
              </a:rPr>
              <a:t>.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 </a:t>
            </a: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1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059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4: </a:t>
            </a:r>
            <a:r>
              <a:rPr lang="en-US" sz="1800" dirty="0">
                <a:latin typeface="Arial Black" pitchFamily="34" charset="0"/>
              </a:rPr>
              <a:t>Let (X, d) be a metric space, then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</a:rPr>
              <a:t>	Union of any ( arbitrary ) number of open </a:t>
            </a:r>
            <a:r>
              <a:rPr lang="en-US" sz="1800" dirty="0" smtClean="0">
                <a:latin typeface="Arial Black" pitchFamily="34" charset="0"/>
              </a:rPr>
              <a:t>sets </a:t>
            </a:r>
            <a:r>
              <a:rPr lang="en-US" sz="1800" dirty="0">
                <a:latin typeface="Arial Black" pitchFamily="34" charset="0"/>
              </a:rPr>
              <a:t>is </a:t>
            </a:r>
            <a:r>
              <a:rPr lang="en-US" sz="1800" dirty="0" smtClean="0">
                <a:latin typeface="Arial Black" pitchFamily="34" charset="0"/>
              </a:rPr>
              <a:t>open</a:t>
            </a:r>
            <a:r>
              <a:rPr lang="en-US" sz="1800" dirty="0">
                <a:latin typeface="Arial Black" pitchFamily="34" charset="0"/>
              </a:rPr>
              <a:t>.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 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1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1"/>
            <a:ext cx="7619999" cy="91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5606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4: </a:t>
            </a:r>
            <a:r>
              <a:rPr lang="en-US" sz="1800" dirty="0">
                <a:latin typeface="Arial Black" pitchFamily="34" charset="0"/>
              </a:rPr>
              <a:t>Let (X, d) be a metric space, then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</a:rPr>
              <a:t>	Union of any ( arbitrary ) number of open </a:t>
            </a:r>
            <a:r>
              <a:rPr lang="en-US" sz="1800" dirty="0" smtClean="0">
                <a:latin typeface="Arial Black" pitchFamily="34" charset="0"/>
              </a:rPr>
              <a:t>sets </a:t>
            </a:r>
            <a:r>
              <a:rPr lang="en-US" sz="1800" dirty="0">
                <a:latin typeface="Arial Black" pitchFamily="34" charset="0"/>
              </a:rPr>
              <a:t>is </a:t>
            </a:r>
            <a:r>
              <a:rPr lang="en-US" sz="1800" dirty="0" smtClean="0">
                <a:latin typeface="Arial Black" pitchFamily="34" charset="0"/>
              </a:rPr>
              <a:t>open</a:t>
            </a:r>
            <a:r>
              <a:rPr lang="en-US" sz="1800" dirty="0">
                <a:latin typeface="Arial Black" pitchFamily="34" charset="0"/>
              </a:rPr>
              <a:t>.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 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449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 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1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1"/>
            <a:ext cx="7619999" cy="83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1" y="4038600"/>
            <a:ext cx="761999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7995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4: </a:t>
            </a:r>
            <a:r>
              <a:rPr lang="en-US" sz="1800" dirty="0">
                <a:latin typeface="Arial Black" pitchFamily="34" charset="0"/>
              </a:rPr>
              <a:t>Let (X, d) be a metric space, then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</a:rPr>
              <a:t>	Union of any ( arbitrary ) number of open </a:t>
            </a:r>
            <a:r>
              <a:rPr lang="en-US" sz="1800" dirty="0" smtClean="0">
                <a:latin typeface="Arial Black" pitchFamily="34" charset="0"/>
              </a:rPr>
              <a:t>sets </a:t>
            </a:r>
            <a:r>
              <a:rPr lang="en-US" sz="1800" dirty="0">
                <a:latin typeface="Arial Black" pitchFamily="34" charset="0"/>
              </a:rPr>
              <a:t>is </a:t>
            </a:r>
            <a:r>
              <a:rPr lang="en-US" sz="1800" dirty="0" smtClean="0">
                <a:latin typeface="Arial Black" pitchFamily="34" charset="0"/>
              </a:rPr>
              <a:t>open</a:t>
            </a:r>
            <a:r>
              <a:rPr lang="en-US" sz="1800" dirty="0">
                <a:latin typeface="Arial Black" pitchFamily="34" charset="0"/>
              </a:rPr>
              <a:t>.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 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449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 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1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1"/>
            <a:ext cx="7619999" cy="83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1" y="4038600"/>
            <a:ext cx="761999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1" y="5181600"/>
            <a:ext cx="7391399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2305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4: </a:t>
            </a:r>
            <a:r>
              <a:rPr lang="en-US" sz="1800" dirty="0">
                <a:latin typeface="Arial Black" pitchFamily="34" charset="0"/>
              </a:rPr>
              <a:t>Let (X, d) be a metric space, then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</a:rPr>
              <a:t>	Union of any ( arbitrary ) number of open </a:t>
            </a:r>
            <a:r>
              <a:rPr lang="en-US" sz="1800" dirty="0" smtClean="0">
                <a:latin typeface="Arial Black" pitchFamily="34" charset="0"/>
              </a:rPr>
              <a:t>sets </a:t>
            </a:r>
            <a:r>
              <a:rPr lang="en-US" sz="1800" dirty="0">
                <a:latin typeface="Arial Black" pitchFamily="34" charset="0"/>
              </a:rPr>
              <a:t>is </a:t>
            </a:r>
            <a:r>
              <a:rPr lang="en-US" sz="1800" dirty="0" smtClean="0">
                <a:latin typeface="Arial Black" pitchFamily="34" charset="0"/>
              </a:rPr>
              <a:t>open</a:t>
            </a:r>
            <a:r>
              <a:rPr lang="en-US" sz="1800" dirty="0">
                <a:latin typeface="Arial Black" pitchFamily="34" charset="0"/>
              </a:rPr>
              <a:t>.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449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1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1"/>
            <a:ext cx="7619999" cy="83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1" y="4038600"/>
            <a:ext cx="761999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1" y="5181600"/>
            <a:ext cx="7391399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948" y="5638800"/>
            <a:ext cx="7523052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8692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2400" dirty="0">
                <a:latin typeface="Arial Black" pitchFamily="34" charset="0"/>
              </a:rPr>
              <a:t>Theorem</a:t>
            </a:r>
            <a:r>
              <a:rPr lang="en-US" sz="5400" dirty="0">
                <a:latin typeface="Arial Black" pitchFamily="34" charset="0"/>
              </a:rPr>
              <a:t> </a:t>
            </a:r>
            <a:r>
              <a:rPr lang="en-US" sz="2700" dirty="0">
                <a:latin typeface="Arial Black" pitchFamily="34" charset="0"/>
              </a:rPr>
              <a:t># </a:t>
            </a:r>
            <a:r>
              <a:rPr lang="en-US" sz="2700" dirty="0" smtClean="0">
                <a:latin typeface="Arial Black" pitchFamily="34" charset="0"/>
              </a:rPr>
              <a:t>5</a:t>
            </a:r>
            <a:r>
              <a:rPr lang="en-US" sz="1800" dirty="0" smtClean="0">
                <a:latin typeface="Arial Black" pitchFamily="34" charset="0"/>
              </a:rPr>
              <a:t>: </a:t>
            </a:r>
            <a:r>
              <a:rPr lang="en-US" sz="1800" dirty="0">
                <a:latin typeface="Arial Black" pitchFamily="34" charset="0"/>
              </a:rPr>
              <a:t>Let (X, d) be a metric space, </a:t>
            </a:r>
            <a:r>
              <a:rPr lang="en-US" sz="1800" dirty="0" smtClean="0">
                <a:latin typeface="Arial Black" pitchFamily="34" charset="0"/>
              </a:rPr>
              <a:t>then  Intersection </a:t>
            </a:r>
            <a:r>
              <a:rPr lang="en-US" sz="1800" dirty="0">
                <a:latin typeface="Arial Black" pitchFamily="34" charset="0"/>
              </a:rPr>
              <a:t>of finite number of open sets is open.</a:t>
            </a:r>
            <a:br>
              <a:rPr lang="en-US" sz="1800" dirty="0">
                <a:latin typeface="Arial Black" pitchFamily="34" charset="0"/>
              </a:rPr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 Black" pitchFamily="34" charset="0"/>
              </a:rPr>
              <a:t>Proof.</a:t>
            </a: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777239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3340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2400" dirty="0">
                <a:latin typeface="Arial Black" pitchFamily="34" charset="0"/>
              </a:rPr>
              <a:t>Theorem</a:t>
            </a:r>
            <a:r>
              <a:rPr lang="en-US" sz="5400" dirty="0">
                <a:latin typeface="Arial Black" pitchFamily="34" charset="0"/>
              </a:rPr>
              <a:t> </a:t>
            </a:r>
            <a:r>
              <a:rPr lang="en-US" sz="2700" dirty="0">
                <a:latin typeface="Arial Black" pitchFamily="34" charset="0"/>
              </a:rPr>
              <a:t># </a:t>
            </a:r>
            <a:r>
              <a:rPr lang="en-US" sz="2700" dirty="0" smtClean="0">
                <a:latin typeface="Arial Black" pitchFamily="34" charset="0"/>
              </a:rPr>
              <a:t>5</a:t>
            </a:r>
            <a:r>
              <a:rPr lang="en-US" sz="1800" dirty="0" smtClean="0">
                <a:latin typeface="Arial Black" pitchFamily="34" charset="0"/>
              </a:rPr>
              <a:t>: </a:t>
            </a:r>
            <a:r>
              <a:rPr lang="en-US" sz="1800" dirty="0">
                <a:latin typeface="Arial Black" pitchFamily="34" charset="0"/>
              </a:rPr>
              <a:t>Let (X, d) be a metric space, </a:t>
            </a:r>
            <a:r>
              <a:rPr lang="en-US" sz="1800" dirty="0" smtClean="0">
                <a:latin typeface="Arial Black" pitchFamily="34" charset="0"/>
              </a:rPr>
              <a:t>then  Intersection </a:t>
            </a:r>
            <a:r>
              <a:rPr lang="en-US" sz="1800" dirty="0">
                <a:latin typeface="Arial Black" pitchFamily="34" charset="0"/>
              </a:rPr>
              <a:t>of finite number of open sets is open.</a:t>
            </a:r>
            <a:br>
              <a:rPr lang="en-US" sz="1800" dirty="0">
                <a:latin typeface="Arial Black" pitchFamily="34" charset="0"/>
              </a:rPr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 Black" pitchFamily="34" charset="0"/>
              </a:rPr>
              <a:t>Proof.</a:t>
            </a: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777239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09925"/>
            <a:ext cx="7315199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975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2400" dirty="0">
                <a:latin typeface="Arial Black" pitchFamily="34" charset="0"/>
              </a:rPr>
              <a:t>Theorem</a:t>
            </a:r>
            <a:r>
              <a:rPr lang="en-US" sz="5400" dirty="0">
                <a:latin typeface="Arial Black" pitchFamily="34" charset="0"/>
              </a:rPr>
              <a:t> </a:t>
            </a:r>
            <a:r>
              <a:rPr lang="en-US" sz="2700" b="1" dirty="0">
                <a:latin typeface="Arial Black" pitchFamily="34" charset="0"/>
              </a:rPr>
              <a:t># </a:t>
            </a:r>
            <a:r>
              <a:rPr lang="en-US" sz="2700" b="1" dirty="0" smtClean="0">
                <a:latin typeface="Arial Black" pitchFamily="34" charset="0"/>
              </a:rPr>
              <a:t>5</a:t>
            </a:r>
            <a:r>
              <a:rPr lang="en-US" sz="1800" dirty="0" smtClean="0">
                <a:latin typeface="Arial Black" pitchFamily="34" charset="0"/>
              </a:rPr>
              <a:t>: </a:t>
            </a:r>
            <a:r>
              <a:rPr lang="en-US" sz="1800" dirty="0">
                <a:latin typeface="Arial Black" pitchFamily="34" charset="0"/>
              </a:rPr>
              <a:t>Let (X, d) be a metric space, </a:t>
            </a:r>
            <a:r>
              <a:rPr lang="en-US" sz="1800" dirty="0" smtClean="0">
                <a:latin typeface="Arial Black" pitchFamily="34" charset="0"/>
              </a:rPr>
              <a:t>then  Intersection </a:t>
            </a:r>
            <a:r>
              <a:rPr lang="en-US" sz="1800" dirty="0">
                <a:latin typeface="Arial Black" pitchFamily="34" charset="0"/>
              </a:rPr>
              <a:t>of finite number of open sets is open.</a:t>
            </a:r>
            <a:br>
              <a:rPr lang="en-US" sz="1800" dirty="0">
                <a:latin typeface="Arial Black" pitchFamily="34" charset="0"/>
              </a:rPr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 Black" pitchFamily="34" charset="0"/>
              </a:rPr>
              <a:t>Proof.</a:t>
            </a: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777239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09925"/>
            <a:ext cx="7315199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38601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8105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2400" dirty="0">
                <a:latin typeface="Arial Black" pitchFamily="34" charset="0"/>
              </a:rPr>
              <a:t>Theorem</a:t>
            </a:r>
            <a:r>
              <a:rPr lang="en-US" sz="5400" dirty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</a:rPr>
              <a:t># </a:t>
            </a:r>
            <a:r>
              <a:rPr lang="en-US" sz="1800" dirty="0" smtClean="0">
                <a:latin typeface="Arial Black" pitchFamily="34" charset="0"/>
              </a:rPr>
              <a:t>5: </a:t>
            </a:r>
            <a:r>
              <a:rPr lang="en-US" sz="1800" dirty="0">
                <a:latin typeface="Arial Black" pitchFamily="34" charset="0"/>
              </a:rPr>
              <a:t>Let (X, d) be a metric space, </a:t>
            </a:r>
            <a:r>
              <a:rPr lang="en-US" sz="1800" dirty="0" smtClean="0">
                <a:latin typeface="Arial Black" pitchFamily="34" charset="0"/>
              </a:rPr>
              <a:t>then  Intersection </a:t>
            </a:r>
            <a:r>
              <a:rPr lang="en-US" sz="1800" dirty="0">
                <a:latin typeface="Arial Black" pitchFamily="34" charset="0"/>
              </a:rPr>
              <a:t>of finite number of open sets is open.</a:t>
            </a:r>
            <a:br>
              <a:rPr lang="en-US" sz="1800" dirty="0">
                <a:latin typeface="Arial Black" pitchFamily="34" charset="0"/>
              </a:rPr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 Black" pitchFamily="34" charset="0"/>
              </a:rPr>
              <a:t>Proof.</a:t>
            </a: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777239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09925"/>
            <a:ext cx="7315199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38601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1" y="5038725"/>
            <a:ext cx="7315198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4629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2400" dirty="0">
                <a:latin typeface="Arial Black" pitchFamily="34" charset="0"/>
              </a:rPr>
              <a:t>Theorem</a:t>
            </a:r>
            <a:r>
              <a:rPr lang="en-US" sz="5400" dirty="0">
                <a:latin typeface="Arial Black" pitchFamily="34" charset="0"/>
              </a:rPr>
              <a:t> </a:t>
            </a:r>
            <a:r>
              <a:rPr lang="en-US" sz="2700" dirty="0">
                <a:latin typeface="Arial Black" pitchFamily="34" charset="0"/>
              </a:rPr>
              <a:t># </a:t>
            </a:r>
            <a:r>
              <a:rPr lang="en-US" sz="2700" dirty="0" smtClean="0">
                <a:latin typeface="Arial Black" pitchFamily="34" charset="0"/>
              </a:rPr>
              <a:t>5</a:t>
            </a:r>
            <a:r>
              <a:rPr lang="en-US" sz="1800" dirty="0" smtClean="0">
                <a:latin typeface="Arial Black" pitchFamily="34" charset="0"/>
              </a:rPr>
              <a:t>: </a:t>
            </a:r>
            <a:r>
              <a:rPr lang="en-US" sz="1800" dirty="0">
                <a:latin typeface="Arial Black" pitchFamily="34" charset="0"/>
              </a:rPr>
              <a:t>Let (X, d) be a metric space, </a:t>
            </a:r>
            <a:r>
              <a:rPr lang="en-US" sz="1800" dirty="0" smtClean="0">
                <a:latin typeface="Arial Black" pitchFamily="34" charset="0"/>
              </a:rPr>
              <a:t>then  Intersection </a:t>
            </a:r>
            <a:r>
              <a:rPr lang="en-US" sz="1800" dirty="0">
                <a:latin typeface="Arial Black" pitchFamily="34" charset="0"/>
              </a:rPr>
              <a:t>of finite number of open sets is open.</a:t>
            </a:r>
            <a:br>
              <a:rPr lang="en-US" sz="1800" dirty="0">
                <a:latin typeface="Arial Black" pitchFamily="34" charset="0"/>
              </a:rPr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 Black" pitchFamily="34" charset="0"/>
              </a:rPr>
              <a:t>Proof.</a:t>
            </a: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777239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09925"/>
            <a:ext cx="7315199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38601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1" y="5038725"/>
            <a:ext cx="7315198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831" y="5867401"/>
            <a:ext cx="757256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6988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627595"/>
            <a:ext cx="7543800" cy="43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8883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627595"/>
            <a:ext cx="7543800" cy="43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315199" cy="78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9998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627595"/>
            <a:ext cx="7543800" cy="43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1"/>
            <a:ext cx="731519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78163"/>
            <a:ext cx="7391400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639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b="1" cap="small" dirty="0" smtClean="0">
                <a:latin typeface="Arial Black" pitchFamily="34" charset="0"/>
              </a:rPr>
              <a:t>Example # 3: </a:t>
            </a:r>
            <a:r>
              <a:rPr lang="en-US" sz="1800" dirty="0">
                <a:latin typeface="Arial Black" pitchFamily="34" charset="0"/>
              </a:rPr>
              <a:t>In general, intersection of arbitrary number of open sets is not necessarily open. It is clear from the following</a:t>
            </a:r>
            <a:br>
              <a:rPr lang="en-US" sz="1800" dirty="0">
                <a:latin typeface="Arial Black" pitchFamily="34" charset="0"/>
              </a:rPr>
            </a:br>
            <a:endParaRPr lang="en-US" sz="18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800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be the metric space with usual metric then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Arial Black" pitchFamily="34" charset="0"/>
                  </a:rPr>
                  <a:t>{(-1,1), (-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Arial Black" pitchFamily="34" charset="0"/>
                  </a:rPr>
                  <a:t>), (-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latin typeface="Arial Black" pitchFamily="34" charset="0"/>
                  </a:rPr>
                  <a:t>) ,…, (-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>
                    <a:latin typeface="Arial Black" pitchFamily="34" charset="0"/>
                  </a:rPr>
                  <a:t>) ,…}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Is a collection of open sets in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𝑅</m:t>
                    </m:r>
                    <m:r>
                      <a:rPr lang="en-US" sz="1800" i="1">
                        <a:latin typeface="Cambria Math"/>
                      </a:rPr>
                      <m:t>.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But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1800" i="1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mr>
                      <m:mr>
                        <m:e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∩</m:t>
                          </m:r>
                        </m:e>
                      </m:mr>
                      <m:mr>
                        <m:e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𝑖</m:t>
                          </m:r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=1</m:t>
                          </m:r>
                        </m:e>
                      </m:mr>
                    </m:m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{ ( </a:t>
                </a:r>
                <a:r>
                  <a:rPr lang="en-US" sz="1800" dirty="0">
                    <a:latin typeface="Arial Black" pitchFamily="34" charset="0"/>
                  </a:rPr>
                  <a:t>–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18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 dirty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1800" dirty="0">
                    <a:latin typeface="Arial Black" pitchFamily="34" charset="0"/>
                  </a:rPr>
                  <a:t> ,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18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 dirty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1800" dirty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</a:rPr>
                  <a:t>} = { 0 } 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Is not open in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because we can not find an open sphere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⊂{0}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𝑟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800600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9934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smtClean="0"/>
              <a:t>Good Luck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861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5437</TotalTime>
  <Words>506</Words>
  <Application>Microsoft Office PowerPoint</Application>
  <PresentationFormat>On-screen Show (4:3)</PresentationFormat>
  <Paragraphs>102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Set Topology MTH 251</vt:lpstr>
      <vt:lpstr>Lecture Outline</vt:lpstr>
      <vt:lpstr> </vt:lpstr>
      <vt:lpstr>Slide 4</vt:lpstr>
      <vt:lpstr>Slide 5</vt:lpstr>
      <vt:lpstr>Slide 6</vt:lpstr>
      <vt:lpstr>Slide 7</vt:lpstr>
      <vt:lpstr>Slide 8</vt:lpstr>
      <vt:lpstr>Theorem # 1 : Let (X, d) be a metric space. Then   and X are open sets.</vt:lpstr>
      <vt:lpstr>Theorem # 2 : Let (X, d) be a metric space. Then each open sphere is an open set. </vt:lpstr>
      <vt:lpstr>Slide 11</vt:lpstr>
      <vt:lpstr>Slide 12</vt:lpstr>
      <vt:lpstr>Theorem # 3: Let (X, d) be a metric space. A subset G of X is open if and only if it is the union of open spheres. </vt:lpstr>
      <vt:lpstr>Slide 14</vt:lpstr>
      <vt:lpstr>Theorem # 4: Let (X, d) be a metric space, then   Union of any ( arbitrary ) number of open sets is open.  </vt:lpstr>
      <vt:lpstr>Theorem # 4: Let (X, d) be a metric space, then   Union of any ( arbitrary ) number of open sets is open.  </vt:lpstr>
      <vt:lpstr>Theorem # 4: Let (X, d) be a metric space, then   Union of any ( arbitrary ) number of open sets is open.   </vt:lpstr>
      <vt:lpstr>Theorem # 4: Let (X, d) be a metric space, then   Union of any ( arbitrary ) number of open sets is open.   </vt:lpstr>
      <vt:lpstr>Theorem # 4: Let (X, d) be a metric space, then   Union of any ( arbitrary ) number of open sets is open.  </vt:lpstr>
      <vt:lpstr>Theorem # 5: Let (X, d) be a metric space, then  Intersection of finite number of open sets is open. </vt:lpstr>
      <vt:lpstr>Theorem # 5: Let (X, d) be a metric space, then  Intersection of finite number of open sets is open. </vt:lpstr>
      <vt:lpstr>Theorem # 5: Let (X, d) be a metric space, then  Intersection of finite number of open sets is open. </vt:lpstr>
      <vt:lpstr>Theorem # 5: Let (X, d) be a metric space, then  Intersection of finite number of open sets is open. </vt:lpstr>
      <vt:lpstr>Theorem # 5: Let (X, d) be a metric space, then  Intersection of finite number of open sets is open. </vt:lpstr>
      <vt:lpstr>Slide 25</vt:lpstr>
      <vt:lpstr>Slide 26</vt:lpstr>
      <vt:lpstr>Slide 27</vt:lpstr>
      <vt:lpstr>Example # 3: In general, intersection of arbitrary number of open sets is not necessarily open. It is clear from the following </vt:lpstr>
      <vt:lpstr>Slide 29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330</cp:revision>
  <dcterms:created xsi:type="dcterms:W3CDTF">2012-11-27T13:12:39Z</dcterms:created>
  <dcterms:modified xsi:type="dcterms:W3CDTF">2012-12-07T05:31:18Z</dcterms:modified>
</cp:coreProperties>
</file>