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8"/>
  </p:notesMasterIdLst>
  <p:sldIdLst>
    <p:sldId id="256" r:id="rId2"/>
    <p:sldId id="304" r:id="rId3"/>
    <p:sldId id="303" r:id="rId4"/>
    <p:sldId id="302" r:id="rId5"/>
    <p:sldId id="301" r:id="rId6"/>
    <p:sldId id="293" r:id="rId7"/>
    <p:sldId id="305" r:id="rId8"/>
    <p:sldId id="313" r:id="rId9"/>
    <p:sldId id="312" r:id="rId10"/>
    <p:sldId id="311" r:id="rId11"/>
    <p:sldId id="310" r:id="rId12"/>
    <p:sldId id="309" r:id="rId13"/>
    <p:sldId id="308" r:id="rId14"/>
    <p:sldId id="307" r:id="rId15"/>
    <p:sldId id="271" r:id="rId16"/>
    <p:sldId id="320" r:id="rId17"/>
    <p:sldId id="319" r:id="rId18"/>
    <p:sldId id="318" r:id="rId19"/>
    <p:sldId id="317" r:id="rId20"/>
    <p:sldId id="316" r:id="rId21"/>
    <p:sldId id="315" r:id="rId22"/>
    <p:sldId id="314" r:id="rId23"/>
    <p:sldId id="295" r:id="rId24"/>
    <p:sldId id="323" r:id="rId25"/>
    <p:sldId id="322" r:id="rId26"/>
    <p:sldId id="321" r:id="rId27"/>
    <p:sldId id="296" r:id="rId28"/>
    <p:sldId id="258" r:id="rId29"/>
    <p:sldId id="324" r:id="rId30"/>
    <p:sldId id="329" r:id="rId31"/>
    <p:sldId id="328" r:id="rId32"/>
    <p:sldId id="327" r:id="rId33"/>
    <p:sldId id="326" r:id="rId34"/>
    <p:sldId id="325" r:id="rId35"/>
    <p:sldId id="259" r:id="rId36"/>
    <p:sldId id="337" r:id="rId37"/>
    <p:sldId id="336" r:id="rId38"/>
    <p:sldId id="335" r:id="rId39"/>
    <p:sldId id="334" r:id="rId40"/>
    <p:sldId id="333" r:id="rId41"/>
    <p:sldId id="332" r:id="rId42"/>
    <p:sldId id="331" r:id="rId43"/>
    <p:sldId id="330" r:id="rId44"/>
    <p:sldId id="297" r:id="rId45"/>
    <p:sldId id="344" r:id="rId46"/>
    <p:sldId id="343" r:id="rId47"/>
    <p:sldId id="342" r:id="rId48"/>
    <p:sldId id="341" r:id="rId49"/>
    <p:sldId id="340" r:id="rId50"/>
    <p:sldId id="339" r:id="rId51"/>
    <p:sldId id="260" r:id="rId52"/>
    <p:sldId id="350" r:id="rId53"/>
    <p:sldId id="349" r:id="rId54"/>
    <p:sldId id="348" r:id="rId55"/>
    <p:sldId id="347" r:id="rId56"/>
    <p:sldId id="346" r:id="rId57"/>
    <p:sldId id="345" r:id="rId58"/>
    <p:sldId id="261" r:id="rId59"/>
    <p:sldId id="262" r:id="rId60"/>
    <p:sldId id="355" r:id="rId61"/>
    <p:sldId id="354" r:id="rId62"/>
    <p:sldId id="353" r:id="rId63"/>
    <p:sldId id="352" r:id="rId64"/>
    <p:sldId id="351" r:id="rId65"/>
    <p:sldId id="263" r:id="rId66"/>
    <p:sldId id="356" r:id="rId67"/>
    <p:sldId id="361" r:id="rId68"/>
    <p:sldId id="360" r:id="rId69"/>
    <p:sldId id="359" r:id="rId70"/>
    <p:sldId id="358" r:id="rId71"/>
    <p:sldId id="357" r:id="rId72"/>
    <p:sldId id="264" r:id="rId73"/>
    <p:sldId id="294" r:id="rId74"/>
    <p:sldId id="298" r:id="rId75"/>
    <p:sldId id="265" r:id="rId76"/>
    <p:sldId id="266" r:id="rId77"/>
    <p:sldId id="299" r:id="rId78"/>
    <p:sldId id="269" r:id="rId79"/>
    <p:sldId id="270" r:id="rId80"/>
    <p:sldId id="272" r:id="rId81"/>
    <p:sldId id="273" r:id="rId82"/>
    <p:sldId id="274" r:id="rId83"/>
    <p:sldId id="275" r:id="rId84"/>
    <p:sldId id="276" r:id="rId85"/>
    <p:sldId id="277" r:id="rId86"/>
    <p:sldId id="278" r:id="rId8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3692" autoAdjust="0"/>
  </p:normalViewPr>
  <p:slideViewPr>
    <p:cSldViewPr>
      <p:cViewPr>
        <p:scale>
          <a:sx n="80" d="100"/>
          <a:sy n="80" d="100"/>
        </p:scale>
        <p:origin x="-1002" y="3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068A5-2290-44F5-B23D-4984B573E620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08AED-09CE-4F30-BAF7-F6F605BE08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4866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F08AED-09CE-4F30-BAF7-F6F605BE082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44064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F08AED-09CE-4F30-BAF7-F6F605BE082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44064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F08AED-09CE-4F30-BAF7-F6F605BE082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44064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F08AED-09CE-4F30-BAF7-F6F605BE082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44064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F08AED-09CE-4F30-BAF7-F6F605BE082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44064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F08AED-09CE-4F30-BAF7-F6F605BE0828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5832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5694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5404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9947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7162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9497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2388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8550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748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2983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4683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9AC85-55B1-4655-982A-71D28DC4F7D6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672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9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SET TOPOLOGY 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Course Code     MTH 251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9840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SET TOPOLOGY 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Course Code     MTH 251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By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Dr. </a:t>
            </a:r>
            <a:r>
              <a:rPr lang="en-US" sz="2400" b="1" dirty="0" err="1" smtClean="0">
                <a:latin typeface="Arial Black" pitchFamily="34" charset="0"/>
              </a:rPr>
              <a:t>Moiz</a:t>
            </a:r>
            <a:r>
              <a:rPr lang="en-US" sz="2400" b="1" dirty="0" smtClean="0">
                <a:latin typeface="Arial Black" pitchFamily="34" charset="0"/>
              </a:rPr>
              <a:t> </a:t>
            </a:r>
            <a:r>
              <a:rPr lang="en-US" sz="2400" b="1" dirty="0" err="1" smtClean="0">
                <a:latin typeface="Arial Black" pitchFamily="34" charset="0"/>
              </a:rPr>
              <a:t>ud</a:t>
            </a:r>
            <a:r>
              <a:rPr lang="en-US" sz="2400" b="1" dirty="0" smtClean="0">
                <a:latin typeface="Arial Black" pitchFamily="34" charset="0"/>
              </a:rPr>
              <a:t> Din khan</a:t>
            </a: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990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SET TOPOLOGY 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Course Code     MTH 251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By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Dr. </a:t>
            </a:r>
            <a:r>
              <a:rPr lang="en-US" sz="2400" b="1" dirty="0" err="1" smtClean="0">
                <a:latin typeface="Arial Black" pitchFamily="34" charset="0"/>
              </a:rPr>
              <a:t>Moiz</a:t>
            </a:r>
            <a:r>
              <a:rPr lang="en-US" sz="2400" b="1" dirty="0" smtClean="0">
                <a:latin typeface="Arial Black" pitchFamily="34" charset="0"/>
              </a:rPr>
              <a:t> </a:t>
            </a:r>
            <a:r>
              <a:rPr lang="en-US" sz="2400" b="1" dirty="0" err="1" smtClean="0">
                <a:latin typeface="Arial Black" pitchFamily="34" charset="0"/>
              </a:rPr>
              <a:t>ud</a:t>
            </a:r>
            <a:r>
              <a:rPr lang="en-US" sz="2400" b="1" dirty="0" smtClean="0">
                <a:latin typeface="Arial Black" pitchFamily="34" charset="0"/>
              </a:rPr>
              <a:t> Din khan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Professor of Mathematics</a:t>
            </a: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451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SET TOPOLOGY 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Course Code     MTH 251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By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Dr. </a:t>
            </a:r>
            <a:r>
              <a:rPr lang="en-US" sz="2400" b="1" dirty="0" err="1" smtClean="0">
                <a:latin typeface="Arial Black" pitchFamily="34" charset="0"/>
              </a:rPr>
              <a:t>Moiz</a:t>
            </a:r>
            <a:r>
              <a:rPr lang="en-US" sz="2400" b="1" dirty="0" smtClean="0">
                <a:latin typeface="Arial Black" pitchFamily="34" charset="0"/>
              </a:rPr>
              <a:t> </a:t>
            </a:r>
            <a:r>
              <a:rPr lang="en-US" sz="2400" b="1" dirty="0" err="1" smtClean="0">
                <a:latin typeface="Arial Black" pitchFamily="34" charset="0"/>
              </a:rPr>
              <a:t>ud</a:t>
            </a:r>
            <a:r>
              <a:rPr lang="en-US" sz="2400" b="1" dirty="0" smtClean="0">
                <a:latin typeface="Arial Black" pitchFamily="34" charset="0"/>
              </a:rPr>
              <a:t> Din khan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Professor of Mathematics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Department of Mathematics</a:t>
            </a: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305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SET TOPOLOGY 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Course Code     MTH 251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By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Dr. </a:t>
            </a:r>
            <a:r>
              <a:rPr lang="en-US" sz="2400" b="1" dirty="0" err="1" smtClean="0">
                <a:latin typeface="Arial Black" pitchFamily="34" charset="0"/>
              </a:rPr>
              <a:t>Moiz</a:t>
            </a:r>
            <a:r>
              <a:rPr lang="en-US" sz="2400" b="1" dirty="0" smtClean="0">
                <a:latin typeface="Arial Black" pitchFamily="34" charset="0"/>
              </a:rPr>
              <a:t> </a:t>
            </a:r>
            <a:r>
              <a:rPr lang="en-US" sz="2400" b="1" dirty="0" err="1" smtClean="0">
                <a:latin typeface="Arial Black" pitchFamily="34" charset="0"/>
              </a:rPr>
              <a:t>ud</a:t>
            </a:r>
            <a:r>
              <a:rPr lang="en-US" sz="2400" b="1" dirty="0" smtClean="0">
                <a:latin typeface="Arial Black" pitchFamily="34" charset="0"/>
              </a:rPr>
              <a:t> Din khan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Professor of Mathematics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Department of Mathematics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COMSATS Institute of Information Technology,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Islamabad, Pakistan</a:t>
            </a: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2585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b="1" dirty="0" smtClean="0">
                <a:latin typeface="Arial Black" pitchFamily="34" charset="0"/>
              </a:rPr>
              <a:t>Course Contents</a:t>
            </a:r>
            <a:endParaRPr lang="en-US" sz="28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We will cover the following topics:</a:t>
            </a:r>
          </a:p>
        </p:txBody>
      </p:sp>
    </p:spTree>
    <p:extLst>
      <p:ext uri="{BB962C8B-B14F-4D97-AF65-F5344CB8AC3E}">
        <p14:creationId xmlns:p14="http://schemas.microsoft.com/office/powerpoint/2010/main" xmlns="" val="1565945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b="1" dirty="0" smtClean="0">
                <a:latin typeface="Arial Black" pitchFamily="34" charset="0"/>
              </a:rPr>
              <a:t>Course Contents</a:t>
            </a:r>
            <a:endParaRPr lang="en-US" sz="28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We will cover the following topics: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Metric spaces </a:t>
            </a:r>
          </a:p>
        </p:txBody>
      </p:sp>
    </p:spTree>
    <p:extLst>
      <p:ext uri="{BB962C8B-B14F-4D97-AF65-F5344CB8AC3E}">
        <p14:creationId xmlns:p14="http://schemas.microsoft.com/office/powerpoint/2010/main" xmlns="" val="2144972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b="1" dirty="0" smtClean="0">
                <a:latin typeface="Arial Black" pitchFamily="34" charset="0"/>
              </a:rPr>
              <a:t>Course Contents</a:t>
            </a:r>
            <a:endParaRPr lang="en-US" sz="28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We will cover the following topics: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Metric spaces </a:t>
            </a:r>
          </a:p>
          <a:p>
            <a:pPr>
              <a:lnSpc>
                <a:spcPct val="150000"/>
              </a:lnSpc>
            </a:pPr>
            <a:r>
              <a:rPr lang="en-US" sz="1800" b="1" i="1" dirty="0" smtClean="0">
                <a:latin typeface="Arial Black" pitchFamily="34" charset="0"/>
              </a:rPr>
              <a:t>Point-set topology</a:t>
            </a:r>
            <a:r>
              <a:rPr lang="en-US" sz="1800" b="1" dirty="0" smtClean="0">
                <a:latin typeface="Arial Black" pitchFamily="34" charset="0"/>
              </a:rPr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xmlns="" val="187334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b="1" dirty="0" smtClean="0">
                <a:latin typeface="Arial Black" pitchFamily="34" charset="0"/>
              </a:rPr>
              <a:t>Course Contents</a:t>
            </a:r>
            <a:endParaRPr lang="en-US" sz="28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We will cover the following topics: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Metric spaces </a:t>
            </a:r>
          </a:p>
          <a:p>
            <a:pPr>
              <a:lnSpc>
                <a:spcPct val="150000"/>
              </a:lnSpc>
            </a:pPr>
            <a:r>
              <a:rPr lang="en-US" sz="1800" b="1" i="1" dirty="0" smtClean="0">
                <a:latin typeface="Arial Black" pitchFamily="34" charset="0"/>
              </a:rPr>
              <a:t>Point-set topology</a:t>
            </a:r>
            <a:r>
              <a:rPr lang="en-US" sz="1800" b="1" dirty="0" smtClean="0">
                <a:latin typeface="Arial Black" pitchFamily="34" charset="0"/>
              </a:rPr>
              <a:t>: 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topological spaces and basic operations with them, </a:t>
            </a:r>
          </a:p>
        </p:txBody>
      </p:sp>
    </p:spTree>
    <p:extLst>
      <p:ext uri="{BB962C8B-B14F-4D97-AF65-F5344CB8AC3E}">
        <p14:creationId xmlns:p14="http://schemas.microsoft.com/office/powerpoint/2010/main" xmlns="" val="1918299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b="1" dirty="0" smtClean="0">
                <a:latin typeface="Arial Black" pitchFamily="34" charset="0"/>
              </a:rPr>
              <a:t>Course Contents</a:t>
            </a:r>
            <a:endParaRPr lang="en-US" sz="28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We will cover the following topics: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Metric spaces </a:t>
            </a:r>
          </a:p>
          <a:p>
            <a:pPr>
              <a:lnSpc>
                <a:spcPct val="150000"/>
              </a:lnSpc>
            </a:pPr>
            <a:r>
              <a:rPr lang="en-US" sz="1800" b="1" i="1" dirty="0" smtClean="0">
                <a:latin typeface="Arial Black" pitchFamily="34" charset="0"/>
              </a:rPr>
              <a:t>Point-set topology</a:t>
            </a:r>
            <a:r>
              <a:rPr lang="en-US" sz="1800" b="1" dirty="0" smtClean="0">
                <a:latin typeface="Arial Black" pitchFamily="34" charset="0"/>
              </a:rPr>
              <a:t>: 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topological spaces and basic operations with them, </a:t>
            </a:r>
          </a:p>
          <a:p>
            <a:pPr>
              <a:lnSpc>
                <a:spcPct val="150000"/>
              </a:lnSpc>
            </a:pPr>
            <a:r>
              <a:rPr lang="en-US" sz="1800" b="1" dirty="0" err="1" smtClean="0">
                <a:latin typeface="Arial Black" pitchFamily="34" charset="0"/>
              </a:rPr>
              <a:t>seperation</a:t>
            </a:r>
            <a:r>
              <a:rPr lang="en-US" sz="1800" b="1" dirty="0" smtClean="0">
                <a:latin typeface="Arial Black" pitchFamily="34" charset="0"/>
              </a:rPr>
              <a:t> axioms, </a:t>
            </a:r>
          </a:p>
        </p:txBody>
      </p:sp>
    </p:spTree>
    <p:extLst>
      <p:ext uri="{BB962C8B-B14F-4D97-AF65-F5344CB8AC3E}">
        <p14:creationId xmlns:p14="http://schemas.microsoft.com/office/powerpoint/2010/main" xmlns="" val="253860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b="1" dirty="0" smtClean="0">
                <a:latin typeface="Arial Black" pitchFamily="34" charset="0"/>
              </a:rPr>
              <a:t>Course Contents</a:t>
            </a:r>
            <a:endParaRPr lang="en-US" sz="28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We will cover the following topics: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Metric spaces </a:t>
            </a:r>
          </a:p>
          <a:p>
            <a:pPr>
              <a:lnSpc>
                <a:spcPct val="150000"/>
              </a:lnSpc>
            </a:pPr>
            <a:r>
              <a:rPr lang="en-US" sz="1800" b="1" i="1" dirty="0" smtClean="0">
                <a:latin typeface="Arial Black" pitchFamily="34" charset="0"/>
              </a:rPr>
              <a:t>Point-set topology</a:t>
            </a:r>
            <a:r>
              <a:rPr lang="en-US" sz="1800" b="1" dirty="0" smtClean="0">
                <a:latin typeface="Arial Black" pitchFamily="34" charset="0"/>
              </a:rPr>
              <a:t>: 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topological spaces and basic operations with them, </a:t>
            </a:r>
          </a:p>
          <a:p>
            <a:pPr>
              <a:lnSpc>
                <a:spcPct val="150000"/>
              </a:lnSpc>
            </a:pPr>
            <a:r>
              <a:rPr lang="en-US" sz="1800" b="1" dirty="0" err="1" smtClean="0">
                <a:latin typeface="Arial Black" pitchFamily="34" charset="0"/>
              </a:rPr>
              <a:t>seperation</a:t>
            </a:r>
            <a:r>
              <a:rPr lang="en-US" sz="1800" b="1" dirty="0" smtClean="0">
                <a:latin typeface="Arial Black" pitchFamily="34" charset="0"/>
              </a:rPr>
              <a:t> axioms, 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continuous maps, </a:t>
            </a:r>
          </a:p>
        </p:txBody>
      </p:sp>
    </p:spTree>
    <p:extLst>
      <p:ext uri="{BB962C8B-B14F-4D97-AF65-F5344CB8AC3E}">
        <p14:creationId xmlns:p14="http://schemas.microsoft.com/office/powerpoint/2010/main" xmlns="" val="3915988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b="1" dirty="0" smtClean="0">
                <a:latin typeface="Arial Black" pitchFamily="34" charset="0"/>
              </a:rPr>
              <a:t>Course Contents</a:t>
            </a:r>
            <a:endParaRPr lang="en-US" sz="28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We will cover the following topics: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Metric spaces </a:t>
            </a:r>
          </a:p>
          <a:p>
            <a:pPr>
              <a:lnSpc>
                <a:spcPct val="150000"/>
              </a:lnSpc>
            </a:pPr>
            <a:r>
              <a:rPr lang="en-US" sz="1800" b="1" i="1" dirty="0" smtClean="0">
                <a:latin typeface="Arial Black" pitchFamily="34" charset="0"/>
              </a:rPr>
              <a:t>Point-set topology</a:t>
            </a:r>
            <a:r>
              <a:rPr lang="en-US" sz="1800" b="1" dirty="0" smtClean="0">
                <a:latin typeface="Arial Black" pitchFamily="34" charset="0"/>
              </a:rPr>
              <a:t>: 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topological spaces and basic operations with them, </a:t>
            </a:r>
          </a:p>
          <a:p>
            <a:pPr>
              <a:lnSpc>
                <a:spcPct val="150000"/>
              </a:lnSpc>
            </a:pPr>
            <a:r>
              <a:rPr lang="en-US" sz="1800" b="1" dirty="0" err="1" smtClean="0">
                <a:latin typeface="Arial Black" pitchFamily="34" charset="0"/>
              </a:rPr>
              <a:t>seperation</a:t>
            </a:r>
            <a:r>
              <a:rPr lang="en-US" sz="1800" b="1" dirty="0" smtClean="0">
                <a:latin typeface="Arial Black" pitchFamily="34" charset="0"/>
              </a:rPr>
              <a:t> axioms, 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continuous maps, 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compact and connected spaces, </a:t>
            </a:r>
          </a:p>
        </p:txBody>
      </p:sp>
    </p:spTree>
    <p:extLst>
      <p:ext uri="{BB962C8B-B14F-4D97-AF65-F5344CB8AC3E}">
        <p14:creationId xmlns:p14="http://schemas.microsoft.com/office/powerpoint/2010/main" xmlns="" val="2910687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b="1" dirty="0" smtClean="0">
                <a:latin typeface="Arial Black" pitchFamily="34" charset="0"/>
              </a:rPr>
              <a:t>Course Contents</a:t>
            </a:r>
            <a:endParaRPr lang="en-US" sz="28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We will cover the following topics: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Metric spaces </a:t>
            </a:r>
          </a:p>
          <a:p>
            <a:pPr>
              <a:lnSpc>
                <a:spcPct val="150000"/>
              </a:lnSpc>
            </a:pPr>
            <a:r>
              <a:rPr lang="en-US" sz="1800" b="1" i="1" dirty="0" smtClean="0">
                <a:latin typeface="Arial Black" pitchFamily="34" charset="0"/>
              </a:rPr>
              <a:t>Point-set topology</a:t>
            </a:r>
            <a:r>
              <a:rPr lang="en-US" sz="1800" b="1" dirty="0" smtClean="0">
                <a:latin typeface="Arial Black" pitchFamily="34" charset="0"/>
              </a:rPr>
              <a:t>: 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topological spaces and basic operations with them, </a:t>
            </a:r>
          </a:p>
          <a:p>
            <a:pPr>
              <a:lnSpc>
                <a:spcPct val="150000"/>
              </a:lnSpc>
            </a:pPr>
            <a:r>
              <a:rPr lang="en-US" sz="1800" b="1" dirty="0" err="1" smtClean="0">
                <a:latin typeface="Arial Black" pitchFamily="34" charset="0"/>
              </a:rPr>
              <a:t>seperation</a:t>
            </a:r>
            <a:r>
              <a:rPr lang="en-US" sz="1800" b="1" dirty="0" smtClean="0">
                <a:latin typeface="Arial Black" pitchFamily="34" charset="0"/>
              </a:rPr>
              <a:t> axioms, 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continuous maps, 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compact and connected spaces, 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Normal spaces, Local compactness, </a:t>
            </a:r>
          </a:p>
        </p:txBody>
      </p:sp>
    </p:spTree>
    <p:extLst>
      <p:ext uri="{BB962C8B-B14F-4D97-AF65-F5344CB8AC3E}">
        <p14:creationId xmlns:p14="http://schemas.microsoft.com/office/powerpoint/2010/main" xmlns="" val="3463357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b="1" dirty="0" smtClean="0">
                <a:latin typeface="Arial Black" pitchFamily="34" charset="0"/>
              </a:rPr>
              <a:t>Course Contents</a:t>
            </a:r>
            <a:endParaRPr lang="en-US" sz="28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We will cover the following topics: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Metric spaces </a:t>
            </a:r>
          </a:p>
          <a:p>
            <a:pPr>
              <a:lnSpc>
                <a:spcPct val="150000"/>
              </a:lnSpc>
            </a:pPr>
            <a:r>
              <a:rPr lang="en-US" sz="1800" b="1" i="1" dirty="0" smtClean="0">
                <a:latin typeface="Arial Black" pitchFamily="34" charset="0"/>
              </a:rPr>
              <a:t>Point-set topology</a:t>
            </a:r>
            <a:r>
              <a:rPr lang="en-US" sz="1800" b="1" dirty="0" smtClean="0">
                <a:latin typeface="Arial Black" pitchFamily="34" charset="0"/>
              </a:rPr>
              <a:t>: 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topological spaces and basic operations with them, </a:t>
            </a:r>
          </a:p>
          <a:p>
            <a:pPr>
              <a:lnSpc>
                <a:spcPct val="150000"/>
              </a:lnSpc>
            </a:pPr>
            <a:r>
              <a:rPr lang="en-US" sz="1800" b="1" dirty="0" err="1" smtClean="0">
                <a:latin typeface="Arial Black" pitchFamily="34" charset="0"/>
              </a:rPr>
              <a:t>seperation</a:t>
            </a:r>
            <a:r>
              <a:rPr lang="en-US" sz="1800" b="1" dirty="0" smtClean="0">
                <a:latin typeface="Arial Black" pitchFamily="34" charset="0"/>
              </a:rPr>
              <a:t> axioms, 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continuous maps, 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compact and connected spaces, 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Normal spaces, Local compactness, 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Local connectedness and path-wise connectedness. </a:t>
            </a:r>
          </a:p>
        </p:txBody>
      </p:sp>
    </p:spTree>
    <p:extLst>
      <p:ext uri="{BB962C8B-B14F-4D97-AF65-F5344CB8AC3E}">
        <p14:creationId xmlns:p14="http://schemas.microsoft.com/office/powerpoint/2010/main" xmlns="" val="762425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b="1" dirty="0">
                <a:latin typeface="Arial Black" pitchFamily="34" charset="0"/>
              </a:rPr>
              <a:t>Learning </a:t>
            </a:r>
            <a:r>
              <a:rPr lang="en-US" sz="2800" b="1" dirty="0" smtClean="0">
                <a:latin typeface="Arial Black" pitchFamily="34" charset="0"/>
              </a:rPr>
              <a:t>objectives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19380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b="1" dirty="0">
                <a:latin typeface="Arial Black" pitchFamily="34" charset="0"/>
              </a:rPr>
              <a:t>Learning </a:t>
            </a:r>
            <a:r>
              <a:rPr lang="en-US" sz="2800" b="1" dirty="0" smtClean="0">
                <a:latin typeface="Arial Black" pitchFamily="34" charset="0"/>
              </a:rPr>
              <a:t>objectives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>
                <a:latin typeface="Arial Black" pitchFamily="34" charset="0"/>
              </a:rPr>
              <a:t>MTH 251 is an introduction to </a:t>
            </a:r>
            <a:r>
              <a:rPr lang="en-US" sz="1800" b="1" dirty="0" smtClean="0">
                <a:latin typeface="Arial Black" pitchFamily="34" charset="0"/>
              </a:rPr>
              <a:t>topology.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3444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b="1" dirty="0">
                <a:latin typeface="Arial Black" pitchFamily="34" charset="0"/>
              </a:rPr>
              <a:t>Learning </a:t>
            </a:r>
            <a:r>
              <a:rPr lang="en-US" sz="2800" b="1" dirty="0" smtClean="0">
                <a:latin typeface="Arial Black" pitchFamily="34" charset="0"/>
              </a:rPr>
              <a:t>objectives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>
                <a:latin typeface="Arial Black" pitchFamily="34" charset="0"/>
              </a:rPr>
              <a:t>MTH 251 is an introduction to </a:t>
            </a:r>
            <a:r>
              <a:rPr lang="en-US" sz="1800" b="1" dirty="0" smtClean="0">
                <a:latin typeface="Arial Black" pitchFamily="34" charset="0"/>
              </a:rPr>
              <a:t>topology.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Topology </a:t>
            </a:r>
            <a:r>
              <a:rPr lang="en-US" sz="1800" b="1" dirty="0">
                <a:latin typeface="Arial Black" pitchFamily="34" charset="0"/>
              </a:rPr>
              <a:t>studies geometrical properties of objects that are preserved under continuous deformations. </a:t>
            </a:r>
            <a:endParaRPr lang="en-US" sz="1800" b="1" dirty="0" smtClean="0">
              <a:latin typeface="Arial Black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8944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b="1" dirty="0">
                <a:latin typeface="Arial Black" pitchFamily="34" charset="0"/>
              </a:rPr>
              <a:t>Learning </a:t>
            </a:r>
            <a:r>
              <a:rPr lang="en-US" sz="2800" b="1" dirty="0" smtClean="0">
                <a:latin typeface="Arial Black" pitchFamily="34" charset="0"/>
              </a:rPr>
              <a:t>objectives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>
                <a:latin typeface="Arial Black" pitchFamily="34" charset="0"/>
              </a:rPr>
              <a:t>MTH 251 is an introduction to </a:t>
            </a:r>
            <a:r>
              <a:rPr lang="en-US" sz="1800" b="1" dirty="0" smtClean="0">
                <a:latin typeface="Arial Black" pitchFamily="34" charset="0"/>
              </a:rPr>
              <a:t>topology.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Topology </a:t>
            </a:r>
            <a:r>
              <a:rPr lang="en-US" sz="1800" b="1" dirty="0">
                <a:latin typeface="Arial Black" pitchFamily="34" charset="0"/>
              </a:rPr>
              <a:t>studies geometrical properties of objects that are preserved under continuous deformations. </a:t>
            </a:r>
            <a:endParaRPr lang="en-US" sz="1800" b="1" dirty="0" smtClean="0">
              <a:latin typeface="Arial Black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At </a:t>
            </a:r>
            <a:r>
              <a:rPr lang="en-US" sz="1800" b="1" dirty="0">
                <a:latin typeface="Arial Black" pitchFamily="34" charset="0"/>
              </a:rPr>
              <a:t>the end of the </a:t>
            </a:r>
            <a:r>
              <a:rPr lang="en-US" sz="1800" b="1" dirty="0" smtClean="0">
                <a:latin typeface="Arial Black" pitchFamily="34" charset="0"/>
              </a:rPr>
              <a:t>course </a:t>
            </a:r>
            <a:r>
              <a:rPr lang="en-US" sz="1800" b="1" dirty="0">
                <a:latin typeface="Arial Black" pitchFamily="34" charset="0"/>
              </a:rPr>
              <a:t>you should be able to...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3771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b="1" dirty="0">
                <a:latin typeface="Arial Black" pitchFamily="34" charset="0"/>
              </a:rPr>
              <a:t>Learning </a:t>
            </a:r>
            <a:r>
              <a:rPr lang="en-US" sz="2800" b="1" dirty="0" smtClean="0">
                <a:latin typeface="Arial Black" pitchFamily="34" charset="0"/>
              </a:rPr>
              <a:t>objectives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>
                <a:latin typeface="Arial Black" pitchFamily="34" charset="0"/>
              </a:rPr>
              <a:t>MTH 251 is an introduction to </a:t>
            </a:r>
            <a:r>
              <a:rPr lang="en-US" sz="1800" b="1" dirty="0" smtClean="0">
                <a:latin typeface="Arial Black" pitchFamily="34" charset="0"/>
              </a:rPr>
              <a:t>topology.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Topology </a:t>
            </a:r>
            <a:r>
              <a:rPr lang="en-US" sz="1800" b="1" dirty="0">
                <a:latin typeface="Arial Black" pitchFamily="34" charset="0"/>
              </a:rPr>
              <a:t>studies geometrical properties of objects that are preserved under continuous deformations. </a:t>
            </a:r>
            <a:endParaRPr lang="en-US" sz="1800" b="1" dirty="0" smtClean="0">
              <a:latin typeface="Arial Black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At </a:t>
            </a:r>
            <a:r>
              <a:rPr lang="en-US" sz="1800" b="1" dirty="0">
                <a:latin typeface="Arial Black" pitchFamily="34" charset="0"/>
              </a:rPr>
              <a:t>the end of the </a:t>
            </a:r>
            <a:r>
              <a:rPr lang="en-US" sz="1800" b="1" dirty="0" smtClean="0">
                <a:latin typeface="Arial Black" pitchFamily="34" charset="0"/>
              </a:rPr>
              <a:t>course </a:t>
            </a:r>
            <a:r>
              <a:rPr lang="en-US" sz="1800" b="1" dirty="0">
                <a:latin typeface="Arial Black" pitchFamily="34" charset="0"/>
              </a:rPr>
              <a:t>you should be able to...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recognise </a:t>
            </a:r>
            <a:r>
              <a:rPr lang="en-US" sz="1800" b="1" dirty="0">
                <a:latin typeface="Arial Black" pitchFamily="34" charset="0"/>
              </a:rPr>
              <a:t>metric spaces;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64582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b="1" dirty="0">
                <a:latin typeface="Arial Black" pitchFamily="34" charset="0"/>
              </a:rPr>
              <a:t>Learning </a:t>
            </a:r>
            <a:r>
              <a:rPr lang="en-US" sz="2800" b="1" dirty="0" smtClean="0">
                <a:latin typeface="Arial Black" pitchFamily="34" charset="0"/>
              </a:rPr>
              <a:t>objectives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>
                <a:latin typeface="Arial Black" pitchFamily="34" charset="0"/>
              </a:rPr>
              <a:t>MTH 251 is an introduction to </a:t>
            </a:r>
            <a:r>
              <a:rPr lang="en-US" sz="1800" b="1" dirty="0" smtClean="0">
                <a:latin typeface="Arial Black" pitchFamily="34" charset="0"/>
              </a:rPr>
              <a:t>topology.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Topology </a:t>
            </a:r>
            <a:r>
              <a:rPr lang="en-US" sz="1800" b="1" dirty="0">
                <a:latin typeface="Arial Black" pitchFamily="34" charset="0"/>
              </a:rPr>
              <a:t>studies geometrical properties of objects that are preserved under continuous deformations. </a:t>
            </a:r>
            <a:endParaRPr lang="en-US" sz="1800" b="1" dirty="0" smtClean="0">
              <a:latin typeface="Arial Black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At </a:t>
            </a:r>
            <a:r>
              <a:rPr lang="en-US" sz="1800" b="1" dirty="0">
                <a:latin typeface="Arial Black" pitchFamily="34" charset="0"/>
              </a:rPr>
              <a:t>the end of the </a:t>
            </a:r>
            <a:r>
              <a:rPr lang="en-US" sz="1800" b="1" dirty="0" smtClean="0">
                <a:latin typeface="Arial Black" pitchFamily="34" charset="0"/>
              </a:rPr>
              <a:t>course </a:t>
            </a:r>
            <a:r>
              <a:rPr lang="en-US" sz="1800" b="1" dirty="0">
                <a:latin typeface="Arial Black" pitchFamily="34" charset="0"/>
              </a:rPr>
              <a:t>you should be able to...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recognise </a:t>
            </a:r>
            <a:r>
              <a:rPr lang="en-US" sz="1800" b="1" dirty="0">
                <a:latin typeface="Arial Black" pitchFamily="34" charset="0"/>
              </a:rPr>
              <a:t>metric spaces; 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utilize </a:t>
            </a:r>
            <a:r>
              <a:rPr lang="en-US" sz="1800" b="1" dirty="0">
                <a:latin typeface="Arial Black" pitchFamily="34" charset="0"/>
              </a:rPr>
              <a:t>metric space arguments to obtain a variety of results;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73394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b="1" dirty="0">
                <a:latin typeface="Arial Black" pitchFamily="34" charset="0"/>
              </a:rPr>
              <a:t>Learning </a:t>
            </a:r>
            <a:r>
              <a:rPr lang="en-US" sz="2800" b="1" dirty="0" smtClean="0">
                <a:latin typeface="Arial Black" pitchFamily="34" charset="0"/>
              </a:rPr>
              <a:t>objectives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>
                <a:latin typeface="Arial Black" pitchFamily="34" charset="0"/>
              </a:rPr>
              <a:t>MTH 251 is an introduction to </a:t>
            </a:r>
            <a:r>
              <a:rPr lang="en-US" sz="1800" b="1" dirty="0" smtClean="0">
                <a:latin typeface="Arial Black" pitchFamily="34" charset="0"/>
              </a:rPr>
              <a:t>topology.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Topology </a:t>
            </a:r>
            <a:r>
              <a:rPr lang="en-US" sz="1800" b="1" dirty="0">
                <a:latin typeface="Arial Black" pitchFamily="34" charset="0"/>
              </a:rPr>
              <a:t>studies geometrical properties of objects that are preserved under continuous deformations. </a:t>
            </a:r>
            <a:endParaRPr lang="en-US" sz="1800" b="1" dirty="0" smtClean="0">
              <a:latin typeface="Arial Black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At </a:t>
            </a:r>
            <a:r>
              <a:rPr lang="en-US" sz="1800" b="1" dirty="0">
                <a:latin typeface="Arial Black" pitchFamily="34" charset="0"/>
              </a:rPr>
              <a:t>the end of the </a:t>
            </a:r>
            <a:r>
              <a:rPr lang="en-US" sz="1800" b="1" dirty="0" smtClean="0">
                <a:latin typeface="Arial Black" pitchFamily="34" charset="0"/>
              </a:rPr>
              <a:t>course </a:t>
            </a:r>
            <a:r>
              <a:rPr lang="en-US" sz="1800" b="1" dirty="0">
                <a:latin typeface="Arial Black" pitchFamily="34" charset="0"/>
              </a:rPr>
              <a:t>you should be able to...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recognise </a:t>
            </a:r>
            <a:r>
              <a:rPr lang="en-US" sz="1800" b="1" dirty="0">
                <a:latin typeface="Arial Black" pitchFamily="34" charset="0"/>
              </a:rPr>
              <a:t>metric spaces; 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utilize </a:t>
            </a:r>
            <a:r>
              <a:rPr lang="en-US" sz="1800" b="1" dirty="0">
                <a:latin typeface="Arial Black" pitchFamily="34" charset="0"/>
              </a:rPr>
              <a:t>metric space arguments to obtain a variety of results; </a:t>
            </a:r>
          </a:p>
          <a:p>
            <a:pPr>
              <a:lnSpc>
                <a:spcPct val="150000"/>
              </a:lnSpc>
            </a:pPr>
            <a:r>
              <a:rPr lang="en-US" sz="1800" b="1" dirty="0">
                <a:latin typeface="Arial Black" pitchFamily="34" charset="0"/>
              </a:rPr>
              <a:t>recognise topological spaces;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79112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b="1" dirty="0">
                <a:latin typeface="Arial Black" pitchFamily="34" charset="0"/>
              </a:rPr>
              <a:t>Learning </a:t>
            </a:r>
            <a:r>
              <a:rPr lang="en-US" sz="2800" b="1" dirty="0" smtClean="0">
                <a:latin typeface="Arial Black" pitchFamily="34" charset="0"/>
              </a:rPr>
              <a:t>objectives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>
                <a:latin typeface="Arial Black" pitchFamily="34" charset="0"/>
              </a:rPr>
              <a:t>MTH 251 is an introduction to </a:t>
            </a:r>
            <a:r>
              <a:rPr lang="en-US" sz="1800" b="1" dirty="0" smtClean="0">
                <a:latin typeface="Arial Black" pitchFamily="34" charset="0"/>
              </a:rPr>
              <a:t>topology.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Topology </a:t>
            </a:r>
            <a:r>
              <a:rPr lang="en-US" sz="1800" b="1" dirty="0">
                <a:latin typeface="Arial Black" pitchFamily="34" charset="0"/>
              </a:rPr>
              <a:t>studies geometrical properties of objects that are preserved under continuous deformations. </a:t>
            </a:r>
            <a:endParaRPr lang="en-US" sz="1800" b="1" dirty="0" smtClean="0">
              <a:latin typeface="Arial Black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At </a:t>
            </a:r>
            <a:r>
              <a:rPr lang="en-US" sz="1800" b="1" dirty="0">
                <a:latin typeface="Arial Black" pitchFamily="34" charset="0"/>
              </a:rPr>
              <a:t>the end of the </a:t>
            </a:r>
            <a:r>
              <a:rPr lang="en-US" sz="1800" b="1" dirty="0" smtClean="0">
                <a:latin typeface="Arial Black" pitchFamily="34" charset="0"/>
              </a:rPr>
              <a:t>course </a:t>
            </a:r>
            <a:r>
              <a:rPr lang="en-US" sz="1800" b="1" dirty="0">
                <a:latin typeface="Arial Black" pitchFamily="34" charset="0"/>
              </a:rPr>
              <a:t>you should be able to...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recognise </a:t>
            </a:r>
            <a:r>
              <a:rPr lang="en-US" sz="1800" b="1" dirty="0">
                <a:latin typeface="Arial Black" pitchFamily="34" charset="0"/>
              </a:rPr>
              <a:t>metric spaces; 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utilize </a:t>
            </a:r>
            <a:r>
              <a:rPr lang="en-US" sz="1800" b="1" dirty="0">
                <a:latin typeface="Arial Black" pitchFamily="34" charset="0"/>
              </a:rPr>
              <a:t>metric space arguments to obtain a variety of results; </a:t>
            </a:r>
          </a:p>
          <a:p>
            <a:pPr>
              <a:lnSpc>
                <a:spcPct val="150000"/>
              </a:lnSpc>
            </a:pPr>
            <a:r>
              <a:rPr lang="en-US" sz="1800" b="1" dirty="0">
                <a:latin typeface="Arial Black" pitchFamily="34" charset="0"/>
              </a:rPr>
              <a:t>recognise topological spaces; </a:t>
            </a:r>
          </a:p>
          <a:p>
            <a:pPr>
              <a:lnSpc>
                <a:spcPct val="150000"/>
              </a:lnSpc>
            </a:pPr>
            <a:r>
              <a:rPr lang="en-US" sz="1800" b="1" dirty="0">
                <a:latin typeface="Arial Black" pitchFamily="34" charset="0"/>
              </a:rPr>
              <a:t>understand the distinction between topological and metric properties, and handle a variety of topological invariants.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4995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b="1" dirty="0" smtClean="0">
                <a:latin typeface="Arial Black" pitchFamily="34" charset="0"/>
              </a:rPr>
              <a:t>Recommended Books</a:t>
            </a:r>
            <a:endParaRPr lang="en-US" sz="28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25432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b="1" dirty="0" smtClean="0">
                <a:latin typeface="Arial Black" pitchFamily="34" charset="0"/>
              </a:rPr>
              <a:t>Recommended Books</a:t>
            </a:r>
            <a:endParaRPr lang="en-US" sz="28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1800" dirty="0" smtClean="0">
                <a:latin typeface="Arial Black" pitchFamily="34" charset="0"/>
              </a:rPr>
              <a:t>Metric Spaces By </a:t>
            </a:r>
          </a:p>
          <a:p>
            <a:pPr marL="0" indent="0">
              <a:buNone/>
            </a:pPr>
            <a:r>
              <a:rPr lang="en-US" sz="1800" dirty="0">
                <a:latin typeface="Arial Black" pitchFamily="34" charset="0"/>
              </a:rPr>
              <a:t>	</a:t>
            </a:r>
            <a:r>
              <a:rPr lang="en-US" sz="1800" dirty="0" err="1" smtClean="0">
                <a:latin typeface="Arial Black" pitchFamily="34" charset="0"/>
              </a:rPr>
              <a:t>Aftab</a:t>
            </a:r>
            <a:r>
              <a:rPr lang="en-US" sz="1800" dirty="0" smtClean="0">
                <a:latin typeface="Arial Black" pitchFamily="34" charset="0"/>
              </a:rPr>
              <a:t> Khan, </a:t>
            </a:r>
            <a:r>
              <a:rPr lang="en-US" sz="1800" dirty="0">
                <a:latin typeface="Arial Black" pitchFamily="34" charset="0"/>
              </a:rPr>
              <a:t>Muhammad </a:t>
            </a:r>
            <a:r>
              <a:rPr lang="en-US" sz="1800" dirty="0" err="1">
                <a:latin typeface="Arial Black" pitchFamily="34" charset="0"/>
              </a:rPr>
              <a:t>Naeem</a:t>
            </a:r>
            <a:r>
              <a:rPr lang="en-US" sz="1800" dirty="0">
                <a:latin typeface="Arial Black" pitchFamily="34" charset="0"/>
              </a:rPr>
              <a:t> </a:t>
            </a:r>
            <a:r>
              <a:rPr lang="en-US" sz="1800" dirty="0" err="1" smtClean="0">
                <a:latin typeface="Arial Black" pitchFamily="34" charset="0"/>
              </a:rPr>
              <a:t>Qureshi</a:t>
            </a:r>
            <a:r>
              <a:rPr lang="en-US" sz="1800" dirty="0" smtClean="0">
                <a:latin typeface="Arial Black" pitchFamily="34" charset="0"/>
              </a:rPr>
              <a:t> 	and         	</a:t>
            </a:r>
            <a:r>
              <a:rPr lang="en-US" sz="1800" dirty="0" err="1" smtClean="0">
                <a:latin typeface="Arial Black" pitchFamily="34" charset="0"/>
              </a:rPr>
              <a:t>Moiz</a:t>
            </a:r>
            <a:r>
              <a:rPr lang="en-US" sz="1800" dirty="0" smtClean="0">
                <a:latin typeface="Arial Black" pitchFamily="34" charset="0"/>
              </a:rPr>
              <a:t> </a:t>
            </a:r>
            <a:r>
              <a:rPr lang="en-US" sz="1800" dirty="0" err="1" smtClean="0">
                <a:latin typeface="Arial Black" pitchFamily="34" charset="0"/>
              </a:rPr>
              <a:t>ud</a:t>
            </a:r>
            <a:r>
              <a:rPr lang="en-US" sz="1800" dirty="0" smtClean="0">
                <a:latin typeface="Arial Black" pitchFamily="34" charset="0"/>
              </a:rPr>
              <a:t> Din Khan</a:t>
            </a:r>
          </a:p>
          <a:p>
            <a:pPr marL="0" indent="0">
              <a:buNone/>
            </a:pPr>
            <a:endParaRPr lang="en-US" sz="1800" dirty="0" smtClean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7908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b="1" dirty="0" smtClean="0">
                <a:latin typeface="Arial Black" pitchFamily="34" charset="0"/>
              </a:rPr>
              <a:t>Recommended Books</a:t>
            </a:r>
            <a:endParaRPr lang="en-US" sz="28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1800" dirty="0" smtClean="0">
                <a:latin typeface="Arial Black" pitchFamily="34" charset="0"/>
              </a:rPr>
              <a:t>Metric Spaces By </a:t>
            </a:r>
          </a:p>
          <a:p>
            <a:pPr marL="0" indent="0">
              <a:buNone/>
            </a:pPr>
            <a:r>
              <a:rPr lang="en-US" sz="1800" dirty="0">
                <a:latin typeface="Arial Black" pitchFamily="34" charset="0"/>
              </a:rPr>
              <a:t>	</a:t>
            </a:r>
            <a:r>
              <a:rPr lang="en-US" sz="1800" dirty="0" err="1" smtClean="0">
                <a:latin typeface="Arial Black" pitchFamily="34" charset="0"/>
              </a:rPr>
              <a:t>Aftab</a:t>
            </a:r>
            <a:r>
              <a:rPr lang="en-US" sz="1800" dirty="0" smtClean="0">
                <a:latin typeface="Arial Black" pitchFamily="34" charset="0"/>
              </a:rPr>
              <a:t> Khan, </a:t>
            </a:r>
            <a:r>
              <a:rPr lang="en-US" sz="1800" dirty="0">
                <a:latin typeface="Arial Black" pitchFamily="34" charset="0"/>
              </a:rPr>
              <a:t>Muhammad </a:t>
            </a:r>
            <a:r>
              <a:rPr lang="en-US" sz="1800" dirty="0" err="1">
                <a:latin typeface="Arial Black" pitchFamily="34" charset="0"/>
              </a:rPr>
              <a:t>Naeem</a:t>
            </a:r>
            <a:r>
              <a:rPr lang="en-US" sz="1800" dirty="0">
                <a:latin typeface="Arial Black" pitchFamily="34" charset="0"/>
              </a:rPr>
              <a:t> </a:t>
            </a:r>
            <a:r>
              <a:rPr lang="en-US" sz="1800" dirty="0" err="1" smtClean="0">
                <a:latin typeface="Arial Black" pitchFamily="34" charset="0"/>
              </a:rPr>
              <a:t>Qureshi</a:t>
            </a:r>
            <a:r>
              <a:rPr lang="en-US" sz="1800" dirty="0" smtClean="0">
                <a:latin typeface="Arial Black" pitchFamily="34" charset="0"/>
              </a:rPr>
              <a:t> 	and         	</a:t>
            </a:r>
            <a:r>
              <a:rPr lang="en-US" sz="1800" dirty="0" err="1" smtClean="0">
                <a:latin typeface="Arial Black" pitchFamily="34" charset="0"/>
              </a:rPr>
              <a:t>Moiz</a:t>
            </a:r>
            <a:r>
              <a:rPr lang="en-US" sz="1800" dirty="0" smtClean="0">
                <a:latin typeface="Arial Black" pitchFamily="34" charset="0"/>
              </a:rPr>
              <a:t> </a:t>
            </a:r>
            <a:r>
              <a:rPr lang="en-US" sz="1800" dirty="0" err="1" smtClean="0">
                <a:latin typeface="Arial Black" pitchFamily="34" charset="0"/>
              </a:rPr>
              <a:t>ud</a:t>
            </a:r>
            <a:r>
              <a:rPr lang="en-US" sz="1800" dirty="0" smtClean="0">
                <a:latin typeface="Arial Black" pitchFamily="34" charset="0"/>
              </a:rPr>
              <a:t> Din Khan</a:t>
            </a:r>
          </a:p>
          <a:p>
            <a:pPr marL="0" indent="0">
              <a:buNone/>
            </a:pPr>
            <a:endParaRPr lang="en-US" sz="1800" dirty="0" smtClean="0">
              <a:latin typeface="Arial Black" pitchFamily="34" charset="0"/>
            </a:endParaRPr>
          </a:p>
          <a:p>
            <a:pPr marL="514350" indent="-514350">
              <a:buAutoNum type="arabicPeriod" startAt="2"/>
            </a:pPr>
            <a:r>
              <a:rPr lang="en-US" sz="1800" dirty="0" smtClean="0">
                <a:latin typeface="Arial Black" pitchFamily="34" charset="0"/>
              </a:rPr>
              <a:t>Introduction to General Topology By</a:t>
            </a:r>
          </a:p>
          <a:p>
            <a:pPr marL="0" indent="0">
              <a:buNone/>
            </a:pPr>
            <a:r>
              <a:rPr lang="en-US" sz="1800" dirty="0" smtClean="0">
                <a:latin typeface="Arial Black" pitchFamily="34" charset="0"/>
              </a:rPr>
              <a:t>	Bashir Ahmad</a:t>
            </a:r>
          </a:p>
          <a:p>
            <a:pPr marL="0" indent="0">
              <a:buNone/>
            </a:pPr>
            <a:endParaRPr lang="en-US" sz="1800" dirty="0" smtClean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7177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b="1" dirty="0" smtClean="0">
                <a:latin typeface="Arial Black" pitchFamily="34" charset="0"/>
              </a:rPr>
              <a:t>Recommended Books</a:t>
            </a:r>
            <a:endParaRPr lang="en-US" sz="28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1800" dirty="0" smtClean="0">
                <a:latin typeface="Arial Black" pitchFamily="34" charset="0"/>
              </a:rPr>
              <a:t>Metric Spaces By </a:t>
            </a:r>
          </a:p>
          <a:p>
            <a:pPr marL="0" indent="0">
              <a:buNone/>
            </a:pPr>
            <a:r>
              <a:rPr lang="en-US" sz="1800" dirty="0">
                <a:latin typeface="Arial Black" pitchFamily="34" charset="0"/>
              </a:rPr>
              <a:t>	</a:t>
            </a:r>
            <a:r>
              <a:rPr lang="en-US" sz="1800" dirty="0" err="1" smtClean="0">
                <a:latin typeface="Arial Black" pitchFamily="34" charset="0"/>
              </a:rPr>
              <a:t>Aftab</a:t>
            </a:r>
            <a:r>
              <a:rPr lang="en-US" sz="1800" dirty="0" smtClean="0">
                <a:latin typeface="Arial Black" pitchFamily="34" charset="0"/>
              </a:rPr>
              <a:t> Khan, </a:t>
            </a:r>
            <a:r>
              <a:rPr lang="en-US" sz="1800" dirty="0">
                <a:latin typeface="Arial Black" pitchFamily="34" charset="0"/>
              </a:rPr>
              <a:t>Muhammad </a:t>
            </a:r>
            <a:r>
              <a:rPr lang="en-US" sz="1800" dirty="0" err="1">
                <a:latin typeface="Arial Black" pitchFamily="34" charset="0"/>
              </a:rPr>
              <a:t>Naeem</a:t>
            </a:r>
            <a:r>
              <a:rPr lang="en-US" sz="1800" dirty="0">
                <a:latin typeface="Arial Black" pitchFamily="34" charset="0"/>
              </a:rPr>
              <a:t> </a:t>
            </a:r>
            <a:r>
              <a:rPr lang="en-US" sz="1800" dirty="0" err="1" smtClean="0">
                <a:latin typeface="Arial Black" pitchFamily="34" charset="0"/>
              </a:rPr>
              <a:t>Qureshi</a:t>
            </a:r>
            <a:r>
              <a:rPr lang="en-US" sz="1800" dirty="0" smtClean="0">
                <a:latin typeface="Arial Black" pitchFamily="34" charset="0"/>
              </a:rPr>
              <a:t> 	and         	</a:t>
            </a:r>
            <a:r>
              <a:rPr lang="en-US" sz="1800" dirty="0" err="1" smtClean="0">
                <a:latin typeface="Arial Black" pitchFamily="34" charset="0"/>
              </a:rPr>
              <a:t>Moiz</a:t>
            </a:r>
            <a:r>
              <a:rPr lang="en-US" sz="1800" dirty="0" smtClean="0">
                <a:latin typeface="Arial Black" pitchFamily="34" charset="0"/>
              </a:rPr>
              <a:t> </a:t>
            </a:r>
            <a:r>
              <a:rPr lang="en-US" sz="1800" dirty="0" err="1" smtClean="0">
                <a:latin typeface="Arial Black" pitchFamily="34" charset="0"/>
              </a:rPr>
              <a:t>ud</a:t>
            </a:r>
            <a:r>
              <a:rPr lang="en-US" sz="1800" dirty="0" smtClean="0">
                <a:latin typeface="Arial Black" pitchFamily="34" charset="0"/>
              </a:rPr>
              <a:t> Din Khan</a:t>
            </a:r>
          </a:p>
          <a:p>
            <a:pPr marL="0" indent="0">
              <a:buNone/>
            </a:pPr>
            <a:endParaRPr lang="en-US" sz="1800" dirty="0" smtClean="0">
              <a:latin typeface="Arial Black" pitchFamily="34" charset="0"/>
            </a:endParaRPr>
          </a:p>
          <a:p>
            <a:pPr marL="514350" indent="-514350">
              <a:buAutoNum type="arabicPeriod" startAt="2"/>
            </a:pPr>
            <a:r>
              <a:rPr lang="en-US" sz="1800" dirty="0" smtClean="0">
                <a:latin typeface="Arial Black" pitchFamily="34" charset="0"/>
              </a:rPr>
              <a:t>Introduction to General Topology By</a:t>
            </a:r>
          </a:p>
          <a:p>
            <a:pPr marL="0" indent="0">
              <a:buNone/>
            </a:pPr>
            <a:r>
              <a:rPr lang="en-US" sz="1800" dirty="0" smtClean="0">
                <a:latin typeface="Arial Black" pitchFamily="34" charset="0"/>
              </a:rPr>
              <a:t>	Bashir Ahmad</a:t>
            </a:r>
          </a:p>
          <a:p>
            <a:pPr marL="0" indent="0">
              <a:buNone/>
            </a:pPr>
            <a:endParaRPr lang="en-US" sz="1800" dirty="0" smtClean="0">
              <a:latin typeface="Arial Black" pitchFamily="34" charset="0"/>
            </a:endParaRPr>
          </a:p>
          <a:p>
            <a:pPr marL="514350" indent="-514350">
              <a:buAutoNum type="arabicPeriod" startAt="3"/>
            </a:pPr>
            <a:r>
              <a:rPr lang="en-US" sz="1800" dirty="0" smtClean="0">
                <a:latin typeface="Arial Black" pitchFamily="34" charset="0"/>
              </a:rPr>
              <a:t>Introduction to Set Topology By</a:t>
            </a:r>
          </a:p>
          <a:p>
            <a:pPr marL="0" indent="0">
              <a:buNone/>
            </a:pPr>
            <a:r>
              <a:rPr lang="en-US" sz="1800" dirty="0">
                <a:latin typeface="Arial Black" pitchFamily="34" charset="0"/>
              </a:rPr>
              <a:t>	</a:t>
            </a:r>
            <a:r>
              <a:rPr lang="en-US" sz="1800" dirty="0" smtClean="0">
                <a:latin typeface="Arial Black" pitchFamily="34" charset="0"/>
              </a:rPr>
              <a:t>S. M. </a:t>
            </a:r>
            <a:r>
              <a:rPr lang="en-US" sz="1800" dirty="0" err="1" smtClean="0">
                <a:latin typeface="Arial Black" pitchFamily="34" charset="0"/>
              </a:rPr>
              <a:t>Yahya</a:t>
            </a:r>
            <a:r>
              <a:rPr lang="en-US" sz="1800" dirty="0" smtClean="0">
                <a:latin typeface="Arial Black" pitchFamily="34" charset="0"/>
              </a:rPr>
              <a:t>; The Times Press, </a:t>
            </a:r>
            <a:r>
              <a:rPr lang="en-US" sz="1800" dirty="0" err="1" smtClean="0">
                <a:latin typeface="Arial Black" pitchFamily="34" charset="0"/>
              </a:rPr>
              <a:t>Sadar</a:t>
            </a:r>
            <a:r>
              <a:rPr lang="en-US" sz="1800" dirty="0" smtClean="0">
                <a:latin typeface="Arial Black" pitchFamily="34" charset="0"/>
              </a:rPr>
              <a:t>, Karachi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11790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Lecture </a:t>
            </a:r>
            <a:r>
              <a:rPr lang="en-US" sz="2800" b="1" dirty="0">
                <a:latin typeface="Arial Black" pitchFamily="34" charset="0"/>
              </a:rPr>
              <a:t># 01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9057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b="1" dirty="0" err="1" smtClean="0">
                <a:latin typeface="Arial Black" pitchFamily="34" charset="0"/>
              </a:rPr>
              <a:t>Preliminiries</a:t>
            </a:r>
            <a:endParaRPr lang="en-US" sz="28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en-US" sz="18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6107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b="1" dirty="0" err="1" smtClean="0">
                <a:latin typeface="Arial Black" pitchFamily="34" charset="0"/>
              </a:rPr>
              <a:t>Preliminiries</a:t>
            </a:r>
            <a:endParaRPr lang="en-US" sz="28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In this Lecture we will recall the basic definitions and concepts which will be used in sequel.</a:t>
            </a:r>
          </a:p>
        </p:txBody>
      </p:sp>
    </p:spTree>
    <p:extLst>
      <p:ext uri="{BB962C8B-B14F-4D97-AF65-F5344CB8AC3E}">
        <p14:creationId xmlns:p14="http://schemas.microsoft.com/office/powerpoint/2010/main" xmlns="" val="208582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b="1" dirty="0" err="1" smtClean="0">
                <a:latin typeface="Arial Black" pitchFamily="34" charset="0"/>
              </a:rPr>
              <a:t>Preliminiries</a:t>
            </a:r>
            <a:endParaRPr lang="en-US" sz="28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In this Lecture we will recall the basic definitions and concepts which will be used in sequel.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Sets</a:t>
            </a:r>
          </a:p>
        </p:txBody>
      </p:sp>
    </p:spTree>
    <p:extLst>
      <p:ext uri="{BB962C8B-B14F-4D97-AF65-F5344CB8AC3E}">
        <p14:creationId xmlns:p14="http://schemas.microsoft.com/office/powerpoint/2010/main" xmlns="" val="1507692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b="1" dirty="0" err="1" smtClean="0">
                <a:latin typeface="Arial Black" pitchFamily="34" charset="0"/>
              </a:rPr>
              <a:t>Preliminiries</a:t>
            </a:r>
            <a:endParaRPr lang="en-US" sz="28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In this Lecture we will recall the basic definitions and concepts which will be used in sequel.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Sets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Subsets</a:t>
            </a:r>
          </a:p>
        </p:txBody>
      </p:sp>
    </p:spTree>
    <p:extLst>
      <p:ext uri="{BB962C8B-B14F-4D97-AF65-F5344CB8AC3E}">
        <p14:creationId xmlns:p14="http://schemas.microsoft.com/office/powerpoint/2010/main" xmlns="" val="151663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b="1" dirty="0" err="1" smtClean="0">
                <a:latin typeface="Arial Black" pitchFamily="34" charset="0"/>
              </a:rPr>
              <a:t>Preliminiries</a:t>
            </a:r>
            <a:endParaRPr lang="en-US" sz="28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In this Lecture we will recall the basic definitions and concepts which will be used in sequel.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Sets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Subsets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Algebra of Sets</a:t>
            </a:r>
          </a:p>
        </p:txBody>
      </p:sp>
    </p:spTree>
    <p:extLst>
      <p:ext uri="{BB962C8B-B14F-4D97-AF65-F5344CB8AC3E}">
        <p14:creationId xmlns:p14="http://schemas.microsoft.com/office/powerpoint/2010/main" xmlns="" val="299593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b="1" dirty="0" err="1" smtClean="0">
                <a:latin typeface="Arial Black" pitchFamily="34" charset="0"/>
              </a:rPr>
              <a:t>Preliminiries</a:t>
            </a:r>
            <a:endParaRPr lang="en-US" sz="28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In this Lecture we will recall the basic definitions and concepts which will be used in sequel.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Sets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Subsets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Algebra of Sets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Functions</a:t>
            </a:r>
          </a:p>
        </p:txBody>
      </p:sp>
    </p:spTree>
    <p:extLst>
      <p:ext uri="{BB962C8B-B14F-4D97-AF65-F5344CB8AC3E}">
        <p14:creationId xmlns:p14="http://schemas.microsoft.com/office/powerpoint/2010/main" xmlns="" val="3966638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b="1" dirty="0" err="1" smtClean="0">
                <a:latin typeface="Arial Black" pitchFamily="34" charset="0"/>
              </a:rPr>
              <a:t>Preliminiries</a:t>
            </a:r>
            <a:endParaRPr lang="en-US" sz="28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In this Lecture we will recall the basic definitions and concepts which will be used in sequel.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Sets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Subsets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Algebra of Sets</a:t>
            </a:r>
          </a:p>
          <a:p>
            <a:pPr>
              <a:lnSpc>
                <a:spcPct val="150000"/>
              </a:lnSpc>
            </a:pPr>
            <a:r>
              <a:rPr lang="en-US" sz="1800" b="1" dirty="0" smtClean="0">
                <a:latin typeface="Arial Black" pitchFamily="34" charset="0"/>
              </a:rPr>
              <a:t>Functions</a:t>
            </a:r>
          </a:p>
          <a:p>
            <a:pPr>
              <a:lnSpc>
                <a:spcPct val="150000"/>
              </a:lnSpc>
            </a:pPr>
            <a:r>
              <a:rPr lang="en-US" sz="1800" dirty="0">
                <a:latin typeface="Arial Black" pitchFamily="34" charset="0"/>
              </a:rPr>
              <a:t>Sets and functions are </a:t>
            </a:r>
            <a:r>
              <a:rPr lang="en-US" sz="1800" dirty="0" smtClean="0">
                <a:latin typeface="Arial Black" pitchFamily="34" charset="0"/>
              </a:rPr>
              <a:t>important </a:t>
            </a:r>
            <a:r>
              <a:rPr lang="en-US" sz="1800" dirty="0">
                <a:latin typeface="Arial Black" pitchFamily="34" charset="0"/>
              </a:rPr>
              <a:t>concepts in almost all </a:t>
            </a:r>
            <a:r>
              <a:rPr lang="en-US" sz="1800" dirty="0" smtClean="0">
                <a:latin typeface="Arial Black" pitchFamily="34" charset="0"/>
              </a:rPr>
              <a:t>branches of mathematics. </a:t>
            </a:r>
            <a:r>
              <a:rPr lang="en-US" sz="1800" dirty="0">
                <a:latin typeface="Arial Black" pitchFamily="34" charset="0"/>
              </a:rPr>
              <a:t>It is why we are starting with a brief introduction to the subject. </a:t>
            </a:r>
            <a:endParaRPr lang="en-US" sz="18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918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Sets</a:t>
            </a:r>
            <a:r>
              <a:rPr lang="en-US" sz="2400" dirty="0" smtClean="0"/>
              <a:t>:</a:t>
            </a:r>
            <a:r>
              <a:rPr lang="en-US" sz="3200" dirty="0" smtClean="0"/>
              <a:t> </a:t>
            </a:r>
            <a:r>
              <a:rPr lang="en-US" sz="1800" dirty="0">
                <a:latin typeface="Arial Black" pitchFamily="34" charset="0"/>
              </a:rPr>
              <a:t>A well defined collection of distinct objects is called a </a:t>
            </a:r>
            <a:r>
              <a:rPr lang="en-US" sz="1800" i="1" dirty="0">
                <a:latin typeface="Arial Black" pitchFamily="34" charset="0"/>
              </a:rPr>
              <a:t>set</a:t>
            </a:r>
            <a:r>
              <a:rPr lang="en-US" sz="1800" dirty="0">
                <a:latin typeface="Arial Black" pitchFamily="34" charset="0"/>
              </a:rPr>
              <a:t>. The objects are called </a:t>
            </a:r>
            <a:r>
              <a:rPr lang="en-US" sz="1800" i="1" dirty="0">
                <a:latin typeface="Arial Black" pitchFamily="34" charset="0"/>
              </a:rPr>
              <a:t>elements</a:t>
            </a:r>
            <a:r>
              <a:rPr lang="en-US" sz="1800" dirty="0">
                <a:latin typeface="Arial Black" pitchFamily="34" charset="0"/>
              </a:rPr>
              <a:t> or </a:t>
            </a:r>
            <a:r>
              <a:rPr lang="en-US" sz="1800" i="1" dirty="0">
                <a:latin typeface="Arial Black" pitchFamily="34" charset="0"/>
              </a:rPr>
              <a:t>members</a:t>
            </a:r>
            <a:r>
              <a:rPr lang="en-US" sz="1800" dirty="0">
                <a:latin typeface="Arial Black" pitchFamily="34" charset="0"/>
              </a:rPr>
              <a:t> of the set.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3254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Sets</a:t>
            </a:r>
            <a:r>
              <a:rPr lang="en-US" sz="2400" dirty="0" smtClean="0"/>
              <a:t>:</a:t>
            </a:r>
            <a:r>
              <a:rPr lang="en-US" sz="3200" dirty="0" smtClean="0"/>
              <a:t> </a:t>
            </a:r>
            <a:r>
              <a:rPr lang="en-US" sz="1800" dirty="0">
                <a:latin typeface="Arial Black" pitchFamily="34" charset="0"/>
              </a:rPr>
              <a:t>A well defined collection of distinct objects is called a </a:t>
            </a:r>
            <a:r>
              <a:rPr lang="en-US" sz="1800" i="1" dirty="0">
                <a:latin typeface="Arial Black" pitchFamily="34" charset="0"/>
              </a:rPr>
              <a:t>set</a:t>
            </a:r>
            <a:r>
              <a:rPr lang="en-US" sz="1800" dirty="0">
                <a:latin typeface="Arial Black" pitchFamily="34" charset="0"/>
              </a:rPr>
              <a:t>. The objects are called </a:t>
            </a:r>
            <a:r>
              <a:rPr lang="en-US" sz="1800" i="1" dirty="0">
                <a:latin typeface="Arial Black" pitchFamily="34" charset="0"/>
              </a:rPr>
              <a:t>elements</a:t>
            </a:r>
            <a:r>
              <a:rPr lang="en-US" sz="1800" dirty="0">
                <a:latin typeface="Arial Black" pitchFamily="34" charset="0"/>
              </a:rPr>
              <a:t> or </a:t>
            </a:r>
            <a:r>
              <a:rPr lang="en-US" sz="1800" i="1" dirty="0">
                <a:latin typeface="Arial Black" pitchFamily="34" charset="0"/>
              </a:rPr>
              <a:t>members</a:t>
            </a:r>
            <a:r>
              <a:rPr lang="en-US" sz="1800" dirty="0">
                <a:latin typeface="Arial Black" pitchFamily="34" charset="0"/>
              </a:rPr>
              <a:t> of the set.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>
                <a:latin typeface="Arial Black" pitchFamily="34" charset="0"/>
              </a:rPr>
              <a:t>Usually sets are denoted by capital letters  A, B, X, Y, ... and elements by small letters  </a:t>
            </a:r>
            <a:r>
              <a:rPr lang="en-US" sz="1800" dirty="0" smtClean="0">
                <a:latin typeface="Aharoni" pitchFamily="2" charset="-79"/>
                <a:cs typeface="Aharoni" pitchFamily="2" charset="-79"/>
              </a:rPr>
              <a:t>a</a:t>
            </a:r>
            <a:r>
              <a:rPr lang="en-US" sz="1800" dirty="0" smtClean="0">
                <a:latin typeface="Arial Black" pitchFamily="34" charset="0"/>
              </a:rPr>
              <a:t>, b, x, y, ....</a:t>
            </a:r>
          </a:p>
        </p:txBody>
      </p:sp>
    </p:spTree>
    <p:extLst>
      <p:ext uri="{BB962C8B-B14F-4D97-AF65-F5344CB8AC3E}">
        <p14:creationId xmlns:p14="http://schemas.microsoft.com/office/powerpoint/2010/main" xmlns="" val="2052618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Sets</a:t>
            </a:r>
            <a:r>
              <a:rPr lang="en-US" sz="2400" dirty="0" smtClean="0"/>
              <a:t>:</a:t>
            </a:r>
            <a:r>
              <a:rPr lang="en-US" sz="3200" dirty="0" smtClean="0"/>
              <a:t> </a:t>
            </a:r>
            <a:r>
              <a:rPr lang="en-US" sz="1800" dirty="0">
                <a:latin typeface="Arial Black" pitchFamily="34" charset="0"/>
              </a:rPr>
              <a:t>A well defined collection of distinct objects is called a </a:t>
            </a:r>
            <a:r>
              <a:rPr lang="en-US" sz="1800" i="1" dirty="0">
                <a:latin typeface="Arial Black" pitchFamily="34" charset="0"/>
              </a:rPr>
              <a:t>set</a:t>
            </a:r>
            <a:r>
              <a:rPr lang="en-US" sz="1800" dirty="0">
                <a:latin typeface="Arial Black" pitchFamily="34" charset="0"/>
              </a:rPr>
              <a:t>. The objects are called </a:t>
            </a:r>
            <a:r>
              <a:rPr lang="en-US" sz="1800" i="1" dirty="0">
                <a:latin typeface="Arial Black" pitchFamily="34" charset="0"/>
              </a:rPr>
              <a:t>elements</a:t>
            </a:r>
            <a:r>
              <a:rPr lang="en-US" sz="1800" dirty="0">
                <a:latin typeface="Arial Black" pitchFamily="34" charset="0"/>
              </a:rPr>
              <a:t> or </a:t>
            </a:r>
            <a:r>
              <a:rPr lang="en-US" sz="1800" i="1" dirty="0">
                <a:latin typeface="Arial Black" pitchFamily="34" charset="0"/>
              </a:rPr>
              <a:t>members</a:t>
            </a:r>
            <a:r>
              <a:rPr lang="en-US" sz="1800" dirty="0">
                <a:latin typeface="Arial Black" pitchFamily="34" charset="0"/>
              </a:rPr>
              <a:t> of the set.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1800" dirty="0" smtClean="0">
                    <a:latin typeface="Arial Black" pitchFamily="34" charset="0"/>
                  </a:rPr>
                  <a:t>Usually sets are denoted by capital letters  A, B, X, Y, ... and elements by small letters  </a:t>
                </a:r>
                <a:r>
                  <a:rPr lang="en-US" sz="1800" dirty="0" smtClean="0">
                    <a:latin typeface="Aharoni" pitchFamily="2" charset="-79"/>
                    <a:cs typeface="Aharoni" pitchFamily="2" charset="-79"/>
                  </a:rPr>
                  <a:t>a</a:t>
                </a:r>
                <a:r>
                  <a:rPr lang="en-US" sz="1800" dirty="0" smtClean="0">
                    <a:latin typeface="Arial Black" pitchFamily="34" charset="0"/>
                  </a:rPr>
                  <a:t>, b, x, y, ....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 If </a:t>
                </a:r>
                <a:r>
                  <a:rPr lang="en-US" sz="1800" dirty="0" smtClean="0">
                    <a:latin typeface="Aharoni" pitchFamily="2" charset="-79"/>
                    <a:cs typeface="Aharoni" pitchFamily="2" charset="-79"/>
                  </a:rPr>
                  <a:t>a</a:t>
                </a:r>
                <a:r>
                  <a:rPr lang="en-US" sz="1800" dirty="0" smtClean="0">
                    <a:latin typeface="Arial Black" pitchFamily="34" charset="0"/>
                  </a:rPr>
                  <a:t> is an element of a set A, we write </a:t>
                </a:r>
                <a:r>
                  <a:rPr lang="en-US" sz="1800" dirty="0" smtClean="0">
                    <a:latin typeface="Aharoni" pitchFamily="2" charset="-79"/>
                    <a:cs typeface="Aharoni" pitchFamily="2" charset="-79"/>
                  </a:rPr>
                  <a:t>a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444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630369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Sets</a:t>
            </a:r>
            <a:r>
              <a:rPr lang="en-US" sz="2400" dirty="0" smtClean="0"/>
              <a:t>:</a:t>
            </a:r>
            <a:r>
              <a:rPr lang="en-US" sz="3200" dirty="0" smtClean="0"/>
              <a:t> </a:t>
            </a:r>
            <a:r>
              <a:rPr lang="en-US" sz="1800" dirty="0">
                <a:latin typeface="Arial Black" pitchFamily="34" charset="0"/>
              </a:rPr>
              <a:t>A well defined collection of distinct objects is called a </a:t>
            </a:r>
            <a:r>
              <a:rPr lang="en-US" sz="1800" i="1" dirty="0">
                <a:latin typeface="Arial Black" pitchFamily="34" charset="0"/>
              </a:rPr>
              <a:t>set</a:t>
            </a:r>
            <a:r>
              <a:rPr lang="en-US" sz="1800" dirty="0">
                <a:latin typeface="Arial Black" pitchFamily="34" charset="0"/>
              </a:rPr>
              <a:t>. The objects are called </a:t>
            </a:r>
            <a:r>
              <a:rPr lang="en-US" sz="1800" i="1" dirty="0">
                <a:latin typeface="Arial Black" pitchFamily="34" charset="0"/>
              </a:rPr>
              <a:t>elements</a:t>
            </a:r>
            <a:r>
              <a:rPr lang="en-US" sz="1800" dirty="0">
                <a:latin typeface="Arial Black" pitchFamily="34" charset="0"/>
              </a:rPr>
              <a:t> or </a:t>
            </a:r>
            <a:r>
              <a:rPr lang="en-US" sz="1800" i="1" dirty="0">
                <a:latin typeface="Arial Black" pitchFamily="34" charset="0"/>
              </a:rPr>
              <a:t>members</a:t>
            </a:r>
            <a:r>
              <a:rPr lang="en-US" sz="1800" dirty="0">
                <a:latin typeface="Arial Black" pitchFamily="34" charset="0"/>
              </a:rPr>
              <a:t> of the set.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1800" dirty="0" smtClean="0">
                    <a:latin typeface="Arial Black" pitchFamily="34" charset="0"/>
                  </a:rPr>
                  <a:t>Usually sets are denoted by capital letters  A, B, X, Y, ... and elements by small letters  </a:t>
                </a:r>
                <a:r>
                  <a:rPr lang="en-US" sz="1800" dirty="0" smtClean="0">
                    <a:latin typeface="Aharoni" pitchFamily="2" charset="-79"/>
                    <a:cs typeface="Aharoni" pitchFamily="2" charset="-79"/>
                  </a:rPr>
                  <a:t>a</a:t>
                </a:r>
                <a:r>
                  <a:rPr lang="en-US" sz="1800" dirty="0" smtClean="0">
                    <a:latin typeface="Arial Black" pitchFamily="34" charset="0"/>
                  </a:rPr>
                  <a:t>, b, x, y, ....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 If </a:t>
                </a:r>
                <a:r>
                  <a:rPr lang="en-US" sz="1800" dirty="0" smtClean="0">
                    <a:latin typeface="Aharoni" pitchFamily="2" charset="-79"/>
                    <a:cs typeface="Aharoni" pitchFamily="2" charset="-79"/>
                  </a:rPr>
                  <a:t>a</a:t>
                </a:r>
                <a:r>
                  <a:rPr lang="en-US" sz="1800" dirty="0" smtClean="0">
                    <a:latin typeface="Arial Black" pitchFamily="34" charset="0"/>
                  </a:rPr>
                  <a:t> is an element of a set A, we write </a:t>
                </a:r>
                <a:r>
                  <a:rPr lang="en-US" sz="1800" dirty="0" smtClean="0">
                    <a:latin typeface="Aharoni" pitchFamily="2" charset="-79"/>
                    <a:cs typeface="Aharoni" pitchFamily="2" charset="-79"/>
                  </a:rPr>
                  <a:t>a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 If </a:t>
                </a:r>
                <a:r>
                  <a:rPr lang="en-US" sz="1800" dirty="0" smtClean="0">
                    <a:latin typeface="Aharoni" pitchFamily="2" charset="-79"/>
                    <a:cs typeface="Aharoni" pitchFamily="2" charset="-79"/>
                  </a:rPr>
                  <a:t>a</a:t>
                </a:r>
                <a:r>
                  <a:rPr lang="en-US" sz="1800" dirty="0" smtClean="0">
                    <a:latin typeface="Arial Black" pitchFamily="34" charset="0"/>
                  </a:rPr>
                  <a:t> is not an element of a set A, we write </a:t>
                </a:r>
                <a:r>
                  <a:rPr lang="en-US" sz="1800" dirty="0" smtClean="0">
                    <a:latin typeface="Aharoni" pitchFamily="2" charset="-79"/>
                    <a:cs typeface="Aharoni" pitchFamily="2" charset="-79"/>
                  </a:rPr>
                  <a:t>a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∉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444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8690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Sets</a:t>
            </a:r>
            <a:r>
              <a:rPr lang="en-US" sz="2400" dirty="0" smtClean="0"/>
              <a:t>:</a:t>
            </a:r>
            <a:r>
              <a:rPr lang="en-US" sz="3200" dirty="0" smtClean="0"/>
              <a:t> </a:t>
            </a:r>
            <a:r>
              <a:rPr lang="en-US" sz="1800" dirty="0">
                <a:latin typeface="Arial Black" pitchFamily="34" charset="0"/>
              </a:rPr>
              <a:t>A well defined collection of distinct objects is called a </a:t>
            </a:r>
            <a:r>
              <a:rPr lang="en-US" sz="1800" i="1" dirty="0">
                <a:latin typeface="Arial Black" pitchFamily="34" charset="0"/>
              </a:rPr>
              <a:t>set</a:t>
            </a:r>
            <a:r>
              <a:rPr lang="en-US" sz="1800" dirty="0">
                <a:latin typeface="Arial Black" pitchFamily="34" charset="0"/>
              </a:rPr>
              <a:t>. The objects are called </a:t>
            </a:r>
            <a:r>
              <a:rPr lang="en-US" sz="1800" i="1" dirty="0">
                <a:latin typeface="Arial Black" pitchFamily="34" charset="0"/>
              </a:rPr>
              <a:t>elements</a:t>
            </a:r>
            <a:r>
              <a:rPr lang="en-US" sz="1800" dirty="0">
                <a:latin typeface="Arial Black" pitchFamily="34" charset="0"/>
              </a:rPr>
              <a:t> or </a:t>
            </a:r>
            <a:r>
              <a:rPr lang="en-US" sz="1800" i="1" dirty="0">
                <a:latin typeface="Arial Black" pitchFamily="34" charset="0"/>
              </a:rPr>
              <a:t>members</a:t>
            </a:r>
            <a:r>
              <a:rPr lang="en-US" sz="1800" dirty="0">
                <a:latin typeface="Arial Black" pitchFamily="34" charset="0"/>
              </a:rPr>
              <a:t> of the set.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1800" dirty="0" smtClean="0">
                    <a:latin typeface="Arial Black" pitchFamily="34" charset="0"/>
                  </a:rPr>
                  <a:t>Usually sets are denoted by capital letters  A, B, X, Y, ... and elements by small letters  </a:t>
                </a:r>
                <a:r>
                  <a:rPr lang="en-US" sz="1800" dirty="0" smtClean="0">
                    <a:latin typeface="Aharoni" pitchFamily="2" charset="-79"/>
                    <a:cs typeface="Aharoni" pitchFamily="2" charset="-79"/>
                  </a:rPr>
                  <a:t>a</a:t>
                </a:r>
                <a:r>
                  <a:rPr lang="en-US" sz="1800" dirty="0" smtClean="0">
                    <a:latin typeface="Arial Black" pitchFamily="34" charset="0"/>
                  </a:rPr>
                  <a:t>, b, x, y, ....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 If </a:t>
                </a:r>
                <a:r>
                  <a:rPr lang="en-US" sz="1800" dirty="0" smtClean="0">
                    <a:latin typeface="Aharoni" pitchFamily="2" charset="-79"/>
                    <a:cs typeface="Aharoni" pitchFamily="2" charset="-79"/>
                  </a:rPr>
                  <a:t>a</a:t>
                </a:r>
                <a:r>
                  <a:rPr lang="en-US" sz="1800" dirty="0" smtClean="0">
                    <a:latin typeface="Arial Black" pitchFamily="34" charset="0"/>
                  </a:rPr>
                  <a:t> is an element of a set A, we write </a:t>
                </a:r>
                <a:r>
                  <a:rPr lang="en-US" sz="1800" dirty="0" smtClean="0">
                    <a:latin typeface="Aharoni" pitchFamily="2" charset="-79"/>
                    <a:cs typeface="Aharoni" pitchFamily="2" charset="-79"/>
                  </a:rPr>
                  <a:t>a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 If </a:t>
                </a:r>
                <a:r>
                  <a:rPr lang="en-US" sz="1800" dirty="0" smtClean="0">
                    <a:latin typeface="Aharoni" pitchFamily="2" charset="-79"/>
                    <a:cs typeface="Aharoni" pitchFamily="2" charset="-79"/>
                  </a:rPr>
                  <a:t>a</a:t>
                </a:r>
                <a:r>
                  <a:rPr lang="en-US" sz="1800" dirty="0" smtClean="0">
                    <a:latin typeface="Arial Black" pitchFamily="34" charset="0"/>
                  </a:rPr>
                  <a:t> is not an element of a set A, we write </a:t>
                </a:r>
                <a:r>
                  <a:rPr lang="en-US" sz="1800" dirty="0" smtClean="0">
                    <a:latin typeface="Aharoni" pitchFamily="2" charset="-79"/>
                    <a:cs typeface="Aharoni" pitchFamily="2" charset="-79"/>
                  </a:rPr>
                  <a:t>a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∉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Set of natural numbers is denoted by N={1,2,3,...}.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/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444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68455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Sets</a:t>
            </a:r>
            <a:r>
              <a:rPr lang="en-US" sz="2400" dirty="0" smtClean="0"/>
              <a:t>:</a:t>
            </a:r>
            <a:r>
              <a:rPr lang="en-US" sz="3200" dirty="0" smtClean="0"/>
              <a:t> </a:t>
            </a:r>
            <a:r>
              <a:rPr lang="en-US" sz="1800" dirty="0">
                <a:latin typeface="Arial Black" pitchFamily="34" charset="0"/>
              </a:rPr>
              <a:t>A well defined collection of distinct objects is called a </a:t>
            </a:r>
            <a:r>
              <a:rPr lang="en-US" sz="1800" i="1" dirty="0">
                <a:latin typeface="Arial Black" pitchFamily="34" charset="0"/>
              </a:rPr>
              <a:t>set</a:t>
            </a:r>
            <a:r>
              <a:rPr lang="en-US" sz="1800" dirty="0">
                <a:latin typeface="Arial Black" pitchFamily="34" charset="0"/>
              </a:rPr>
              <a:t>. The objects are called </a:t>
            </a:r>
            <a:r>
              <a:rPr lang="en-US" sz="1800" i="1" dirty="0">
                <a:latin typeface="Arial Black" pitchFamily="34" charset="0"/>
              </a:rPr>
              <a:t>elements</a:t>
            </a:r>
            <a:r>
              <a:rPr lang="en-US" sz="1800" dirty="0">
                <a:latin typeface="Arial Black" pitchFamily="34" charset="0"/>
              </a:rPr>
              <a:t> or </a:t>
            </a:r>
            <a:r>
              <a:rPr lang="en-US" sz="1800" i="1" dirty="0">
                <a:latin typeface="Arial Black" pitchFamily="34" charset="0"/>
              </a:rPr>
              <a:t>members</a:t>
            </a:r>
            <a:r>
              <a:rPr lang="en-US" sz="1800" dirty="0">
                <a:latin typeface="Arial Black" pitchFamily="34" charset="0"/>
              </a:rPr>
              <a:t> of the set.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1800" dirty="0" smtClean="0">
                    <a:latin typeface="Arial Black" pitchFamily="34" charset="0"/>
                  </a:rPr>
                  <a:t>Usually sets are denoted by capital letters  A, B, X, Y, ... and elements by small letters  </a:t>
                </a:r>
                <a:r>
                  <a:rPr lang="en-US" sz="1800" dirty="0" smtClean="0">
                    <a:latin typeface="Aharoni" pitchFamily="2" charset="-79"/>
                    <a:cs typeface="Aharoni" pitchFamily="2" charset="-79"/>
                  </a:rPr>
                  <a:t>a</a:t>
                </a:r>
                <a:r>
                  <a:rPr lang="en-US" sz="1800" dirty="0" smtClean="0">
                    <a:latin typeface="Arial Black" pitchFamily="34" charset="0"/>
                  </a:rPr>
                  <a:t>, b, x, y, ....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 If </a:t>
                </a:r>
                <a:r>
                  <a:rPr lang="en-US" sz="1800" dirty="0" smtClean="0">
                    <a:latin typeface="Aharoni" pitchFamily="2" charset="-79"/>
                    <a:cs typeface="Aharoni" pitchFamily="2" charset="-79"/>
                  </a:rPr>
                  <a:t>a</a:t>
                </a:r>
                <a:r>
                  <a:rPr lang="en-US" sz="1800" dirty="0" smtClean="0">
                    <a:latin typeface="Arial Black" pitchFamily="34" charset="0"/>
                  </a:rPr>
                  <a:t> is an element of a set A, we write </a:t>
                </a:r>
                <a:r>
                  <a:rPr lang="en-US" sz="1800" dirty="0" smtClean="0">
                    <a:latin typeface="Aharoni" pitchFamily="2" charset="-79"/>
                    <a:cs typeface="Aharoni" pitchFamily="2" charset="-79"/>
                  </a:rPr>
                  <a:t>a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 If </a:t>
                </a:r>
                <a:r>
                  <a:rPr lang="en-US" sz="1800" dirty="0" smtClean="0">
                    <a:latin typeface="Aharoni" pitchFamily="2" charset="-79"/>
                    <a:cs typeface="Aharoni" pitchFamily="2" charset="-79"/>
                  </a:rPr>
                  <a:t>a</a:t>
                </a:r>
                <a:r>
                  <a:rPr lang="en-US" sz="1800" dirty="0" smtClean="0">
                    <a:latin typeface="Arial Black" pitchFamily="34" charset="0"/>
                  </a:rPr>
                  <a:t> is not an element of a set A, we write </a:t>
                </a:r>
                <a:r>
                  <a:rPr lang="en-US" sz="1800" dirty="0" smtClean="0">
                    <a:latin typeface="Aharoni" pitchFamily="2" charset="-79"/>
                    <a:cs typeface="Aharoni" pitchFamily="2" charset="-79"/>
                  </a:rPr>
                  <a:t>a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∉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Set of natural numbers is denoted by N={1,2,3,...}.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 Set of Integers is denoted by Z={0,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±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1, 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±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2, ...}.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444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778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Sets</a:t>
            </a:r>
            <a:r>
              <a:rPr lang="en-US" sz="2400" dirty="0" smtClean="0"/>
              <a:t>:</a:t>
            </a:r>
            <a:r>
              <a:rPr lang="en-US" sz="3200" dirty="0" smtClean="0"/>
              <a:t> </a:t>
            </a:r>
            <a:r>
              <a:rPr lang="en-US" sz="1800" dirty="0">
                <a:latin typeface="Arial Black" pitchFamily="34" charset="0"/>
              </a:rPr>
              <a:t>A well defined collection of distinct objects is called a </a:t>
            </a:r>
            <a:r>
              <a:rPr lang="en-US" sz="1800" i="1" dirty="0">
                <a:latin typeface="Arial Black" pitchFamily="34" charset="0"/>
              </a:rPr>
              <a:t>set</a:t>
            </a:r>
            <a:r>
              <a:rPr lang="en-US" sz="1800" dirty="0">
                <a:latin typeface="Arial Black" pitchFamily="34" charset="0"/>
              </a:rPr>
              <a:t>. The objects are called </a:t>
            </a:r>
            <a:r>
              <a:rPr lang="en-US" sz="1800" i="1" dirty="0">
                <a:latin typeface="Arial Black" pitchFamily="34" charset="0"/>
              </a:rPr>
              <a:t>elements</a:t>
            </a:r>
            <a:r>
              <a:rPr lang="en-US" sz="1800" dirty="0">
                <a:latin typeface="Arial Black" pitchFamily="34" charset="0"/>
              </a:rPr>
              <a:t> or </a:t>
            </a:r>
            <a:r>
              <a:rPr lang="en-US" sz="1800" i="1" dirty="0">
                <a:latin typeface="Arial Black" pitchFamily="34" charset="0"/>
              </a:rPr>
              <a:t>members</a:t>
            </a:r>
            <a:r>
              <a:rPr lang="en-US" sz="1800" dirty="0">
                <a:latin typeface="Arial Black" pitchFamily="34" charset="0"/>
              </a:rPr>
              <a:t> of the set.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1800" dirty="0" smtClean="0">
                    <a:latin typeface="Arial Black" pitchFamily="34" charset="0"/>
                  </a:rPr>
                  <a:t>Usually sets are denoted by capital letters  A, B, X, Y, ... and elements by small letters  </a:t>
                </a:r>
                <a:r>
                  <a:rPr lang="en-US" sz="1800" dirty="0" smtClean="0">
                    <a:latin typeface="Aharoni" pitchFamily="2" charset="-79"/>
                    <a:cs typeface="Aharoni" pitchFamily="2" charset="-79"/>
                  </a:rPr>
                  <a:t>a</a:t>
                </a:r>
                <a:r>
                  <a:rPr lang="en-US" sz="1800" dirty="0" smtClean="0">
                    <a:latin typeface="Arial Black" pitchFamily="34" charset="0"/>
                  </a:rPr>
                  <a:t>, b, x, y, ....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 If </a:t>
                </a:r>
                <a:r>
                  <a:rPr lang="en-US" sz="1800" dirty="0" smtClean="0">
                    <a:latin typeface="Aharoni" pitchFamily="2" charset="-79"/>
                    <a:cs typeface="Aharoni" pitchFamily="2" charset="-79"/>
                  </a:rPr>
                  <a:t>a</a:t>
                </a:r>
                <a:r>
                  <a:rPr lang="en-US" sz="1800" dirty="0" smtClean="0">
                    <a:latin typeface="Arial Black" pitchFamily="34" charset="0"/>
                  </a:rPr>
                  <a:t> is an element of a set A, we write </a:t>
                </a:r>
                <a:r>
                  <a:rPr lang="en-US" sz="1800" dirty="0" smtClean="0">
                    <a:latin typeface="Aharoni" pitchFamily="2" charset="-79"/>
                    <a:cs typeface="Aharoni" pitchFamily="2" charset="-79"/>
                  </a:rPr>
                  <a:t>a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 If </a:t>
                </a:r>
                <a:r>
                  <a:rPr lang="en-US" sz="1800" dirty="0" smtClean="0">
                    <a:latin typeface="Aharoni" pitchFamily="2" charset="-79"/>
                    <a:cs typeface="Aharoni" pitchFamily="2" charset="-79"/>
                  </a:rPr>
                  <a:t>a</a:t>
                </a:r>
                <a:r>
                  <a:rPr lang="en-US" sz="1800" dirty="0" smtClean="0">
                    <a:latin typeface="Arial Black" pitchFamily="34" charset="0"/>
                  </a:rPr>
                  <a:t> is not an element of a set A, we write </a:t>
                </a:r>
                <a:r>
                  <a:rPr lang="en-US" sz="1800" dirty="0" smtClean="0">
                    <a:latin typeface="Aharoni" pitchFamily="2" charset="-79"/>
                    <a:cs typeface="Aharoni" pitchFamily="2" charset="-79"/>
                  </a:rPr>
                  <a:t>a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∉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Set of natural numbers is denoted by N={1,2,3,...}.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 Set of Integers is denoted by Z={0,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±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1, 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±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2, ...}.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</a:rPr>
                  <a:t>S</a:t>
                </a:r>
                <a:r>
                  <a:rPr lang="en-US" sz="1800" dirty="0" smtClean="0">
                    <a:latin typeface="Arial Black" pitchFamily="34" charset="0"/>
                  </a:rPr>
                  <a:t>et of rational numbers is denoted by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ℚ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={</a:t>
                </a:r>
                <a:r>
                  <a:rPr lang="en-US" sz="1800" dirty="0" err="1" smtClean="0">
                    <a:latin typeface="Arial Black" pitchFamily="34" charset="0"/>
                  </a:rPr>
                  <a:t>x:x</a:t>
                </a:r>
                <a:r>
                  <a:rPr lang="en-US" sz="1800" dirty="0" smtClean="0">
                    <a:latin typeface="Arial Black" pitchFamily="34" charset="0"/>
                  </a:rPr>
                  <a:t> is a rational number}.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444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2604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Sets</a:t>
            </a:r>
            <a:r>
              <a:rPr lang="en-US" sz="2400" dirty="0" smtClean="0"/>
              <a:t>:</a:t>
            </a:r>
            <a:r>
              <a:rPr lang="en-US" sz="3200" dirty="0" smtClean="0"/>
              <a:t> </a:t>
            </a:r>
            <a:r>
              <a:rPr lang="en-US" sz="1800" dirty="0">
                <a:latin typeface="Arial Black" pitchFamily="34" charset="0"/>
              </a:rPr>
              <a:t>A well defined collection of distinct objects is called a </a:t>
            </a:r>
            <a:r>
              <a:rPr lang="en-US" sz="1800" i="1" dirty="0">
                <a:latin typeface="Arial Black" pitchFamily="34" charset="0"/>
              </a:rPr>
              <a:t>set</a:t>
            </a:r>
            <a:r>
              <a:rPr lang="en-US" sz="1800" dirty="0">
                <a:latin typeface="Arial Black" pitchFamily="34" charset="0"/>
              </a:rPr>
              <a:t>. The objects are called </a:t>
            </a:r>
            <a:r>
              <a:rPr lang="en-US" sz="1800" i="1" dirty="0">
                <a:latin typeface="Arial Black" pitchFamily="34" charset="0"/>
              </a:rPr>
              <a:t>elements</a:t>
            </a:r>
            <a:r>
              <a:rPr lang="en-US" sz="1800" dirty="0">
                <a:latin typeface="Arial Black" pitchFamily="34" charset="0"/>
              </a:rPr>
              <a:t> or </a:t>
            </a:r>
            <a:r>
              <a:rPr lang="en-US" sz="1800" i="1" dirty="0">
                <a:latin typeface="Arial Black" pitchFamily="34" charset="0"/>
              </a:rPr>
              <a:t>members</a:t>
            </a:r>
            <a:r>
              <a:rPr lang="en-US" sz="1800" dirty="0">
                <a:latin typeface="Arial Black" pitchFamily="34" charset="0"/>
              </a:rPr>
              <a:t> of the set.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1800" dirty="0" smtClean="0">
                    <a:latin typeface="Arial Black" pitchFamily="34" charset="0"/>
                  </a:rPr>
                  <a:t>Usually sets are denoted by capital letters  A, B, X, Y, ... and elements by small letters  </a:t>
                </a:r>
                <a:r>
                  <a:rPr lang="en-US" sz="1800" dirty="0" smtClean="0">
                    <a:latin typeface="Aharoni" pitchFamily="2" charset="-79"/>
                    <a:cs typeface="Aharoni" pitchFamily="2" charset="-79"/>
                  </a:rPr>
                  <a:t>a</a:t>
                </a:r>
                <a:r>
                  <a:rPr lang="en-US" sz="1800" dirty="0" smtClean="0">
                    <a:latin typeface="Arial Black" pitchFamily="34" charset="0"/>
                  </a:rPr>
                  <a:t>, b, x, y, ....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 If </a:t>
                </a:r>
                <a:r>
                  <a:rPr lang="en-US" sz="1800" dirty="0" smtClean="0">
                    <a:latin typeface="Aharoni" pitchFamily="2" charset="-79"/>
                    <a:cs typeface="Aharoni" pitchFamily="2" charset="-79"/>
                  </a:rPr>
                  <a:t>a</a:t>
                </a:r>
                <a:r>
                  <a:rPr lang="en-US" sz="1800" dirty="0" smtClean="0">
                    <a:latin typeface="Arial Black" pitchFamily="34" charset="0"/>
                  </a:rPr>
                  <a:t> is an element of a set A, we write </a:t>
                </a:r>
                <a:r>
                  <a:rPr lang="en-US" sz="1800" dirty="0" smtClean="0">
                    <a:latin typeface="Aharoni" pitchFamily="2" charset="-79"/>
                    <a:cs typeface="Aharoni" pitchFamily="2" charset="-79"/>
                  </a:rPr>
                  <a:t>a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 If </a:t>
                </a:r>
                <a:r>
                  <a:rPr lang="en-US" sz="1800" dirty="0" smtClean="0">
                    <a:latin typeface="Aharoni" pitchFamily="2" charset="-79"/>
                    <a:cs typeface="Aharoni" pitchFamily="2" charset="-79"/>
                  </a:rPr>
                  <a:t>a</a:t>
                </a:r>
                <a:r>
                  <a:rPr lang="en-US" sz="1800" dirty="0" smtClean="0">
                    <a:latin typeface="Arial Black" pitchFamily="34" charset="0"/>
                  </a:rPr>
                  <a:t> is not an element of a set A, we write </a:t>
                </a:r>
                <a:r>
                  <a:rPr lang="en-US" sz="1800" dirty="0" smtClean="0">
                    <a:latin typeface="Aharoni" pitchFamily="2" charset="-79"/>
                    <a:cs typeface="Aharoni" pitchFamily="2" charset="-79"/>
                  </a:rPr>
                  <a:t>a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∉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Set of natural numbers is denoted by N={1,2,3,...}.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 Set of Integers is denoted by Z={0,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±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1, 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±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2, ...}.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</a:rPr>
                  <a:t>S</a:t>
                </a:r>
                <a:r>
                  <a:rPr lang="en-US" sz="1800" dirty="0" smtClean="0">
                    <a:latin typeface="Arial Black" pitchFamily="34" charset="0"/>
                  </a:rPr>
                  <a:t>et of rational numbers is denoted by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ℚ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={</a:t>
                </a:r>
                <a:r>
                  <a:rPr lang="en-US" sz="1800" dirty="0" err="1" smtClean="0">
                    <a:latin typeface="Arial Black" pitchFamily="34" charset="0"/>
                  </a:rPr>
                  <a:t>x:x</a:t>
                </a:r>
                <a:r>
                  <a:rPr lang="en-US" sz="1800" dirty="0" smtClean="0">
                    <a:latin typeface="Arial Black" pitchFamily="34" charset="0"/>
                  </a:rPr>
                  <a:t> is a rational number}.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Set of irrational numbers is denoted by </a:t>
                </a:r>
                <a14:m>
                  <m:oMath xmlns:m="http://schemas.openxmlformats.org/officeDocument/2006/math">
                    <m:acc>
                      <m:accPr>
                        <m:chr m:val="́"/>
                        <m:ctrlPr>
                          <a:rPr lang="en-US" sz="180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ℚ</m:t>
                        </m:r>
                      </m:e>
                    </m:acc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={x:x is an irrational rational number}.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444" t="-674" r="-10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689058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Sets</a:t>
            </a:r>
            <a:r>
              <a:rPr lang="en-US" sz="2400" dirty="0" smtClean="0"/>
              <a:t>:</a:t>
            </a:r>
            <a:r>
              <a:rPr lang="en-US" sz="3200" dirty="0" smtClean="0"/>
              <a:t> </a:t>
            </a:r>
            <a:r>
              <a:rPr lang="en-US" sz="1800" dirty="0">
                <a:latin typeface="Arial Black" pitchFamily="34" charset="0"/>
              </a:rPr>
              <a:t>A well defined collection of distinct objects is called a </a:t>
            </a:r>
            <a:r>
              <a:rPr lang="en-US" sz="1800" i="1" dirty="0">
                <a:latin typeface="Arial Black" pitchFamily="34" charset="0"/>
              </a:rPr>
              <a:t>set</a:t>
            </a:r>
            <a:r>
              <a:rPr lang="en-US" sz="1800" dirty="0">
                <a:latin typeface="Arial Black" pitchFamily="34" charset="0"/>
              </a:rPr>
              <a:t>. The objects are called </a:t>
            </a:r>
            <a:r>
              <a:rPr lang="en-US" sz="1800" i="1" dirty="0">
                <a:latin typeface="Arial Black" pitchFamily="34" charset="0"/>
              </a:rPr>
              <a:t>elements</a:t>
            </a:r>
            <a:r>
              <a:rPr lang="en-US" sz="1800" dirty="0">
                <a:latin typeface="Arial Black" pitchFamily="34" charset="0"/>
              </a:rPr>
              <a:t> or </a:t>
            </a:r>
            <a:r>
              <a:rPr lang="en-US" sz="1800" i="1" dirty="0">
                <a:latin typeface="Arial Black" pitchFamily="34" charset="0"/>
              </a:rPr>
              <a:t>members</a:t>
            </a:r>
            <a:r>
              <a:rPr lang="en-US" sz="1800" dirty="0">
                <a:latin typeface="Arial Black" pitchFamily="34" charset="0"/>
              </a:rPr>
              <a:t> of the set.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1800" dirty="0" smtClean="0">
                    <a:latin typeface="Arial Black" pitchFamily="34" charset="0"/>
                  </a:rPr>
                  <a:t>Usually sets are denoted by capital letters  A, B, X, Y, ... and elements by small letters  </a:t>
                </a:r>
                <a:r>
                  <a:rPr lang="en-US" sz="1800" dirty="0" smtClean="0">
                    <a:latin typeface="Aharoni" pitchFamily="2" charset="-79"/>
                    <a:cs typeface="Aharoni" pitchFamily="2" charset="-79"/>
                  </a:rPr>
                  <a:t>a</a:t>
                </a:r>
                <a:r>
                  <a:rPr lang="en-US" sz="1800" dirty="0" smtClean="0">
                    <a:latin typeface="Arial Black" pitchFamily="34" charset="0"/>
                  </a:rPr>
                  <a:t>, b, x, y, ....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 If </a:t>
                </a:r>
                <a:r>
                  <a:rPr lang="en-US" sz="1800" dirty="0" smtClean="0">
                    <a:latin typeface="Aharoni" pitchFamily="2" charset="-79"/>
                    <a:cs typeface="Aharoni" pitchFamily="2" charset="-79"/>
                  </a:rPr>
                  <a:t>a</a:t>
                </a:r>
                <a:r>
                  <a:rPr lang="en-US" sz="1800" dirty="0" smtClean="0">
                    <a:latin typeface="Arial Black" pitchFamily="34" charset="0"/>
                  </a:rPr>
                  <a:t> is an element of a set A, we write </a:t>
                </a:r>
                <a:r>
                  <a:rPr lang="en-US" sz="1800" dirty="0" smtClean="0">
                    <a:latin typeface="Aharoni" pitchFamily="2" charset="-79"/>
                    <a:cs typeface="Aharoni" pitchFamily="2" charset="-79"/>
                  </a:rPr>
                  <a:t>a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 If </a:t>
                </a:r>
                <a:r>
                  <a:rPr lang="en-US" sz="1800" dirty="0" smtClean="0">
                    <a:latin typeface="Aharoni" pitchFamily="2" charset="-79"/>
                    <a:cs typeface="Aharoni" pitchFamily="2" charset="-79"/>
                  </a:rPr>
                  <a:t>a</a:t>
                </a:r>
                <a:r>
                  <a:rPr lang="en-US" sz="1800" dirty="0" smtClean="0">
                    <a:latin typeface="Arial Black" pitchFamily="34" charset="0"/>
                  </a:rPr>
                  <a:t> is not an element of a set A, we write </a:t>
                </a:r>
                <a:r>
                  <a:rPr lang="en-US" sz="1800" dirty="0" smtClean="0">
                    <a:latin typeface="Aharoni" pitchFamily="2" charset="-79"/>
                    <a:cs typeface="Aharoni" pitchFamily="2" charset="-79"/>
                  </a:rPr>
                  <a:t>a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∉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Set of natural numbers is denoted by N={1,2,3,...}.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 Set of Integers is denoted by Z={0,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±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1, 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±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2, ...}.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</a:rPr>
                  <a:t>S</a:t>
                </a:r>
                <a:r>
                  <a:rPr lang="en-US" sz="1800" dirty="0" smtClean="0">
                    <a:latin typeface="Arial Black" pitchFamily="34" charset="0"/>
                  </a:rPr>
                  <a:t>et of rational numbers is denoted by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ℚ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={</a:t>
                </a:r>
                <a:r>
                  <a:rPr lang="en-US" sz="1800" dirty="0" err="1" smtClean="0">
                    <a:latin typeface="Arial Black" pitchFamily="34" charset="0"/>
                  </a:rPr>
                  <a:t>x:x</a:t>
                </a:r>
                <a:r>
                  <a:rPr lang="en-US" sz="1800" dirty="0" smtClean="0">
                    <a:latin typeface="Arial Black" pitchFamily="34" charset="0"/>
                  </a:rPr>
                  <a:t> is a rational number}.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Set of irrational numbers is denoted by </a:t>
                </a:r>
                <a14:m>
                  <m:oMath xmlns:m="http://schemas.openxmlformats.org/officeDocument/2006/math">
                    <m:acc>
                      <m:accPr>
                        <m:chr m:val="́"/>
                        <m:ctrlPr>
                          <a:rPr lang="en-US" sz="180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ℚ</m:t>
                        </m:r>
                      </m:e>
                    </m:acc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={x:x is an irrational rational number}.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Set of real numbers is denoted by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ℝ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= {</a:t>
                </a:r>
                <a:r>
                  <a:rPr lang="en-US" sz="1800" dirty="0" err="1" smtClean="0">
                    <a:latin typeface="Arial Black" pitchFamily="34" charset="0"/>
                  </a:rPr>
                  <a:t>x:x</a:t>
                </a:r>
                <a:r>
                  <a:rPr lang="en-US" sz="1800" dirty="0" smtClean="0">
                    <a:latin typeface="Arial Black" pitchFamily="34" charset="0"/>
                  </a:rPr>
                  <a:t> is a real number}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444" t="-674" r="-10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211455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l"/>
            <a:r>
              <a:rPr lang="en-US" sz="2400" dirty="0">
                <a:latin typeface="Arial Black" pitchFamily="34" charset="0"/>
              </a:rPr>
              <a:t>Notation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/>
          </a:bodyPr>
          <a:lstStyle/>
          <a:p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773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l"/>
            <a:r>
              <a:rPr lang="en-US" sz="2400" dirty="0">
                <a:latin typeface="Arial Black" pitchFamily="34" charset="0"/>
              </a:rPr>
              <a:t>Notation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/>
          </a:bodyPr>
          <a:lstStyle/>
          <a:p>
            <a:r>
              <a:rPr lang="en-US" sz="1800" dirty="0" smtClean="0">
                <a:latin typeface="Arial Black" pitchFamily="34" charset="0"/>
              </a:rPr>
              <a:t>Sometimes it is possible to list elements of a set for example set of all integers </a:t>
            </a:r>
            <a:r>
              <a:rPr lang="en-US" sz="1800" i="1" dirty="0">
                <a:latin typeface="Arial Black" pitchFamily="34" charset="0"/>
              </a:rPr>
              <a:t>Z</a:t>
            </a:r>
            <a:r>
              <a:rPr lang="en-US" sz="1800" dirty="0">
                <a:latin typeface="Arial Black" pitchFamily="34" charset="0"/>
              </a:rPr>
              <a:t>, can be written as </a:t>
            </a:r>
          </a:p>
          <a:p>
            <a:endParaRPr lang="en-US" sz="2400" dirty="0">
              <a:latin typeface="Arial Black" pitchFamily="34" charset="0"/>
            </a:endParaRPr>
          </a:p>
          <a:p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1151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l"/>
            <a:r>
              <a:rPr lang="en-US" sz="2400" dirty="0">
                <a:latin typeface="Arial Black" pitchFamily="34" charset="0"/>
              </a:rPr>
              <a:t>Notation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19200"/>
                <a:ext cx="8229600" cy="4906963"/>
              </a:xfrm>
            </p:spPr>
            <p:txBody>
              <a:bodyPr>
                <a:normAutofit/>
              </a:bodyPr>
              <a:lstStyle/>
              <a:p>
                <a:r>
                  <a:rPr lang="en-US" sz="1800" dirty="0" smtClean="0">
                    <a:latin typeface="Arial Black" pitchFamily="34" charset="0"/>
                  </a:rPr>
                  <a:t>Sometimes it is possible to list elements of a set for example set of all integers </a:t>
                </a:r>
                <a:r>
                  <a:rPr lang="en-US" sz="1800" i="1" dirty="0">
                    <a:latin typeface="Arial Black" pitchFamily="34" charset="0"/>
                  </a:rPr>
                  <a:t>Z</a:t>
                </a:r>
                <a:r>
                  <a:rPr lang="en-US" sz="1800" dirty="0">
                    <a:latin typeface="Arial Black" pitchFamily="34" charset="0"/>
                  </a:rPr>
                  <a:t>, can be written as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 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𝑍</m:t>
                    </m:r>
                    <m:r>
                      <a:rPr lang="en-US" sz="2400" b="0" i="1" smtClean="0">
                        <a:latin typeface="Cambria Math"/>
                      </a:rPr>
                      <m:t>={…, −3, −2, −1, 0, 1, 2, 3, …}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19200"/>
                <a:ext cx="8229600" cy="4906963"/>
              </a:xfrm>
              <a:blipFill rotWithShape="1">
                <a:blip r:embed="rId2"/>
                <a:stretch>
                  <a:fillRect l="-444" t="-621" r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71315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l"/>
            <a:r>
              <a:rPr lang="en-US" sz="2400" dirty="0">
                <a:latin typeface="Arial Black" pitchFamily="34" charset="0"/>
              </a:rPr>
              <a:t>Notation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19200"/>
                <a:ext cx="8229600" cy="4906963"/>
              </a:xfrm>
            </p:spPr>
            <p:txBody>
              <a:bodyPr>
                <a:normAutofit/>
              </a:bodyPr>
              <a:lstStyle/>
              <a:p>
                <a:r>
                  <a:rPr lang="en-US" sz="1800" dirty="0" smtClean="0">
                    <a:latin typeface="Arial Black" pitchFamily="34" charset="0"/>
                  </a:rPr>
                  <a:t>Sometimes it is possible to list elements of a set for example set of all integers </a:t>
                </a:r>
                <a:r>
                  <a:rPr lang="en-US" sz="1800" i="1" dirty="0">
                    <a:latin typeface="Arial Black" pitchFamily="34" charset="0"/>
                  </a:rPr>
                  <a:t>Z</a:t>
                </a:r>
                <a:r>
                  <a:rPr lang="en-US" sz="1800" dirty="0">
                    <a:latin typeface="Arial Black" pitchFamily="34" charset="0"/>
                  </a:rPr>
                  <a:t>, can be written as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 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𝑍</m:t>
                    </m:r>
                    <m:r>
                      <a:rPr lang="en-US" sz="2400" b="0" i="1" smtClean="0">
                        <a:latin typeface="Cambria Math"/>
                      </a:rPr>
                      <m:t>={…, −3, −2, −1, 0, 1, 2, 3, …}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Sometimes it is not possible to list the elements of a set then we give the defining property, for example the set of all circles of radius </a:t>
                </a:r>
                <a:r>
                  <a:rPr lang="en-US" sz="1800" i="1" dirty="0">
                    <a:latin typeface="Arial Black" pitchFamily="34" charset="0"/>
                  </a:rPr>
                  <a:t>n</a:t>
                </a:r>
                <a:r>
                  <a:rPr lang="en-US" sz="1800" dirty="0">
                    <a:latin typeface="Arial Black" pitchFamily="34" charset="0"/>
                  </a:rPr>
                  <a:t> centered at origin, denoted by </a:t>
                </a:r>
                <a:r>
                  <a:rPr lang="en-US" sz="1800" i="1" dirty="0">
                    <a:latin typeface="Arial Black" pitchFamily="34" charset="0"/>
                  </a:rPr>
                  <a:t>S</a:t>
                </a:r>
                <a:r>
                  <a:rPr lang="en-US" sz="1800" dirty="0">
                    <a:latin typeface="Arial Black" pitchFamily="34" charset="0"/>
                  </a:rPr>
                  <a:t> can be written </a:t>
                </a:r>
                <a:r>
                  <a:rPr lang="en-US" sz="1800" dirty="0" smtClean="0">
                    <a:latin typeface="Arial Black" pitchFamily="34" charset="0"/>
                  </a:rPr>
                  <a:t>as</a:t>
                </a:r>
              </a:p>
              <a:p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19200"/>
                <a:ext cx="8229600" cy="4906963"/>
              </a:xfrm>
              <a:blipFill rotWithShape="1">
                <a:blip r:embed="rId2"/>
                <a:stretch>
                  <a:fillRect l="-444" t="-621" r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68722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l"/>
            <a:r>
              <a:rPr lang="en-US" sz="2400" dirty="0">
                <a:latin typeface="Arial Black" pitchFamily="34" charset="0"/>
              </a:rPr>
              <a:t>Notation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19200"/>
                <a:ext cx="8229600" cy="4906963"/>
              </a:xfrm>
            </p:spPr>
            <p:txBody>
              <a:bodyPr>
                <a:normAutofit/>
              </a:bodyPr>
              <a:lstStyle/>
              <a:p>
                <a:r>
                  <a:rPr lang="en-US" sz="1800" dirty="0" smtClean="0">
                    <a:latin typeface="Arial Black" pitchFamily="34" charset="0"/>
                  </a:rPr>
                  <a:t>Sometimes it is possible to list elements of a set for example set of all integers </a:t>
                </a:r>
                <a:r>
                  <a:rPr lang="en-US" sz="1800" i="1" dirty="0">
                    <a:latin typeface="Arial Black" pitchFamily="34" charset="0"/>
                  </a:rPr>
                  <a:t>Z</a:t>
                </a:r>
                <a:r>
                  <a:rPr lang="en-US" sz="1800" dirty="0">
                    <a:latin typeface="Arial Black" pitchFamily="34" charset="0"/>
                  </a:rPr>
                  <a:t>, can be written as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 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𝑍</m:t>
                    </m:r>
                    <m:r>
                      <a:rPr lang="en-US" sz="2400" b="0" i="1" smtClean="0">
                        <a:latin typeface="Cambria Math"/>
                      </a:rPr>
                      <m:t>={…, −3, −2, −1, 0, 1, 2, 3, …}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Sometimes it is not possible to list the elements of a set then we give the defining property, for example the set of all circles of radius </a:t>
                </a:r>
                <a:r>
                  <a:rPr lang="en-US" sz="1800" i="1" dirty="0">
                    <a:latin typeface="Arial Black" pitchFamily="34" charset="0"/>
                  </a:rPr>
                  <a:t>n</a:t>
                </a:r>
                <a:r>
                  <a:rPr lang="en-US" sz="1800" dirty="0">
                    <a:latin typeface="Arial Black" pitchFamily="34" charset="0"/>
                  </a:rPr>
                  <a:t> centered at origin, denoted by </a:t>
                </a:r>
                <a:r>
                  <a:rPr lang="en-US" sz="1800" i="1" dirty="0">
                    <a:latin typeface="Arial Black" pitchFamily="34" charset="0"/>
                  </a:rPr>
                  <a:t>S</a:t>
                </a:r>
                <a:r>
                  <a:rPr lang="en-US" sz="1800" dirty="0">
                    <a:latin typeface="Arial Black" pitchFamily="34" charset="0"/>
                  </a:rPr>
                  <a:t> can be written </a:t>
                </a:r>
                <a:r>
                  <a:rPr lang="en-US" sz="1800" dirty="0" smtClean="0">
                    <a:latin typeface="Arial Black" pitchFamily="34" charset="0"/>
                  </a:rPr>
                  <a:t>as</a:t>
                </a:r>
              </a:p>
              <a:p>
                <a:endParaRPr lang="en-US" sz="1800" dirty="0">
                  <a:latin typeface="Arial Black" pitchFamily="34" charset="0"/>
                </a:endParaRPr>
              </a:p>
              <a:p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i="1" dirty="0">
                    <a:latin typeface="Arial Black" pitchFamily="34" charset="0"/>
                  </a:rPr>
                  <a:t>S</a:t>
                </a:r>
                <a:r>
                  <a:rPr lang="en-US" sz="1800" dirty="0">
                    <a:latin typeface="Arial Black" pitchFamily="34" charset="0"/>
                  </a:rPr>
                  <a:t> = { </a:t>
                </a:r>
                <a:r>
                  <a:rPr lang="en-US" sz="1800" i="1" dirty="0">
                    <a:latin typeface="Arial Black" pitchFamily="34" charset="0"/>
                  </a:rPr>
                  <a:t>x</a:t>
                </a:r>
                <a:r>
                  <a:rPr lang="en-US" sz="1800" dirty="0">
                    <a:latin typeface="Arial Black" pitchFamily="34" charset="0"/>
                  </a:rPr>
                  <a:t>  |  </a:t>
                </a:r>
                <a:r>
                  <a:rPr lang="en-US" sz="1800" i="1" dirty="0">
                    <a:latin typeface="Arial Black" pitchFamily="34" charset="0"/>
                  </a:rPr>
                  <a:t>x</a:t>
                </a:r>
                <a:r>
                  <a:rPr lang="en-US" sz="1800" dirty="0">
                    <a:latin typeface="Arial Black" pitchFamily="34" charset="0"/>
                  </a:rPr>
                  <a:t> is a circle of radius </a:t>
                </a:r>
                <a:r>
                  <a:rPr lang="en-US" sz="1800" i="1" dirty="0">
                    <a:latin typeface="Arial Black" pitchFamily="34" charset="0"/>
                  </a:rPr>
                  <a:t>n</a:t>
                </a:r>
                <a:r>
                  <a:rPr lang="en-US" sz="1800" dirty="0">
                    <a:latin typeface="Arial Black" pitchFamily="34" charset="0"/>
                  </a:rPr>
                  <a:t> and </a:t>
                </a:r>
                <a:r>
                  <a:rPr lang="en-US" sz="1800" dirty="0" err="1">
                    <a:latin typeface="Arial Black" pitchFamily="34" charset="0"/>
                  </a:rPr>
                  <a:t>centre</a:t>
                </a:r>
                <a:r>
                  <a:rPr lang="en-US" sz="1800" dirty="0">
                    <a:latin typeface="Arial Black" pitchFamily="34" charset="0"/>
                  </a:rPr>
                  <a:t> at origin, 	</a:t>
                </a:r>
              </a:p>
              <a:p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19200"/>
                <a:ext cx="8229600" cy="4906963"/>
              </a:xfrm>
              <a:blipFill rotWithShape="1">
                <a:blip r:embed="rId2"/>
                <a:stretch>
                  <a:fillRect l="-444" t="-621" r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97106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l"/>
            <a:r>
              <a:rPr lang="en-US" sz="2400" dirty="0">
                <a:latin typeface="Arial Black" pitchFamily="34" charset="0"/>
              </a:rPr>
              <a:t>Notation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19200"/>
                <a:ext cx="8229600" cy="4906963"/>
              </a:xfrm>
            </p:spPr>
            <p:txBody>
              <a:bodyPr>
                <a:normAutofit/>
              </a:bodyPr>
              <a:lstStyle/>
              <a:p>
                <a:r>
                  <a:rPr lang="en-US" sz="1800" dirty="0" smtClean="0">
                    <a:latin typeface="Arial Black" pitchFamily="34" charset="0"/>
                  </a:rPr>
                  <a:t>Sometimes it is possible to list elements of a set for example set of all integers </a:t>
                </a:r>
                <a:r>
                  <a:rPr lang="en-US" sz="1800" i="1" dirty="0">
                    <a:latin typeface="Arial Black" pitchFamily="34" charset="0"/>
                  </a:rPr>
                  <a:t>Z</a:t>
                </a:r>
                <a:r>
                  <a:rPr lang="en-US" sz="1800" dirty="0">
                    <a:latin typeface="Arial Black" pitchFamily="34" charset="0"/>
                  </a:rPr>
                  <a:t>, can be written as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 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𝑍</m:t>
                    </m:r>
                    <m:r>
                      <a:rPr lang="en-US" sz="2400" b="0" i="1" smtClean="0">
                        <a:latin typeface="Cambria Math"/>
                      </a:rPr>
                      <m:t>={…, −3, −2, −1, 0, 1, 2, 3, …}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Sometimes it is not possible to list the elements of a set then we give the defining property, for example the set of all circles of radius </a:t>
                </a:r>
                <a:r>
                  <a:rPr lang="en-US" sz="1800" i="1" dirty="0">
                    <a:latin typeface="Arial Black" pitchFamily="34" charset="0"/>
                  </a:rPr>
                  <a:t>n</a:t>
                </a:r>
                <a:r>
                  <a:rPr lang="en-US" sz="1800" dirty="0">
                    <a:latin typeface="Arial Black" pitchFamily="34" charset="0"/>
                  </a:rPr>
                  <a:t> centered at origin, denoted by </a:t>
                </a:r>
                <a:r>
                  <a:rPr lang="en-US" sz="1800" i="1" dirty="0">
                    <a:latin typeface="Arial Black" pitchFamily="34" charset="0"/>
                  </a:rPr>
                  <a:t>S</a:t>
                </a:r>
                <a:r>
                  <a:rPr lang="en-US" sz="1800" dirty="0">
                    <a:latin typeface="Arial Black" pitchFamily="34" charset="0"/>
                  </a:rPr>
                  <a:t> can be written </a:t>
                </a:r>
                <a:r>
                  <a:rPr lang="en-US" sz="1800" dirty="0" smtClean="0">
                    <a:latin typeface="Arial Black" pitchFamily="34" charset="0"/>
                  </a:rPr>
                  <a:t>as</a:t>
                </a:r>
              </a:p>
              <a:p>
                <a:endParaRPr lang="en-US" sz="1800" dirty="0">
                  <a:latin typeface="Arial Black" pitchFamily="34" charset="0"/>
                </a:endParaRPr>
              </a:p>
              <a:p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i="1" dirty="0">
                    <a:latin typeface="Arial Black" pitchFamily="34" charset="0"/>
                  </a:rPr>
                  <a:t>S</a:t>
                </a:r>
                <a:r>
                  <a:rPr lang="en-US" sz="1800" dirty="0">
                    <a:latin typeface="Arial Black" pitchFamily="34" charset="0"/>
                  </a:rPr>
                  <a:t> = { </a:t>
                </a:r>
                <a:r>
                  <a:rPr lang="en-US" sz="1800" i="1" dirty="0">
                    <a:latin typeface="Arial Black" pitchFamily="34" charset="0"/>
                  </a:rPr>
                  <a:t>x</a:t>
                </a:r>
                <a:r>
                  <a:rPr lang="en-US" sz="1800" dirty="0">
                    <a:latin typeface="Arial Black" pitchFamily="34" charset="0"/>
                  </a:rPr>
                  <a:t>  |  </a:t>
                </a:r>
                <a:r>
                  <a:rPr lang="en-US" sz="1800" i="1" dirty="0">
                    <a:latin typeface="Arial Black" pitchFamily="34" charset="0"/>
                  </a:rPr>
                  <a:t>x</a:t>
                </a:r>
                <a:r>
                  <a:rPr lang="en-US" sz="1800" dirty="0">
                    <a:latin typeface="Arial Black" pitchFamily="34" charset="0"/>
                  </a:rPr>
                  <a:t> is a circle of radius </a:t>
                </a:r>
                <a:r>
                  <a:rPr lang="en-US" sz="1800" i="1" dirty="0">
                    <a:latin typeface="Arial Black" pitchFamily="34" charset="0"/>
                  </a:rPr>
                  <a:t>n</a:t>
                </a:r>
                <a:r>
                  <a:rPr lang="en-US" sz="1800" dirty="0">
                    <a:latin typeface="Arial Black" pitchFamily="34" charset="0"/>
                  </a:rPr>
                  <a:t> and </a:t>
                </a:r>
                <a:r>
                  <a:rPr lang="en-US" sz="1800" dirty="0" err="1">
                    <a:latin typeface="Arial Black" pitchFamily="34" charset="0"/>
                  </a:rPr>
                  <a:t>centre</a:t>
                </a:r>
                <a:r>
                  <a:rPr lang="en-US" sz="1800" dirty="0">
                    <a:latin typeface="Arial Black" pitchFamily="34" charset="0"/>
                  </a:rPr>
                  <a:t> at origin, 	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or	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 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𝑆</m:t>
                    </m:r>
                    <m:r>
                      <a:rPr lang="en-US" sz="2400" b="0" i="1" smtClean="0">
                        <a:latin typeface="Cambria Math"/>
                      </a:rPr>
                      <m:t>={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</a:rPr>
                      <m:t>𝑛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∈(0,∞)</m:t>
                    </m:r>
                    <m:r>
                      <a:rPr lang="en-US" sz="2400" b="0" i="1" smtClean="0">
                        <a:latin typeface="Cambria Math"/>
                      </a:rPr>
                      <m:t>}</m:t>
                    </m:r>
                  </m:oMath>
                </a14:m>
                <a:endParaRPr lang="en-US" sz="2400" dirty="0" smtClean="0">
                  <a:latin typeface="Arial Black" pitchFamily="34" charset="0"/>
                </a:endParaRPr>
              </a:p>
              <a:p>
                <a:endParaRPr lang="en-US" sz="2400" dirty="0">
                  <a:latin typeface="Arial Black" pitchFamily="34" charset="0"/>
                </a:endParaRPr>
              </a:p>
              <a:p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19200"/>
                <a:ext cx="8229600" cy="4906963"/>
              </a:xfrm>
              <a:blipFill rotWithShape="1">
                <a:blip r:embed="rId3"/>
                <a:stretch>
                  <a:fillRect l="-444" t="-621" r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28743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l"/>
            <a:r>
              <a:rPr lang="en-US" sz="2400" dirty="0">
                <a:latin typeface="Arial Black" pitchFamily="34" charset="0"/>
              </a:rPr>
              <a:t>Notation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19200"/>
                <a:ext cx="8229600" cy="4906963"/>
              </a:xfrm>
            </p:spPr>
            <p:txBody>
              <a:bodyPr>
                <a:normAutofit/>
              </a:bodyPr>
              <a:lstStyle/>
              <a:p>
                <a:r>
                  <a:rPr lang="en-US" sz="1800" dirty="0" smtClean="0">
                    <a:latin typeface="Arial Black" pitchFamily="34" charset="0"/>
                  </a:rPr>
                  <a:t>Sometimes it is possible to list elements of a set for example set of all integers </a:t>
                </a:r>
                <a:r>
                  <a:rPr lang="en-US" sz="1800" i="1" dirty="0">
                    <a:latin typeface="Arial Black" pitchFamily="34" charset="0"/>
                  </a:rPr>
                  <a:t>Z</a:t>
                </a:r>
                <a:r>
                  <a:rPr lang="en-US" sz="1800" dirty="0">
                    <a:latin typeface="Arial Black" pitchFamily="34" charset="0"/>
                  </a:rPr>
                  <a:t>, can be written as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 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𝑍</m:t>
                    </m:r>
                    <m:r>
                      <a:rPr lang="en-US" sz="2400" b="0" i="1" smtClean="0">
                        <a:latin typeface="Cambria Math"/>
                      </a:rPr>
                      <m:t>={…, −3, −2, −1, 0, 1, 2, 3, …}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Sometimes it is not possible to list the elements of a set then we give the defining property, for example the set of all circles of radius </a:t>
                </a:r>
                <a:r>
                  <a:rPr lang="en-US" sz="1800" i="1" dirty="0">
                    <a:latin typeface="Arial Black" pitchFamily="34" charset="0"/>
                  </a:rPr>
                  <a:t>n</a:t>
                </a:r>
                <a:r>
                  <a:rPr lang="en-US" sz="1800" dirty="0">
                    <a:latin typeface="Arial Black" pitchFamily="34" charset="0"/>
                  </a:rPr>
                  <a:t> centered at origin, denoted by </a:t>
                </a:r>
                <a:r>
                  <a:rPr lang="en-US" sz="1800" i="1" dirty="0">
                    <a:latin typeface="Arial Black" pitchFamily="34" charset="0"/>
                  </a:rPr>
                  <a:t>S</a:t>
                </a:r>
                <a:r>
                  <a:rPr lang="en-US" sz="1800" dirty="0">
                    <a:latin typeface="Arial Black" pitchFamily="34" charset="0"/>
                  </a:rPr>
                  <a:t> can be written </a:t>
                </a:r>
                <a:r>
                  <a:rPr lang="en-US" sz="1800" dirty="0" smtClean="0">
                    <a:latin typeface="Arial Black" pitchFamily="34" charset="0"/>
                  </a:rPr>
                  <a:t>as</a:t>
                </a:r>
              </a:p>
              <a:p>
                <a:endParaRPr lang="en-US" sz="1800" dirty="0">
                  <a:latin typeface="Arial Black" pitchFamily="34" charset="0"/>
                </a:endParaRPr>
              </a:p>
              <a:p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i="1" dirty="0">
                    <a:latin typeface="Arial Black" pitchFamily="34" charset="0"/>
                  </a:rPr>
                  <a:t>S</a:t>
                </a:r>
                <a:r>
                  <a:rPr lang="en-US" sz="1800" dirty="0">
                    <a:latin typeface="Arial Black" pitchFamily="34" charset="0"/>
                  </a:rPr>
                  <a:t> = { </a:t>
                </a:r>
                <a:r>
                  <a:rPr lang="en-US" sz="1800" i="1" dirty="0">
                    <a:latin typeface="Arial Black" pitchFamily="34" charset="0"/>
                  </a:rPr>
                  <a:t>x</a:t>
                </a:r>
                <a:r>
                  <a:rPr lang="en-US" sz="1800" dirty="0">
                    <a:latin typeface="Arial Black" pitchFamily="34" charset="0"/>
                  </a:rPr>
                  <a:t>  |  </a:t>
                </a:r>
                <a:r>
                  <a:rPr lang="en-US" sz="1800" i="1" dirty="0">
                    <a:latin typeface="Arial Black" pitchFamily="34" charset="0"/>
                  </a:rPr>
                  <a:t>x</a:t>
                </a:r>
                <a:r>
                  <a:rPr lang="en-US" sz="1800" dirty="0">
                    <a:latin typeface="Arial Black" pitchFamily="34" charset="0"/>
                  </a:rPr>
                  <a:t> is a circle of radius </a:t>
                </a:r>
                <a:r>
                  <a:rPr lang="en-US" sz="1800" i="1" dirty="0">
                    <a:latin typeface="Arial Black" pitchFamily="34" charset="0"/>
                  </a:rPr>
                  <a:t>n</a:t>
                </a:r>
                <a:r>
                  <a:rPr lang="en-US" sz="1800" dirty="0">
                    <a:latin typeface="Arial Black" pitchFamily="34" charset="0"/>
                  </a:rPr>
                  <a:t> and </a:t>
                </a:r>
                <a:r>
                  <a:rPr lang="en-US" sz="1800" dirty="0" err="1">
                    <a:latin typeface="Arial Black" pitchFamily="34" charset="0"/>
                  </a:rPr>
                  <a:t>centre</a:t>
                </a:r>
                <a:r>
                  <a:rPr lang="en-US" sz="1800" dirty="0">
                    <a:latin typeface="Arial Black" pitchFamily="34" charset="0"/>
                  </a:rPr>
                  <a:t> at origin, 	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or	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 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𝑆</m:t>
                    </m:r>
                    <m:r>
                      <a:rPr lang="en-US" sz="2400" b="0" i="1" smtClean="0">
                        <a:latin typeface="Cambria Math"/>
                      </a:rPr>
                      <m:t>={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</a:rPr>
                      <m:t>𝑛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∈(0,∞)</m:t>
                    </m:r>
                    <m:r>
                      <a:rPr lang="en-US" sz="2400" b="0" i="1" smtClean="0">
                        <a:latin typeface="Cambria Math"/>
                      </a:rPr>
                      <m:t>}</m:t>
                    </m:r>
                  </m:oMath>
                </a14:m>
                <a:endParaRPr lang="en-US" sz="2400" dirty="0" smtClean="0">
                  <a:latin typeface="Arial Black" pitchFamily="34" charset="0"/>
                </a:endParaRPr>
              </a:p>
              <a:p>
                <a:endParaRPr lang="en-US" sz="2400" dirty="0">
                  <a:latin typeface="Arial Black" pitchFamily="34" charset="0"/>
                </a:endParaRPr>
              </a:p>
              <a:p>
                <a:r>
                  <a:rPr lang="en-US" sz="1800" dirty="0">
                    <a:latin typeface="Arial Black" pitchFamily="34" charset="0"/>
                  </a:rPr>
                  <a:t>both notations are equally popular and useful.</a:t>
                </a:r>
              </a:p>
              <a:p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19200"/>
                <a:ext cx="8229600" cy="4906963"/>
              </a:xfrm>
              <a:blipFill rotWithShape="1">
                <a:blip r:embed="rId2"/>
                <a:stretch>
                  <a:fillRect l="-444" t="-621" r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790660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algn="l"/>
                <a:r>
                  <a:rPr lang="en-US" sz="2700" b="1" dirty="0" smtClean="0">
                    <a:latin typeface="Arial Black" pitchFamily="34" charset="0"/>
                  </a:rPr>
                  <a:t>Subsets:</a:t>
                </a:r>
                <a:r>
                  <a:rPr lang="en-US" b="1" dirty="0" smtClean="0"/>
                  <a:t/>
                </a:r>
                <a:r>
                  <a:rPr lang="en-US" sz="2000" dirty="0" smtClean="0">
                    <a:latin typeface="Arial Black" pitchFamily="34" charset="0"/>
                  </a:rPr>
                  <a:t>A set A is called a subset of a set B if each element of A belongs to B. It is denoted by A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B</a:t>
                </a:r>
                <a:br>
                  <a:rPr lang="en-US" sz="2000" dirty="0" smtClean="0">
                    <a:latin typeface="Arial Black" pitchFamily="34" charset="0"/>
                  </a:rPr>
                </a:br>
                <a:endParaRPr lang="en-US" sz="20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4"/>
                <a:stretch>
                  <a:fillRect l="-1111" r="-1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6267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algn="l"/>
                <a:r>
                  <a:rPr lang="en-US" sz="2700" b="1" dirty="0" smtClean="0">
                    <a:latin typeface="Arial Black" pitchFamily="34" charset="0"/>
                  </a:rPr>
                  <a:t>Subsets:</a:t>
                </a:r>
                <a:r>
                  <a:rPr lang="en-US" b="1" dirty="0" smtClean="0"/>
                  <a:t/>
                </a:r>
                <a:r>
                  <a:rPr lang="en-US" sz="2000" dirty="0" smtClean="0">
                    <a:latin typeface="Arial Black" pitchFamily="34" charset="0"/>
                  </a:rPr>
                  <a:t>A set A is called a subset of a set B if each element of A belongs to B. It is denoted by A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B</a:t>
                </a:r>
                <a:br>
                  <a:rPr lang="en-US" sz="2000" dirty="0" smtClean="0">
                    <a:latin typeface="Arial Black" pitchFamily="34" charset="0"/>
                  </a:rPr>
                </a:br>
                <a:endParaRPr lang="en-US" sz="20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l="-1111" r="-1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1800" dirty="0" smtClean="0">
                    <a:latin typeface="Arial Black" pitchFamily="34" charset="0"/>
                  </a:rPr>
                  <a:t> If 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 and B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A, then A and B are called equal sets and we write A = B.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444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2139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algn="l"/>
                <a:r>
                  <a:rPr lang="en-US" sz="2700" b="1" dirty="0" smtClean="0">
                    <a:latin typeface="Arial Black" pitchFamily="34" charset="0"/>
                  </a:rPr>
                  <a:t>Subsets:</a:t>
                </a:r>
                <a:r>
                  <a:rPr lang="en-US" b="1" dirty="0" smtClean="0"/>
                  <a:t/>
                </a:r>
                <a:r>
                  <a:rPr lang="en-US" sz="2000" dirty="0" smtClean="0">
                    <a:latin typeface="Arial Black" pitchFamily="34" charset="0"/>
                  </a:rPr>
                  <a:t>A set A is called a subset of a set B if each element of A belongs to B. It is denoted by A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B</a:t>
                </a:r>
                <a:br>
                  <a:rPr lang="en-US" sz="2000" dirty="0" smtClean="0">
                    <a:latin typeface="Arial Black" pitchFamily="34" charset="0"/>
                  </a:rPr>
                </a:br>
                <a:endParaRPr lang="en-US" sz="20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l="-1111" r="-1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1800" dirty="0" smtClean="0">
                    <a:latin typeface="Arial Black" pitchFamily="34" charset="0"/>
                  </a:rPr>
                  <a:t> If 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 and B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A, then A and B are called equal sets and we write A = B.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A is not equal to B is denoted by 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444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6011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algn="l"/>
                <a:r>
                  <a:rPr lang="en-US" sz="2700" b="1" dirty="0" smtClean="0">
                    <a:latin typeface="Arial Black" pitchFamily="34" charset="0"/>
                  </a:rPr>
                  <a:t>Subsets:</a:t>
                </a:r>
                <a:r>
                  <a:rPr lang="en-US" b="1" dirty="0" smtClean="0"/>
                  <a:t/>
                </a:r>
                <a:r>
                  <a:rPr lang="en-US" sz="2000" dirty="0" smtClean="0">
                    <a:latin typeface="Arial Black" pitchFamily="34" charset="0"/>
                  </a:rPr>
                  <a:t>A set A is called a subset of a set B if each element of A belongs to B. It is denoted by A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B</a:t>
                </a:r>
                <a:br>
                  <a:rPr lang="en-US" sz="2000" dirty="0" smtClean="0">
                    <a:latin typeface="Arial Black" pitchFamily="34" charset="0"/>
                  </a:rPr>
                </a:br>
                <a:endParaRPr lang="en-US" sz="20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l="-1111" r="-1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1800" dirty="0" smtClean="0">
                    <a:latin typeface="Arial Black" pitchFamily="34" charset="0"/>
                  </a:rPr>
                  <a:t> If 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 and B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A, then A and B are called equal sets and we write A = B.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A is not equal to B is denoted by 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A set having no element is called empty set and is denoted by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𝜑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444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503369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algn="l"/>
                <a:r>
                  <a:rPr lang="en-US" sz="2700" b="1" dirty="0" smtClean="0">
                    <a:latin typeface="Arial Black" pitchFamily="34" charset="0"/>
                  </a:rPr>
                  <a:t>Subsets:</a:t>
                </a:r>
                <a:r>
                  <a:rPr lang="en-US" b="1" dirty="0" smtClean="0"/>
                  <a:t/>
                </a:r>
                <a:r>
                  <a:rPr lang="en-US" sz="2000" dirty="0" smtClean="0">
                    <a:latin typeface="Arial Black" pitchFamily="34" charset="0"/>
                  </a:rPr>
                  <a:t>A set A is called a subset of a set B if each element of A belongs to B. It is denoted by A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B</a:t>
                </a:r>
                <a:br>
                  <a:rPr lang="en-US" sz="2000" dirty="0" smtClean="0">
                    <a:latin typeface="Arial Black" pitchFamily="34" charset="0"/>
                  </a:rPr>
                </a:br>
                <a:endParaRPr lang="en-US" sz="20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l="-1111" r="-1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1800" dirty="0" smtClean="0">
                    <a:latin typeface="Arial Black" pitchFamily="34" charset="0"/>
                  </a:rPr>
                  <a:t> If 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 and B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A, then A and B are called equal sets and we write A = B.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A is not equal to B is denoted by 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A set having no element is called empty set and is denoted by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𝜑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𝜑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is considered to be a subset of every set.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444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87655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algn="l"/>
                <a:r>
                  <a:rPr lang="en-US" sz="2700" b="1" dirty="0" smtClean="0">
                    <a:latin typeface="Arial Black" pitchFamily="34" charset="0"/>
                  </a:rPr>
                  <a:t>Subsets:</a:t>
                </a:r>
                <a:r>
                  <a:rPr lang="en-US" b="1" dirty="0" smtClean="0"/>
                  <a:t/>
                </a:r>
                <a:r>
                  <a:rPr lang="en-US" sz="2000" dirty="0" smtClean="0">
                    <a:latin typeface="Arial Black" pitchFamily="34" charset="0"/>
                  </a:rPr>
                  <a:t>A set A is called a subset of a set B if each element of A belongs to B. It is denoted by A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B</a:t>
                </a:r>
                <a:br>
                  <a:rPr lang="en-US" sz="2000" dirty="0" smtClean="0">
                    <a:latin typeface="Arial Black" pitchFamily="34" charset="0"/>
                  </a:rPr>
                </a:br>
                <a:endParaRPr lang="en-US" sz="20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l="-1111" r="-1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1800" dirty="0" smtClean="0">
                    <a:latin typeface="Arial Black" pitchFamily="34" charset="0"/>
                  </a:rPr>
                  <a:t> If 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 and B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A, then A and B are called equal sets and we write A = B.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A is not equal to B is denoted by 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A set having no element is called empty set and is denoted by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𝜑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𝜑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is considered to be a subset of every set.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Set under consideration is called a universal set or ground set and denoted by U.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444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862001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algn="l"/>
                <a:r>
                  <a:rPr lang="en-US" sz="2700" b="1" dirty="0" smtClean="0">
                    <a:latin typeface="Arial Black" pitchFamily="34" charset="0"/>
                  </a:rPr>
                  <a:t>Subsets:</a:t>
                </a:r>
                <a:r>
                  <a:rPr lang="en-US" b="1" dirty="0" smtClean="0"/>
                  <a:t/>
                </a:r>
                <a:r>
                  <a:rPr lang="en-US" sz="2000" dirty="0" smtClean="0">
                    <a:latin typeface="Arial Black" pitchFamily="34" charset="0"/>
                  </a:rPr>
                  <a:t>A set A is called a subset of a set B if each element of A belongs to B. It is denoted by A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B</a:t>
                </a:r>
                <a:br>
                  <a:rPr lang="en-US" sz="2000" dirty="0" smtClean="0">
                    <a:latin typeface="Arial Black" pitchFamily="34" charset="0"/>
                  </a:rPr>
                </a:br>
                <a:endParaRPr lang="en-US" sz="20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l="-1111" r="-1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1800" dirty="0" smtClean="0">
                    <a:latin typeface="Arial Black" pitchFamily="34" charset="0"/>
                  </a:rPr>
                  <a:t> If 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 and B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A, then A and B are called equal sets and we write A = B.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A is not equal to B is denoted by 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A set having no element is called empty set and is denoted by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𝜑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𝜑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is considered to be a subset of every set.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Set under consideration is called a universal set or ground set and denoted by U.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The set of all subsets of A is called power set of A and is denoted by P(A). If A={</a:t>
                </a:r>
                <a:r>
                  <a:rPr lang="en-US" sz="1800" dirty="0" err="1" smtClean="0">
                    <a:latin typeface="Aharoni" pitchFamily="2" charset="-79"/>
                    <a:cs typeface="Aharoni" pitchFamily="2" charset="-79"/>
                  </a:rPr>
                  <a:t>a</a:t>
                </a:r>
                <a:r>
                  <a:rPr lang="en-US" sz="1800" dirty="0" err="1" smtClean="0">
                    <a:latin typeface="Arial Black" pitchFamily="34" charset="0"/>
                  </a:rPr>
                  <a:t>,b,c</a:t>
                </a:r>
                <a:r>
                  <a:rPr lang="en-US" sz="1800" dirty="0" smtClean="0">
                    <a:latin typeface="Arial Black" pitchFamily="34" charset="0"/>
                  </a:rPr>
                  <a:t> }, then P(A)={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𝜑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{</a:t>
                </a:r>
                <a:r>
                  <a:rPr lang="en-US" sz="1800" dirty="0" smtClean="0">
                    <a:latin typeface="Aharoni" pitchFamily="2" charset="-79"/>
                    <a:cs typeface="Aharoni" pitchFamily="2" charset="-79"/>
                  </a:rPr>
                  <a:t>a</a:t>
                </a:r>
                <a:r>
                  <a:rPr lang="en-US" sz="1800" dirty="0" smtClean="0">
                    <a:latin typeface="Arial Black" pitchFamily="34" charset="0"/>
                  </a:rPr>
                  <a:t>}, {b}, {c}, {</a:t>
                </a:r>
                <a:r>
                  <a:rPr lang="en-US" sz="1800" dirty="0" err="1" smtClean="0">
                    <a:latin typeface="Aharoni" pitchFamily="2" charset="-79"/>
                    <a:cs typeface="Aharoni" pitchFamily="2" charset="-79"/>
                  </a:rPr>
                  <a:t>a</a:t>
                </a:r>
                <a:r>
                  <a:rPr lang="en-US" sz="1800" dirty="0" err="1" smtClean="0">
                    <a:latin typeface="Arial Black" pitchFamily="34" charset="0"/>
                  </a:rPr>
                  <a:t>,b</a:t>
                </a:r>
                <a:r>
                  <a:rPr lang="en-US" sz="1800" dirty="0" smtClean="0">
                    <a:latin typeface="Arial Black" pitchFamily="34" charset="0"/>
                  </a:rPr>
                  <a:t>}, {</a:t>
                </a:r>
                <a:r>
                  <a:rPr lang="en-US" sz="1800" dirty="0" err="1" smtClean="0">
                    <a:latin typeface="Aharoni" pitchFamily="2" charset="-79"/>
                    <a:cs typeface="Aharoni" pitchFamily="2" charset="-79"/>
                  </a:rPr>
                  <a:t>a</a:t>
                </a:r>
                <a:r>
                  <a:rPr lang="en-US" sz="1800" dirty="0" err="1" smtClean="0">
                    <a:latin typeface="Arial Black" pitchFamily="34" charset="0"/>
                  </a:rPr>
                  <a:t>,c</a:t>
                </a:r>
                <a:r>
                  <a:rPr lang="en-US" sz="1800" dirty="0" smtClean="0">
                    <a:latin typeface="Arial Black" pitchFamily="34" charset="0"/>
                  </a:rPr>
                  <a:t>}, {</a:t>
                </a:r>
                <a:r>
                  <a:rPr lang="en-US" sz="1800" dirty="0" err="1" smtClean="0">
                    <a:latin typeface="Arial Black" pitchFamily="34" charset="0"/>
                  </a:rPr>
                  <a:t>b,c</a:t>
                </a:r>
                <a:r>
                  <a:rPr lang="en-US" sz="1800" dirty="0" smtClean="0">
                    <a:latin typeface="Arial Black" pitchFamily="34" charset="0"/>
                  </a:rPr>
                  <a:t>}, {</a:t>
                </a:r>
                <a:r>
                  <a:rPr lang="en-US" sz="1800" dirty="0" err="1" smtClean="0">
                    <a:latin typeface="Aharoni" pitchFamily="2" charset="-79"/>
                    <a:cs typeface="Aharoni" pitchFamily="2" charset="-79"/>
                  </a:rPr>
                  <a:t>a</a:t>
                </a:r>
                <a:r>
                  <a:rPr lang="en-US" sz="1800" dirty="0" err="1" smtClean="0">
                    <a:latin typeface="Arial Black" pitchFamily="34" charset="0"/>
                  </a:rPr>
                  <a:t>,b,c</a:t>
                </a:r>
                <a:r>
                  <a:rPr lang="en-US" sz="1800" dirty="0" smtClean="0">
                    <a:latin typeface="Arial Black" pitchFamily="34" charset="0"/>
                  </a:rPr>
                  <a:t>}}. Power set has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=8 elements.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444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36340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main properties of set inclusion are 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endParaRPr lang="en-US" dirty="0" smtClean="0"/>
              </a:p>
              <a:p>
                <a:r>
                  <a:rPr lang="en-US" dirty="0" smtClean="0"/>
                  <a:t/>
                </a:r>
                <a:r>
                  <a:rPr lang="en-US" sz="2400" b="1" dirty="0" smtClean="0">
                    <a:latin typeface="Arial Black" pitchFamily="34" charset="0"/>
                  </a:rPr>
                  <a:t>Reflexive</a:t>
                </a:r>
                <a:r>
                  <a:rPr lang="en-US" dirty="0" smtClean="0"/>
                  <a:t>: </a:t>
                </a:r>
                <a:r>
                  <a:rPr lang="en-US" sz="1800" dirty="0" smtClean="0">
                    <a:latin typeface="Arial Black" pitchFamily="34" charset="0"/>
                  </a:rPr>
                  <a:t>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  for every A</a:t>
                </a:r>
                <a:r>
                  <a:rPr lang="en-US" dirty="0" smtClean="0"/>
                  <a:t>.</a:t>
                </a:r>
              </a:p>
              <a:p>
                <a:r>
                  <a:rPr lang="en-US" dirty="0" smtClean="0"/>
                  <a:t/>
                </a:r>
                <a:r>
                  <a:rPr lang="en-US" sz="2400" b="1" dirty="0" smtClean="0">
                    <a:latin typeface="Arial Black" pitchFamily="34" charset="0"/>
                  </a:rPr>
                  <a:t>Anti-symmetric</a:t>
                </a:r>
                <a:r>
                  <a:rPr lang="en-US" dirty="0" smtClean="0"/>
                  <a:t>: </a:t>
                </a:r>
                <a:r>
                  <a:rPr lang="en-US" sz="1800" dirty="0" smtClean="0">
                    <a:latin typeface="Arial Black" pitchFamily="34" charset="0"/>
                  </a:rPr>
                  <a:t>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B, B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 imply A = B</a:t>
                </a:r>
                <a:r>
                  <a:rPr lang="en-US" dirty="0" smtClean="0"/>
                  <a:t>.</a:t>
                </a:r>
              </a:p>
              <a:p>
                <a:r>
                  <a:rPr lang="en-US" dirty="0" smtClean="0"/>
                  <a:t/>
                </a:r>
                <a:r>
                  <a:rPr lang="en-US" sz="2400" b="1" dirty="0" smtClean="0">
                    <a:latin typeface="Arial Black" pitchFamily="34" charset="0"/>
                  </a:rPr>
                  <a:t>Transitive:</a:t>
                </a:r>
                <a:r>
                  <a:rPr lang="en-US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 and B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C imply 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99304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Algebra of Sets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524000"/>
                <a:ext cx="8229600" cy="4602163"/>
              </a:xfrm>
            </p:spPr>
            <p:txBody>
              <a:bodyPr>
                <a:normAutofit fontScale="32500" lnSpcReduction="20000"/>
              </a:bodyPr>
              <a:lstStyle/>
              <a:p>
                <a:r>
                  <a:rPr lang="en-US" sz="7400" b="1" dirty="0" smtClean="0">
                    <a:latin typeface="Arial Black" pitchFamily="34" charset="0"/>
                  </a:rPr>
                  <a:t>Union of Sets</a:t>
                </a:r>
                <a:r>
                  <a:rPr lang="en-US" sz="9600" b="1" dirty="0" smtClean="0">
                    <a:latin typeface="Arial Black" pitchFamily="34" charset="0"/>
                  </a:rPr>
                  <a:t>:</a:t>
                </a:r>
                <a:r>
                  <a:rPr lang="en-US" dirty="0" smtClean="0"/>
                  <a:t>:  </a:t>
                </a:r>
                <a:r>
                  <a:rPr lang="en-US" sz="5500" dirty="0" smtClean="0">
                    <a:latin typeface="Arial Black" pitchFamily="34" charset="0"/>
                  </a:rPr>
                  <a:t>The union of sets A and B, written as      A </a:t>
                </a:r>
                <a14:m>
                  <m:oMath xmlns:m="http://schemas.openxmlformats.org/officeDocument/2006/math">
                    <m:r>
                      <a:rPr lang="en-US" sz="55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B, is the set of all elements which are either in A or in B or in both.</a:t>
                </a:r>
              </a:p>
              <a:p>
                <a:pPr marL="0" indent="0">
                  <a:buNone/>
                </a:pPr>
                <a:endParaRPr lang="en-US" sz="5500" dirty="0" smtClean="0">
                  <a:latin typeface="Arial Black" pitchFamily="34" charset="0"/>
                </a:endParaRPr>
              </a:p>
              <a:p>
                <a:pPr marL="0" indent="0">
                  <a:buNone/>
                </a:pPr>
                <a:r>
                  <a:rPr lang="en-US" sz="5500" dirty="0" smtClean="0">
                    <a:latin typeface="Arial Black" pitchFamily="34" charset="0"/>
                  </a:rPr>
                  <a:t>         A </a:t>
                </a:r>
                <a14:m>
                  <m:oMath xmlns:m="http://schemas.openxmlformats.org/officeDocument/2006/math">
                    <m:r>
                      <a:rPr lang="en-US" sz="55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B = { x: </a:t>
                </a:r>
                <a:r>
                  <a:rPr lang="en-US" sz="5500" dirty="0">
                    <a:latin typeface="Arial Black" pitchFamily="34" charset="0"/>
                  </a:rPr>
                  <a:t>x</a:t>
                </a:r>
                <a:r>
                  <a:rPr lang="en-US" sz="55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5500" i="1" smtClean="0">
                        <a:latin typeface="Cambria Math"/>
                        <a:ea typeface="Cambria Math"/>
                      </a:rPr>
                      <m:t>𝜖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A or x</a:t>
                </a:r>
                <a14:m>
                  <m:oMath xmlns:m="http://schemas.openxmlformats.org/officeDocument/2006/math">
                    <m:r>
                      <a:rPr lang="en-US" sz="55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55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 B }.                                           </a:t>
                </a:r>
              </a:p>
              <a:p>
                <a:endParaRPr lang="en-US" sz="2300" dirty="0">
                  <a:latin typeface="Arial Black" pitchFamily="34" charset="0"/>
                </a:endParaRPr>
              </a:p>
              <a:p>
                <a:endParaRPr lang="en-US" sz="2300" dirty="0" smtClean="0">
                  <a:latin typeface="Arial Black" pitchFamily="34" charset="0"/>
                </a:endParaRPr>
              </a:p>
              <a:p>
                <a:r>
                  <a:rPr lang="en-US" sz="7400" b="1" dirty="0" smtClean="0">
                    <a:latin typeface="Arial Black" pitchFamily="34" charset="0"/>
                  </a:rPr>
                  <a:t>        Remember that</a:t>
                </a:r>
              </a:p>
              <a:p>
                <a:r>
                  <a:rPr lang="en-US" dirty="0" smtClean="0"/>
                  <a:t/>
                </a:r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524000"/>
                <a:ext cx="8229600" cy="4602163"/>
              </a:xfrm>
              <a:blipFill rotWithShape="1">
                <a:blip r:embed="rId2"/>
                <a:stretch>
                  <a:fillRect l="-963" t="-3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1143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Algebra of Sets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524000"/>
                <a:ext cx="8229600" cy="4602163"/>
              </a:xfrm>
            </p:spPr>
            <p:txBody>
              <a:bodyPr>
                <a:normAutofit fontScale="32500" lnSpcReduction="20000"/>
              </a:bodyPr>
              <a:lstStyle/>
              <a:p>
                <a:r>
                  <a:rPr lang="en-US" sz="7400" b="1" dirty="0" smtClean="0">
                    <a:latin typeface="Arial Black" pitchFamily="34" charset="0"/>
                  </a:rPr>
                  <a:t>Union of Sets</a:t>
                </a:r>
                <a:r>
                  <a:rPr lang="en-US" sz="9600" b="1" dirty="0" smtClean="0">
                    <a:latin typeface="Arial Black" pitchFamily="34" charset="0"/>
                  </a:rPr>
                  <a:t>:</a:t>
                </a:r>
                <a:r>
                  <a:rPr lang="en-US" dirty="0" smtClean="0"/>
                  <a:t>:  </a:t>
                </a:r>
                <a:r>
                  <a:rPr lang="en-US" sz="5500" dirty="0" smtClean="0">
                    <a:latin typeface="Arial Black" pitchFamily="34" charset="0"/>
                  </a:rPr>
                  <a:t>The union of sets A and B, written as      A </a:t>
                </a:r>
                <a14:m>
                  <m:oMath xmlns:m="http://schemas.openxmlformats.org/officeDocument/2006/math">
                    <m:r>
                      <a:rPr lang="en-US" sz="55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B, is the set of all elements which are either in A or in B or in both.</a:t>
                </a:r>
              </a:p>
              <a:p>
                <a:pPr marL="0" indent="0">
                  <a:buNone/>
                </a:pPr>
                <a:endParaRPr lang="en-US" sz="5500" dirty="0" smtClean="0">
                  <a:latin typeface="Arial Black" pitchFamily="34" charset="0"/>
                </a:endParaRPr>
              </a:p>
              <a:p>
                <a:pPr marL="0" indent="0">
                  <a:buNone/>
                </a:pPr>
                <a:r>
                  <a:rPr lang="en-US" sz="5500" dirty="0" smtClean="0">
                    <a:latin typeface="Arial Black" pitchFamily="34" charset="0"/>
                  </a:rPr>
                  <a:t>         A </a:t>
                </a:r>
                <a14:m>
                  <m:oMath xmlns:m="http://schemas.openxmlformats.org/officeDocument/2006/math">
                    <m:r>
                      <a:rPr lang="en-US" sz="55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B = { x: </a:t>
                </a:r>
                <a:r>
                  <a:rPr lang="en-US" sz="5500" dirty="0">
                    <a:latin typeface="Arial Black" pitchFamily="34" charset="0"/>
                  </a:rPr>
                  <a:t>x</a:t>
                </a:r>
                <a:r>
                  <a:rPr lang="en-US" sz="55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5500" i="1" smtClean="0">
                        <a:latin typeface="Cambria Math"/>
                        <a:ea typeface="Cambria Math"/>
                      </a:rPr>
                      <m:t>𝜖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A or x</a:t>
                </a:r>
                <a14:m>
                  <m:oMath xmlns:m="http://schemas.openxmlformats.org/officeDocument/2006/math">
                    <m:r>
                      <a:rPr lang="en-US" sz="55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55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 B }.                                           </a:t>
                </a:r>
              </a:p>
              <a:p>
                <a:endParaRPr lang="en-US" sz="2300" dirty="0">
                  <a:latin typeface="Arial Black" pitchFamily="34" charset="0"/>
                </a:endParaRPr>
              </a:p>
              <a:p>
                <a:endParaRPr lang="en-US" sz="2300" dirty="0" smtClean="0">
                  <a:latin typeface="Arial Black" pitchFamily="34" charset="0"/>
                </a:endParaRPr>
              </a:p>
              <a:p>
                <a:r>
                  <a:rPr lang="en-US" sz="7400" b="1" dirty="0" smtClean="0">
                    <a:latin typeface="Arial Black" pitchFamily="34" charset="0"/>
                  </a:rPr>
                  <a:t>        Remember that</a:t>
                </a:r>
              </a:p>
              <a:p>
                <a:r>
                  <a:rPr lang="en-US" dirty="0" smtClean="0"/>
                  <a:t/>
                </a:r>
                <a:r>
                  <a:rPr lang="en-US" sz="5500" dirty="0" smtClean="0">
                    <a:latin typeface="Arial Black" pitchFamily="34" charset="0"/>
                  </a:rPr>
                  <a:t>   A </a:t>
                </a:r>
                <a14:m>
                  <m:oMath xmlns:m="http://schemas.openxmlformats.org/officeDocument/2006/math">
                    <m:r>
                      <a:rPr lang="en-US" sz="55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A = A</a:t>
                </a:r>
              </a:p>
              <a:p>
                <a:r>
                  <a:rPr lang="en-US" sz="5500" dirty="0" smtClean="0">
                    <a:latin typeface="Arial Black" pitchFamily="34" charset="0"/>
                  </a:rPr>
                  <a:t/>
                </a:r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524000"/>
                <a:ext cx="8229600" cy="4602163"/>
              </a:xfrm>
              <a:blipFill rotWithShape="1">
                <a:blip r:embed="rId2"/>
                <a:stretch>
                  <a:fillRect l="-963" t="-3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269242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Algebra of Sets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524000"/>
                <a:ext cx="8229600" cy="4602163"/>
              </a:xfrm>
            </p:spPr>
            <p:txBody>
              <a:bodyPr>
                <a:normAutofit fontScale="32500" lnSpcReduction="20000"/>
              </a:bodyPr>
              <a:lstStyle/>
              <a:p>
                <a:r>
                  <a:rPr lang="en-US" sz="7400" b="1" dirty="0" smtClean="0">
                    <a:latin typeface="Arial Black" pitchFamily="34" charset="0"/>
                  </a:rPr>
                  <a:t>Union of Sets</a:t>
                </a:r>
                <a:r>
                  <a:rPr lang="en-US" sz="9600" b="1" dirty="0" smtClean="0">
                    <a:latin typeface="Arial Black" pitchFamily="34" charset="0"/>
                  </a:rPr>
                  <a:t>:</a:t>
                </a:r>
                <a:r>
                  <a:rPr lang="en-US" dirty="0" smtClean="0"/>
                  <a:t>:  </a:t>
                </a:r>
                <a:r>
                  <a:rPr lang="en-US" sz="5500" dirty="0" smtClean="0">
                    <a:latin typeface="Arial Black" pitchFamily="34" charset="0"/>
                  </a:rPr>
                  <a:t>The union of sets A and B, written as      A </a:t>
                </a:r>
                <a14:m>
                  <m:oMath xmlns:m="http://schemas.openxmlformats.org/officeDocument/2006/math">
                    <m:r>
                      <a:rPr lang="en-US" sz="55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B, is the set of all elements which are either in A or in B or in both.</a:t>
                </a:r>
              </a:p>
              <a:p>
                <a:pPr marL="0" indent="0">
                  <a:buNone/>
                </a:pPr>
                <a:endParaRPr lang="en-US" sz="5500" dirty="0" smtClean="0">
                  <a:latin typeface="Arial Black" pitchFamily="34" charset="0"/>
                </a:endParaRPr>
              </a:p>
              <a:p>
                <a:pPr marL="0" indent="0">
                  <a:buNone/>
                </a:pPr>
                <a:r>
                  <a:rPr lang="en-US" sz="5500" dirty="0" smtClean="0">
                    <a:latin typeface="Arial Black" pitchFamily="34" charset="0"/>
                  </a:rPr>
                  <a:t>         A </a:t>
                </a:r>
                <a14:m>
                  <m:oMath xmlns:m="http://schemas.openxmlformats.org/officeDocument/2006/math">
                    <m:r>
                      <a:rPr lang="en-US" sz="55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B = { x: </a:t>
                </a:r>
                <a:r>
                  <a:rPr lang="en-US" sz="5500" dirty="0">
                    <a:latin typeface="Arial Black" pitchFamily="34" charset="0"/>
                  </a:rPr>
                  <a:t>x</a:t>
                </a:r>
                <a:r>
                  <a:rPr lang="en-US" sz="55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5500" i="1" smtClean="0">
                        <a:latin typeface="Cambria Math"/>
                        <a:ea typeface="Cambria Math"/>
                      </a:rPr>
                      <m:t>𝜖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A or x</a:t>
                </a:r>
                <a14:m>
                  <m:oMath xmlns:m="http://schemas.openxmlformats.org/officeDocument/2006/math">
                    <m:r>
                      <a:rPr lang="en-US" sz="55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55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 B }.                                           </a:t>
                </a:r>
              </a:p>
              <a:p>
                <a:endParaRPr lang="en-US" sz="2300" dirty="0">
                  <a:latin typeface="Arial Black" pitchFamily="34" charset="0"/>
                </a:endParaRPr>
              </a:p>
              <a:p>
                <a:endParaRPr lang="en-US" sz="2300" dirty="0" smtClean="0">
                  <a:latin typeface="Arial Black" pitchFamily="34" charset="0"/>
                </a:endParaRPr>
              </a:p>
              <a:p>
                <a:r>
                  <a:rPr lang="en-US" sz="7400" b="1" dirty="0" smtClean="0">
                    <a:latin typeface="Arial Black" pitchFamily="34" charset="0"/>
                  </a:rPr>
                  <a:t>        Remember that</a:t>
                </a:r>
              </a:p>
              <a:p>
                <a:r>
                  <a:rPr lang="en-US" dirty="0" smtClean="0"/>
                  <a:t/>
                </a:r>
                <a:r>
                  <a:rPr lang="en-US" sz="5500" dirty="0" smtClean="0">
                    <a:latin typeface="Arial Black" pitchFamily="34" charset="0"/>
                  </a:rPr>
                  <a:t>   A </a:t>
                </a:r>
                <a14:m>
                  <m:oMath xmlns:m="http://schemas.openxmlformats.org/officeDocument/2006/math">
                    <m:r>
                      <a:rPr lang="en-US" sz="55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A = A</a:t>
                </a:r>
              </a:p>
              <a:p>
                <a:r>
                  <a:rPr lang="en-US" sz="5500" dirty="0" smtClean="0">
                    <a:latin typeface="Arial Black" pitchFamily="34" charset="0"/>
                  </a:rPr>
                  <a:t>	   A </a:t>
                </a:r>
                <a14:m>
                  <m:oMath xmlns:m="http://schemas.openxmlformats.org/officeDocument/2006/math">
                    <m:r>
                      <a:rPr lang="en-US" sz="55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B = B </a:t>
                </a:r>
                <a14:m>
                  <m:oMath xmlns:m="http://schemas.openxmlformats.org/officeDocument/2006/math">
                    <m:r>
                      <a:rPr lang="en-US" sz="55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A</a:t>
                </a:r>
              </a:p>
              <a:p>
                <a:r>
                  <a:rPr lang="en-US" sz="5500" dirty="0" smtClean="0">
                    <a:latin typeface="Arial Black" pitchFamily="34" charset="0"/>
                  </a:rPr>
                  <a:t/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524000"/>
                <a:ext cx="8229600" cy="4602163"/>
              </a:xfrm>
              <a:blipFill rotWithShape="1">
                <a:blip r:embed="rId3"/>
                <a:stretch>
                  <a:fillRect l="-963" t="-3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636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Algebra of Sets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524000"/>
                <a:ext cx="8229600" cy="4602163"/>
              </a:xfrm>
            </p:spPr>
            <p:txBody>
              <a:bodyPr>
                <a:normAutofit fontScale="32500" lnSpcReduction="20000"/>
              </a:bodyPr>
              <a:lstStyle/>
              <a:p>
                <a:r>
                  <a:rPr lang="en-US" sz="7400" b="1" dirty="0" smtClean="0">
                    <a:latin typeface="Arial Black" pitchFamily="34" charset="0"/>
                  </a:rPr>
                  <a:t>Union of Sets</a:t>
                </a:r>
                <a:r>
                  <a:rPr lang="en-US" sz="9600" b="1" dirty="0" smtClean="0">
                    <a:latin typeface="Arial Black" pitchFamily="34" charset="0"/>
                  </a:rPr>
                  <a:t>:</a:t>
                </a:r>
                <a:r>
                  <a:rPr lang="en-US" dirty="0" smtClean="0"/>
                  <a:t>:  </a:t>
                </a:r>
                <a:r>
                  <a:rPr lang="en-US" sz="5500" dirty="0" smtClean="0">
                    <a:latin typeface="Arial Black" pitchFamily="34" charset="0"/>
                  </a:rPr>
                  <a:t>The union of sets A and B, written as      A </a:t>
                </a:r>
                <a14:m>
                  <m:oMath xmlns:m="http://schemas.openxmlformats.org/officeDocument/2006/math">
                    <m:r>
                      <a:rPr lang="en-US" sz="55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B, is the set of all elements which are either in A or in B or in both.</a:t>
                </a:r>
              </a:p>
              <a:p>
                <a:pPr marL="0" indent="0">
                  <a:buNone/>
                </a:pPr>
                <a:endParaRPr lang="en-US" sz="5500" dirty="0" smtClean="0">
                  <a:latin typeface="Arial Black" pitchFamily="34" charset="0"/>
                </a:endParaRPr>
              </a:p>
              <a:p>
                <a:pPr marL="0" indent="0">
                  <a:buNone/>
                </a:pPr>
                <a:r>
                  <a:rPr lang="en-US" sz="5500" dirty="0" smtClean="0">
                    <a:latin typeface="Arial Black" pitchFamily="34" charset="0"/>
                  </a:rPr>
                  <a:t>         A </a:t>
                </a:r>
                <a14:m>
                  <m:oMath xmlns:m="http://schemas.openxmlformats.org/officeDocument/2006/math">
                    <m:r>
                      <a:rPr lang="en-US" sz="55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B = { x: </a:t>
                </a:r>
                <a:r>
                  <a:rPr lang="en-US" sz="5500" dirty="0">
                    <a:latin typeface="Arial Black" pitchFamily="34" charset="0"/>
                  </a:rPr>
                  <a:t>x</a:t>
                </a:r>
                <a:r>
                  <a:rPr lang="en-US" sz="55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5500" i="1" smtClean="0">
                        <a:latin typeface="Cambria Math"/>
                        <a:ea typeface="Cambria Math"/>
                      </a:rPr>
                      <m:t>𝜖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A or x</a:t>
                </a:r>
                <a14:m>
                  <m:oMath xmlns:m="http://schemas.openxmlformats.org/officeDocument/2006/math">
                    <m:r>
                      <a:rPr lang="en-US" sz="55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55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 B }.                                           </a:t>
                </a:r>
              </a:p>
              <a:p>
                <a:endParaRPr lang="en-US" sz="2300" dirty="0">
                  <a:latin typeface="Arial Black" pitchFamily="34" charset="0"/>
                </a:endParaRPr>
              </a:p>
              <a:p>
                <a:endParaRPr lang="en-US" sz="2300" dirty="0" smtClean="0">
                  <a:latin typeface="Arial Black" pitchFamily="34" charset="0"/>
                </a:endParaRPr>
              </a:p>
              <a:p>
                <a:r>
                  <a:rPr lang="en-US" sz="7400" b="1" dirty="0" smtClean="0">
                    <a:latin typeface="Arial Black" pitchFamily="34" charset="0"/>
                  </a:rPr>
                  <a:t>        Remember that</a:t>
                </a:r>
              </a:p>
              <a:p>
                <a:r>
                  <a:rPr lang="en-US" dirty="0" smtClean="0"/>
                  <a:t/>
                </a:r>
                <a:r>
                  <a:rPr lang="en-US" sz="5500" dirty="0" smtClean="0">
                    <a:latin typeface="Arial Black" pitchFamily="34" charset="0"/>
                  </a:rPr>
                  <a:t>   A </a:t>
                </a:r>
                <a14:m>
                  <m:oMath xmlns:m="http://schemas.openxmlformats.org/officeDocument/2006/math">
                    <m:r>
                      <a:rPr lang="en-US" sz="55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A = A</a:t>
                </a:r>
              </a:p>
              <a:p>
                <a:r>
                  <a:rPr lang="en-US" sz="5500" dirty="0" smtClean="0">
                    <a:latin typeface="Arial Black" pitchFamily="34" charset="0"/>
                  </a:rPr>
                  <a:t>	   A </a:t>
                </a:r>
                <a14:m>
                  <m:oMath xmlns:m="http://schemas.openxmlformats.org/officeDocument/2006/math">
                    <m:r>
                      <a:rPr lang="en-US" sz="55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B = B </a:t>
                </a:r>
                <a14:m>
                  <m:oMath xmlns:m="http://schemas.openxmlformats.org/officeDocument/2006/math">
                    <m:r>
                      <a:rPr lang="en-US" sz="55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A</a:t>
                </a:r>
              </a:p>
              <a:p>
                <a:r>
                  <a:rPr lang="en-US" sz="5500" dirty="0" smtClean="0">
                    <a:latin typeface="Arial Black" pitchFamily="34" charset="0"/>
                  </a:rPr>
                  <a:t>	   (A </a:t>
                </a:r>
                <a14:m>
                  <m:oMath xmlns:m="http://schemas.openxmlformats.org/officeDocument/2006/math">
                    <m:r>
                      <a:rPr lang="en-US" sz="55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B)</a:t>
                </a:r>
                <a14:m>
                  <m:oMath xmlns:m="http://schemas.openxmlformats.org/officeDocument/2006/math">
                    <m:r>
                      <a:rPr lang="en-US" sz="55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C = A </a:t>
                </a:r>
                <a14:m>
                  <m:oMath xmlns:m="http://schemas.openxmlformats.org/officeDocument/2006/math">
                    <m:r>
                      <a:rPr lang="en-US" sz="55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(B </a:t>
                </a:r>
                <a14:m>
                  <m:oMath xmlns:m="http://schemas.openxmlformats.org/officeDocument/2006/math">
                    <m:r>
                      <a:rPr lang="en-US" sz="55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C)</a:t>
                </a:r>
              </a:p>
              <a:p>
                <a:r>
                  <a:rPr lang="en-US" sz="5500" dirty="0" smtClean="0">
                    <a:latin typeface="Arial Black" pitchFamily="34" charset="0"/>
                  </a:rPr>
                  <a:t/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524000"/>
                <a:ext cx="8229600" cy="4602163"/>
              </a:xfrm>
              <a:blipFill rotWithShape="1">
                <a:blip r:embed="rId2"/>
                <a:stretch>
                  <a:fillRect l="-963" t="-3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780760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Algebra of Sets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524000"/>
                <a:ext cx="8229600" cy="4602163"/>
              </a:xfrm>
            </p:spPr>
            <p:txBody>
              <a:bodyPr>
                <a:normAutofit fontScale="32500" lnSpcReduction="20000"/>
              </a:bodyPr>
              <a:lstStyle/>
              <a:p>
                <a:r>
                  <a:rPr lang="en-US" sz="7400" b="1" dirty="0" smtClean="0">
                    <a:latin typeface="Arial Black" pitchFamily="34" charset="0"/>
                  </a:rPr>
                  <a:t>Union of Sets</a:t>
                </a:r>
                <a:r>
                  <a:rPr lang="en-US" sz="9600" b="1" dirty="0" smtClean="0">
                    <a:latin typeface="Arial Black" pitchFamily="34" charset="0"/>
                  </a:rPr>
                  <a:t>:</a:t>
                </a:r>
                <a:r>
                  <a:rPr lang="en-US" dirty="0" smtClean="0"/>
                  <a:t>:  </a:t>
                </a:r>
                <a:r>
                  <a:rPr lang="en-US" sz="5500" dirty="0" smtClean="0">
                    <a:latin typeface="Arial Black" pitchFamily="34" charset="0"/>
                  </a:rPr>
                  <a:t>The union of sets A and B, written as      A </a:t>
                </a:r>
                <a14:m>
                  <m:oMath xmlns:m="http://schemas.openxmlformats.org/officeDocument/2006/math">
                    <m:r>
                      <a:rPr lang="en-US" sz="55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B, is the set of all elements which are either in A or in B or in both.</a:t>
                </a:r>
              </a:p>
              <a:p>
                <a:pPr marL="0" indent="0">
                  <a:buNone/>
                </a:pPr>
                <a:endParaRPr lang="en-US" sz="5500" dirty="0" smtClean="0">
                  <a:latin typeface="Arial Black" pitchFamily="34" charset="0"/>
                </a:endParaRPr>
              </a:p>
              <a:p>
                <a:pPr marL="0" indent="0">
                  <a:buNone/>
                </a:pPr>
                <a:r>
                  <a:rPr lang="en-US" sz="5500" dirty="0" smtClean="0">
                    <a:latin typeface="Arial Black" pitchFamily="34" charset="0"/>
                  </a:rPr>
                  <a:t>         A </a:t>
                </a:r>
                <a14:m>
                  <m:oMath xmlns:m="http://schemas.openxmlformats.org/officeDocument/2006/math">
                    <m:r>
                      <a:rPr lang="en-US" sz="55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B = { x: </a:t>
                </a:r>
                <a:r>
                  <a:rPr lang="en-US" sz="5500" dirty="0">
                    <a:latin typeface="Arial Black" pitchFamily="34" charset="0"/>
                  </a:rPr>
                  <a:t>x</a:t>
                </a:r>
                <a:r>
                  <a:rPr lang="en-US" sz="55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5500" i="1" smtClean="0">
                        <a:latin typeface="Cambria Math"/>
                        <a:ea typeface="Cambria Math"/>
                      </a:rPr>
                      <m:t>𝜖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A or x</a:t>
                </a:r>
                <a14:m>
                  <m:oMath xmlns:m="http://schemas.openxmlformats.org/officeDocument/2006/math">
                    <m:r>
                      <a:rPr lang="en-US" sz="55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55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 B }.                                           </a:t>
                </a:r>
              </a:p>
              <a:p>
                <a:endParaRPr lang="en-US" sz="2300" dirty="0">
                  <a:latin typeface="Arial Black" pitchFamily="34" charset="0"/>
                </a:endParaRPr>
              </a:p>
              <a:p>
                <a:endParaRPr lang="en-US" sz="2300" dirty="0" smtClean="0">
                  <a:latin typeface="Arial Black" pitchFamily="34" charset="0"/>
                </a:endParaRPr>
              </a:p>
              <a:p>
                <a:r>
                  <a:rPr lang="en-US" sz="7400" b="1" dirty="0" smtClean="0">
                    <a:latin typeface="Arial Black" pitchFamily="34" charset="0"/>
                  </a:rPr>
                  <a:t>        Remember that</a:t>
                </a:r>
              </a:p>
              <a:p>
                <a:r>
                  <a:rPr lang="en-US" dirty="0" smtClean="0"/>
                  <a:t/>
                </a:r>
                <a:r>
                  <a:rPr lang="en-US" sz="5500" dirty="0" smtClean="0">
                    <a:latin typeface="Arial Black" pitchFamily="34" charset="0"/>
                  </a:rPr>
                  <a:t>   A </a:t>
                </a:r>
                <a14:m>
                  <m:oMath xmlns:m="http://schemas.openxmlformats.org/officeDocument/2006/math">
                    <m:r>
                      <a:rPr lang="en-US" sz="55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A = A</a:t>
                </a:r>
              </a:p>
              <a:p>
                <a:r>
                  <a:rPr lang="en-US" sz="5500" dirty="0" smtClean="0">
                    <a:latin typeface="Arial Black" pitchFamily="34" charset="0"/>
                  </a:rPr>
                  <a:t>	   A </a:t>
                </a:r>
                <a14:m>
                  <m:oMath xmlns:m="http://schemas.openxmlformats.org/officeDocument/2006/math">
                    <m:r>
                      <a:rPr lang="en-US" sz="55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B = B </a:t>
                </a:r>
                <a14:m>
                  <m:oMath xmlns:m="http://schemas.openxmlformats.org/officeDocument/2006/math">
                    <m:r>
                      <a:rPr lang="en-US" sz="55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A</a:t>
                </a:r>
              </a:p>
              <a:p>
                <a:r>
                  <a:rPr lang="en-US" sz="5500" dirty="0" smtClean="0">
                    <a:latin typeface="Arial Black" pitchFamily="34" charset="0"/>
                  </a:rPr>
                  <a:t>	   (A </a:t>
                </a:r>
                <a14:m>
                  <m:oMath xmlns:m="http://schemas.openxmlformats.org/officeDocument/2006/math">
                    <m:r>
                      <a:rPr lang="en-US" sz="55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B)</a:t>
                </a:r>
                <a14:m>
                  <m:oMath xmlns:m="http://schemas.openxmlformats.org/officeDocument/2006/math">
                    <m:r>
                      <a:rPr lang="en-US" sz="55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C = A </a:t>
                </a:r>
                <a14:m>
                  <m:oMath xmlns:m="http://schemas.openxmlformats.org/officeDocument/2006/math">
                    <m:r>
                      <a:rPr lang="en-US" sz="55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(B </a:t>
                </a:r>
                <a14:m>
                  <m:oMath xmlns:m="http://schemas.openxmlformats.org/officeDocument/2006/math">
                    <m:r>
                      <a:rPr lang="en-US" sz="55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C)</a:t>
                </a:r>
              </a:p>
              <a:p>
                <a:r>
                  <a:rPr lang="en-US" sz="5500" dirty="0" smtClean="0">
                    <a:latin typeface="Arial Black" pitchFamily="34" charset="0"/>
                  </a:rPr>
                  <a:t>	   A </a:t>
                </a:r>
                <a14:m>
                  <m:oMath xmlns:m="http://schemas.openxmlformats.org/officeDocument/2006/math">
                    <m:r>
                      <a:rPr lang="en-US" sz="5500" i="1" smtClean="0">
                        <a:latin typeface="Cambria Math"/>
                        <a:ea typeface="Cambria Math"/>
                      </a:rPr>
                      <m:t>∪</m:t>
                    </m:r>
                    <m:r>
                      <a:rPr lang="en-US" sz="5500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5500" b="0" i="1" smtClean="0">
                        <a:latin typeface="Cambria Math"/>
                        <a:ea typeface="Cambria Math"/>
                      </a:rPr>
                      <m:t>𝜑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 = A</a:t>
                </a:r>
              </a:p>
              <a:p>
                <a:r>
                  <a:rPr lang="en-US" sz="5500" dirty="0" smtClean="0">
                    <a:latin typeface="Arial Black" pitchFamily="34" charset="0"/>
                  </a:rPr>
                  <a:t/>
                </a:r>
                <a:endParaRPr lang="en-US" dirty="0" smtClean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524000"/>
                <a:ext cx="8229600" cy="4602163"/>
              </a:xfrm>
              <a:blipFill rotWithShape="1">
                <a:blip r:embed="rId2"/>
                <a:stretch>
                  <a:fillRect l="-963" t="-3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03345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Algebra of Sets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524000"/>
                <a:ext cx="8229600" cy="4602163"/>
              </a:xfrm>
            </p:spPr>
            <p:txBody>
              <a:bodyPr>
                <a:normAutofit fontScale="32500" lnSpcReduction="20000"/>
              </a:bodyPr>
              <a:lstStyle/>
              <a:p>
                <a:r>
                  <a:rPr lang="en-US" sz="7400" b="1" dirty="0" smtClean="0">
                    <a:latin typeface="Arial Black" pitchFamily="34" charset="0"/>
                  </a:rPr>
                  <a:t>Union of Sets</a:t>
                </a:r>
                <a:r>
                  <a:rPr lang="en-US" sz="9600" b="1" dirty="0" smtClean="0">
                    <a:latin typeface="Arial Black" pitchFamily="34" charset="0"/>
                  </a:rPr>
                  <a:t>:</a:t>
                </a:r>
                <a:r>
                  <a:rPr lang="en-US" dirty="0" smtClean="0"/>
                  <a:t>:  </a:t>
                </a:r>
                <a:r>
                  <a:rPr lang="en-US" sz="5500" dirty="0" smtClean="0">
                    <a:latin typeface="Arial Black" pitchFamily="34" charset="0"/>
                  </a:rPr>
                  <a:t>The union of sets A and B, written as      A </a:t>
                </a:r>
                <a14:m>
                  <m:oMath xmlns:m="http://schemas.openxmlformats.org/officeDocument/2006/math">
                    <m:r>
                      <a:rPr lang="en-US" sz="55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B, is the set of all elements which are either in A or in B or in both.</a:t>
                </a:r>
              </a:p>
              <a:p>
                <a:pPr marL="0" indent="0">
                  <a:buNone/>
                </a:pPr>
                <a:endParaRPr lang="en-US" sz="5500" dirty="0" smtClean="0">
                  <a:latin typeface="Arial Black" pitchFamily="34" charset="0"/>
                </a:endParaRPr>
              </a:p>
              <a:p>
                <a:pPr marL="0" indent="0">
                  <a:buNone/>
                </a:pPr>
                <a:r>
                  <a:rPr lang="en-US" sz="5500" dirty="0" smtClean="0">
                    <a:latin typeface="Arial Black" pitchFamily="34" charset="0"/>
                  </a:rPr>
                  <a:t>         A </a:t>
                </a:r>
                <a14:m>
                  <m:oMath xmlns:m="http://schemas.openxmlformats.org/officeDocument/2006/math">
                    <m:r>
                      <a:rPr lang="en-US" sz="55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B = { x: </a:t>
                </a:r>
                <a:r>
                  <a:rPr lang="en-US" sz="5500" dirty="0">
                    <a:latin typeface="Arial Black" pitchFamily="34" charset="0"/>
                  </a:rPr>
                  <a:t>x</a:t>
                </a:r>
                <a:r>
                  <a:rPr lang="en-US" sz="55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5500" i="1" smtClean="0">
                        <a:latin typeface="Cambria Math"/>
                        <a:ea typeface="Cambria Math"/>
                      </a:rPr>
                      <m:t>𝜖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A or x</a:t>
                </a:r>
                <a14:m>
                  <m:oMath xmlns:m="http://schemas.openxmlformats.org/officeDocument/2006/math">
                    <m:r>
                      <a:rPr lang="en-US" sz="55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55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 B }.                                           </a:t>
                </a:r>
              </a:p>
              <a:p>
                <a:endParaRPr lang="en-US" sz="2300" dirty="0">
                  <a:latin typeface="Arial Black" pitchFamily="34" charset="0"/>
                </a:endParaRPr>
              </a:p>
              <a:p>
                <a:endParaRPr lang="en-US" sz="2300" dirty="0" smtClean="0">
                  <a:latin typeface="Arial Black" pitchFamily="34" charset="0"/>
                </a:endParaRPr>
              </a:p>
              <a:p>
                <a:r>
                  <a:rPr lang="en-US" sz="7400" b="1" dirty="0" smtClean="0">
                    <a:latin typeface="Arial Black" pitchFamily="34" charset="0"/>
                  </a:rPr>
                  <a:t>        Remember that</a:t>
                </a:r>
              </a:p>
              <a:p>
                <a:r>
                  <a:rPr lang="en-US" dirty="0" smtClean="0"/>
                  <a:t/>
                </a:r>
                <a:r>
                  <a:rPr lang="en-US" sz="5500" dirty="0" smtClean="0">
                    <a:latin typeface="Arial Black" pitchFamily="34" charset="0"/>
                  </a:rPr>
                  <a:t>   A </a:t>
                </a:r>
                <a14:m>
                  <m:oMath xmlns:m="http://schemas.openxmlformats.org/officeDocument/2006/math">
                    <m:r>
                      <a:rPr lang="en-US" sz="55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A = A</a:t>
                </a:r>
              </a:p>
              <a:p>
                <a:r>
                  <a:rPr lang="en-US" sz="5500" dirty="0" smtClean="0">
                    <a:latin typeface="Arial Black" pitchFamily="34" charset="0"/>
                  </a:rPr>
                  <a:t>	   A </a:t>
                </a:r>
                <a14:m>
                  <m:oMath xmlns:m="http://schemas.openxmlformats.org/officeDocument/2006/math">
                    <m:r>
                      <a:rPr lang="en-US" sz="55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B = B </a:t>
                </a:r>
                <a14:m>
                  <m:oMath xmlns:m="http://schemas.openxmlformats.org/officeDocument/2006/math">
                    <m:r>
                      <a:rPr lang="en-US" sz="55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A</a:t>
                </a:r>
              </a:p>
              <a:p>
                <a:r>
                  <a:rPr lang="en-US" sz="5500" dirty="0" smtClean="0">
                    <a:latin typeface="Arial Black" pitchFamily="34" charset="0"/>
                  </a:rPr>
                  <a:t>	   (A </a:t>
                </a:r>
                <a14:m>
                  <m:oMath xmlns:m="http://schemas.openxmlformats.org/officeDocument/2006/math">
                    <m:r>
                      <a:rPr lang="en-US" sz="55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B)</a:t>
                </a:r>
                <a14:m>
                  <m:oMath xmlns:m="http://schemas.openxmlformats.org/officeDocument/2006/math">
                    <m:r>
                      <a:rPr lang="en-US" sz="55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C = A </a:t>
                </a:r>
                <a14:m>
                  <m:oMath xmlns:m="http://schemas.openxmlformats.org/officeDocument/2006/math">
                    <m:r>
                      <a:rPr lang="en-US" sz="55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(B </a:t>
                </a:r>
                <a14:m>
                  <m:oMath xmlns:m="http://schemas.openxmlformats.org/officeDocument/2006/math">
                    <m:r>
                      <a:rPr lang="en-US" sz="55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C)</a:t>
                </a:r>
              </a:p>
              <a:p>
                <a:r>
                  <a:rPr lang="en-US" sz="5500" dirty="0" smtClean="0">
                    <a:latin typeface="Arial Black" pitchFamily="34" charset="0"/>
                  </a:rPr>
                  <a:t>	   A </a:t>
                </a:r>
                <a14:m>
                  <m:oMath xmlns:m="http://schemas.openxmlformats.org/officeDocument/2006/math">
                    <m:r>
                      <a:rPr lang="en-US" sz="5500" i="1" smtClean="0">
                        <a:latin typeface="Cambria Math"/>
                        <a:ea typeface="Cambria Math"/>
                      </a:rPr>
                      <m:t>∪</m:t>
                    </m:r>
                    <m:r>
                      <a:rPr lang="en-US" sz="5500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5500" b="0" i="1" smtClean="0">
                        <a:latin typeface="Cambria Math"/>
                        <a:ea typeface="Cambria Math"/>
                      </a:rPr>
                      <m:t>𝜑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 = A</a:t>
                </a:r>
              </a:p>
              <a:p>
                <a:r>
                  <a:rPr lang="en-US" sz="5500" dirty="0" smtClean="0">
                    <a:latin typeface="Arial Black" pitchFamily="34" charset="0"/>
                  </a:rPr>
                  <a:t>	   A </a:t>
                </a:r>
                <a14:m>
                  <m:oMath xmlns:m="http://schemas.openxmlformats.org/officeDocument/2006/math">
                    <m:r>
                      <a:rPr lang="en-US" sz="55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B </a:t>
                </a:r>
                <a14:m>
                  <m:oMath xmlns:m="http://schemas.openxmlformats.org/officeDocument/2006/math">
                    <m:r>
                      <a:rPr lang="en-US" sz="550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en-US" sz="55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A </a:t>
                </a:r>
                <a14:m>
                  <m:oMath xmlns:m="http://schemas.openxmlformats.org/officeDocument/2006/math">
                    <m:r>
                      <a:rPr lang="en-US" sz="55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5500" dirty="0" smtClean="0">
                    <a:latin typeface="Arial Black" pitchFamily="34" charset="0"/>
                  </a:rPr>
                  <a:t> B = B </a:t>
                </a:r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524000"/>
                <a:ext cx="8229600" cy="4602163"/>
              </a:xfrm>
              <a:blipFill rotWithShape="1">
                <a:blip r:embed="rId3"/>
                <a:stretch>
                  <a:fillRect l="-963" t="-3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690576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Algebra of Sets</a:t>
            </a:r>
            <a:endParaRPr lang="en-US" sz="24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19200"/>
                <a:ext cx="8229600" cy="4906963"/>
              </a:xfrm>
            </p:spPr>
            <p:txBody>
              <a:bodyPr>
                <a:normAutofit/>
              </a:bodyPr>
              <a:lstStyle/>
              <a:p>
                <a:r>
                  <a:rPr lang="en-US" sz="2400" b="1" dirty="0" smtClean="0">
                    <a:latin typeface="Arial Black" pitchFamily="34" charset="0"/>
                  </a:rPr>
                  <a:t>Intersection of Sets</a:t>
                </a:r>
                <a:r>
                  <a:rPr lang="en-US" dirty="0" smtClean="0"/>
                  <a:t>:  </a:t>
                </a:r>
                <a:r>
                  <a:rPr lang="en-US" sz="1800" dirty="0" smtClean="0">
                    <a:latin typeface="Arial Black" pitchFamily="34" charset="0"/>
                  </a:rPr>
                  <a:t>The intersection of sets A and B, written 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 is the set of all elements which are both in A and B.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 = { x:x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 and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 }</a:t>
                </a:r>
                <a:endParaRPr lang="en-US" sz="1800" dirty="0">
                  <a:latin typeface="Arial Black" pitchFamily="34" charset="0"/>
                </a:endParaRPr>
              </a:p>
              <a:p>
                <a:pPr marL="0" indent="0">
                  <a:buNone/>
                </a:pPr>
                <a:r>
                  <a:rPr lang="en-US" dirty="0" smtClean="0"/>
                  <a:t/>
                </a:r>
                <a:r>
                  <a:rPr lang="en-US" sz="2400" b="1" dirty="0" smtClean="0">
                    <a:latin typeface="Arial Black" pitchFamily="34" charset="0"/>
                  </a:rPr>
                  <a:t>Remember that</a:t>
                </a:r>
                <a:r>
                  <a:rPr lang="en-US" dirty="0" smtClean="0"/>
                  <a:t>: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19200"/>
                <a:ext cx="8229600" cy="4906963"/>
              </a:xfrm>
              <a:blipFill rotWithShape="1">
                <a:blip r:embed="rId3"/>
                <a:stretch>
                  <a:fillRect l="-963" t="-1615" r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15882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Algebra of Sets</a:t>
            </a:r>
            <a:endParaRPr lang="en-US" sz="24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19200"/>
                <a:ext cx="8229600" cy="4906963"/>
              </a:xfrm>
            </p:spPr>
            <p:txBody>
              <a:bodyPr>
                <a:normAutofit/>
              </a:bodyPr>
              <a:lstStyle/>
              <a:p>
                <a:r>
                  <a:rPr lang="en-US" sz="2400" b="1" dirty="0" smtClean="0">
                    <a:latin typeface="Arial Black" pitchFamily="34" charset="0"/>
                  </a:rPr>
                  <a:t>Intersection of Sets</a:t>
                </a:r>
                <a:r>
                  <a:rPr lang="en-US" dirty="0" smtClean="0"/>
                  <a:t>:  </a:t>
                </a:r>
                <a:r>
                  <a:rPr lang="en-US" sz="1800" dirty="0" smtClean="0">
                    <a:latin typeface="Arial Black" pitchFamily="34" charset="0"/>
                  </a:rPr>
                  <a:t>The intersection of sets A and B, written 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 is the set of all elements which are both in A and B.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 = { x:x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 and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 }</a:t>
                </a:r>
                <a:endParaRPr lang="en-US" sz="1800" dirty="0">
                  <a:latin typeface="Arial Black" pitchFamily="34" charset="0"/>
                </a:endParaRPr>
              </a:p>
              <a:p>
                <a:pPr marL="0" indent="0">
                  <a:buNone/>
                </a:pPr>
                <a:r>
                  <a:rPr lang="en-US" dirty="0" smtClean="0"/>
                  <a:t/>
                </a:r>
                <a:r>
                  <a:rPr lang="en-US" sz="2400" b="1" dirty="0" smtClean="0">
                    <a:latin typeface="Arial Black" pitchFamily="34" charset="0"/>
                  </a:rPr>
                  <a:t>Remember that</a:t>
                </a:r>
                <a:r>
                  <a:rPr lang="en-US" dirty="0" smtClean="0"/>
                  <a:t>: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If 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𝜑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, we say A intersect B, otherwise A and B are disjoint sets.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/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19200"/>
                <a:ext cx="8229600" cy="4906963"/>
              </a:xfrm>
              <a:blipFill rotWithShape="1">
                <a:blip r:embed="rId3"/>
                <a:stretch>
                  <a:fillRect l="-963" t="-1615" r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602014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Algebra of Sets</a:t>
            </a:r>
            <a:endParaRPr lang="en-US" sz="24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19200"/>
                <a:ext cx="8229600" cy="4906963"/>
              </a:xfrm>
            </p:spPr>
            <p:txBody>
              <a:bodyPr>
                <a:normAutofit/>
              </a:bodyPr>
              <a:lstStyle/>
              <a:p>
                <a:r>
                  <a:rPr lang="en-US" sz="2400" b="1" dirty="0" smtClean="0">
                    <a:latin typeface="Arial Black" pitchFamily="34" charset="0"/>
                  </a:rPr>
                  <a:t>Intersection of Sets</a:t>
                </a:r>
                <a:r>
                  <a:rPr lang="en-US" dirty="0" smtClean="0"/>
                  <a:t>:  </a:t>
                </a:r>
                <a:r>
                  <a:rPr lang="en-US" sz="1800" dirty="0" smtClean="0">
                    <a:latin typeface="Arial Black" pitchFamily="34" charset="0"/>
                  </a:rPr>
                  <a:t>The intersection of sets A and B, written 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 is the set of all elements which are both in A and B.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 = { x:x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 and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 }</a:t>
                </a:r>
                <a:endParaRPr lang="en-US" sz="1800" dirty="0">
                  <a:latin typeface="Arial Black" pitchFamily="34" charset="0"/>
                </a:endParaRPr>
              </a:p>
              <a:p>
                <a:pPr marL="0" indent="0">
                  <a:buNone/>
                </a:pPr>
                <a:r>
                  <a:rPr lang="en-US" dirty="0" smtClean="0"/>
                  <a:t/>
                </a:r>
                <a:r>
                  <a:rPr lang="en-US" sz="2400" b="1" dirty="0" smtClean="0">
                    <a:latin typeface="Arial Black" pitchFamily="34" charset="0"/>
                  </a:rPr>
                  <a:t>Remember that</a:t>
                </a:r>
                <a:r>
                  <a:rPr lang="en-US" dirty="0" smtClean="0"/>
                  <a:t>: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If 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𝜑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, we say A intersect B, otherwise A and B are disjoint sets.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	 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 = A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/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19200"/>
                <a:ext cx="8229600" cy="4906963"/>
              </a:xfrm>
              <a:blipFill rotWithShape="1">
                <a:blip r:embed="rId2"/>
                <a:stretch>
                  <a:fillRect l="-963" t="-1615" r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888724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Algebra of Sets</a:t>
            </a:r>
            <a:endParaRPr lang="en-US" sz="24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19200"/>
                <a:ext cx="8229600" cy="4906963"/>
              </a:xfrm>
            </p:spPr>
            <p:txBody>
              <a:bodyPr>
                <a:normAutofit/>
              </a:bodyPr>
              <a:lstStyle/>
              <a:p>
                <a:r>
                  <a:rPr lang="en-US" sz="2400" b="1" dirty="0" smtClean="0">
                    <a:latin typeface="Arial Black" pitchFamily="34" charset="0"/>
                  </a:rPr>
                  <a:t>Intersection of Sets</a:t>
                </a:r>
                <a:r>
                  <a:rPr lang="en-US" dirty="0" smtClean="0"/>
                  <a:t>:  </a:t>
                </a:r>
                <a:r>
                  <a:rPr lang="en-US" sz="1800" dirty="0" smtClean="0">
                    <a:latin typeface="Arial Black" pitchFamily="34" charset="0"/>
                  </a:rPr>
                  <a:t>The intersection of sets A and B, written 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 is the set of all elements which are both in A and B.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 = { x:x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 and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 }</a:t>
                </a:r>
                <a:endParaRPr lang="en-US" sz="1800" dirty="0">
                  <a:latin typeface="Arial Black" pitchFamily="34" charset="0"/>
                </a:endParaRPr>
              </a:p>
              <a:p>
                <a:pPr marL="0" indent="0">
                  <a:buNone/>
                </a:pPr>
                <a:r>
                  <a:rPr lang="en-US" dirty="0" smtClean="0"/>
                  <a:t/>
                </a:r>
                <a:r>
                  <a:rPr lang="en-US" sz="2400" b="1" dirty="0" smtClean="0">
                    <a:latin typeface="Arial Black" pitchFamily="34" charset="0"/>
                  </a:rPr>
                  <a:t>Remember that</a:t>
                </a:r>
                <a:r>
                  <a:rPr lang="en-US" dirty="0" smtClean="0"/>
                  <a:t>: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If 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𝜑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, we say A intersect B, otherwise A and B are disjoint sets.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	 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 = A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	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 = B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19200"/>
                <a:ext cx="8229600" cy="4906963"/>
              </a:xfrm>
              <a:blipFill rotWithShape="1">
                <a:blip r:embed="rId2"/>
                <a:stretch>
                  <a:fillRect l="-963" t="-1615" r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1640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Algebra of Sets</a:t>
            </a:r>
            <a:endParaRPr lang="en-US" sz="24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19200"/>
                <a:ext cx="8229600" cy="4906963"/>
              </a:xfrm>
            </p:spPr>
            <p:txBody>
              <a:bodyPr>
                <a:normAutofit/>
              </a:bodyPr>
              <a:lstStyle/>
              <a:p>
                <a:r>
                  <a:rPr lang="en-US" sz="2400" b="1" dirty="0" smtClean="0">
                    <a:latin typeface="Arial Black" pitchFamily="34" charset="0"/>
                  </a:rPr>
                  <a:t>Intersection of Sets</a:t>
                </a:r>
                <a:r>
                  <a:rPr lang="en-US" dirty="0" smtClean="0"/>
                  <a:t>:  </a:t>
                </a:r>
                <a:r>
                  <a:rPr lang="en-US" sz="1800" dirty="0" smtClean="0">
                    <a:latin typeface="Arial Black" pitchFamily="34" charset="0"/>
                  </a:rPr>
                  <a:t>The intersection of sets A and B, written 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 is the set of all elements which are both in A and B.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 = { x:x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 and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 }</a:t>
                </a:r>
                <a:endParaRPr lang="en-US" sz="1800" dirty="0">
                  <a:latin typeface="Arial Black" pitchFamily="34" charset="0"/>
                </a:endParaRPr>
              </a:p>
              <a:p>
                <a:pPr marL="0" indent="0">
                  <a:buNone/>
                </a:pPr>
                <a:r>
                  <a:rPr lang="en-US" dirty="0" smtClean="0"/>
                  <a:t/>
                </a:r>
                <a:r>
                  <a:rPr lang="en-US" sz="2400" b="1" dirty="0" smtClean="0">
                    <a:latin typeface="Arial Black" pitchFamily="34" charset="0"/>
                  </a:rPr>
                  <a:t>Remember that</a:t>
                </a:r>
                <a:r>
                  <a:rPr lang="en-US" dirty="0" smtClean="0"/>
                  <a:t>: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If 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𝜑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, we say A intersect B, otherwise A and B are disjoint sets.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	 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 = A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	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 = B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      (A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 = 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(B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C)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/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19200"/>
                <a:ext cx="8229600" cy="4906963"/>
              </a:xfrm>
              <a:blipFill rotWithShape="1">
                <a:blip r:embed="rId2"/>
                <a:stretch>
                  <a:fillRect l="-963" t="-1615" r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5874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Algebra of Sets</a:t>
            </a:r>
            <a:endParaRPr lang="en-US" sz="24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19200"/>
                <a:ext cx="8229600" cy="4906963"/>
              </a:xfrm>
            </p:spPr>
            <p:txBody>
              <a:bodyPr>
                <a:normAutofit/>
              </a:bodyPr>
              <a:lstStyle/>
              <a:p>
                <a:r>
                  <a:rPr lang="en-US" sz="2400" b="1" dirty="0" smtClean="0">
                    <a:latin typeface="Arial Black" pitchFamily="34" charset="0"/>
                  </a:rPr>
                  <a:t>Intersection of Sets</a:t>
                </a:r>
                <a:r>
                  <a:rPr lang="en-US" dirty="0" smtClean="0"/>
                  <a:t>:  </a:t>
                </a:r>
                <a:r>
                  <a:rPr lang="en-US" sz="1800" dirty="0" smtClean="0">
                    <a:latin typeface="Arial Black" pitchFamily="34" charset="0"/>
                  </a:rPr>
                  <a:t>The intersection of sets A and B, written 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 is the set of all elements which are both in A and B.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 = { x:x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 and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 }</a:t>
                </a:r>
                <a:endParaRPr lang="en-US" sz="1800" dirty="0">
                  <a:latin typeface="Arial Black" pitchFamily="34" charset="0"/>
                </a:endParaRPr>
              </a:p>
              <a:p>
                <a:pPr marL="0" indent="0">
                  <a:buNone/>
                </a:pPr>
                <a:r>
                  <a:rPr lang="en-US" dirty="0" smtClean="0"/>
                  <a:t/>
                </a:r>
                <a:r>
                  <a:rPr lang="en-US" sz="2400" b="1" dirty="0" smtClean="0">
                    <a:latin typeface="Arial Black" pitchFamily="34" charset="0"/>
                  </a:rPr>
                  <a:t>Remember that</a:t>
                </a:r>
                <a:r>
                  <a:rPr lang="en-US" dirty="0" smtClean="0"/>
                  <a:t>: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If 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𝜑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, we say A intersect B, otherwise A and B are disjoint sets.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	 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 = A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	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 = B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      (A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 = 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(B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C)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	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𝜑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𝜑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/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19200"/>
                <a:ext cx="8229600" cy="4906963"/>
              </a:xfrm>
              <a:blipFill rotWithShape="1">
                <a:blip r:embed="rId2"/>
                <a:stretch>
                  <a:fillRect l="-963" t="-1615" r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921844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Algebra of Sets</a:t>
            </a:r>
            <a:endParaRPr lang="en-US" sz="24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19200"/>
                <a:ext cx="8229600" cy="4906963"/>
              </a:xfrm>
            </p:spPr>
            <p:txBody>
              <a:bodyPr>
                <a:normAutofit/>
              </a:bodyPr>
              <a:lstStyle/>
              <a:p>
                <a:r>
                  <a:rPr lang="en-US" sz="2400" b="1" dirty="0" smtClean="0">
                    <a:latin typeface="Arial Black" pitchFamily="34" charset="0"/>
                  </a:rPr>
                  <a:t>Intersection of Sets</a:t>
                </a:r>
                <a:r>
                  <a:rPr lang="en-US" dirty="0" smtClean="0"/>
                  <a:t>:  </a:t>
                </a:r>
                <a:r>
                  <a:rPr lang="en-US" sz="1800" dirty="0" smtClean="0">
                    <a:latin typeface="Arial Black" pitchFamily="34" charset="0"/>
                  </a:rPr>
                  <a:t>The intersection of sets A and B, written 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 is the set of all elements which are both in A and B.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 = { x:x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 and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 }</a:t>
                </a:r>
                <a:endParaRPr lang="en-US" sz="1800" dirty="0">
                  <a:latin typeface="Arial Black" pitchFamily="34" charset="0"/>
                </a:endParaRPr>
              </a:p>
              <a:p>
                <a:pPr marL="0" indent="0">
                  <a:buNone/>
                </a:pPr>
                <a:r>
                  <a:rPr lang="en-US" dirty="0" smtClean="0"/>
                  <a:t/>
                </a:r>
                <a:r>
                  <a:rPr lang="en-US" sz="2400" b="1" dirty="0" smtClean="0">
                    <a:latin typeface="Arial Black" pitchFamily="34" charset="0"/>
                  </a:rPr>
                  <a:t>Remember that</a:t>
                </a:r>
                <a:r>
                  <a:rPr lang="en-US" dirty="0" smtClean="0"/>
                  <a:t>: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If 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𝜑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, we say A intersect B, otherwise A and B are disjoint sets.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	 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 = A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	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 = B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      (A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 = 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(B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C)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	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𝜑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𝜑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	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  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 = A</a:t>
                </a:r>
                <a:endParaRPr lang="en-US" sz="1800" dirty="0">
                  <a:latin typeface="Arial Black" pitchFamily="34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19200"/>
                <a:ext cx="8229600" cy="4906963"/>
              </a:xfrm>
              <a:blipFill rotWithShape="1">
                <a:blip r:embed="rId3"/>
                <a:stretch>
                  <a:fillRect l="-963" t="-1615" r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128361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1858962"/>
              </a:xfrm>
            </p:spPr>
            <p:txBody>
              <a:bodyPr>
                <a:noAutofit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Complement of a Set</a:t>
                </a:r>
                <a:r>
                  <a:rPr lang="en-US" sz="3200" dirty="0" smtClean="0"/>
                  <a:t>: </a:t>
                </a:r>
                <a:br>
                  <a:rPr lang="en-US" sz="3200" dirty="0" smtClean="0"/>
                </a:br>
                <a:r>
                  <a:rPr lang="en-US" sz="1800" dirty="0" smtClean="0">
                    <a:latin typeface="Arial Black" pitchFamily="34" charset="0"/>
                  </a:rPr>
                  <a:t>If A is a subset of the universal set U, then the complement of A w.r.t. U is </a:t>
                </a:r>
                <a:br>
                  <a:rPr lang="en-US" sz="1800" dirty="0" smtClean="0">
                    <a:latin typeface="Arial Black" pitchFamily="34" charset="0"/>
                  </a:rPr>
                </a:br>
                <a14:m>
                  <m:oMath xmlns:m="http://schemas.openxmlformats.org/officeDocument/2006/math">
                    <m:acc>
                      <m:accPr>
                        <m:chr m:val="́"/>
                        <m:ctrlPr>
                          <a:rPr lang="en-US" sz="180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1800" b="0" i="1" smtClean="0">
                            <a:latin typeface="Cambria Math"/>
                          </a:rPr>
                          <m:t>𝐴</m:t>
                        </m:r>
                      </m:e>
                    </m:acc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= U-</a:t>
                </a:r>
                <a:r>
                  <a:rPr lang="en-US" sz="1800" i="1" dirty="0" smtClean="0">
                    <a:latin typeface="Arial Black" pitchFamily="34" charset="0"/>
                  </a:rPr>
                  <a:t>A</a:t>
                </a:r>
                <a:r>
                  <a:rPr lang="en-US" sz="1800" dirty="0" smtClean="0">
                    <a:latin typeface="Arial Black" pitchFamily="34" charset="0"/>
                  </a:rPr>
                  <a:t> = { x:x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U and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∉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A}</a:t>
                </a:r>
                <a:br>
                  <a:rPr lang="en-US" sz="1800" dirty="0" smtClean="0">
                    <a:latin typeface="Arial Black" pitchFamily="34" charset="0"/>
                  </a:rPr>
                </a:b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1858962"/>
              </a:xfrm>
              <a:blipFill rotWithShape="1">
                <a:blip r:embed="rId3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068763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latin typeface="Arial Black" pitchFamily="34" charset="0"/>
              </a:rPr>
              <a:t>Remember</a:t>
            </a:r>
            <a:r>
              <a:rPr lang="en-US" sz="2400" dirty="0" smtClean="0">
                <a:latin typeface="Arial Black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xmlns="" val="3208503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De-Morgan’s Laws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2824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cap="small" dirty="0">
                <a:latin typeface="Arial Black" pitchFamily="34" charset="0"/>
              </a:rPr>
              <a:t>Indexed S</a:t>
            </a:r>
            <a:r>
              <a:rPr lang="en-US" sz="2400" cap="small" dirty="0">
                <a:latin typeface="Arial Black" pitchFamily="34" charset="0"/>
              </a:rPr>
              <a:t>ETS</a:t>
            </a:r>
            <a:endParaRPr lang="en-US" sz="24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1900" dirty="0" smtClean="0">
                    <a:latin typeface="Arial Black" pitchFamily="34" charset="0"/>
                  </a:rPr>
                  <a:t>It is sometimes convenient to consider sets indexed with an index from a given set of </a:t>
                </a:r>
                <a:r>
                  <a:rPr lang="en-US" sz="1900" dirty="0" err="1">
                    <a:latin typeface="Arial Black" pitchFamily="34" charset="0"/>
                  </a:rPr>
                  <a:t>indecies</a:t>
                </a:r>
                <a:r>
                  <a:rPr lang="en-US" sz="1900" dirty="0">
                    <a:latin typeface="Arial Black" pitchFamily="34" charset="0"/>
                  </a:rPr>
                  <a:t> called </a:t>
                </a:r>
                <a:r>
                  <a:rPr lang="en-US" sz="1900" i="1" dirty="0">
                    <a:latin typeface="Arial Black" pitchFamily="34" charset="0"/>
                  </a:rPr>
                  <a:t>indexing set</a:t>
                </a:r>
                <a:r>
                  <a:rPr lang="en-US" sz="1900" dirty="0">
                    <a:latin typeface="Arial Black" pitchFamily="34" charset="0"/>
                  </a:rPr>
                  <a:t>. </a:t>
                </a:r>
              </a:p>
              <a:p>
                <a:pPr marL="0" indent="0">
                  <a:buNone/>
                </a:pPr>
                <a:r>
                  <a:rPr lang="en-US" sz="1900" dirty="0">
                    <a:latin typeface="Arial Black" pitchFamily="34" charset="0"/>
                  </a:rPr>
                  <a:t> </a:t>
                </a:r>
              </a:p>
              <a:p>
                <a:r>
                  <a:rPr lang="en-US" sz="1900" dirty="0">
                    <a:latin typeface="Arial Black" pitchFamily="34" charset="0"/>
                  </a:rPr>
                  <a:t>	Let </a:t>
                </a:r>
                <a:r>
                  <a:rPr lang="en-US" sz="1900" i="1" dirty="0">
                    <a:latin typeface="Arial Black" pitchFamily="34" charset="0"/>
                  </a:rPr>
                  <a:t>I</a:t>
                </a:r>
                <a:r>
                  <a:rPr lang="en-US" sz="1900" dirty="0">
                    <a:latin typeface="Arial Black" pitchFamily="34" charset="0"/>
                  </a:rPr>
                  <a:t> = { 1, 2, . . . ., </a:t>
                </a:r>
                <a:r>
                  <a:rPr lang="en-US" sz="1900" i="1" dirty="0">
                    <a:latin typeface="Arial Black" pitchFamily="34" charset="0"/>
                  </a:rPr>
                  <a:t>n</a:t>
                </a:r>
                <a:r>
                  <a:rPr lang="en-US" sz="1900" dirty="0">
                    <a:latin typeface="Arial Black" pitchFamily="34" charset="0"/>
                  </a:rPr>
                  <a:t> }. For example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9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900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sz="19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900" b="0" i="1" smtClean="0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en-US" sz="19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900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sz="19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900" b="0" i="1" smtClean="0">
                        <a:latin typeface="Cambria Math"/>
                      </a:rPr>
                      <m:t>, …, </m:t>
                    </m:r>
                    <m:sSub>
                      <m:sSubPr>
                        <m:ctrlPr>
                          <a:rPr lang="en-US" sz="19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900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sz="19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/>
                </a:r>
                <a:r>
                  <a:rPr lang="en-US" sz="1900" dirty="0">
                    <a:latin typeface="Arial Black" pitchFamily="34" charset="0"/>
                  </a:rPr>
                  <a:t>are sets indexed from </a:t>
                </a:r>
                <a:r>
                  <a:rPr lang="en-US" sz="1900" i="1" dirty="0">
                    <a:latin typeface="Arial Black" pitchFamily="34" charset="0"/>
                  </a:rPr>
                  <a:t>I</a:t>
                </a:r>
                <a:r>
                  <a:rPr lang="en-US" sz="1900" dirty="0">
                    <a:latin typeface="Arial Black" pitchFamily="34" charset="0"/>
                  </a:rPr>
                  <a:t>. </a:t>
                </a:r>
                <a:endParaRPr lang="en-US" sz="1900" dirty="0" smtClean="0">
                  <a:latin typeface="Arial Black" pitchFamily="34" charset="0"/>
                </a:endParaRPr>
              </a:p>
              <a:p>
                <a:r>
                  <a:rPr lang="en-US" sz="1900" dirty="0" smtClean="0">
                    <a:latin typeface="Arial Black" pitchFamily="34" charset="0"/>
                  </a:rPr>
                  <a:t>We </a:t>
                </a:r>
                <a:r>
                  <a:rPr lang="en-US" sz="1900" dirty="0">
                    <a:latin typeface="Arial Black" pitchFamily="34" charset="0"/>
                  </a:rPr>
                  <a:t>can extend the operations of union and intersection to more then two sets using indexed sets as :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lvl="0" indent="0">
                  <a:buNone/>
                </a:pPr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19" t="-809" r="-1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340591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b="1" dirty="0" smtClean="0">
                <a:latin typeface="Arial Black" pitchFamily="34" charset="0"/>
              </a:rPr>
              <a:t>Functions</a:t>
            </a:r>
            <a:endParaRPr lang="en-US" sz="28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b="1" dirty="0" smtClean="0">
                    <a:latin typeface="Arial Black" pitchFamily="34" charset="0"/>
                  </a:rPr>
                  <a:t>Definition</a:t>
                </a:r>
                <a:r>
                  <a:rPr lang="en-US" dirty="0" smtClean="0"/>
                  <a:t>: </a:t>
                </a:r>
                <a:r>
                  <a:rPr lang="en-US" sz="1800" dirty="0" smtClean="0">
                    <a:latin typeface="Arial Black" pitchFamily="34" charset="0"/>
                  </a:rPr>
                  <a:t>Let X and Y be two non empty sets. A rule f which assigns each element of a non empty set X to unique element of a set Y is called a function or mapping from X to Y and is written as </a:t>
                </a:r>
              </a:p>
              <a:p>
                <a:pPr marL="0" indent="0">
                  <a:buNone/>
                </a:pPr>
                <a:endParaRPr lang="en-US" sz="1800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r>
                        <a:rPr lang="en-US" b="0" i="1" smtClean="0">
                          <a:latin typeface="Cambria Math"/>
                        </a:rPr>
                        <m:t>:</m:t>
                      </m:r>
                      <m:r>
                        <a:rPr lang="en-US" b="0" i="1" smtClean="0">
                          <a:latin typeface="Cambria Math"/>
                        </a:rPr>
                        <m:t>𝑋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→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𝑌</m:t>
                      </m:r>
                    </m:oMath>
                  </m:oMathPara>
                </a14:m>
                <a:endParaRPr lang="en-US" i="1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963" t="-1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532776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>
                <a:latin typeface="Arial Black" pitchFamily="34" charset="0"/>
              </a:rPr>
              <a:t>Example </a:t>
            </a:r>
            <a:r>
              <a:rPr lang="en-US" sz="2400" b="1" dirty="0" smtClean="0">
                <a:latin typeface="Arial Black" pitchFamily="34" charset="0"/>
              </a:rPr>
              <a:t>1</a:t>
            </a:r>
            <a:r>
              <a:rPr lang="en-US" sz="2400" dirty="0" smtClean="0">
                <a:latin typeface="Arial Black" pitchFamily="34" charset="0"/>
              </a:rPr>
              <a:t>:</a:t>
            </a:r>
            <a:endParaRPr lang="en-US" sz="24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988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>
                <a:latin typeface="Arial Black" pitchFamily="34" charset="0"/>
              </a:rPr>
              <a:t>Example </a:t>
            </a:r>
            <a:r>
              <a:rPr lang="en-US" sz="2400" b="1" dirty="0" smtClean="0">
                <a:latin typeface="Arial Black" pitchFamily="34" charset="0"/>
              </a:rPr>
              <a:t>2</a:t>
            </a:r>
            <a:r>
              <a:rPr lang="en-US" sz="2400" dirty="0" smtClean="0">
                <a:latin typeface="Arial Black" pitchFamily="34" charset="0"/>
              </a:rPr>
              <a:t>: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2779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>
                <a:latin typeface="Arial Black" pitchFamily="34" charset="0"/>
              </a:rPr>
              <a:t>Example </a:t>
            </a:r>
            <a:r>
              <a:rPr lang="en-US" sz="2400" b="1" dirty="0" smtClean="0">
                <a:latin typeface="Arial Black" pitchFamily="34" charset="0"/>
              </a:rPr>
              <a:t>3</a:t>
            </a:r>
            <a:r>
              <a:rPr lang="en-US" sz="2400" dirty="0" smtClean="0">
                <a:latin typeface="Arial Black" pitchFamily="34" charset="0"/>
              </a:rPr>
              <a:t>: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75291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dirty="0" smtClean="0"/>
              <a:t>  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228600"/>
                <a:ext cx="8229600" cy="12192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Arial Black" pitchFamily="34" charset="0"/>
                  </a:rPr>
                  <a:t>Example 4</a:t>
                </a:r>
                <a:r>
                  <a:rPr lang="en-US" dirty="0" smtClean="0"/>
                  <a:t>:  </a:t>
                </a:r>
                <a:r>
                  <a:rPr lang="en-US" sz="1800" dirty="0" smtClean="0">
                    <a:latin typeface="Arial Black" pitchFamily="34" charset="0"/>
                  </a:rPr>
                  <a:t>Let   f : R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R   </a:t>
                </a:r>
                <a:r>
                  <a:rPr lang="en-US" sz="1800" dirty="0">
                    <a:latin typeface="Arial Black" pitchFamily="34" charset="0"/>
                  </a:rPr>
                  <a:t>be defined by </a:t>
                </a:r>
                <a:r>
                  <a:rPr lang="en-US" sz="1800" dirty="0" smtClean="0">
                    <a:latin typeface="Arial Black" pitchFamily="34" charset="0"/>
                  </a:rPr>
                  <a:t>  f(x) = x  </a:t>
                </a:r>
                <a:r>
                  <a:rPr lang="en-US" sz="1800" dirty="0">
                    <a:latin typeface="Arial Black" pitchFamily="34" charset="0"/>
                  </a:rPr>
                  <a:t>for all x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R. Then f is a function and its graph is a straight Line.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228600"/>
                <a:ext cx="8229600" cy="1219200"/>
              </a:xfrm>
              <a:blipFill rotWithShape="1">
                <a:blip r:embed="rId3"/>
                <a:stretch>
                  <a:fillRect l="-1185" t="-6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23305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152400"/>
                <a:ext cx="8229600" cy="1295400"/>
              </a:xfrm>
            </p:spPr>
            <p:txBody>
              <a:bodyPr>
                <a:normAutofit/>
              </a:bodyPr>
              <a:lstStyle/>
              <a:p>
                <a:pPr algn="just"/>
                <a:r>
                  <a:rPr lang="en-US" sz="2400" b="1" dirty="0" smtClean="0">
                    <a:latin typeface="Arial Black" pitchFamily="34" charset="0"/>
                  </a:rPr>
                  <a:t>Example 5</a:t>
                </a:r>
                <a:r>
                  <a:rPr lang="en-US" dirty="0" smtClean="0"/>
                  <a:t>: </a:t>
                </a:r>
                <a:r>
                  <a:rPr lang="en-US" sz="1800" dirty="0" smtClean="0">
                    <a:latin typeface="Arial Black" pitchFamily="34" charset="0"/>
                  </a:rPr>
                  <a:t>let f : R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R be defined by f(x) 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for all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𝑅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Then f is a function.  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152400"/>
                <a:ext cx="8229600" cy="1295400"/>
              </a:xfrm>
              <a:blipFill rotWithShape="1">
                <a:blip r:embed="rId3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32881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304800" y="152400"/>
                <a:ext cx="8229600" cy="1524000"/>
              </a:xfrm>
            </p:spPr>
            <p:txBody>
              <a:bodyPr>
                <a:normAutofit/>
              </a:bodyPr>
              <a:lstStyle/>
              <a:p>
                <a:pPr algn="just"/>
                <a:r>
                  <a:rPr lang="en-US" sz="2400" b="1" dirty="0" smtClean="0">
                    <a:latin typeface="Arial Black" pitchFamily="34" charset="0"/>
                  </a:rPr>
                  <a:t>Equal Functions</a:t>
                </a:r>
                <a:r>
                  <a:rPr lang="en-US" dirty="0" smtClean="0"/>
                  <a:t>: </a:t>
                </a:r>
                <a:r>
                  <a:rPr lang="en-US" sz="1800" dirty="0" smtClean="0">
                    <a:latin typeface="Arial Black" pitchFamily="34" charset="0"/>
                  </a:rPr>
                  <a:t>Two functions f : X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→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𝒀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𝒂𝒏𝒅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𝒈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: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𝑿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→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𝒀</m:t>
                    </m:r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are said to be equal, written as f = g, if and only if f(x) = g(x) for all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𝑿</m:t>
                    </m:r>
                  </m:oMath>
                </a14:m>
                <a:endParaRPr lang="en-US" sz="24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04800" y="152400"/>
                <a:ext cx="8229600" cy="1524000"/>
              </a:xfrm>
              <a:blipFill rotWithShape="1">
                <a:blip r:embed="rId3"/>
                <a:stretch>
                  <a:fillRect l="-1111" t="-4000" r="-593" b="-1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3807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28600"/>
                <a:ext cx="8229600" cy="1828800"/>
              </a:xfrm>
            </p:spPr>
            <p:txBody>
              <a:bodyPr>
                <a:normAutofit/>
              </a:bodyPr>
              <a:lstStyle/>
              <a:p>
                <a:pPr algn="just"/>
                <a:r>
                  <a:rPr lang="en-US" sz="2400" b="1" dirty="0" smtClean="0">
                    <a:latin typeface="Arial Black" pitchFamily="34" charset="0"/>
                  </a:rPr>
                  <a:t>Onto function</a:t>
                </a:r>
                <a:r>
                  <a:rPr lang="en-US" dirty="0" smtClean="0"/>
                  <a:t>: </a:t>
                </a:r>
                <a:r>
                  <a:rPr lang="en-US" sz="1800" dirty="0" smtClean="0">
                    <a:latin typeface="Arial Black" pitchFamily="34" charset="0"/>
                  </a:rPr>
                  <a:t>A function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𝑌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said to be onto (or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function from X onto Y, or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maps X onto Y, or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maps X onto Y) if every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𝑦</m:t>
                    </m:r>
                    <m:r>
                      <a:rPr lang="en-US" sz="1800" b="0" i="1" smtClean="0">
                        <a:latin typeface="Cambria Math"/>
                      </a:rPr>
                      <m:t> 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𝑌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the image of some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</a:t>
                </a:r>
                <a:r>
                  <a:rPr lang="en-US" sz="1800" dirty="0" err="1" smtClean="0">
                    <a:latin typeface="Arial Black" pitchFamily="34" charset="0"/>
                  </a:rPr>
                  <a:t>i,e</a:t>
                </a:r>
                <a:r>
                  <a:rPr lang="en-US" sz="1800" dirty="0" smtClean="0">
                    <a:latin typeface="Arial Black" pitchFamily="34" charset="0"/>
                  </a:rPr>
                  <a:t>. if for every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𝑦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𝑌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there exists an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for which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(x)=y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28600"/>
                <a:ext cx="8229600" cy="1828800"/>
              </a:xfrm>
              <a:blipFill rotWithShape="1">
                <a:blip r:embed="rId3"/>
                <a:stretch>
                  <a:fillRect l="-1111" r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6248400"/>
            <a:ext cx="8458200" cy="6096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90300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1782762"/>
              </a:xfrm>
            </p:spPr>
            <p:txBody>
              <a:bodyPr>
                <a:normAutofit/>
              </a:bodyPr>
              <a:lstStyle/>
              <a:p>
                <a:pPr algn="just"/>
                <a:r>
                  <a:rPr lang="en-US" sz="2400" b="1" dirty="0" smtClean="0">
                    <a:latin typeface="Arial Black" pitchFamily="34" charset="0"/>
                  </a:rPr>
                  <a:t>One-One Function</a:t>
                </a:r>
                <a:r>
                  <a:rPr lang="en-US" dirty="0" smtClean="0"/>
                  <a:t>: </a:t>
                </a:r>
                <a:r>
                  <a:rPr lang="en-US" sz="1800" dirty="0" smtClean="0">
                    <a:latin typeface="Arial Black" pitchFamily="34" charset="0"/>
                  </a:rPr>
                  <a:t>A function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𝑌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said to be one–to-one (or one-one or 1-1 or Injective) if distinct elements in X have distinct images </a:t>
                </a:r>
                <a:r>
                  <a:rPr lang="en-US" sz="2000" dirty="0" smtClean="0">
                    <a:latin typeface="Arial Black" pitchFamily="34" charset="0"/>
                  </a:rPr>
                  <a:t>in Y: </a:t>
                </a:r>
                <a:r>
                  <a:rPr lang="en-US" sz="2000" dirty="0" err="1" smtClean="0">
                    <a:latin typeface="Arial Black" pitchFamily="34" charset="0"/>
                  </a:rPr>
                  <a:t>i,e</a:t>
                </a:r>
                <a:r>
                  <a:rPr lang="en-US" sz="2000" dirty="0" smtClean="0">
                    <a:latin typeface="Arial Black" pitchFamily="34" charset="0"/>
                  </a:rPr>
                  <a:t>. if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000" i="1">
                        <a:latin typeface="Cambria Math"/>
                        <a:ea typeface="Cambria Math"/>
                      </a:rPr>
                      <m:t>⇒</m:t>
                    </m:r>
                    <m:sSub>
                      <m:sSubPr>
                        <m:ctrlPr>
                          <a:rPr lang="en-US" sz="200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  <a:ea typeface="Cambria Math"/>
                      </a:rPr>
                      <m:t>=</m:t>
                    </m:r>
                    <m:sSub>
                      <m:sSubPr>
                        <m:ctrlPr>
                          <a:rPr lang="en-US" sz="200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sz="2000" b="0" i="0" smtClean="0">
                        <a:latin typeface="Cambria Math"/>
                        <a:ea typeface="Cambria Math"/>
                      </a:rPr>
                      <m:t>  </m:t>
                    </m:r>
                    <m:r>
                      <a:rPr lang="en-US" sz="2000" b="0" i="1" dirty="0" smtClean="0">
                        <a:latin typeface="Cambria Math"/>
                        <a:ea typeface="Cambria Math"/>
                      </a:rPr>
                      <m:t>𝑜𝑟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/>
                </a:r>
                <a:br>
                  <a:rPr lang="en-US" sz="2000" dirty="0" smtClean="0">
                    <a:latin typeface="Arial Black" pitchFamily="34" charset="0"/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               </m:t>
                        </m:r>
                        <m:r>
                          <a:rPr lang="en-US" sz="20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000" i="1" smtClean="0">
                        <a:latin typeface="Cambria Math"/>
                        <a:ea typeface="Cambria Math"/>
                      </a:rPr>
                      <m:t>≠</m:t>
                    </m:r>
                    <m:sSub>
                      <m:sSubPr>
                        <m:ctrlPr>
                          <a:rPr lang="en-US" sz="200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sz="2000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000" i="1" smtClean="0"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sz="20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US" sz="20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1782762"/>
              </a:xfrm>
              <a:blipFill rotWithShape="1">
                <a:blip r:embed="rId3"/>
                <a:stretch>
                  <a:fillRect l="-1111" t="-3072" r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flipV="1">
            <a:off x="152400" y="6126163"/>
            <a:ext cx="8534400" cy="122237"/>
          </a:xfrm>
        </p:spPr>
        <p:txBody>
          <a:bodyPr>
            <a:normAutofit fontScale="25000" lnSpcReduction="2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534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609600" y="304800"/>
                <a:ext cx="8077200" cy="1447800"/>
              </a:xfrm>
            </p:spPr>
            <p:txBody>
              <a:bodyPr/>
              <a:lstStyle/>
              <a:p>
                <a:pPr algn="just"/>
                <a:r>
                  <a:rPr lang="en-US" sz="2400" b="1" dirty="0" smtClean="0">
                    <a:latin typeface="Arial Black" pitchFamily="34" charset="0"/>
                  </a:rPr>
                  <a:t>Example</a:t>
                </a:r>
                <a:r>
                  <a:rPr lang="en-US" b="1" dirty="0" smtClean="0"/>
                  <a:t>: </a:t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  <m:r>
                      <a:rPr lang="en-US" sz="1800" i="1">
                        <a:latin typeface="Cambria Math"/>
                      </a:rPr>
                      <m:t>:</m:t>
                    </m:r>
                    <m:r>
                      <a:rPr lang="en-US" sz="1800" i="1">
                        <a:latin typeface="Cambria Math"/>
                      </a:rPr>
                      <m:t>𝑋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→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𝑌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be defined by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(x)=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. </a:t>
                </a:r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one-one function but not onto function.</a:t>
                </a:r>
                <a:endParaRPr lang="en-US" sz="18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09600" y="304800"/>
                <a:ext cx="8077200" cy="1447800"/>
              </a:xfrm>
              <a:blipFill rotWithShape="1">
                <a:blip r:embed="rId2"/>
                <a:stretch>
                  <a:fillRect l="-1132" r="-6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28800"/>
            <a:ext cx="8534400" cy="4724401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55889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152400" y="381000"/>
                <a:ext cx="8839200" cy="1143000"/>
              </a:xfrm>
            </p:spPr>
            <p:txBody>
              <a:bodyPr/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Example:</a:t>
                </a:r>
                <a:r>
                  <a:rPr lang="en-US" b="1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  <m:r>
                      <a:rPr lang="en-US" sz="1800" i="1">
                        <a:latin typeface="Cambria Math"/>
                      </a:rPr>
                      <m:t>:</m:t>
                    </m:r>
                    <m:r>
                      <a:rPr lang="en-US" sz="1800" i="1">
                        <a:latin typeface="Cambria Math"/>
                      </a:rPr>
                      <m:t>𝑋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→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𝑌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be defined by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(x)=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, </a:t>
                </a:r>
                <a:r>
                  <a:rPr lang="en-US" sz="1800" dirty="0">
                    <a:latin typeface="Arial Black" pitchFamily="34" charset="0"/>
                  </a:rPr>
                  <a:t>t</a:t>
                </a:r>
                <a:r>
                  <a:rPr lang="en-US" sz="1800" dirty="0" smtClean="0">
                    <a:latin typeface="Arial Black" pitchFamily="34" charset="0"/>
                  </a:rPr>
                  <a:t>hen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neither one-to-one nor onto.</a:t>
                </a:r>
                <a:endParaRPr lang="en-US" sz="18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52400" y="381000"/>
                <a:ext cx="8839200" cy="1143000"/>
              </a:xfrm>
              <a:blipFill rotWithShape="1">
                <a:blip r:embed="rId2"/>
                <a:stretch>
                  <a:fillRect l="-1034" b="-37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7998"/>
            <a:ext cx="8229600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55564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228600" y="228600"/>
                <a:ext cx="8610600" cy="1219200"/>
              </a:xfrm>
            </p:spPr>
            <p:txBody>
              <a:bodyPr>
                <a:normAutofit/>
              </a:bodyPr>
              <a:lstStyle/>
              <a:p>
                <a:pPr algn="just"/>
                <a:r>
                  <a:rPr lang="en-US" sz="2400" b="1" dirty="0" smtClean="0">
                    <a:latin typeface="Arial Black" pitchFamily="34" charset="0"/>
                  </a:rPr>
                  <a:t>Bijective function</a:t>
                </a:r>
                <a:r>
                  <a:rPr lang="en-US" b="1" dirty="0" smtClean="0"/>
                  <a:t>: </a:t>
                </a:r>
                <a:r>
                  <a:rPr lang="en-US" sz="1800" dirty="0" smtClean="0">
                    <a:latin typeface="Arial Black" pitchFamily="34" charset="0"/>
                  </a:rPr>
                  <a:t>A function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</a:rPr>
                      <m:t>𝒇</m:t>
                    </m:r>
                    <m:r>
                      <a:rPr lang="en-US" sz="2400" b="1" i="1">
                        <a:latin typeface="Cambria Math"/>
                      </a:rPr>
                      <m:t>:</m:t>
                    </m:r>
                    <m:r>
                      <a:rPr lang="en-US" sz="2400" b="1" i="1">
                        <a:latin typeface="Cambria Math"/>
                      </a:rPr>
                      <m:t>𝑿</m:t>
                    </m:r>
                    <m:r>
                      <a:rPr lang="en-US" sz="2400" b="1" i="1">
                        <a:latin typeface="Cambria Math"/>
                        <a:ea typeface="Cambria Math"/>
                      </a:rPr>
                      <m:t>→</m:t>
                    </m:r>
                    <m:r>
                      <a:rPr lang="en-US" sz="2400" b="1" i="1">
                        <a:latin typeface="Cambria Math"/>
                        <a:ea typeface="Cambria Math"/>
                      </a:rPr>
                      <m:t>𝒀</m:t>
                    </m:r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is said to be </a:t>
                </a:r>
                <a:r>
                  <a:rPr lang="en-US" sz="1800" dirty="0" err="1" smtClean="0">
                    <a:latin typeface="Arial Black" pitchFamily="34" charset="0"/>
                  </a:rPr>
                  <a:t>bijective</a:t>
                </a:r>
                <a:r>
                  <a:rPr lang="en-US" sz="1800" dirty="0" smtClean="0">
                    <a:latin typeface="Arial Black" pitchFamily="34" charset="0"/>
                  </a:rPr>
                  <a:t> if it is one-to-one as well as onto.</a:t>
                </a:r>
                <a:endParaRPr lang="en-US" sz="18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28600" y="228600"/>
                <a:ext cx="8610600" cy="1219200"/>
              </a:xfrm>
              <a:blipFill rotWithShape="1">
                <a:blip r:embed="rId3"/>
                <a:stretch>
                  <a:fillRect l="-1133" t="-2500" r="-5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76400"/>
            <a:ext cx="8153400" cy="472440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54283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1543</TotalTime>
  <Words>1125</Words>
  <Application>Microsoft Office PowerPoint</Application>
  <PresentationFormat>On-screen Show (4:3)</PresentationFormat>
  <Paragraphs>275</Paragraphs>
  <Slides>86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86</vt:i4>
      </vt:variant>
    </vt:vector>
  </HeadingPairs>
  <TitlesOfParts>
    <vt:vector size="87" baseType="lpstr">
      <vt:lpstr>Office Theme</vt:lpstr>
      <vt:lpstr>Slide 1</vt:lpstr>
      <vt:lpstr>Slide 2</vt:lpstr>
      <vt:lpstr>Slide 3</vt:lpstr>
      <vt:lpstr>Slide 4</vt:lpstr>
      <vt:lpstr>Slide 5</vt:lpstr>
      <vt:lpstr>Course Contents</vt:lpstr>
      <vt:lpstr>Course Contents</vt:lpstr>
      <vt:lpstr>Course Contents</vt:lpstr>
      <vt:lpstr>Course Contents</vt:lpstr>
      <vt:lpstr>Course Contents</vt:lpstr>
      <vt:lpstr>Course Contents</vt:lpstr>
      <vt:lpstr>Course Contents</vt:lpstr>
      <vt:lpstr>Course Contents</vt:lpstr>
      <vt:lpstr>Course Contents</vt:lpstr>
      <vt:lpstr>Learning objectives</vt:lpstr>
      <vt:lpstr>Learning objectives</vt:lpstr>
      <vt:lpstr>Learning objectives</vt:lpstr>
      <vt:lpstr>Learning objectives</vt:lpstr>
      <vt:lpstr>Learning objectives</vt:lpstr>
      <vt:lpstr>Learning objectives</vt:lpstr>
      <vt:lpstr>Learning objectives</vt:lpstr>
      <vt:lpstr>Learning objectives</vt:lpstr>
      <vt:lpstr>Recommended Books</vt:lpstr>
      <vt:lpstr>Recommended Books</vt:lpstr>
      <vt:lpstr>Recommended Books</vt:lpstr>
      <vt:lpstr>Recommended Books</vt:lpstr>
      <vt:lpstr>Slide 27</vt:lpstr>
      <vt:lpstr>Preliminiries</vt:lpstr>
      <vt:lpstr>Preliminiries</vt:lpstr>
      <vt:lpstr>Preliminiries</vt:lpstr>
      <vt:lpstr>Preliminiries</vt:lpstr>
      <vt:lpstr>Preliminiries</vt:lpstr>
      <vt:lpstr>Preliminiries</vt:lpstr>
      <vt:lpstr>Preliminiries</vt:lpstr>
      <vt:lpstr>Sets: A well defined collection of distinct objects is called a set. The objects are called elements or members of the set.</vt:lpstr>
      <vt:lpstr>Sets: A well defined collection of distinct objects is called a set. The objects are called elements or members of the set.</vt:lpstr>
      <vt:lpstr>Sets: A well defined collection of distinct objects is called a set. The objects are called elements or members of the set.</vt:lpstr>
      <vt:lpstr>Sets: A well defined collection of distinct objects is called a set. The objects are called elements or members of the set.</vt:lpstr>
      <vt:lpstr>Sets: A well defined collection of distinct objects is called a set. The objects are called elements or members of the set.</vt:lpstr>
      <vt:lpstr>Sets: A well defined collection of distinct objects is called a set. The objects are called elements or members of the set.</vt:lpstr>
      <vt:lpstr>Sets: A well defined collection of distinct objects is called a set. The objects are called elements or members of the set.</vt:lpstr>
      <vt:lpstr>Sets: A well defined collection of distinct objects is called a set. The objects are called elements or members of the set.</vt:lpstr>
      <vt:lpstr>Sets: A well defined collection of distinct objects is called a set. The objects are called elements or members of the set.</vt:lpstr>
      <vt:lpstr>Notation</vt:lpstr>
      <vt:lpstr>Notation</vt:lpstr>
      <vt:lpstr>Notation</vt:lpstr>
      <vt:lpstr>Notation</vt:lpstr>
      <vt:lpstr>Notation</vt:lpstr>
      <vt:lpstr>Notation</vt:lpstr>
      <vt:lpstr>Notation</vt:lpstr>
      <vt:lpstr> </vt:lpstr>
      <vt:lpstr> </vt:lpstr>
      <vt:lpstr> </vt:lpstr>
      <vt:lpstr> </vt:lpstr>
      <vt:lpstr> </vt:lpstr>
      <vt:lpstr> </vt:lpstr>
      <vt:lpstr> </vt:lpstr>
      <vt:lpstr>main properties of set inclusion are </vt:lpstr>
      <vt:lpstr>Algebra of Sets</vt:lpstr>
      <vt:lpstr>Algebra of Sets</vt:lpstr>
      <vt:lpstr>Algebra of Sets</vt:lpstr>
      <vt:lpstr>Algebra of Sets</vt:lpstr>
      <vt:lpstr>Algebra of Sets</vt:lpstr>
      <vt:lpstr>Algebra of Sets</vt:lpstr>
      <vt:lpstr>Algebra of Sets</vt:lpstr>
      <vt:lpstr>Algebra of Sets</vt:lpstr>
      <vt:lpstr>Algebra of Sets</vt:lpstr>
      <vt:lpstr>Algebra of Sets</vt:lpstr>
      <vt:lpstr>Algebra of Sets</vt:lpstr>
      <vt:lpstr>Algebra of Sets</vt:lpstr>
      <vt:lpstr>Algebra of Sets</vt:lpstr>
      <vt:lpstr> </vt:lpstr>
      <vt:lpstr>De-Morgan’s Laws</vt:lpstr>
      <vt:lpstr>Indexed SETS</vt:lpstr>
      <vt:lpstr>Functions</vt:lpstr>
      <vt:lpstr>Example 1:</vt:lpstr>
      <vt:lpstr>Example 2:</vt:lpstr>
      <vt:lpstr>Example 3:</vt:lpstr>
      <vt:lpstr>    </vt:lpstr>
      <vt:lpstr> </vt:lpstr>
      <vt:lpstr> </vt:lpstr>
      <vt:lpstr> </vt:lpstr>
      <vt:lpstr> </vt:lpstr>
      <vt:lpstr> </vt:lpstr>
      <vt:lpstr> </vt:lpstr>
      <vt:lpstr> 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Set Topology MTH 251</dc:title>
  <dc:creator>MyUserName</dc:creator>
  <cp:lastModifiedBy>NTS</cp:lastModifiedBy>
  <cp:revision>134</cp:revision>
  <dcterms:created xsi:type="dcterms:W3CDTF">2012-11-27T13:12:39Z</dcterms:created>
  <dcterms:modified xsi:type="dcterms:W3CDTF">2012-12-30T15:01:34Z</dcterms:modified>
</cp:coreProperties>
</file>