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66" r:id="rId3"/>
    <p:sldId id="267" r:id="rId4"/>
    <p:sldId id="855" r:id="rId5"/>
    <p:sldId id="859" r:id="rId6"/>
    <p:sldId id="864" r:id="rId7"/>
    <p:sldId id="866" r:id="rId8"/>
    <p:sldId id="865" r:id="rId9"/>
    <p:sldId id="875" r:id="rId10"/>
    <p:sldId id="878" r:id="rId11"/>
    <p:sldId id="871" r:id="rId12"/>
    <p:sldId id="872" r:id="rId13"/>
    <p:sldId id="874" r:id="rId14"/>
    <p:sldId id="860" r:id="rId15"/>
    <p:sldId id="889" r:id="rId16"/>
    <p:sldId id="890" r:id="rId17"/>
    <p:sldId id="891" r:id="rId18"/>
    <p:sldId id="892" r:id="rId19"/>
    <p:sldId id="893" r:id="rId20"/>
    <p:sldId id="894" r:id="rId21"/>
    <p:sldId id="895" r:id="rId22"/>
    <p:sldId id="900" r:id="rId23"/>
    <p:sldId id="896" r:id="rId24"/>
    <p:sldId id="897" r:id="rId25"/>
    <p:sldId id="898" r:id="rId26"/>
    <p:sldId id="899" r:id="rId27"/>
    <p:sldId id="887" r:id="rId28"/>
    <p:sldId id="880" r:id="rId29"/>
    <p:sldId id="888" r:id="rId30"/>
    <p:sldId id="881" r:id="rId31"/>
    <p:sldId id="882" r:id="rId32"/>
    <p:sldId id="883" r:id="rId33"/>
    <p:sldId id="884" r:id="rId34"/>
    <p:sldId id="885" r:id="rId35"/>
    <p:sldId id="886" r:id="rId36"/>
    <p:sldId id="494" r:id="rId37"/>
  </p:sldIdLst>
  <p:sldSz cx="9144000" cy="6858000" type="screen4x3"/>
  <p:notesSz cx="6858000" cy="91440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A0000"/>
    <a:srgbClr val="A02075"/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676" autoAdjust="0"/>
    <p:restoredTop sz="96803" autoAdjust="0"/>
  </p:normalViewPr>
  <p:slideViewPr>
    <p:cSldViewPr>
      <p:cViewPr>
        <p:scale>
          <a:sx n="59" d="100"/>
          <a:sy n="59" d="100"/>
        </p:scale>
        <p:origin x="-1476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36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32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92578" y="2708920"/>
            <a:ext cx="7848104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Orientation of non-parametric surfaces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Green’s theorem for line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err="1" smtClean="0">
                <a:solidFill>
                  <a:srgbClr val="3333FF"/>
                </a:solidFill>
              </a:rPr>
              <a:t>Stoke’s</a:t>
            </a:r>
            <a:r>
              <a:rPr lang="en-US" sz="2200" dirty="0" smtClean="0">
                <a:solidFill>
                  <a:srgbClr val="3333FF"/>
                </a:solidFill>
              </a:rPr>
              <a:t> theorem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Relationship b/w Green &amp; </a:t>
            </a:r>
            <a:r>
              <a:rPr lang="en-US" sz="2200" dirty="0" err="1" smtClean="0">
                <a:solidFill>
                  <a:srgbClr val="3333FF"/>
                </a:solidFill>
              </a:rPr>
              <a:t>Stoke’s</a:t>
            </a:r>
            <a:r>
              <a:rPr lang="en-US" sz="2200" dirty="0" smtClean="0">
                <a:solidFill>
                  <a:srgbClr val="3333FF"/>
                </a:solidFill>
              </a:rPr>
              <a:t> theorem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92578" y="2381686"/>
            <a:ext cx="7848104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Triple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Evaluating triple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Volume as triple integral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Divergence theorem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268760"/>
                <a:ext cx="8064128" cy="31700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Remark:</a:t>
                </a:r>
                <a:r>
                  <a:rPr lang="en-US" sz="2000" dirty="0" smtClean="0"/>
                  <a:t>  Each of the equations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𝑧</m:t>
                      </m:r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r>
                        <a:rPr lang="fr-FR" sz="20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=0,  </m:t>
                      </m:r>
                      <m:r>
                        <a:rPr lang="fr-FR" sz="2000" b="0" i="1" smtClean="0">
                          <a:latin typeface="Cambria Math"/>
                        </a:rPr>
                        <m:t>𝑦</m:t>
                      </m:r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r>
                        <a:rPr lang="fr-FR" sz="20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𝑧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=0,  </m:t>
                      </m:r>
                      <m:r>
                        <a:rPr lang="fr-FR" sz="2000" b="0" i="1" smtClean="0">
                          <a:latin typeface="Cambria Math"/>
                        </a:rPr>
                        <m:t>𝑥</m:t>
                      </m:r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r>
                        <a:rPr lang="fr-FR" sz="20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en-US" sz="2000" dirty="0" smtClean="0"/>
              </a:p>
              <a:p>
                <a:pPr algn="just"/>
                <a:r>
                  <a:rPr lang="en-US" sz="2000" dirty="0" smtClean="0"/>
                  <a:t>has the form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/>
                  <a:t> and hence can be viewed as a level surface of the function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fr-FR" sz="2000" b="0" i="0" smtClean="0">
                        <a:latin typeface="Cambria Math"/>
                      </a:rPr>
                      <m:t>.</m:t>
                    </m:r>
                  </m:oMath>
                </a14:m>
                <a:endParaRPr lang="fr-FR" sz="2000" dirty="0"/>
              </a:p>
              <a:p>
                <a:pPr algn="just"/>
                <a:endParaRPr lang="fr-FR" sz="2000" b="0" dirty="0" smtClean="0"/>
              </a:p>
              <a:p>
                <a:pPr algn="just"/>
                <a:r>
                  <a:rPr lang="fr-FR" sz="2000" b="0" dirty="0" err="1" smtClean="0"/>
                  <a:t>Since</a:t>
                </a:r>
                <a:r>
                  <a:rPr lang="fr-FR" sz="2000" b="0" dirty="0" smtClean="0"/>
                  <a:t> gradient of 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is</a:t>
                </a:r>
                <a:r>
                  <a:rPr lang="fr-FR" sz="2000" b="0" dirty="0" smtClean="0"/>
                  <a:t> normal to the </a:t>
                </a:r>
                <a:r>
                  <a:rPr lang="fr-FR" sz="2000" b="0" dirty="0" err="1" smtClean="0"/>
                  <a:t>level</a:t>
                </a:r>
                <a:r>
                  <a:rPr lang="fr-FR" sz="2000" b="0" dirty="0" smtClean="0"/>
                  <a:t> surface,  </a:t>
                </a:r>
                <a:r>
                  <a:rPr lang="fr-FR" sz="2000" b="0" dirty="0" err="1" smtClean="0"/>
                  <a:t>it</a:t>
                </a:r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follows</a:t>
                </a:r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that</a:t>
                </a:r>
                <a:r>
                  <a:rPr lang="fr-FR" sz="2000" b="0" dirty="0" smtClean="0"/>
                  <a:t> the unit normal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fr-FR" sz="2000" b="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either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0" smtClean="0">
                        <a:latin typeface="Cambria Math"/>
                      </a:rPr>
                      <m:t>𝛻</m:t>
                    </m:r>
                    <m:r>
                      <a:rPr lang="fr-FR" sz="2000" b="0" i="1" smtClean="0">
                        <a:latin typeface="Cambria Math"/>
                      </a:rPr>
                      <m:t>𝐺</m:t>
                    </m:r>
                    <m:r>
                      <a:rPr lang="fr-FR" sz="2000" b="0" i="1" smtClean="0">
                        <a:latin typeface="Cambria Math"/>
                      </a:rPr>
                      <m:t>/|</m:t>
                    </m:r>
                    <m:r>
                      <a:rPr lang="fr-FR" sz="2000" b="0" i="0" smtClean="0">
                        <a:latin typeface="Cambria Math"/>
                      </a:rPr>
                      <m:t>𝛻</m:t>
                    </m:r>
                    <m:r>
                      <a:rPr lang="fr-FR" sz="2000" b="0" i="1" smtClean="0">
                        <a:latin typeface="Cambria Math"/>
                      </a:rPr>
                      <m:t>𝐺</m:t>
                    </m:r>
                    <m:r>
                      <a:rPr lang="fr-FR" sz="2000" b="0" i="1" smtClean="0">
                        <a:latin typeface="Cambria Math"/>
                      </a:rPr>
                      <m:t>|</m:t>
                    </m:r>
                  </m:oMath>
                </a14:m>
                <a:r>
                  <a:rPr lang="fr-FR" sz="2000" b="0" dirty="0" smtClean="0"/>
                  <a:t> or -</a:t>
                </a:r>
                <a14:m>
                  <m:oMath xmlns:m="http://schemas.openxmlformats.org/officeDocument/2006/math">
                    <m:r>
                      <a:rPr lang="fr-FR" sz="2000">
                        <a:latin typeface="Cambria Math"/>
                      </a:rPr>
                      <m:t>𝛻</m:t>
                    </m:r>
                    <m:r>
                      <a:rPr lang="fr-FR" sz="2000" i="1">
                        <a:latin typeface="Cambria Math"/>
                      </a:rPr>
                      <m:t>𝐺</m:t>
                    </m:r>
                    <m:r>
                      <a:rPr lang="fr-FR" sz="2000" i="1">
                        <a:latin typeface="Cambria Math"/>
                      </a:rPr>
                      <m:t>/|</m:t>
                    </m:r>
                    <m:r>
                      <a:rPr lang="fr-FR" sz="2000">
                        <a:latin typeface="Cambria Math"/>
                      </a:rPr>
                      <m:t>𝛻</m:t>
                    </m:r>
                    <m:r>
                      <a:rPr lang="fr-FR" sz="2000" i="1">
                        <a:latin typeface="Cambria Math"/>
                      </a:rPr>
                      <m:t>𝐺</m:t>
                    </m:r>
                    <m:r>
                      <a:rPr lang="fr-FR" sz="2000" i="1">
                        <a:latin typeface="Cambria Math"/>
                      </a:rPr>
                      <m:t>|</m:t>
                    </m:r>
                  </m:oMath>
                </a14:m>
                <a:r>
                  <a:rPr lang="fr-FR" sz="2000" b="0" dirty="0" smtClean="0"/>
                  <a:t>.</a:t>
                </a:r>
                <a:r>
                  <a:rPr lang="en-US" sz="2000" dirty="0"/>
                  <a:t/>
                </a:r>
                <a:r>
                  <a:rPr lang="en-US" sz="2000" dirty="0" smtClean="0"/>
                  <a:t>Thus in all three cases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𝒏</m:t>
                    </m:r>
                    <m:r>
                      <a:rPr lang="fr-FR" sz="2000" b="1" i="1" smtClean="0">
                        <a:latin typeface="Cambria Math"/>
                      </a:rPr>
                      <m:t>=</m:t>
                    </m:r>
                    <m:r>
                      <a:rPr lang="fr-FR" sz="2000">
                        <a:latin typeface="Cambria Math"/>
                      </a:rPr>
                      <m:t>𝛻</m:t>
                    </m:r>
                    <m:r>
                      <a:rPr lang="fr-FR" sz="2000" i="1">
                        <a:latin typeface="Cambria Math"/>
                      </a:rPr>
                      <m:t>𝐺</m:t>
                    </m:r>
                    <m:r>
                      <a:rPr lang="fr-FR" sz="2000" i="1">
                        <a:latin typeface="Cambria Math"/>
                      </a:rPr>
                      <m:t>/|</m:t>
                    </m:r>
                    <m:r>
                      <a:rPr lang="fr-FR" sz="2000">
                        <a:latin typeface="Cambria Math"/>
                      </a:rPr>
                      <m:t>𝛻</m:t>
                    </m:r>
                    <m:r>
                      <a:rPr lang="fr-FR" sz="2000" i="1">
                        <a:latin typeface="Cambria Math"/>
                      </a:rPr>
                      <m:t>𝐺</m:t>
                    </m:r>
                    <m:r>
                      <a:rPr lang="fr-FR" sz="2000" i="1">
                        <a:latin typeface="Cambria Math"/>
                      </a:rPr>
                      <m:t>|</m:t>
                    </m:r>
                  </m:oMath>
                </a14:m>
                <a:r>
                  <a:rPr lang="en-US" sz="2000" b="1" dirty="0" smtClean="0"/>
                  <a:t>.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268760"/>
                <a:ext cx="8064128" cy="3170099"/>
              </a:xfrm>
              <a:prstGeom prst="rect">
                <a:avLst/>
              </a:prstGeom>
              <a:blipFill rotWithShape="1">
                <a:blip r:embed="rId3"/>
                <a:stretch>
                  <a:fillRect l="-756" t="-769" r="-1738" b="-2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913783"/>
            <a:ext cx="7650882" cy="239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7403990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7270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848104" cy="2164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8228" y="3568927"/>
            <a:ext cx="7632204" cy="1300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1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5" y="5015406"/>
            <a:ext cx="7673478" cy="501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147483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611560" y="1364570"/>
                <a:ext cx="8064128" cy="16312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Piecewise smooth regions:</a:t>
                </a:r>
                <a:r>
                  <a:rPr lang="en-US" sz="2000" dirty="0" smtClean="0"/>
                  <a:t/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consider</a:t>
                </a:r>
                <a:r>
                  <a:rPr lang="fr-FR" sz="2000" dirty="0" smtClean="0"/>
                  <a:t> a </a:t>
                </a:r>
                <a:r>
                  <a:rPr lang="fr-FR" sz="2000" dirty="0" err="1" smtClean="0"/>
                  <a:t>multiply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connected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region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2000" dirty="0" smtClean="0"/>
                  <a:t> and divide it into two regions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  <m:r>
                      <a:rPr lang="fr-FR" sz="2000" b="0" i="1" smtClean="0">
                        <a:latin typeface="Cambria Math"/>
                      </a:rPr>
                      <m:t>′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en-US" sz="2000" dirty="0" smtClean="0"/>
                  <a:t>. Suppose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𝑔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have continuous first order partial derivatives on some region containing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and satisfy the hypothesis of Green’s theorem. Then </a:t>
                </a:r>
              </a:p>
              <a:p>
                <a:pPr algn="just"/>
                <a:endParaRPr lang="en-US" sz="2000" dirty="0" smtClean="0"/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64570"/>
                <a:ext cx="8064128" cy="1631216"/>
              </a:xfrm>
              <a:prstGeom prst="rect">
                <a:avLst/>
              </a:prstGeom>
              <a:blipFill rotWithShape="1">
                <a:blip r:embed="rId3"/>
                <a:stretch>
                  <a:fillRect l="-756" t="-1498" r="-1738" b="-6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4830" y="5013176"/>
            <a:ext cx="1548426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013176"/>
            <a:ext cx="1708143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7162" y="2636912"/>
            <a:ext cx="6953229" cy="1532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5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87" y="4149080"/>
            <a:ext cx="7955769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648422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611560" y="1364570"/>
                <a:ext cx="8064128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Definition:</a:t>
                </a:r>
                <a:r>
                  <a:rPr lang="en-US" sz="2000" dirty="0" smtClean="0"/>
                  <a:t/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define</a:t>
                </a:r>
                <a:r>
                  <a:rPr lang="fr-FR" sz="2000" dirty="0" smtClean="0"/>
                  <a:t> the divergence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𝑑𝑖𝑣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𝐹</m:t>
                    </m:r>
                    <m:r>
                      <a:rPr lang="fr-FR" sz="2000" b="0" i="1" smtClean="0">
                        <a:latin typeface="Cambria Math"/>
                      </a:rPr>
                      <m:t>  (</m:t>
                    </m:r>
                    <m:r>
                      <a:rPr lang="fr-FR" sz="2000" b="0" i="1" smtClean="0">
                        <a:latin typeface="Cambria Math"/>
                      </a:rPr>
                      <m:t>𝑜𝑟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0" smtClean="0">
                        <a:latin typeface="Cambria Math"/>
                      </a:rPr>
                      <m:t>𝛻</m:t>
                    </m:r>
                    <m:r>
                      <a:rPr lang="fr-FR" sz="2000" b="0" i="1" smtClean="0">
                        <a:latin typeface="Cambria Math"/>
                      </a:rPr>
                      <m:t>⋅</m:t>
                    </m:r>
                    <m:r>
                      <a:rPr lang="fr-FR" sz="2000" b="0" i="1" smtClean="0">
                        <a:latin typeface="Cambria Math"/>
                      </a:rPr>
                      <m:t>𝐹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 of a </a:t>
                </a:r>
                <a:r>
                  <a:rPr lang="fr-FR" sz="2000" dirty="0" err="1" smtClean="0"/>
                  <a:t>vector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field</a:t>
                </a:r>
                <a:endParaRPr lang="fr-FR" sz="2000" dirty="0" smtClean="0"/>
              </a:p>
              <a:p>
                <a:pPr algn="just"/>
                <a:endParaRPr lang="fr-FR" sz="2000" b="1" dirty="0"/>
              </a:p>
              <a:p>
                <a:pPr algn="just"/>
                <a:endParaRPr lang="fr-FR" sz="2000" b="1" dirty="0" smtClean="0"/>
              </a:p>
              <a:p>
                <a:pPr algn="just"/>
                <a:r>
                  <a:rPr lang="fr-FR" sz="2000" dirty="0" smtClean="0"/>
                  <a:t>as</a:t>
                </a:r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define</a:t>
                </a:r>
                <a:r>
                  <a:rPr lang="fr-FR" sz="2000" dirty="0" smtClean="0"/>
                  <a:t> the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𝑐𝑢𝑟𝑙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𝐹</m:t>
                    </m:r>
                    <m:r>
                      <a:rPr lang="fr-FR" sz="2000" b="0" i="1" smtClean="0">
                        <a:latin typeface="Cambria Math"/>
                      </a:rPr>
                      <m:t> (</m:t>
                    </m:r>
                    <m:r>
                      <a:rPr lang="fr-FR" sz="2000" b="0" i="1" smtClean="0">
                        <a:latin typeface="Cambria Math"/>
                      </a:rPr>
                      <m:t>𝑜𝑟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0" smtClean="0">
                        <a:latin typeface="Cambria Math"/>
                      </a:rPr>
                      <m:t>𝛻</m:t>
                    </m:r>
                    <m:r>
                      <a:rPr lang="fr-FR" sz="2000" b="0" i="1" smtClean="0">
                        <a:latin typeface="Cambria Math"/>
                      </a:rPr>
                      <m:t>×</m:t>
                    </m:r>
                    <m:r>
                      <a:rPr lang="fr-FR" sz="2000" b="0" i="1" smtClean="0">
                        <a:latin typeface="Cambria Math"/>
                      </a:rPr>
                      <m:t>𝐹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2000" dirty="0" smtClean="0"/>
                  <a:t> as 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64570"/>
                <a:ext cx="8064128" cy="2862322"/>
              </a:xfrm>
              <a:prstGeom prst="rect">
                <a:avLst/>
              </a:prstGeom>
              <a:blipFill rotWithShape="1">
                <a:blip r:embed="rId4"/>
                <a:stretch>
                  <a:fillRect l="-756" t="-853" r="-983" b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2705" y="1772816"/>
            <a:ext cx="5241102" cy="315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348880"/>
            <a:ext cx="2507330" cy="579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775" y="3674098"/>
            <a:ext cx="7828288" cy="141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84425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8100391" cy="291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0165" y="4330536"/>
            <a:ext cx="6206182" cy="1823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4486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10"/>
          <p:cNvSpPr/>
          <p:nvPr/>
        </p:nvSpPr>
        <p:spPr>
          <a:xfrm>
            <a:off x="615950" y="3140968"/>
            <a:ext cx="80641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/>
            <a:r>
              <a:rPr lang="en-US" sz="2000" dirty="0" smtClean="0">
                <a:solidFill>
                  <a:srgbClr val="3333FF"/>
                </a:solidFill>
              </a:rPr>
              <a:t>Stokes’ theorem states that:</a:t>
            </a:r>
            <a:r>
              <a:rPr lang="en-US" sz="2000" dirty="0" smtClean="0"/>
              <a:t>  </a:t>
            </a:r>
            <a:r>
              <a:rPr lang="en-US" sz="2000" dirty="0"/>
              <a:t>The line integral around </a:t>
            </a:r>
            <a:r>
              <a:rPr lang="en-US" sz="2000" dirty="0" smtClean="0"/>
              <a:t>the boundary </a:t>
            </a:r>
            <a:r>
              <a:rPr lang="en-US" sz="2000" dirty="0"/>
              <a:t>curve of </a:t>
            </a:r>
            <a:r>
              <a:rPr lang="en-US" sz="2000" i="1" dirty="0"/>
              <a:t>S</a:t>
            </a:r>
            <a:r>
              <a:rPr lang="en-US" sz="2000" dirty="0"/>
              <a:t> </a:t>
            </a:r>
            <a:r>
              <a:rPr lang="en-US" sz="2000" dirty="0" smtClean="0"/>
              <a:t>of </a:t>
            </a:r>
            <a:r>
              <a:rPr lang="en-US" sz="2000" dirty="0"/>
              <a:t>the tangential component of </a:t>
            </a:r>
            <a:r>
              <a:rPr lang="en-US" sz="2000" b="1" dirty="0"/>
              <a:t>F</a:t>
            </a:r>
            <a:r>
              <a:rPr lang="en-US" sz="2000" dirty="0"/>
              <a:t> is equal to the surface integral of the normal component of the curl of </a:t>
            </a:r>
            <a:r>
              <a:rPr lang="en-US" sz="2000" b="1" dirty="0"/>
              <a:t>F</a:t>
            </a:r>
            <a:r>
              <a:rPr lang="en-US" sz="2000" dirty="0"/>
              <a:t>.</a:t>
            </a:r>
          </a:p>
          <a:p>
            <a:pPr algn="just"/>
            <a:endParaRPr lang="en-US" sz="2000" dirty="0"/>
          </a:p>
          <a:p>
            <a:pPr algn="just"/>
            <a:endParaRPr lang="en-US" sz="2000" dirty="0" smtClean="0"/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34823476"/>
              </p:ext>
            </p:extLst>
          </p:nvPr>
        </p:nvGraphicFramePr>
        <p:xfrm>
          <a:off x="2226923" y="1339051"/>
          <a:ext cx="3353189" cy="1734516"/>
        </p:xfrm>
        <a:graphic>
          <a:graphicData uri="http://schemas.openxmlformats.org/presentationml/2006/ole">
            <p:oleObj spid="_x0000_s78909" name="Equation" r:id="rId4" imgW="1765300" imgH="914400" progId="">
              <p:embed/>
            </p:oleObj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169714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23004" y="1535525"/>
                <a:ext cx="8197468" cy="302786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/>
                  <a:t>In general,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𝑆</m:t>
                    </m:r>
                    <m:r>
                      <a:rPr lang="en-US" sz="2000" i="1" baseline="-25000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𝑆</m:t>
                    </m:r>
                    <m:r>
                      <a:rPr lang="en-US" sz="2000" i="1" baseline="-25000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sz="2000" dirty="0" smtClean="0"/>
                  <a:t> are oriented surfaces with the same oriented boundary curve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 and both satisfy the hypotheses of Stokes’ Theorem, then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 smtClean="0"/>
                  <a:t>This fact is useful when it is difficult to integrate over one surface but easy to integrate over the other.</a:t>
                </a:r>
                <a:endParaRPr lang="en-US" sz="2000" dirty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004" y="1535525"/>
                <a:ext cx="8197468" cy="3027868"/>
              </a:xfrm>
              <a:prstGeom prst="rect">
                <a:avLst/>
              </a:prstGeom>
              <a:blipFill rotWithShape="1">
                <a:blip r:embed="rId4"/>
                <a:stretch>
                  <a:fillRect l="-743" t="-805" r="-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57876841"/>
              </p:ext>
            </p:extLst>
          </p:nvPr>
        </p:nvGraphicFramePr>
        <p:xfrm>
          <a:off x="1867309" y="2618556"/>
          <a:ext cx="4975994" cy="861806"/>
        </p:xfrm>
        <a:graphic>
          <a:graphicData uri="http://schemas.openxmlformats.org/presentationml/2006/ole">
            <p:oleObj spid="_x0000_s82998" name="Equation" r:id="rId5" imgW="2273300" imgH="393700" progId="">
              <p:embed/>
            </p:oleObj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3344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9"/>
              <p:cNvSpPr/>
              <p:nvPr/>
            </p:nvSpPr>
            <p:spPr>
              <a:xfrm>
                <a:off x="611560" y="1364570"/>
                <a:ext cx="8064128" cy="45050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Remarks:</a:t>
                </a:r>
                <a:r>
                  <a:rPr lang="en-US" sz="2000" dirty="0" smtClean="0"/>
                  <a:t/>
                </a:r>
                <a:r>
                  <a:rPr lang="fr-FR" sz="2000" dirty="0" smtClean="0"/>
                  <a:t/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> express a </a:t>
                </a:r>
                <a:r>
                  <a:rPr lang="fr-FR" sz="2000" dirty="0" err="1" smtClean="0"/>
                  <a:t>vector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field</a:t>
                </a:r>
                <a:r>
                  <a:rPr lang="fr-FR" sz="2000" dirty="0" smtClean="0"/>
                  <a:t/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latin typeface="Cambria Math"/>
                        </a:rPr>
                        <m:t>𝑭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b="1" i="1" smtClean="0">
                          <a:latin typeface="Cambria Math"/>
                        </a:rPr>
                        <m:t>𝒊</m:t>
                      </m:r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r>
                        <a:rPr lang="fr-FR" sz="20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fr-FR" sz="2000" dirty="0" smtClean="0"/>
              </a:p>
              <a:p>
                <a:pPr algn="just"/>
                <a:r>
                  <a:rPr lang="fr-FR" sz="2000" dirty="0" smtClean="0"/>
                  <a:t>    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2</m:t>
                    </m:r>
                    <m:r>
                      <a:rPr lang="fr-FR" sz="2000" b="0" i="1" smtClean="0">
                        <a:latin typeface="Cambria Math"/>
                      </a:rPr>
                      <m:t>𝐷</m:t>
                    </m:r>
                  </m:oMath>
                </a14:m>
                <a:r>
                  <a:rPr lang="fr-FR" sz="2000" dirty="0" smtClean="0"/>
                  <a:t> as a </a:t>
                </a:r>
                <a:r>
                  <a:rPr lang="fr-FR" sz="2000" dirty="0" err="1" smtClean="0"/>
                  <a:t>vector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field</a:t>
                </a:r>
                <a:r>
                  <a:rPr lang="fr-FR" sz="2000" dirty="0" smtClean="0"/>
                  <a:t>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3</m:t>
                    </m:r>
                    <m:r>
                      <a:rPr lang="fr-FR" sz="2000" b="0" i="1" smtClean="0">
                        <a:latin typeface="Cambria Math"/>
                      </a:rPr>
                      <m:t>𝐷</m:t>
                    </m:r>
                  </m:oMath>
                </a14:m>
                <a:r>
                  <a:rPr lang="fr-FR" sz="2000" dirty="0" smtClean="0"/>
                  <a:t> by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>
                          <a:latin typeface="Cambria Math"/>
                        </a:rPr>
                        <m:t>𝑭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𝑥</m:t>
                          </m:r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i="1">
                          <a:latin typeface="Cambria Math"/>
                        </a:rPr>
                        <m:t>=</m:t>
                      </m:r>
                      <m:r>
                        <a:rPr lang="fr-FR" sz="20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𝑥</m:t>
                          </m:r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b="1" i="1">
                          <a:latin typeface="Cambria Math"/>
                        </a:rPr>
                        <m:t>𝒊</m:t>
                      </m:r>
                      <m:r>
                        <a:rPr lang="fr-FR" sz="2000" i="1">
                          <a:latin typeface="Cambria Math"/>
                        </a:rPr>
                        <m:t>+</m:t>
                      </m:r>
                      <m:r>
                        <a:rPr lang="fr-FR" sz="2000" i="1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𝑥</m:t>
                          </m:r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b="1" i="1" smtClean="0">
                          <a:latin typeface="Cambria Math"/>
                        </a:rPr>
                        <m:t>𝒋</m:t>
                      </m:r>
                      <m:r>
                        <a:rPr lang="fr-FR" sz="2000" b="0" i="1" smtClean="0">
                          <a:latin typeface="Cambria Math"/>
                        </a:rPr>
                        <m:t>+0</m:t>
                      </m:r>
                      <m:r>
                        <a:rPr lang="fr-FR" sz="2000" b="1" i="1" smtClean="0">
                          <a:latin typeface="Cambria Math"/>
                        </a:rPr>
                        <m:t>𝒌</m:t>
                      </m:r>
                    </m:oMath>
                  </m:oMathPara>
                </a14:m>
                <a:endParaRPr lang="fr-FR" sz="2000" b="1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a </a:t>
                </a:r>
                <a:r>
                  <a:rPr lang="fr-FR" sz="2000" dirty="0" err="1" smtClean="0"/>
                  <a:t>region</a:t>
                </a:r>
                <a:r>
                  <a:rPr lang="fr-FR" sz="2000" dirty="0" smtClean="0"/>
                  <a:t> in the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𝑥𝑦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latin typeface="Cambria Math"/>
                      </a:rPr>
                      <m:t>𝑝𝑙𝑎𝑛𝑒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enclosed</a:t>
                </a:r>
                <a:r>
                  <a:rPr lang="fr-FR" sz="2000" dirty="0" smtClean="0"/>
                  <a:t> by a simple, </a:t>
                </a:r>
                <a:r>
                  <a:rPr lang="fr-FR" sz="2000" dirty="0" err="1" smtClean="0"/>
                  <a:t>closed</a:t>
                </a:r>
                <a:r>
                  <a:rPr lang="fr-FR" sz="2000" dirty="0" smtClean="0"/>
                  <a:t>, </a:t>
                </a:r>
                <a:r>
                  <a:rPr lang="fr-FR" sz="2000" dirty="0" err="1" smtClean="0"/>
                  <a:t>piecewise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smoth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curve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treat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fr-FR" sz="2000" dirty="0" smtClean="0"/>
                  <a:t> as a flat surface, and </a:t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treat</a:t>
                </a:r>
                <a:r>
                  <a:rPr lang="fr-FR" sz="2000" dirty="0" smtClean="0"/>
                  <a:t> a surface </a:t>
                </a:r>
                <a:r>
                  <a:rPr lang="fr-FR" sz="2000" dirty="0" err="1" smtClean="0"/>
                  <a:t>integral</a:t>
                </a:r>
                <a:r>
                  <a:rPr lang="fr-FR" sz="2000" dirty="0" smtClean="0"/>
                  <a:t> over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fr-FR" sz="2000" dirty="0" smtClean="0"/>
                  <a:t> as an </a:t>
                </a:r>
                <a:r>
                  <a:rPr lang="fr-FR" sz="2000" dirty="0" err="1" smtClean="0"/>
                  <a:t>ordinary</a:t>
                </a:r>
                <a:r>
                  <a:rPr lang="fr-FR" sz="2000" dirty="0" smtClean="0"/>
                  <a:t> double </a:t>
                </a:r>
                <a:r>
                  <a:rPr lang="fr-FR" sz="2000" dirty="0" err="1" smtClean="0"/>
                  <a:t>integral</a:t>
                </a:r>
                <a:r>
                  <a:rPr lang="fr-FR" sz="2000" dirty="0" smtClean="0"/>
                  <a:t> over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Thus</a:t>
                </a:r>
                <a:r>
                  <a:rPr lang="fr-FR" sz="2000" dirty="0" smtClean="0"/>
                  <a:t>,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if </a:t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> orient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fr-FR" sz="2000" dirty="0" smtClean="0"/>
                  <a:t> up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counterclockwise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looking</a:t>
                </a:r>
                <a:r>
                  <a:rPr lang="fr-FR" sz="2000" dirty="0" smtClean="0"/>
                  <a:t> down the positive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latin typeface="Cambria Math"/>
                      </a:rPr>
                      <m:t>𝑎𝑥𝑖𝑠</m:t>
                    </m:r>
                  </m:oMath>
                </a14:m>
                <a:r>
                  <a:rPr lang="fr-FR" sz="2000" dirty="0" smtClean="0"/>
                  <a:t>, </a:t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/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2000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1" i="1" smtClean="0">
                              <a:latin typeface="Cambria Math"/>
                            </a:rPr>
                            <m:t>𝑭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⋅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𝒓</m:t>
                          </m:r>
                        </m:e>
                      </m:nary>
                      <m:r>
                        <a:rPr lang="fr-FR" sz="2000" b="1" i="0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∬"/>
                          <m:supHide m:val="on"/>
                          <m:ctrlPr>
                            <a:rPr lang="fr-FR" sz="2000" b="1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1" i="1" smtClean="0">
                              <a:latin typeface="Cambria Math"/>
                            </a:rPr>
                            <m:t>𝝈</m:t>
                          </m:r>
                        </m:sub>
                        <m:sup/>
                        <m:e>
                          <m:r>
                            <a:rPr lang="fr-FR" sz="2000" b="1" i="1" smtClean="0">
                              <a:latin typeface="Cambria Math"/>
                            </a:rPr>
                            <m:t>𝒄𝒖𝒓𝒍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 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𝑭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⋅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𝒌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 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𝑨</m:t>
                          </m:r>
                        </m:e>
                      </m:nary>
                    </m:oMath>
                  </m:oMathPara>
                </a14:m>
                <a:endParaRPr lang="fr-FR" sz="2000" b="1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64570"/>
                <a:ext cx="8064128" cy="4505079"/>
              </a:xfrm>
              <a:prstGeom prst="rect">
                <a:avLst/>
              </a:prstGeom>
              <a:blipFill rotWithShape="1">
                <a:blip r:embed="rId3"/>
                <a:stretch>
                  <a:fillRect l="-756" t="-541" r="-1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308454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9"/>
              <p:cNvSpPr/>
              <p:nvPr/>
            </p:nvSpPr>
            <p:spPr>
              <a:xfrm>
                <a:off x="611560" y="1364570"/>
                <a:ext cx="8064128" cy="42382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Remarks:</a:t>
                </a:r>
                <a:r>
                  <a:rPr lang="en-US" sz="2000" dirty="0" smtClean="0"/>
                  <a:t/>
                </a:r>
                <a:r>
                  <a:rPr lang="fr-FR" sz="2000" dirty="0" smtClean="0"/>
                  <a:t/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Since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𝜕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𝑔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𝜕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𝑧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𝜕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𝜕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𝑧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=0,</m:t>
                    </m:r>
                  </m:oMath>
                </a14:m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Substituting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this</a:t>
                </a:r>
                <a:r>
                  <a:rPr lang="fr-FR" sz="2000" dirty="0" smtClean="0"/>
                  <a:t> expression </a:t>
                </a:r>
                <a:r>
                  <a:rPr lang="fr-FR" sz="2000" dirty="0" err="1" smtClean="0"/>
                  <a:t>previous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equation</a:t>
                </a:r>
                <a:r>
                  <a:rPr lang="fr-FR" sz="2000" dirty="0" smtClean="0"/>
                  <a:t> and  </a:t>
                </a:r>
                <a:r>
                  <a:rPr lang="fr-FR" sz="2000" dirty="0" err="1" smtClean="0"/>
                  <a:t>expressing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integrals</a:t>
                </a:r>
                <a:r>
                  <a:rPr lang="fr-FR" sz="2000" dirty="0" smtClean="0"/>
                  <a:t> in </a:t>
                </a:r>
                <a:r>
                  <a:rPr lang="fr-FR" sz="2000" dirty="0" err="1" smtClean="0"/>
                  <a:t>terms</a:t>
                </a:r>
                <a:r>
                  <a:rPr lang="fr-FR" sz="2000" dirty="0" smtClean="0"/>
                  <a:t> of components </a:t>
                </a:r>
                <a:r>
                  <a:rPr lang="fr-FR" sz="2000" dirty="0" err="1" smtClean="0"/>
                  <a:t>yields</a:t>
                </a: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Green’s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theorem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a </a:t>
                </a:r>
                <a:r>
                  <a:rPr lang="fr-FR" sz="2000" dirty="0" err="1" smtClean="0"/>
                  <a:t>special</a:t>
                </a:r>
                <a:r>
                  <a:rPr lang="fr-FR" sz="2000" dirty="0" smtClean="0"/>
                  <a:t> case of Stokes</a:t>
                </a:r>
                <a:r>
                  <a:rPr lang="fr-FR" sz="2000" dirty="0"/>
                  <a:t>’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theorem</a:t>
                </a:r>
                <a:r>
                  <a:rPr lang="fr-FR" sz="2000" dirty="0" smtClean="0"/>
                  <a:t>.</a:t>
                </a:r>
                <a:endParaRPr lang="fr-FR" sz="2000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64570"/>
                <a:ext cx="8064128" cy="4238212"/>
              </a:xfrm>
              <a:prstGeom prst="rect">
                <a:avLst/>
              </a:prstGeom>
              <a:blipFill rotWithShape="1">
                <a:blip r:embed="rId3"/>
                <a:stretch>
                  <a:fillRect l="-756" t="-576" r="-1663" b="-1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76872"/>
            <a:ext cx="7337348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6311" y="4471341"/>
            <a:ext cx="4105929" cy="765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97228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364570"/>
            <a:ext cx="806412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solidFill>
                  <a:srgbClr val="3333FF"/>
                </a:solidFill>
              </a:rPr>
              <a:t>Remarks:</a:t>
            </a:r>
            <a:r>
              <a:rPr lang="en-US" sz="2000" dirty="0" smtClean="0"/>
              <a:t>  </a:t>
            </a:r>
            <a:r>
              <a:rPr lang="fr-FR" sz="2000" dirty="0" smtClean="0"/>
              <a:t> </a:t>
            </a:r>
          </a:p>
          <a:p>
            <a:pPr algn="just"/>
            <a:endParaRPr lang="fr-FR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/>
              <a:t>Stokes</a:t>
            </a:r>
            <a:r>
              <a:rPr lang="en-US" sz="2000" dirty="0"/>
              <a:t>’ Theorem can be regarded as </a:t>
            </a:r>
            <a:r>
              <a:rPr lang="en-US" sz="2000" dirty="0" smtClean="0"/>
              <a:t>a </a:t>
            </a:r>
            <a:r>
              <a:rPr lang="en-US" sz="2000" dirty="0"/>
              <a:t>higher-dimensional version of Green’s Theorem.</a:t>
            </a:r>
          </a:p>
          <a:p>
            <a:pPr algn="just"/>
            <a:endParaRPr lang="en-US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/>
              <a:t>Green’s Theorem relates a double integral over </a:t>
            </a:r>
            <a:r>
              <a:rPr lang="en-US" sz="2000" dirty="0" smtClean="0"/>
              <a:t>a </a:t>
            </a:r>
            <a:r>
              <a:rPr lang="en-US" sz="2000" dirty="0"/>
              <a:t>plane region D to a line integral around its plane boundary </a:t>
            </a:r>
            <a:r>
              <a:rPr lang="en-US" sz="2000" dirty="0" smtClean="0"/>
              <a:t>curve.</a:t>
            </a:r>
          </a:p>
          <a:p>
            <a:pPr algn="just"/>
            <a:endParaRPr lang="en-US" sz="20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/>
              <a:t>Stokes</a:t>
            </a:r>
            <a:r>
              <a:rPr lang="en-US" sz="2000" dirty="0"/>
              <a:t>’ Theorem relates a surface integral over </a:t>
            </a:r>
            <a:r>
              <a:rPr lang="en-US" sz="2000" dirty="0" smtClean="0"/>
              <a:t>a </a:t>
            </a:r>
            <a:r>
              <a:rPr lang="en-US" sz="2000" dirty="0"/>
              <a:t>surface S to </a:t>
            </a:r>
            <a:r>
              <a:rPr lang="en-US" sz="2000" dirty="0" smtClean="0"/>
              <a:t>a line </a:t>
            </a:r>
            <a:r>
              <a:rPr lang="en-US" sz="2000" dirty="0"/>
              <a:t>integral around the boundary </a:t>
            </a:r>
            <a:r>
              <a:rPr lang="en-US" sz="2000" dirty="0" smtClean="0"/>
              <a:t>curve </a:t>
            </a:r>
            <a:r>
              <a:rPr lang="en-US" sz="2000" dirty="0"/>
              <a:t>of S (a space curve).</a:t>
            </a:r>
          </a:p>
          <a:p>
            <a:pPr algn="just"/>
            <a:endParaRPr lang="fr-FR" sz="2000" dirty="0" smtClean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021498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Triple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5896" y="1555750"/>
            <a:ext cx="2699792" cy="315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539552" y="1340768"/>
                <a:ext cx="5112568" cy="44067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Consider a closed solid region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US" sz="2000" dirty="0" smtClean="0"/>
                  <a:t> in an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𝑥𝑦𝑧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latin typeface="Cambria Math"/>
                      </a:rPr>
                      <m:t>𝑐𝑜𝑜𝑟𝑑𝑖𝑛𝑎𝑡𝑒𝑠</m:t>
                    </m:r>
                    <m:r>
                      <a:rPr lang="fr-FR" sz="2000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enclosed</a:t>
                </a:r>
                <a:r>
                  <a:rPr lang="fr-FR" sz="2000" b="0" dirty="0" smtClean="0"/>
                  <a:t> by a box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Divide the box into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 err="1" smtClean="0"/>
                  <a:t>subboxes</a:t>
                </a:r>
                <a:r>
                  <a:rPr lang="en-US" sz="2000" dirty="0" smtClean="0"/>
                  <a:t> by planes parallel to the coordinate planes.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Discard those </a:t>
                </a:r>
                <a:r>
                  <a:rPr lang="en-US" sz="2000" dirty="0" err="1" smtClean="0"/>
                  <a:t>subboxes</a:t>
                </a:r>
                <a:r>
                  <a:rPr lang="en-US" sz="2000" dirty="0" smtClean="0"/>
                  <a:t> that contain any points outside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US" sz="2000" dirty="0" smtClean="0"/>
                  <a:t>. </a:t>
                </a: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Choose an arbitrary point in each of the remaining </a:t>
                </a:r>
                <a:r>
                  <a:rPr lang="en-US" sz="2000" dirty="0" err="1" smtClean="0"/>
                  <a:t>subboxes</a:t>
                </a: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.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 denote the </a:t>
                </a:r>
                <a:r>
                  <a:rPr lang="en-US" sz="2000" dirty="0" err="1" smtClean="0"/>
                  <a:t>voluem</a:t>
                </a:r>
                <a:r>
                  <a:rPr lang="en-US" sz="2000" dirty="0" smtClean="0"/>
                  <a:t>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2000" dirty="0" smtClean="0"/>
                  <a:t/>
                </a:r>
                <a:r>
                  <a:rPr lang="en-US" sz="2000" dirty="0" err="1" smtClean="0"/>
                  <a:t>subbox</a:t>
                </a:r>
                <a:r>
                  <a:rPr lang="en-US" sz="2000" dirty="0" smtClean="0"/>
                  <a:t>. </a:t>
                </a:r>
                <a:endParaRPr lang="en-US" sz="20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5112568" cy="4406719"/>
              </a:xfrm>
              <a:prstGeom prst="rect">
                <a:avLst/>
              </a:prstGeom>
              <a:blipFill rotWithShape="1">
                <a:blip r:embed="rId4"/>
                <a:stretch>
                  <a:fillRect l="-1074" t="-553" r="-2625" b="-1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9953476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Triple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5896" y="1555750"/>
            <a:ext cx="2699792" cy="315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51041" y="1340768"/>
                <a:ext cx="5112568" cy="5466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Now, form the product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Then add the products for all </a:t>
                </a:r>
                <a:r>
                  <a:rPr lang="en-US" sz="2000" dirty="0" err="1" smtClean="0"/>
                  <a:t>subboxes</a:t>
                </a:r>
                <a:r>
                  <a:rPr lang="en-US" sz="2000" dirty="0" smtClean="0"/>
                  <a:t> to obtain the Riemann sum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fr-FR" sz="20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fr-FR" sz="2000" i="1">
                                  <a:latin typeface="Cambria Math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fr-FR" sz="2000" i="1">
                                  <a:latin typeface="Cambria Math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20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fr-FR" sz="2000" i="1">
                                      <a:latin typeface="Cambria Math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d>
                          <m:r>
                            <a:rPr lang="fr-FR" sz="2000" i="1">
                              <a:latin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Finally we repeat this process with more and more subdivisions in such a way that the length, width and height or each </a:t>
                </a:r>
                <a:r>
                  <a:rPr lang="en-US" sz="2000" dirty="0" err="1" smtClean="0"/>
                  <a:t>subbox</a:t>
                </a:r>
                <a:r>
                  <a:rPr lang="en-US" sz="2000" dirty="0" smtClean="0"/>
                  <a:t> approach </a:t>
                </a:r>
                <a:r>
                  <a:rPr lang="en-US" sz="2000" dirty="0" err="1" smtClean="0"/>
                  <a:t>zerp</a:t>
                </a:r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→∞</m:t>
                    </m:r>
                  </m:oMath>
                </a14:m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The limit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sup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𝐺</m:t>
                          </m:r>
                        </m:sub>
                        <m:sup/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fr-FR" sz="2000" b="0" i="1" smtClean="0">
                              <a:latin typeface="Cambria Math"/>
                            </a:rPr>
                            <m:t>𝑑𝑉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000" b="0" i="0" smtClean="0">
                                      <a:latin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→∞</m:t>
                                  </m:r>
                                </m:lim>
                              </m:limLow>
                            </m:fName>
                            <m:e>
                              <m:nary>
                                <m:naryPr>
                                  <m:chr m:val="∑"/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  <m:e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∆</m:t>
                                  </m:r>
                                  <m:sSub>
                                    <m:sSub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fr-FR" sz="20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func>
                        </m:e>
                      </m:nary>
                    </m:oMath>
                  </m:oMathPara>
                </a14:m>
                <a:endParaRPr lang="fr-FR" sz="2000" b="0" dirty="0" smtClean="0"/>
              </a:p>
              <a:p>
                <a:pPr algn="just"/>
                <a:r>
                  <a:rPr lang="en-US" sz="2000" dirty="0" smtClean="0"/>
                  <a:t>   is called the triple integral of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𝑜𝑣𝑒𝑟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𝐺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041" y="1340768"/>
                <a:ext cx="5112568" cy="5466240"/>
              </a:xfrm>
              <a:prstGeom prst="rect">
                <a:avLst/>
              </a:prstGeom>
              <a:blipFill rotWithShape="1">
                <a:blip r:embed="rId4"/>
                <a:stretch>
                  <a:fillRect l="-1313" t="-557" r="-2745" b="-1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7772586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Triple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1041" y="1340768"/>
            <a:ext cx="51125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err="1">
                <a:solidFill>
                  <a:srgbClr val="3333FF"/>
                </a:solidFill>
              </a:rPr>
              <a:t>Properties</a:t>
            </a:r>
            <a:r>
              <a:rPr lang="fr-FR" sz="2000" dirty="0">
                <a:solidFill>
                  <a:srgbClr val="3333FF"/>
                </a:solidFill>
              </a:rPr>
              <a:t> of Triple </a:t>
            </a:r>
            <a:r>
              <a:rPr lang="fr-FR" sz="2000" dirty="0" err="1">
                <a:solidFill>
                  <a:srgbClr val="3333FF"/>
                </a:solidFill>
              </a:rPr>
              <a:t>integrals</a:t>
            </a:r>
            <a:endParaRPr lang="en-US" sz="2000" dirty="0">
              <a:solidFill>
                <a:srgbClr val="3333FF"/>
              </a:solidFill>
            </a:endParaRPr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5144" y="1916832"/>
            <a:ext cx="7323240" cy="36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8201" y="1536644"/>
            <a:ext cx="1820976" cy="1275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2400860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 triple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610" y="1484784"/>
            <a:ext cx="7843838" cy="2431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7429317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 triple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359" y="1484784"/>
            <a:ext cx="7945329" cy="4036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4325841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 triple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76048"/>
            <a:ext cx="7992120" cy="1664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4505" y="3501008"/>
            <a:ext cx="3088002" cy="259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7456449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 triple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703" y="1429017"/>
            <a:ext cx="7812360" cy="3512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1665" y="5189272"/>
            <a:ext cx="1748207" cy="148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6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2451" y="5100535"/>
            <a:ext cx="1707701" cy="1496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6288500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 triple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1665" y="5189272"/>
            <a:ext cx="1748207" cy="148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6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2451" y="5100535"/>
            <a:ext cx="1707701" cy="1496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992120" cy="350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573174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Evaluating triple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560840" cy="540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9" y="3211046"/>
            <a:ext cx="2235208" cy="197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4914289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Volume calculated as triple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484784"/>
            <a:ext cx="3888432" cy="747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519" y="2471804"/>
            <a:ext cx="7823270" cy="2442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5418" y="5110718"/>
            <a:ext cx="1318510" cy="148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2347" y="5014228"/>
            <a:ext cx="1847805" cy="158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357988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Volume calculated as triple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522164" cy="4804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7883" y="3703459"/>
            <a:ext cx="1847805" cy="158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956298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8063484" cy="2334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Volume calculated as triple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846188"/>
            <a:ext cx="2232735" cy="2463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005065"/>
            <a:ext cx="3263348" cy="2448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797052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Volume calculated as triple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738" y="1320295"/>
            <a:ext cx="7561662" cy="4628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982844"/>
            <a:ext cx="2695456" cy="2022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0088543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8244434" cy="1719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Divergence 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0" y="3212976"/>
            <a:ext cx="4806280" cy="1775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3220637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Divergence 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0" y="2360601"/>
            <a:ext cx="8064128" cy="2508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3732715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Divergence 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631145" y="1555750"/>
                <a:ext cx="8064128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FF0000"/>
                    </a:solidFill>
                  </a:rPr>
                  <a:t>Divergence Theorem states </a:t>
                </a:r>
                <a:r>
                  <a:rPr lang="en-US" sz="2000" dirty="0" smtClean="0"/>
                  <a:t>that under </a:t>
                </a:r>
                <a:r>
                  <a:rPr lang="en-US" sz="2000" dirty="0"/>
                  <a:t>the given conditions, the flux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2000" dirty="0" smtClean="0"/>
                  <a:t> across </a:t>
                </a:r>
                <a:r>
                  <a:rPr lang="en-US" sz="2000" dirty="0"/>
                  <a:t>the boundary surface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𝜎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of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US" sz="2000" dirty="0"/>
                  <a:t> is equal </a:t>
                </a:r>
                <a:r>
                  <a:rPr lang="en-US" sz="2000" dirty="0" smtClean="0"/>
                  <a:t>to </a:t>
                </a:r>
                <a:r>
                  <a:rPr lang="en-US" sz="2000" dirty="0"/>
                  <a:t>the triple integral of the </a:t>
                </a:r>
                <a:r>
                  <a:rPr lang="en-US" sz="2000" dirty="0" smtClean="0"/>
                  <a:t>divergence </a:t>
                </a:r>
                <a:r>
                  <a:rPr lang="en-US" sz="2000" dirty="0"/>
                  <a:t>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2000" dirty="0"/>
                  <a:t/>
                </a:r>
                <a:r>
                  <a:rPr lang="en-US" sz="2000" dirty="0" smtClean="0"/>
                  <a:t>over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/>
                  <a:t>The Divergence Theorem is sometimes </a:t>
                </a:r>
                <a:r>
                  <a:rPr lang="en-US" sz="2000" dirty="0" smtClean="0"/>
                  <a:t>called </a:t>
                </a:r>
                <a:r>
                  <a:rPr lang="en-US" sz="2000" dirty="0">
                    <a:solidFill>
                      <a:srgbClr val="FF0000"/>
                    </a:solidFill>
                  </a:rPr>
                  <a:t>Gauss’s Theorem </a:t>
                </a:r>
                <a:r>
                  <a:rPr lang="en-US" sz="2000" dirty="0"/>
                  <a:t>after the great German mathematician Karl Friedrich Gauss (1777–1855</a:t>
                </a:r>
                <a:r>
                  <a:rPr lang="en-US" sz="2000" dirty="0" smtClean="0"/>
                  <a:t>).</a:t>
                </a:r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 smtClean="0"/>
                  <a:t>It is also </a:t>
                </a:r>
                <a:r>
                  <a:rPr lang="en-US" sz="2000" dirty="0"/>
                  <a:t>known as </a:t>
                </a:r>
                <a:r>
                  <a:rPr lang="en-US" sz="2000" dirty="0" err="1">
                    <a:solidFill>
                      <a:srgbClr val="FF0000"/>
                    </a:solidFill>
                  </a:rPr>
                  <a:t>Ostrogradsky’s</a:t>
                </a:r>
                <a:r>
                  <a:rPr lang="en-US" sz="2000" dirty="0">
                    <a:solidFill>
                      <a:srgbClr val="FF0000"/>
                    </a:solidFill>
                  </a:rPr>
                  <a:t> Theorem</a:t>
                </a:r>
                <a:r>
                  <a:rPr lang="en-US" sz="2000" dirty="0"/>
                  <a:t> after the </a:t>
                </a:r>
                <a:r>
                  <a:rPr lang="en-US" sz="2000" dirty="0" smtClean="0"/>
                  <a:t>Russian mathematician </a:t>
                </a:r>
                <a:r>
                  <a:rPr lang="en-US" sz="2000" dirty="0"/>
                  <a:t>Mikhail </a:t>
                </a:r>
                <a:r>
                  <a:rPr lang="en-US" sz="2000" dirty="0" err="1"/>
                  <a:t>Ostrogradsky</a:t>
                </a:r>
                <a:r>
                  <a:rPr lang="en-US" sz="2000" dirty="0"/>
                  <a:t/>
                </a:r>
                <a:r>
                  <a:rPr lang="en-US" sz="2000" dirty="0" smtClean="0"/>
                  <a:t>(</a:t>
                </a:r>
                <a:r>
                  <a:rPr lang="en-US" sz="2000" dirty="0"/>
                  <a:t>1801–1862</a:t>
                </a:r>
                <a:r>
                  <a:rPr lang="en-US" sz="2000" dirty="0" smtClean="0"/>
                  <a:t>). He published this result in 1826.</a:t>
                </a:r>
                <a:endParaRPr lang="en-US" sz="2000" dirty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145" y="1555750"/>
                <a:ext cx="8064128" cy="3785652"/>
              </a:xfrm>
              <a:prstGeom prst="rect">
                <a:avLst/>
              </a:prstGeom>
              <a:blipFill rotWithShape="1">
                <a:blip r:embed="rId3"/>
                <a:stretch>
                  <a:fillRect l="-832" t="-644" r="-1740" b="-2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8701567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Divergence 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59" y="1344315"/>
            <a:ext cx="8074349" cy="4965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0229088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59" y="1124744"/>
            <a:ext cx="7358505" cy="5671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Divergence 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924944"/>
            <a:ext cx="2697967" cy="2459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4957397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Divergence 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961313" cy="3064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4759" y="4509120"/>
            <a:ext cx="3787481" cy="2095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6571300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Divergence 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5148063" cy="4805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115172"/>
            <a:ext cx="2779369" cy="1537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9948193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Divergence 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740351" cy="3038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221088"/>
            <a:ext cx="3115792" cy="245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8607172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Divergence 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5364087" cy="5060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04127"/>
            <a:ext cx="2746847" cy="2166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3726329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92578" y="2017871"/>
            <a:ext cx="7848104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Triple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Evaluating triple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Volume calculated as triple integral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Divergence theorem</a:t>
            </a:r>
          </a:p>
        </p:txBody>
      </p:sp>
    </p:spTree>
    <p:extLst>
      <p:ext uri="{BB962C8B-B14F-4D97-AF65-F5344CB8AC3E}">
        <p14:creationId xmlns:p14="http://schemas.microsoft.com/office/powerpoint/2010/main" xmlns="" val="21452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21400</TotalTime>
  <Words>264</Words>
  <Application>Microsoft Office PowerPoint</Application>
  <PresentationFormat>On-screen Show (4:3)</PresentationFormat>
  <Paragraphs>102</Paragraphs>
  <Slides>36</Slides>
  <Notes>33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NTS</cp:lastModifiedBy>
  <cp:revision>3131</cp:revision>
  <dcterms:created xsi:type="dcterms:W3CDTF">2012-05-05T21:34:59Z</dcterms:created>
  <dcterms:modified xsi:type="dcterms:W3CDTF">2013-01-05T12:01:49Z</dcterms:modified>
</cp:coreProperties>
</file>