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6" r:id="rId3"/>
    <p:sldId id="267" r:id="rId4"/>
    <p:sldId id="827" r:id="rId5"/>
    <p:sldId id="834" r:id="rId6"/>
    <p:sldId id="839" r:id="rId7"/>
    <p:sldId id="840" r:id="rId8"/>
    <p:sldId id="829" r:id="rId9"/>
    <p:sldId id="843" r:id="rId10"/>
    <p:sldId id="853" r:id="rId11"/>
    <p:sldId id="854" r:id="rId12"/>
    <p:sldId id="855" r:id="rId13"/>
    <p:sldId id="873" r:id="rId14"/>
    <p:sldId id="856" r:id="rId15"/>
    <p:sldId id="857" r:id="rId16"/>
    <p:sldId id="858" r:id="rId17"/>
    <p:sldId id="859" r:id="rId18"/>
    <p:sldId id="862" r:id="rId19"/>
    <p:sldId id="861" r:id="rId20"/>
    <p:sldId id="863" r:id="rId21"/>
    <p:sldId id="864" r:id="rId22"/>
    <p:sldId id="866" r:id="rId23"/>
    <p:sldId id="865" r:id="rId24"/>
    <p:sldId id="875" r:id="rId25"/>
    <p:sldId id="876" r:id="rId26"/>
    <p:sldId id="877" r:id="rId27"/>
    <p:sldId id="867" r:id="rId28"/>
    <p:sldId id="868" r:id="rId29"/>
    <p:sldId id="869" r:id="rId30"/>
    <p:sldId id="870" r:id="rId31"/>
    <p:sldId id="878" r:id="rId32"/>
    <p:sldId id="871" r:id="rId33"/>
    <p:sldId id="872" r:id="rId34"/>
    <p:sldId id="874" r:id="rId35"/>
    <p:sldId id="494" r:id="rId36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A0000"/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676" autoAdjust="0"/>
    <p:restoredTop sz="96803" autoAdjust="0"/>
  </p:normalViewPr>
  <p:slideViewPr>
    <p:cSldViewPr>
      <p:cViewPr>
        <p:scale>
          <a:sx n="71" d="100"/>
          <a:sy n="71" d="100"/>
        </p:scale>
        <p:origin x="-11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35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49.png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31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900360" y="2089879"/>
            <a:ext cx="7848104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Surfaces area &amp; parametric representations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Evaluating surface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Piecewise smooth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Oriented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92578" y="2017871"/>
            <a:ext cx="7848104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Orientation of non-parametric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Green’s theorem for line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Stokes’ theorem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Relationship b/w Green &amp; Stokes’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34764" y="1493799"/>
                <a:ext cx="8040924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Surface area: </a:t>
                </a:r>
                <a:r>
                  <a:rPr lang="en-US" sz="2000" dirty="0" smtClean="0"/>
                  <a:t>Consider a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of the form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defined over a region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/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𝑝𝑙𝑎𝑛𝑒</m:t>
                    </m:r>
                  </m:oMath>
                </a14:m>
                <a:r>
                  <a:rPr lang="en-US" sz="2000" dirty="0" smtClean="0"/>
                  <a:t>. </a:t>
                </a:r>
                <a:r>
                  <a:rPr lang="fr-FR" sz="2000" dirty="0" smtClean="0"/>
                  <a:t> Assume </a:t>
                </a:r>
                <a:r>
                  <a:rPr lang="fr-FR" sz="2000" dirty="0" err="1" smtClean="0"/>
                  <a:t>that</a:t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continuous first partial derivatives at the interior points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Then, the surface area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is given by </a:t>
                </a:r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1493799"/>
                <a:ext cx="8040924" cy="2246769"/>
              </a:xfrm>
              <a:prstGeom prst="rect">
                <a:avLst/>
              </a:prstGeom>
              <a:blipFill rotWithShape="1">
                <a:blip r:embed="rId3"/>
                <a:stretch>
                  <a:fillRect l="-758" t="-1084" r="-1744" b="-4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68644"/>
            <a:ext cx="3528243" cy="1032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34764" y="3558495"/>
                <a:ext cx="8040924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Parametric representation of surfaces: </a:t>
                </a:r>
                <a:r>
                  <a:rPr lang="en-US" sz="2000" dirty="0" smtClean="0"/>
                  <a:t>A surface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represented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parametrically</a:t>
                </a:r>
                <a:r>
                  <a:rPr lang="fr-FR" sz="2000" dirty="0" smtClean="0"/>
                  <a:t> by </a:t>
                </a:r>
                <a:r>
                  <a:rPr lang="fr-FR" sz="2000" dirty="0" err="1" smtClean="0"/>
                  <a:t>three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involving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two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parameters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say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 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</m:oMath>
                </a14:m>
                <a:r>
                  <a:rPr lang="fr-FR" sz="2000" dirty="0" smtClean="0"/>
                  <a:t> and can </a:t>
                </a:r>
                <a:r>
                  <a:rPr lang="fr-FR" sz="2000" dirty="0" err="1"/>
                  <a:t>be</a:t>
                </a:r>
                <a:r>
                  <a:rPr lang="fr-FR" sz="2000" dirty="0"/>
                  <a:t/>
                </a:r>
                <a:r>
                  <a:rPr lang="fr-FR" sz="2000" dirty="0" err="1"/>
                  <a:t>expressed</a:t>
                </a:r>
                <a:r>
                  <a:rPr lang="fr-FR" sz="2000" dirty="0"/>
                  <a:t> in </a:t>
                </a:r>
                <a:r>
                  <a:rPr lang="fr-FR" sz="2000" dirty="0" err="1"/>
                  <a:t>vector</a:t>
                </a:r>
                <a:r>
                  <a:rPr lang="fr-FR" sz="2000" dirty="0"/>
                  <a:t/>
                </a:r>
                <a:r>
                  <a:rPr lang="fr-FR" sz="2000" dirty="0" err="1"/>
                  <a:t>form</a:t>
                </a:r>
                <a:r>
                  <a:rPr lang="fr-FR" sz="2000" dirty="0"/>
                  <a:t> as </a:t>
                </a:r>
                <a:endParaRPr lang="fr-FR" sz="2000" b="1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𝒊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𝒋</m:t>
                      </m:r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𝑢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sz="2000" b="1" i="1">
                          <a:solidFill>
                            <a:srgbClr val="C00000"/>
                          </a:solidFill>
                          <a:latin typeface="Cambria Math"/>
                        </a:rPr>
                        <m:t>𝒌</m:t>
                      </m:r>
                      <m:r>
                        <a:rPr lang="fr-FR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b="1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</a:p>
              <a:p>
                <a:pPr algn="just"/>
                <a:r>
                  <a:rPr lang="fr-FR" sz="2000" dirty="0"/>
                  <a:t/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64" y="3558495"/>
                <a:ext cx="8040924" cy="2246769"/>
              </a:xfrm>
              <a:prstGeom prst="rect">
                <a:avLst/>
              </a:prstGeom>
              <a:blipFill rotWithShape="1">
                <a:blip r:embed="rId5"/>
                <a:stretch>
                  <a:fillRect l="-758" t="-1087" r="-174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5261" y="5335969"/>
            <a:ext cx="2527324" cy="88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82128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8059738" cy="230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50611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124744"/>
                <a:ext cx="5456251" cy="52662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en-US" dirty="0" smtClean="0"/>
              </a:p>
              <a:p>
                <a:r>
                  <a:rPr lang="en-US" dirty="0"/>
                  <a:t>Suppose a surface </a:t>
                </a:r>
                <a:r>
                  <a:rPr lang="en-US" i="1" dirty="0"/>
                  <a:t>S</a:t>
                </a:r>
                <a:r>
                  <a:rPr lang="en-US" dirty="0"/>
                  <a:t> has a vector equation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latin typeface="Cambria Math"/>
                        </a:rPr>
                        <m:t>𝒓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𝑢</m:t>
                          </m:r>
                          <m:r>
                            <a:rPr lang="en-US" i="1" dirty="0">
                              <a:latin typeface="Cambria Math"/>
                            </a:rPr>
                            <m:t>, </m:t>
                          </m:r>
                          <m:r>
                            <a:rPr lang="en-US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/>
                        </a:rPr>
                        <m:t>= </m:t>
                      </m:r>
                      <m:r>
                        <a:rPr lang="en-US" i="1" dirty="0">
                          <a:latin typeface="Cambria Math"/>
                        </a:rPr>
                        <m:t>𝑥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𝑢</m:t>
                          </m:r>
                          <m:r>
                            <a:rPr lang="en-US" i="1" dirty="0">
                              <a:latin typeface="Cambria Math"/>
                            </a:rPr>
                            <m:t>, </m:t>
                          </m:r>
                          <m:r>
                            <a:rPr lang="en-US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1" i="1" dirty="0">
                          <a:latin typeface="Cambria Math"/>
                        </a:rPr>
                        <m:t>𝒊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𝑢</m:t>
                          </m:r>
                          <m:r>
                            <a:rPr lang="en-US" i="1" dirty="0">
                              <a:latin typeface="Cambria Math"/>
                            </a:rPr>
                            <m:t>, </m:t>
                          </m:r>
                          <m:r>
                            <a:rPr lang="en-US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1" i="1" dirty="0">
                          <a:latin typeface="Cambria Math"/>
                        </a:rPr>
                        <m:t>𝒋</m:t>
                      </m:r>
                      <m:r>
                        <a:rPr lang="en-US" i="1" dirty="0">
                          <a:latin typeface="Cambria Math"/>
                        </a:rPr>
                        <m:t> + </m:t>
                      </m:r>
                      <m:r>
                        <a:rPr lang="en-US" i="1" dirty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𝑢</m:t>
                          </m:r>
                          <m:r>
                            <a:rPr lang="en-US" i="1" dirty="0">
                              <a:latin typeface="Cambria Math"/>
                            </a:rPr>
                            <m:t>, </m:t>
                          </m:r>
                          <m:r>
                            <a:rPr lang="en-US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en-US" b="1" i="1" dirty="0">
                          <a:latin typeface="Cambria Math"/>
                        </a:rPr>
                        <m:t>𝒌</m:t>
                      </m:r>
                      <m:r>
                        <a:rPr lang="fr-FR" i="1" dirty="0">
                          <a:latin typeface="Cambria Math"/>
                        </a:rPr>
                        <m:t>, </m:t>
                      </m:r>
                      <m:r>
                        <a:rPr lang="en-US" i="1" dirty="0">
                          <a:latin typeface="Cambria Math"/>
                        </a:rPr>
                        <m:t>   </m:t>
                      </m:r>
                      <m:d>
                        <m:dPr>
                          <m:ctrlPr>
                            <a:rPr lang="en-US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/>
                            </a:rPr>
                            <m:t>𝑢</m:t>
                          </m:r>
                          <m:r>
                            <a:rPr lang="en-US" i="1" dirty="0">
                              <a:latin typeface="Cambria Math"/>
                            </a:rPr>
                            <m:t>, </m:t>
                          </m:r>
                          <m:r>
                            <a:rPr lang="en-US" i="1" dirty="0">
                              <a:latin typeface="Cambria Math"/>
                            </a:rPr>
                            <m:t>𝑣</m:t>
                          </m:r>
                        </m:e>
                      </m:d>
                      <m:r>
                        <a:rPr lang="fr-FR" i="1" dirty="0">
                          <a:latin typeface="Cambria Math"/>
                        </a:rPr>
                        <m:t>∈</m:t>
                      </m:r>
                      <m:r>
                        <a:rPr lang="en-US" i="1" dirty="0">
                          <a:latin typeface="Cambria Math"/>
                        </a:rPr>
                        <m:t>𝐷</m:t>
                      </m:r>
                      <m:r>
                        <a:rPr lang="fr-FR" i="1" dirty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dirty="0"/>
              </a:p>
              <a:p>
                <a:pPr algn="just"/>
                <a:r>
                  <a:rPr lang="en-US" dirty="0"/>
                  <a:t>Assume that the parameter domain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𝐷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 is a rectangle and we divide it into sub-rectangles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𝑅</m:t>
                    </m:r>
                    <m:r>
                      <a:rPr lang="en-US" i="1" baseline="-25000" dirty="0" err="1">
                        <a:latin typeface="Cambria Math"/>
                      </a:rPr>
                      <m:t>𝑖𝑗</m:t>
                    </m:r>
                    <m:r>
                      <a:rPr lang="en-US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with dimensions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∆</m:t>
                    </m:r>
                    <m:r>
                      <a:rPr lang="en-US" i="1" dirty="0">
                        <a:latin typeface="Cambria Math"/>
                      </a:rPr>
                      <m:t>𝑢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∆</m:t>
                    </m:r>
                    <m:r>
                      <a:rPr lang="en-US" i="1" dirty="0">
                        <a:latin typeface="Cambria Math"/>
                      </a:rPr>
                      <m:t>𝑣</m:t>
                    </m:r>
                    <m:r>
                      <a:rPr lang="en-US" i="1" dirty="0">
                        <a:latin typeface="Cambria Math"/>
                      </a:rPr>
                      <m:t>.</m:t>
                    </m:r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dirty="0" smtClean="0"/>
                  <a:t>We evaluate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/>
                  <a:t> at a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𝑖𝑗</m:t>
                        </m:r>
                      </m:sub>
                      <m:sup>
                        <m:r>
                          <a:rPr lang="fr-FR" b="0" i="1" dirty="0" smtClean="0">
                            <a:latin typeface="Cambria Math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in each patch, multiply by the area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fr-FR" b="0" i="1" dirty="0" smtClean="0">
                            <a:latin typeface="Cambria Math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/>
                </a:r>
                <a:r>
                  <a:rPr lang="en-US" dirty="0"/>
                  <a:t>of the patch, and form the Riemann </a:t>
                </a:r>
                <a:r>
                  <a:rPr lang="en-US" dirty="0" smtClean="0"/>
                  <a:t>sum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/>
                      </a:rPr>
                      <m:t> </m:t>
                    </m:r>
                  </m:oMath>
                </a14:m>
                <a:endParaRPr lang="fr-FR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fr-FR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b="0" i="1" smtClean="0">
                              <a:latin typeface="Cambria Math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fr-FR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fr-F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b="0" i="1" smtClean="0">
                                  <a:latin typeface="Cambria Math"/>
                                </a:rPr>
                                <m:t>𝑚</m:t>
                              </m:r>
                            </m:sup>
                            <m:e>
                              <m:r>
                                <a:rPr lang="fr-FR" b="0" i="1" smtClean="0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fr-FR" b="0" i="1" smtClean="0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𝑖𝑗</m:t>
                                      </m:r>
                                    </m:sub>
                                    <m:sup>
                                      <m:r>
                                        <a:rPr lang="fr-FR" b="0" i="1" smtClean="0">
                                          <a:latin typeface="Cambria Math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d>
                              <m:r>
                                <a:rPr lang="fr-FR" b="0" i="1" smtClean="0">
                                  <a:latin typeface="Cambria Math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fr-FR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dirty="0" smtClean="0"/>
              </a:p>
              <a:p>
                <a:pPr algn="just"/>
                <a:endParaRPr lang="en-US" dirty="0" smtClean="0"/>
              </a:p>
              <a:p>
                <a:pPr algn="just"/>
                <a:r>
                  <a:rPr lang="en-US" dirty="0" smtClean="0"/>
                  <a:t>Then</a:t>
                </a:r>
                <a:r>
                  <a:rPr lang="en-US" dirty="0"/>
                  <a:t>, </a:t>
                </a:r>
                <a:r>
                  <a:rPr lang="en-US" dirty="0" smtClean="0"/>
                  <a:t>we define </a:t>
                </a:r>
                <a:r>
                  <a:rPr lang="en-US" dirty="0"/>
                  <a:t>the surface integral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over the surface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i="1" dirty="0"/>
                  <a:t/>
                </a:r>
                <a:r>
                  <a:rPr lang="en-US" dirty="0"/>
                  <a:t>as: </a:t>
                </a:r>
              </a:p>
              <a:p>
                <a:pPr algn="just"/>
                <a:endParaRPr lang="en-US" dirty="0"/>
              </a:p>
              <a:p>
                <a:pPr algn="just"/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124744"/>
                <a:ext cx="5456251" cy="5266250"/>
              </a:xfrm>
              <a:prstGeom prst="rect">
                <a:avLst/>
              </a:prstGeom>
              <a:blipFill rotWithShape="1">
                <a:blip r:embed="rId4"/>
                <a:stretch>
                  <a:fillRect l="-894" t="-579" r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394592" cy="434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6881331"/>
              </p:ext>
            </p:extLst>
          </p:nvPr>
        </p:nvGraphicFramePr>
        <p:xfrm>
          <a:off x="1115616" y="5638411"/>
          <a:ext cx="4680520" cy="886933"/>
        </p:xfrm>
        <a:graphic>
          <a:graphicData uri="http://schemas.openxmlformats.org/presentationml/2006/ole">
            <p:oleObj spid="_x0000_s52378" name="Equation" r:id="rId6" imgW="2413000" imgH="457200" progId="">
              <p:embed/>
            </p:oleObj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25837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1560" y="1340768"/>
                <a:ext cx="5191908" cy="50475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What does </a:t>
                </a:r>
                <a:r>
                  <a:rPr lang="en-US" sz="2000" dirty="0">
                    <a:solidFill>
                      <a:srgbClr val="3333FF"/>
                    </a:solidFill>
                  </a:rPr>
                  <a:t>it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mean </a:t>
                </a:r>
                <a:r>
                  <a:rPr lang="en-US" sz="2000" dirty="0">
                    <a:solidFill>
                      <a:srgbClr val="3333FF"/>
                    </a:solidFill>
                  </a:rPr>
                  <a:t>to integrate a function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along </a:t>
                </a:r>
                <a:r>
                  <a:rPr lang="en-US" sz="2000" dirty="0">
                    <a:solidFill>
                      <a:srgbClr val="3333FF"/>
                    </a:solidFill>
                  </a:rPr>
                  <a:t>a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surface ? 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suppose a 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thin sheet </a:t>
                </a:r>
                <a:r>
                  <a:rPr lang="en-US" sz="2000" dirty="0" smtClean="0"/>
                  <a:t>(</a:t>
                </a:r>
                <a:r>
                  <a:rPr lang="en-US" sz="2000" dirty="0"/>
                  <a:t>say, of aluminum foil) </a:t>
                </a:r>
                <a:r>
                  <a:rPr lang="en-US" sz="2000" dirty="0" smtClean="0"/>
                  <a:t>has a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shape </a:t>
                </a:r>
                <a:r>
                  <a:rPr lang="en-US" sz="2000" dirty="0">
                    <a:solidFill>
                      <a:srgbClr val="C00000"/>
                    </a:solidFill>
                  </a:rPr>
                  <a:t>of a surface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. The </a:t>
                </a:r>
                <a:r>
                  <a:rPr lang="en-US" sz="2000" dirty="0"/>
                  <a:t>density (mass per </a:t>
                </a:r>
                <a:r>
                  <a:rPr lang="en-US" sz="2000" dirty="0" smtClean="0"/>
                  <a:t>unit area</a:t>
                </a:r>
                <a:r>
                  <a:rPr lang="en-US" sz="2000" dirty="0"/>
                  <a:t>) </a:t>
                </a:r>
                <a:r>
                  <a:rPr lang="en-US" sz="2000" dirty="0" smtClean="0"/>
                  <a:t>at </a:t>
                </a:r>
                <a:r>
                  <a:rPr lang="en-US" sz="2000" dirty="0"/>
                  <a:t>the point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𝑦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000" i="1" dirty="0">
                        <a:latin typeface="Cambria Math"/>
                      </a:rPr>
                      <m:t>. 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The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total mass </a:t>
                </a:r>
                <a:r>
                  <a:rPr lang="en-US" sz="2000" dirty="0" smtClean="0"/>
                  <a:t>of the sheet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𝑀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  <m:r>
                            <a:rPr lang="fr-FR" sz="2000" b="0" i="1" smtClean="0">
                              <a:latin typeface="Cambria Math"/>
                            </a:rPr>
                            <m:t>𝑑𝑆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≡1,</m:t>
                    </m:r>
                  </m:oMath>
                </a14:m>
                <a:r>
                  <a:rPr lang="en-US" sz="2000" dirty="0" smtClean="0"/>
                  <a:t> then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𝑀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latin typeface="Cambria Math"/>
                            </a:rPr>
                            <m:t>𝜎</m:t>
                          </m:r>
                        </m:sub>
                        <m:sup/>
                        <m:e>
                          <m:r>
                            <a:rPr lang="fr-FR" sz="2000" i="1">
                              <a:latin typeface="Cambria Math"/>
                            </a:rPr>
                            <m:t>𝑑𝑆</m:t>
                          </m:r>
                          <m:r>
                            <a:rPr lang="fr-FR" sz="2000" i="1">
                              <a:latin typeface="Cambria Math"/>
                            </a:rPr>
                            <m:t>.</m:t>
                          </m:r>
                        </m:e>
                      </m:nary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sSubSup>
                            <m:sSubSup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sub>
                            <m:sup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bSup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𝑆</m:t>
                          </m:r>
                        </m:e>
                      </m:func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𝑆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5191908" cy="5047536"/>
              </a:xfrm>
              <a:prstGeom prst="rect">
                <a:avLst/>
              </a:prstGeom>
              <a:blipFill rotWithShape="1">
                <a:blip r:embed="rId3"/>
                <a:stretch>
                  <a:fillRect l="-1174" t="-483" r="-2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6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9756" y="3058676"/>
            <a:ext cx="2932580" cy="258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612" y="1824479"/>
            <a:ext cx="3010240" cy="117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76783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75673" cy="285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1560" y="4370328"/>
                <a:ext cx="806412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In the case where surface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is of the form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z</m:t>
                    </m:r>
                    <m:r>
                      <a:rPr lang="fr-FR" sz="2000" b="0" i="0" dirty="0" smtClean="0">
                        <a:latin typeface="Cambria Math"/>
                      </a:rPr>
                      <m:t>=</m:t>
                    </m:r>
                    <m:r>
                      <a:rPr lang="fr-FR" sz="2000" b="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dirty="0">
                            <a:latin typeface="Cambria Math"/>
                          </a:rPr>
                          <m:t>, </m:t>
                        </m:r>
                        <m:r>
                          <a:rPr lang="en-US" sz="2000" i="1" dirty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,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we can take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/>
                  <a:t> as parameters and express the equation of the surface as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𝒓</m:t>
                    </m:r>
                    <m:r>
                      <a:rPr lang="fr-FR" sz="2000" b="1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𝑢</m:t>
                    </m:r>
                    <m:r>
                      <a:rPr lang="fr-FR" sz="2000" b="1" i="1" smtClean="0">
                        <a:latin typeface="Cambria Math"/>
                      </a:rPr>
                      <m:t>𝒊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𝑣</m:t>
                    </m:r>
                    <m:r>
                      <a:rPr lang="fr-FR" sz="2000" b="1" i="1" smtClean="0">
                        <a:latin typeface="Cambria Math"/>
                      </a:rPr>
                      <m:t>𝒋</m:t>
                    </m:r>
                    <m:r>
                      <a:rPr lang="fr-FR" sz="2000" b="1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fr-FR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𝑢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FR" sz="2000" b="1" i="1" smtClean="0">
                        <a:latin typeface="Cambria Math"/>
                      </a:rPr>
                      <m:t>𝒌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In which case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370328"/>
                <a:ext cx="8064128" cy="1938992"/>
              </a:xfrm>
              <a:prstGeom prst="rect">
                <a:avLst/>
              </a:prstGeom>
              <a:blipFill rotWithShape="1">
                <a:blip r:embed="rId4"/>
                <a:stretch>
                  <a:fillRect l="-605" t="-1258" r="-1663" b="-5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430703"/>
            <a:ext cx="3600400" cy="79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05723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69751"/>
            <a:ext cx="6840760" cy="418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92958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11560" y="1364570"/>
            <a:ext cx="80641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Most surfaces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we</a:t>
            </a:r>
            <a:r>
              <a:rPr lang="fr-FR" sz="2000" dirty="0" smtClean="0"/>
              <a:t> </a:t>
            </a:r>
            <a:r>
              <a:rPr lang="fr-FR" sz="2000" dirty="0" err="1" smtClean="0"/>
              <a:t>encounter</a:t>
            </a:r>
            <a:r>
              <a:rPr lang="fr-FR" sz="2000" dirty="0" smtClean="0"/>
              <a:t> in applications have </a:t>
            </a:r>
            <a:r>
              <a:rPr lang="fr-FR" sz="2000" dirty="0" err="1" smtClean="0">
                <a:solidFill>
                  <a:srgbClr val="8A0000"/>
                </a:solidFill>
              </a:rPr>
              <a:t>two</a:t>
            </a:r>
            <a:r>
              <a:rPr lang="fr-FR" sz="2000" dirty="0" smtClean="0">
                <a:solidFill>
                  <a:srgbClr val="8A0000"/>
                </a:solidFill>
              </a:rPr>
              <a:t> </a:t>
            </a:r>
            <a:r>
              <a:rPr lang="fr-FR" sz="2000" dirty="0" err="1" smtClean="0">
                <a:solidFill>
                  <a:srgbClr val="8A0000"/>
                </a:solidFill>
              </a:rPr>
              <a:t>sides</a:t>
            </a:r>
            <a:r>
              <a:rPr lang="fr-FR" sz="2000" dirty="0">
                <a:solidFill>
                  <a:srgbClr val="8A0000"/>
                </a:solidFill>
              </a:rPr>
              <a:t> </a:t>
            </a:r>
            <a:r>
              <a:rPr lang="fr-FR" sz="2000" dirty="0" err="1" smtClean="0"/>
              <a:t>e.g</a:t>
            </a:r>
            <a:r>
              <a:rPr lang="fr-FR" sz="2000" dirty="0" smtClean="0"/>
              <a:t>. a </a:t>
            </a:r>
            <a:r>
              <a:rPr lang="fr-FR" sz="2000" dirty="0" err="1" smtClean="0"/>
              <a:t>sphere</a:t>
            </a:r>
            <a:r>
              <a:rPr lang="fr-FR" sz="2000" dirty="0" smtClean="0"/>
              <a:t> has an </a:t>
            </a:r>
            <a:r>
              <a:rPr lang="fr-FR" sz="2000" dirty="0" err="1" smtClean="0"/>
              <a:t>inside</a:t>
            </a:r>
            <a:r>
              <a:rPr lang="fr-FR" sz="2000" dirty="0" smtClean="0"/>
              <a:t> and an </a:t>
            </a:r>
            <a:r>
              <a:rPr lang="fr-FR" sz="2000" dirty="0" err="1" smtClean="0"/>
              <a:t>outside</a:t>
            </a:r>
            <a:r>
              <a:rPr lang="fr-FR" sz="2000" dirty="0" smtClean="0"/>
              <a:t>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There </a:t>
            </a:r>
            <a:r>
              <a:rPr lang="fr-FR" sz="2000" dirty="0" err="1" smtClean="0"/>
              <a:t>exist</a:t>
            </a:r>
            <a:r>
              <a:rPr lang="fr-FR" sz="2000" dirty="0" smtClean="0"/>
              <a:t> </a:t>
            </a:r>
            <a:r>
              <a:rPr lang="fr-FR" sz="2000" dirty="0" err="1" smtClean="0"/>
              <a:t>mathematical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8A0000"/>
                </a:solidFill>
              </a:rPr>
              <a:t>surfaces </a:t>
            </a:r>
            <a:r>
              <a:rPr lang="fr-FR" sz="2000" dirty="0" err="1" smtClean="0">
                <a:solidFill>
                  <a:srgbClr val="8A0000"/>
                </a:solidFill>
              </a:rPr>
              <a:t>with</a:t>
            </a:r>
            <a:r>
              <a:rPr lang="fr-FR" sz="2000" dirty="0" smtClean="0">
                <a:solidFill>
                  <a:srgbClr val="8A0000"/>
                </a:solidFill>
              </a:rPr>
              <a:t> </a:t>
            </a:r>
            <a:r>
              <a:rPr lang="fr-FR" sz="2000" dirty="0" err="1" smtClean="0">
                <a:solidFill>
                  <a:srgbClr val="8A0000"/>
                </a:solidFill>
              </a:rPr>
              <a:t>only</a:t>
            </a:r>
            <a:r>
              <a:rPr lang="fr-FR" sz="2000" dirty="0" smtClean="0">
                <a:solidFill>
                  <a:srgbClr val="8A0000"/>
                </a:solidFill>
              </a:rPr>
              <a:t> one </a:t>
            </a:r>
            <a:r>
              <a:rPr lang="fr-FR" sz="2000" dirty="0" err="1" smtClean="0">
                <a:solidFill>
                  <a:srgbClr val="8A0000"/>
                </a:solidFill>
              </a:rPr>
              <a:t>side</a:t>
            </a:r>
            <a:r>
              <a:rPr lang="fr-FR" sz="2000" dirty="0">
                <a:solidFill>
                  <a:srgbClr val="8A0000"/>
                </a:solidFill>
              </a:rPr>
              <a:t> </a:t>
            </a:r>
            <a:r>
              <a:rPr lang="fr-FR" sz="2000" dirty="0" err="1" smtClean="0"/>
              <a:t>e.g</a:t>
            </a:r>
            <a:r>
              <a:rPr lang="fr-FR" sz="2000" dirty="0" smtClean="0"/>
              <a:t>. Möbius </a:t>
            </a:r>
            <a:r>
              <a:rPr lang="fr-FR" sz="2000" dirty="0" err="1" smtClean="0"/>
              <a:t>strip</a:t>
            </a:r>
            <a:r>
              <a:rPr lang="fr-FR" sz="2000" dirty="0" smtClean="0"/>
              <a:t>, </a:t>
            </a:r>
            <a:r>
              <a:rPr lang="fr-FR" sz="2000" dirty="0" err="1" smtClean="0"/>
              <a:t>which</a:t>
            </a:r>
            <a:r>
              <a:rPr lang="fr-FR" sz="2000" dirty="0" smtClean="0"/>
              <a:t> has </a:t>
            </a:r>
            <a:r>
              <a:rPr lang="fr-FR" sz="2000" dirty="0" err="1" smtClean="0"/>
              <a:t>only</a:t>
            </a:r>
            <a:r>
              <a:rPr lang="fr-FR" sz="2000" dirty="0" smtClean="0"/>
              <a:t> one </a:t>
            </a:r>
            <a:r>
              <a:rPr lang="fr-FR" sz="2000" dirty="0" err="1" smtClean="0"/>
              <a:t>side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sense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a bug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travaerse</a:t>
            </a:r>
            <a:r>
              <a:rPr lang="fr-FR" sz="2000" dirty="0" smtClean="0"/>
              <a:t> the </a:t>
            </a:r>
            <a:r>
              <a:rPr lang="fr-FR" sz="2000" dirty="0" err="1" smtClean="0"/>
              <a:t>entire</a:t>
            </a:r>
            <a:r>
              <a:rPr lang="fr-FR" sz="2000" dirty="0" smtClean="0"/>
              <a:t> surface </a:t>
            </a:r>
            <a:r>
              <a:rPr lang="fr-FR" sz="2000" dirty="0" err="1" smtClean="0"/>
              <a:t>without</a:t>
            </a:r>
            <a:r>
              <a:rPr lang="fr-FR" sz="2000" dirty="0" smtClean="0"/>
              <a:t> </a:t>
            </a:r>
            <a:r>
              <a:rPr lang="fr-FR" sz="2000" dirty="0" err="1" smtClean="0"/>
              <a:t>crossing</a:t>
            </a:r>
            <a:r>
              <a:rPr lang="fr-FR" sz="2000" dirty="0" smtClean="0"/>
              <a:t> an </a:t>
            </a:r>
            <a:r>
              <a:rPr lang="fr-FR" sz="2000" dirty="0" err="1" smtClean="0"/>
              <a:t>edge</a:t>
            </a:r>
            <a:r>
              <a:rPr lang="fr-FR" sz="2000" dirty="0" smtClean="0"/>
              <a:t>.  </a:t>
            </a: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Definition</a:t>
            </a:r>
            <a:r>
              <a:rPr lang="fr-FR" sz="2000" dirty="0">
                <a:solidFill>
                  <a:srgbClr val="3333FF"/>
                </a:solidFill>
              </a:rPr>
              <a:t>:</a:t>
            </a:r>
            <a:r>
              <a:rPr lang="fr-FR" sz="2000" dirty="0"/>
              <a:t> A </a:t>
            </a:r>
            <a:r>
              <a:rPr lang="fr-FR" sz="2000" dirty="0" err="1"/>
              <a:t>two</a:t>
            </a:r>
            <a:r>
              <a:rPr lang="fr-FR" sz="2000" dirty="0"/>
              <a:t> </a:t>
            </a:r>
            <a:r>
              <a:rPr lang="fr-FR" sz="2000" dirty="0" err="1"/>
              <a:t>sided</a:t>
            </a:r>
            <a:r>
              <a:rPr lang="fr-FR" sz="2000" dirty="0"/>
              <a:t> surface </a:t>
            </a:r>
            <a:r>
              <a:rPr lang="fr-FR" sz="2000" dirty="0" err="1"/>
              <a:t>is</a:t>
            </a:r>
            <a:r>
              <a:rPr lang="fr-FR" sz="2000" dirty="0"/>
              <a:t> </a:t>
            </a:r>
            <a:r>
              <a:rPr lang="fr-FR" sz="2000" dirty="0" err="1"/>
              <a:t>said</a:t>
            </a:r>
            <a:r>
              <a:rPr lang="fr-FR" sz="2000" dirty="0"/>
              <a:t> to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8A0000"/>
                </a:solidFill>
              </a:rPr>
              <a:t>orientable</a:t>
            </a:r>
            <a:r>
              <a:rPr lang="fr-FR" sz="2000" dirty="0"/>
              <a:t> and a one </a:t>
            </a:r>
            <a:r>
              <a:rPr lang="fr-FR" sz="2000" dirty="0" err="1"/>
              <a:t>sided</a:t>
            </a:r>
            <a:r>
              <a:rPr lang="fr-FR" sz="2000" dirty="0"/>
              <a:t> surface </a:t>
            </a:r>
            <a:r>
              <a:rPr lang="fr-FR" sz="2000" dirty="0" err="1"/>
              <a:t>is</a:t>
            </a:r>
            <a:r>
              <a:rPr lang="fr-FR" sz="2000" dirty="0"/>
              <a:t> </a:t>
            </a:r>
            <a:r>
              <a:rPr lang="fr-FR" sz="2000" dirty="0" err="1"/>
              <a:t>said</a:t>
            </a:r>
            <a:r>
              <a:rPr lang="fr-FR" sz="2000" dirty="0"/>
              <a:t> to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>
                <a:solidFill>
                  <a:srgbClr val="8A0000"/>
                </a:solidFill>
              </a:rPr>
              <a:t>nonorientable</a:t>
            </a:r>
            <a:r>
              <a:rPr lang="fr-FR" sz="2000" dirty="0"/>
              <a:t>. 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 smtClean="0"/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6656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6218657" cy="1495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19037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If </a:t>
                </a:r>
                <a:r>
                  <a:rPr lang="en-US" sz="2000" dirty="0">
                    <a:solidFill>
                      <a:srgbClr val="3333FF"/>
                    </a:solidFill>
                  </a:rPr>
                  <a:t>S</a:t>
                </a:r>
                <a:r>
                  <a:rPr lang="en-US" sz="2000" dirty="0"/>
                  <a:t> is a smooth </a:t>
                </a:r>
                <a:r>
                  <a:rPr lang="en-US" sz="2000" dirty="0" smtClean="0"/>
                  <a:t>oriented </a:t>
                </a:r>
                <a:r>
                  <a:rPr lang="en-US" sz="2000" dirty="0"/>
                  <a:t>surface </a:t>
                </a:r>
                <a:r>
                  <a:rPr lang="en-US" sz="2000" dirty="0" smtClean="0"/>
                  <a:t>given in </a:t>
                </a:r>
                <a:r>
                  <a:rPr lang="en-US" sz="2000" dirty="0"/>
                  <a:t>parametric form by a vector function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𝒓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(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𝑢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𝑣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), </m:t>
                    </m:r>
                  </m:oMath>
                </a14:m>
                <a:r>
                  <a:rPr lang="en-US" sz="2000" dirty="0"/>
                  <a:t>then it is automatically supplied with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orientation of the unit normal </a:t>
                </a:r>
                <a:r>
                  <a:rPr lang="en-US" sz="2000" dirty="0" smtClean="0"/>
                  <a:t>vector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where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  <a:blipFill rotWithShape="1">
                <a:blip r:embed="rId4"/>
                <a:stretch>
                  <a:fillRect l="-756" t="-853" r="-1663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8084039"/>
              </p:ext>
            </p:extLst>
          </p:nvPr>
        </p:nvGraphicFramePr>
        <p:xfrm>
          <a:off x="3419872" y="2348880"/>
          <a:ext cx="1397508" cy="805821"/>
        </p:xfrm>
        <a:graphic>
          <a:graphicData uri="http://schemas.openxmlformats.org/presentationml/2006/ole">
            <p:oleObj spid="_x0000_s67807" name="Equation" r:id="rId5" imgW="748975" imgH="431613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03459558"/>
              </p:ext>
            </p:extLst>
          </p:nvPr>
        </p:nvGraphicFramePr>
        <p:xfrm>
          <a:off x="1763688" y="3217407"/>
          <a:ext cx="5017368" cy="695530"/>
        </p:xfrm>
        <a:graphic>
          <a:graphicData uri="http://schemas.openxmlformats.org/presentationml/2006/ole">
            <p:oleObj spid="_x0000_s67808" name="Equation" r:id="rId6" imgW="2844800" imgH="39370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15950" y="3900268"/>
                <a:ext cx="8064128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> The volume of fluid that passes through the surface in one unit of time. The flux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 smtClean="0"/>
                  <a:t> across as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𝜎</m:t>
                    </m:r>
                  </m:oMath>
                </a14:m>
                <a:r>
                  <a:rPr lang="en-US" sz="2000" dirty="0" smtClean="0"/>
                  <a:t> with orientation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𝒏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is the quantity 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latin typeface="Cambria Math"/>
                      </a:rPr>
                      <m:t>𝚽</m:t>
                    </m:r>
                  </m:oMath>
                </a14:m>
                <a:r>
                  <a:rPr lang="en-US" sz="2000" b="1" dirty="0" smtClean="0"/>
                  <a:t/>
                </a:r>
                <a:r>
                  <a:rPr lang="en-US" sz="2000" dirty="0" smtClean="0"/>
                  <a:t>defined by </a:t>
                </a:r>
                <a:endParaRPr lang="en-US" sz="2000" b="1" dirty="0"/>
              </a:p>
              <a:p>
                <a:pPr algn="just"/>
                <a:r>
                  <a:rPr lang="fr-FR" sz="2000" dirty="0" smtClean="0"/>
                  <a:t/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3900268"/>
                <a:ext cx="8064128" cy="1323439"/>
              </a:xfrm>
              <a:prstGeom prst="rect">
                <a:avLst/>
              </a:prstGeom>
              <a:blipFill rotWithShape="1">
                <a:blip r:embed="rId7"/>
                <a:stretch>
                  <a:fillRect l="-756" t="-1843" r="-1663" b="-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7658" name="Picture 7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869160"/>
            <a:ext cx="4680520" cy="938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7073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64570"/>
                <a:ext cx="8064128" cy="34778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Remark:</a:t>
                </a:r>
                <a:r>
                  <a:rPr lang="en-US" sz="2000" dirty="0" smtClean="0"/>
                  <a:t>  Each of the equations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=0,  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=0,  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/>
                  <a:t>has the form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and hence can be viewed as a level surface of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b="0" dirty="0" err="1" smtClean="0"/>
                  <a:t>Since</a:t>
                </a:r>
                <a:r>
                  <a:rPr lang="fr-FR" sz="2000" b="0" dirty="0" smtClean="0"/>
                  <a:t> gradient of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> normal to the </a:t>
                </a:r>
                <a:r>
                  <a:rPr lang="fr-FR" sz="2000" b="0" dirty="0" err="1" smtClean="0"/>
                  <a:t>level</a:t>
                </a:r>
                <a:r>
                  <a:rPr lang="fr-FR" sz="2000" b="0" dirty="0" smtClean="0"/>
                  <a:t> surface,  </a:t>
                </a:r>
                <a:r>
                  <a:rPr lang="fr-FR" sz="2000" b="0" dirty="0" err="1" smtClean="0"/>
                  <a:t>it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follows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that</a:t>
                </a:r>
                <a:r>
                  <a:rPr lang="fr-FR" sz="2000" b="0" dirty="0" smtClean="0"/>
                  <a:t> the unit normal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either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r>
                      <a:rPr lang="fr-FR" sz="2000" b="0" i="1" smtClean="0">
                        <a:latin typeface="Cambria Math"/>
                      </a:rPr>
                      <m:t>/|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𝐺</m:t>
                    </m:r>
                    <m:r>
                      <a:rPr lang="fr-FR" sz="2000" b="0" i="1" smtClean="0">
                        <a:latin typeface="Cambria Math"/>
                      </a:rPr>
                      <m:t>|</m:t>
                    </m:r>
                  </m:oMath>
                </a14:m>
                <a:r>
                  <a:rPr lang="fr-FR" sz="2000" b="0" dirty="0" smtClean="0"/>
                  <a:t> or -</a:t>
                </a:r>
                <a14:m>
                  <m:oMath xmlns:m="http://schemas.openxmlformats.org/officeDocument/2006/math"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/|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|</m:t>
                    </m:r>
                  </m:oMath>
                </a14:m>
                <a:r>
                  <a:rPr lang="fr-FR" sz="2000" b="0" dirty="0" smtClean="0"/>
                  <a:t>.</a:t>
                </a:r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Thus in all three cases </a:t>
                </a:r>
                <a14:m>
                  <m:oMath xmlns:m="http://schemas.openxmlformats.org/officeDocument/2006/math">
                    <m:r>
                      <a:rPr lang="fr-FR" sz="2000" b="1" i="1" smtClean="0">
                        <a:latin typeface="Cambria Math"/>
                      </a:rPr>
                      <m:t>𝒏</m:t>
                    </m:r>
                    <m:r>
                      <a:rPr lang="fr-FR" sz="2000" b="1" i="1" smtClean="0">
                        <a:latin typeface="Cambria Math"/>
                      </a:rPr>
                      <m:t>=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/|</m:t>
                    </m:r>
                    <m:r>
                      <a:rPr lang="fr-FR" sz="2000">
                        <a:latin typeface="Cambria Math"/>
                      </a:rPr>
                      <m:t>𝛻</m:t>
                    </m:r>
                    <m:r>
                      <a:rPr lang="fr-FR" sz="2000" i="1">
                        <a:latin typeface="Cambria Math"/>
                      </a:rPr>
                      <m:t>𝐺</m:t>
                    </m:r>
                    <m:r>
                      <a:rPr lang="fr-FR" sz="2000" i="1">
                        <a:latin typeface="Cambria Math"/>
                      </a:rPr>
                      <m:t>|</m:t>
                    </m:r>
                  </m:oMath>
                </a14:m>
                <a:r>
                  <a:rPr lang="en-US" sz="2000" b="1" dirty="0" smtClean="0"/>
                  <a:t>.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3477875"/>
              </a:xfrm>
              <a:prstGeom prst="rect">
                <a:avLst/>
              </a:prstGeom>
              <a:blipFill rotWithShape="1">
                <a:blip r:embed="rId3"/>
                <a:stretch>
                  <a:fillRect l="-756" t="-702" r="-1663" b="-2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Orientation of non-parametric surfaces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0399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Orientation of non-parametric surfaces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61720"/>
            <a:ext cx="7163643" cy="3596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64717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Orientation of non-parametric surfaces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550" y="2041575"/>
            <a:ext cx="7650882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64141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Orientation of non-parametric surfaces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7956375" cy="341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27224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Orientation of non-parametric surfaces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88406"/>
            <a:ext cx="7817495" cy="459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24641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Green’s theorem for line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848104" cy="2164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228" y="3568927"/>
            <a:ext cx="7632204" cy="1300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5" y="5015406"/>
            <a:ext cx="7673478" cy="501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14748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6368" y="4393098"/>
            <a:ext cx="2247720" cy="234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40769"/>
            <a:ext cx="7776220" cy="288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Green’s theorem for line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4826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5147"/>
            <a:ext cx="7776220" cy="436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0666" y="2564904"/>
            <a:ext cx="2562647" cy="2775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Green’s theorem for line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738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9" y="1340768"/>
            <a:ext cx="7992120" cy="4273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Green’s theorem for line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99143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364570"/>
                <a:ext cx="8064128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Piecewise smooth regions: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consider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multiply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connected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/>
                  <a:t> and divide it into two regions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000" dirty="0" smtClean="0"/>
                  <a:t>. Suppose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𝑔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have continuous first order partial derivatives on some region containing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satisfy the hypothesis of Green’s theorem. Then </a:t>
                </a:r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1631216"/>
              </a:xfrm>
              <a:prstGeom prst="rect">
                <a:avLst/>
              </a:prstGeom>
              <a:blipFill rotWithShape="1">
                <a:blip r:embed="rId3"/>
                <a:stretch>
                  <a:fillRect l="-756" t="-1498" r="-1738" b="-6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4830" y="5013176"/>
            <a:ext cx="154842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013176"/>
            <a:ext cx="1708143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7162" y="2636912"/>
            <a:ext cx="6953229" cy="153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687" y="4149080"/>
            <a:ext cx="7955769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Green’s theorem for line integrals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4842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divergence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𝑑𝑖𝑣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  (</m:t>
                    </m:r>
                    <m:r>
                      <a:rPr lang="fr-FR" sz="2000" b="0" i="1" smtClean="0">
                        <a:latin typeface="Cambria Math"/>
                      </a:rPr>
                      <m:t>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⋅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of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endParaRPr lang="fr-FR" sz="2000" dirty="0" smtClean="0"/>
              </a:p>
              <a:p>
                <a:pPr algn="just"/>
                <a:endParaRPr lang="fr-FR" sz="2000" b="1" dirty="0"/>
              </a:p>
              <a:p>
                <a:pPr algn="just"/>
                <a:endParaRPr lang="fr-FR" sz="2000" b="1" dirty="0" smtClean="0"/>
              </a:p>
              <a:p>
                <a:pPr algn="just"/>
                <a:r>
                  <a:rPr lang="fr-FR" sz="2000" dirty="0" smtClean="0"/>
                  <a:t>as</a:t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define</a:t>
                </a:r>
                <a:r>
                  <a:rPr lang="fr-FR" sz="2000" dirty="0" smtClean="0"/>
                  <a:t>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𝑐𝑢𝑟𝑙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 (</m:t>
                    </m:r>
                    <m:r>
                      <a:rPr lang="fr-FR" sz="2000" b="0" i="1" smtClean="0">
                        <a:latin typeface="Cambria Math"/>
                      </a:rPr>
                      <m:t>𝑜𝑟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r>
                      <a:rPr lang="fr-FR" sz="2000" b="0" i="0" smtClean="0">
                        <a:latin typeface="Cambria Math"/>
                      </a:rPr>
                      <m:t>𝛻</m:t>
                    </m:r>
                    <m:r>
                      <a:rPr lang="fr-FR" sz="2000" b="0" i="1" smtClean="0">
                        <a:latin typeface="Cambria Math"/>
                      </a:rPr>
                      <m:t>×</m:t>
                    </m:r>
                    <m:r>
                      <a:rPr lang="fr-FR" sz="2000" b="0" i="1" smtClean="0">
                        <a:latin typeface="Cambria Math"/>
                      </a:rPr>
                      <m:t>𝐹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en-US" sz="2000" dirty="0" smtClean="0"/>
                  <a:t> as 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2862322"/>
              </a:xfrm>
              <a:prstGeom prst="rect">
                <a:avLst/>
              </a:prstGeom>
              <a:blipFill rotWithShape="1">
                <a:blip r:embed="rId4"/>
                <a:stretch>
                  <a:fillRect l="-756" t="-853" r="-983" b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2705" y="1772816"/>
            <a:ext cx="5241102" cy="31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48880"/>
            <a:ext cx="2507330" cy="57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775" y="3674098"/>
            <a:ext cx="7828288" cy="141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8442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8100391" cy="291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0165" y="4330536"/>
            <a:ext cx="6206182" cy="1823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64486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5950" y="3140968"/>
            <a:ext cx="80641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en-US" sz="2000" dirty="0" smtClean="0">
                <a:solidFill>
                  <a:srgbClr val="3333FF"/>
                </a:solidFill>
              </a:rPr>
              <a:t>Stokes’ theorem states that:</a:t>
            </a:r>
            <a:r>
              <a:rPr lang="en-US" sz="2000" dirty="0" smtClean="0"/>
              <a:t>  </a:t>
            </a:r>
            <a:r>
              <a:rPr lang="en-US" sz="2000" dirty="0"/>
              <a:t>The line integral around </a:t>
            </a:r>
            <a:r>
              <a:rPr lang="en-US" sz="2000" dirty="0" smtClean="0"/>
              <a:t>the boundary </a:t>
            </a:r>
            <a:r>
              <a:rPr lang="en-US" sz="2000" dirty="0"/>
              <a:t>curve of </a:t>
            </a:r>
            <a:r>
              <a:rPr lang="en-US" sz="2000" i="1" dirty="0"/>
              <a:t>S</a:t>
            </a:r>
            <a:r>
              <a:rPr lang="en-US" sz="2000" dirty="0"/>
              <a:t> </a:t>
            </a:r>
            <a:r>
              <a:rPr lang="en-US" sz="2000" dirty="0" smtClean="0"/>
              <a:t>of </a:t>
            </a:r>
            <a:r>
              <a:rPr lang="en-US" sz="2000" dirty="0"/>
              <a:t>the tangential component of </a:t>
            </a:r>
            <a:r>
              <a:rPr lang="en-US" sz="2000" b="1" dirty="0"/>
              <a:t>F</a:t>
            </a:r>
            <a:r>
              <a:rPr lang="en-US" sz="2000" dirty="0"/>
              <a:t> is equal to the surface integral of the normal component of the curl of </a:t>
            </a:r>
            <a:r>
              <a:rPr lang="en-US" sz="2000" b="1" dirty="0"/>
              <a:t>F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</p:txBody>
      </p:sp>
      <p:graphicFrame>
        <p:nvGraphicFramePr>
          <p:cNvPr id="1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34823476"/>
              </p:ext>
            </p:extLst>
          </p:nvPr>
        </p:nvGraphicFramePr>
        <p:xfrm>
          <a:off x="2226923" y="1339051"/>
          <a:ext cx="3353189" cy="1734516"/>
        </p:xfrm>
        <a:graphic>
          <a:graphicData uri="http://schemas.openxmlformats.org/presentationml/2006/ole">
            <p:oleObj spid="_x0000_s78862" name="Equation" r:id="rId4" imgW="1765300" imgH="914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516971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41210"/>
                <a:ext cx="8064128" cy="2911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just"/>
                <a:r>
                  <a:rPr lang="en-US" sz="2000" dirty="0" smtClean="0">
                    <a:solidFill>
                      <a:srgbClr val="3333FF"/>
                    </a:solidFill>
                  </a:rPr>
                  <a:t>Example:</a:t>
                </a:r>
                <a:r>
                  <a:rPr lang="en-US" sz="2000" dirty="0"/>
                  <a:t/>
                </a:r>
                <a:r>
                  <a:rPr lang="en-US" sz="2000" dirty="0" smtClean="0"/>
                  <a:t>Evaluate </a:t>
                </a:r>
                <a14:m>
                  <m:oMath xmlns:m="http://schemas.openxmlformats.org/officeDocument/2006/math">
                    <m:nary>
                      <m:naryPr>
                        <m:supHide m:val="on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𝐶</m:t>
                        </m:r>
                      </m:sub>
                      <m:sup/>
                      <m:e>
                        <m:r>
                          <a:rPr lang="fr-FR" sz="2000" b="1" i="1" smtClean="0">
                            <a:latin typeface="Cambria Math"/>
                          </a:rPr>
                          <m:t>𝑭</m:t>
                        </m:r>
                        <m:r>
                          <a:rPr lang="fr-FR" sz="2000" b="1" i="1" smtClean="0">
                            <a:latin typeface="Cambria Math"/>
                          </a:rPr>
                          <m:t>⋅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𝑑</m:t>
                        </m:r>
                        <m:r>
                          <a:rPr lang="fr-FR" sz="2000" b="1" i="1" smtClean="0">
                            <a:latin typeface="Cambria Math"/>
                          </a:rPr>
                          <m:t>𝒓</m:t>
                        </m:r>
                        <m:r>
                          <a:rPr lang="fr-FR" sz="2000" b="1" i="1" smtClean="0">
                            <a:latin typeface="Cambria Math"/>
                          </a:rPr>
                          <m:t> </m:t>
                        </m:r>
                      </m:e>
                    </m:nary>
                  </m:oMath>
                </a14:m>
                <a:r>
                  <a:rPr lang="en-US" sz="2000" dirty="0" smtClean="0"/>
                  <a:t> where:</a:t>
                </a:r>
              </a:p>
              <a:p>
                <a:pPr marL="0" lvl="1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atin typeface="Cambria Math"/>
                        </a:rPr>
                        <m:t>𝑭</m:t>
                      </m:r>
                      <m:r>
                        <a:rPr lang="en-US" sz="2000" i="1" dirty="0" smtClean="0">
                          <a:latin typeface="Cambria Math"/>
                        </a:rPr>
                        <m:t>(</m:t>
                      </m:r>
                      <m:r>
                        <a:rPr lang="en-US" sz="2000" i="1" dirty="0" smtClean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, </m:t>
                      </m:r>
                      <m:r>
                        <a:rPr lang="en-US" sz="2000" i="1" dirty="0">
                          <a:latin typeface="Cambria Math"/>
                        </a:rPr>
                        <m:t>𝑦</m:t>
                      </m:r>
                      <m:r>
                        <a:rPr lang="en-US" sz="2000" i="1" dirty="0">
                          <a:latin typeface="Cambria Math"/>
                        </a:rPr>
                        <m:t>, </m:t>
                      </m:r>
                      <m:r>
                        <a:rPr lang="en-US" sz="2000" i="1" dirty="0">
                          <a:latin typeface="Cambria Math"/>
                        </a:rPr>
                        <m:t>𝑧</m:t>
                      </m:r>
                      <m:r>
                        <a:rPr lang="en-US" sz="2000" i="1" dirty="0">
                          <a:latin typeface="Cambria Math"/>
                        </a:rPr>
                        <m:t>) = –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1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𝒊</m:t>
                      </m:r>
                      <m:r>
                        <a:rPr lang="en-US" sz="2000" b="1" i="1" dirty="0">
                          <a:latin typeface="Cambria Math"/>
                        </a:rPr>
                        <m:t> </m:t>
                      </m:r>
                      <m:r>
                        <a:rPr lang="en-US" sz="2000" i="1" dirty="0">
                          <a:latin typeface="Cambria Math"/>
                        </a:rPr>
                        <m:t>+ </m:t>
                      </m:r>
                      <m:r>
                        <a:rPr lang="en-US" sz="2000" i="1" dirty="0">
                          <a:latin typeface="Cambria Math"/>
                        </a:rPr>
                        <m:t>𝑥</m:t>
                      </m:r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𝒋</m:t>
                      </m:r>
                      <m:r>
                        <a:rPr lang="en-US" sz="2000" i="1" dirty="0">
                          <a:latin typeface="Cambria Math"/>
                        </a:rPr>
                        <m:t> + </m:t>
                      </m:r>
                      <m:sSup>
                        <m:sSupPr>
                          <m:ctrlPr>
                            <a:rPr lang="fr-FR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000" i="1" dirty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 dirty="0">
                          <a:latin typeface="Cambria Math"/>
                        </a:rPr>
                        <m:t> </m:t>
                      </m:r>
                      <m:r>
                        <a:rPr lang="en-US" sz="2000" b="1" i="1" dirty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en-US" sz="2000" b="1" dirty="0"/>
              </a:p>
              <a:p>
                <a:pPr marL="0" lvl="1" algn="just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the curve of intersection of the plane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 + </m:t>
                    </m:r>
                    <m:r>
                      <a:rPr lang="en-US" sz="2000" i="1" dirty="0">
                        <a:latin typeface="Cambria Math"/>
                      </a:rPr>
                      <m:t>𝑧</m:t>
                    </m:r>
                    <m:r>
                      <a:rPr lang="en-US" sz="2000" i="1" dirty="0">
                        <a:latin typeface="Cambria Math"/>
                      </a:rPr>
                      <m:t> = 2 </m:t>
                    </m:r>
                  </m:oMath>
                </a14:m>
                <a:r>
                  <a:rPr lang="en-US" sz="2000" dirty="0"/>
                  <a:t>and the cylinder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+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0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>
                        <a:latin typeface="Cambria Math"/>
                      </a:rPr>
                      <m:t> = 1</m:t>
                    </m:r>
                  </m:oMath>
                </a14:m>
                <a:r>
                  <a:rPr lang="en-US" sz="2000" dirty="0"/>
                  <a:t>. </a:t>
                </a:r>
                <a:r>
                  <a:rPr lang="en-US" sz="2000" dirty="0" smtClean="0"/>
                  <a:t>(</a:t>
                </a:r>
                <a:r>
                  <a:rPr lang="en-US" sz="2000" dirty="0"/>
                  <a:t>Orient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/>
                  <a:t> to be counterclockwise </a:t>
                </a:r>
                <a:r>
                  <a:rPr lang="en-US" sz="2000" dirty="0" smtClean="0"/>
                  <a:t>when </a:t>
                </a:r>
                <a:r>
                  <a:rPr lang="en-US" sz="2000" dirty="0"/>
                  <a:t>viewed from above</a:t>
                </a:r>
                <a:r>
                  <a:rPr lang="en-US" sz="2000" dirty="0" smtClean="0"/>
                  <a:t>.)</a:t>
                </a:r>
              </a:p>
              <a:p>
                <a:pPr marL="0" lvl="1" algn="just"/>
                <a:endParaRPr lang="en-US" sz="2000" dirty="0"/>
              </a:p>
              <a:p>
                <a:pPr marL="0" lvl="1" algn="just"/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  <a:r>
                  <a:rPr lang="en-US" sz="2000" dirty="0" smtClean="0"/>
                  <a:t>The integral can be evaluated directly, </a:t>
                </a:r>
              </a:p>
              <a:p>
                <a:pPr marL="0" lvl="1" algn="just"/>
                <a:r>
                  <a:rPr lang="en-US" sz="2000" dirty="0" smtClean="0"/>
                  <a:t>However</a:t>
                </a:r>
                <a:r>
                  <a:rPr lang="en-US" sz="2000" dirty="0"/>
                  <a:t>, it’s easier </a:t>
                </a:r>
                <a:r>
                  <a:rPr lang="en-US" sz="2000" dirty="0" smtClean="0"/>
                  <a:t>to </a:t>
                </a:r>
                <a:r>
                  <a:rPr lang="en-US" sz="2000" dirty="0"/>
                  <a:t>use Stokes’ </a:t>
                </a:r>
                <a:r>
                  <a:rPr lang="en-US" sz="2000" dirty="0" smtClean="0"/>
                  <a:t>Theorem.</a:t>
                </a:r>
              </a:p>
              <a:p>
                <a:pPr marL="0" lvl="1" algn="just"/>
                <a:r>
                  <a:rPr lang="en-US" sz="2000" dirty="0" smtClean="0"/>
                  <a:t>First we compute curl of F: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1210"/>
                <a:ext cx="8064128" cy="2911887"/>
              </a:xfrm>
              <a:prstGeom prst="rect">
                <a:avLst/>
              </a:prstGeom>
              <a:blipFill rotWithShape="1">
                <a:blip r:embed="rId4"/>
                <a:stretch>
                  <a:fillRect l="-756" t="-21548" r="-1663" b="-2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5800" y="2924944"/>
            <a:ext cx="1639888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1662683"/>
              </p:ext>
            </p:extLst>
          </p:nvPr>
        </p:nvGraphicFramePr>
        <p:xfrm>
          <a:off x="1763688" y="4562199"/>
          <a:ext cx="3672408" cy="1407932"/>
        </p:xfrm>
        <a:graphic>
          <a:graphicData uri="http://schemas.openxmlformats.org/presentationml/2006/ole">
            <p:oleObj spid="_x0000_s79882" name="Equation" r:id="rId6" imgW="2286000" imgH="8763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82920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611560" y="1341210"/>
                <a:ext cx="8064128" cy="2284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algn="just"/>
                <a:r>
                  <a:rPr lang="en-US" sz="2000" dirty="0" smtClean="0">
                    <a:solidFill>
                      <a:srgbClr val="3333FF"/>
                    </a:solidFill>
                  </a:rPr>
                  <a:t>Conti.. </a:t>
                </a: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lvl="1" algn="just"/>
                <a:r>
                  <a:rPr lang="en-US" sz="2000" dirty="0" smtClean="0"/>
                  <a:t>If </a:t>
                </a:r>
                <a:r>
                  <a:rPr lang="en-US" sz="2000" dirty="0"/>
                  <a:t>we orient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upward,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has the induced </a:t>
                </a:r>
                <a:r>
                  <a:rPr lang="en-US" sz="2000" dirty="0" smtClean="0"/>
                  <a:t>positive </a:t>
                </a:r>
                <a:r>
                  <a:rPr lang="en-US" sz="2000" dirty="0"/>
                  <a:t>orientation</a:t>
                </a:r>
                <a:r>
                  <a:rPr lang="en-US" sz="2000" dirty="0" smtClean="0"/>
                  <a:t>.</a:t>
                </a:r>
              </a:p>
              <a:p>
                <a:pPr marL="0" lvl="1" algn="just"/>
                <a:endParaRPr lang="en-US" sz="2000" dirty="0"/>
              </a:p>
              <a:p>
                <a:pPr marL="0" lvl="1" algn="just"/>
                <a:r>
                  <a:rPr lang="en-US" sz="2000" dirty="0"/>
                  <a:t>The projection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/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on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𝑥𝑦</m:t>
                    </m:r>
                    <m:r>
                      <a:rPr lang="en-US" sz="2000" i="1" dirty="0">
                        <a:latin typeface="Cambria Math"/>
                      </a:rPr>
                      <m:t>−</m:t>
                    </m:r>
                    <m:r>
                      <a:rPr lang="en-US" sz="2000" i="1" dirty="0">
                        <a:latin typeface="Cambria Math"/>
                      </a:rPr>
                      <m:t>𝑝𝑙𝑎𝑛𝑒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is </a:t>
                </a:r>
                <a:r>
                  <a:rPr lang="en-US" sz="2000" dirty="0"/>
                  <a:t>the disk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+ </m:t>
                    </m:r>
                    <m:r>
                      <a:rPr lang="en-US" sz="2000" i="1" dirty="0">
                        <a:latin typeface="Cambria Math"/>
                      </a:rPr>
                      <m:t>𝑦</m:t>
                    </m:r>
                    <m:r>
                      <a:rPr lang="en-US" sz="2000" i="1" baseline="30000" dirty="0">
                        <a:latin typeface="Cambria Math"/>
                      </a:rPr>
                      <m:t>2</m:t>
                    </m:r>
                    <m:r>
                      <a:rPr lang="en-US" sz="2000" i="1" dirty="0">
                        <a:latin typeface="Cambria Math"/>
                      </a:rPr>
                      <m:t> ≤ 1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lvl="1" algn="just"/>
                <a:endParaRPr lang="en-US" sz="2000" dirty="0" smtClean="0"/>
              </a:p>
              <a:p>
                <a:pPr marL="0" lvl="1" algn="just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) = 2 – </m:t>
                    </m:r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then</a:t>
                </a:r>
              </a:p>
              <a:p>
                <a:pPr marL="0" lvl="1" algn="just"/>
                <a:endParaRPr lang="en-US" sz="20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1210"/>
                <a:ext cx="8064128" cy="2284343"/>
              </a:xfrm>
              <a:prstGeom prst="rect">
                <a:avLst/>
              </a:prstGeom>
              <a:blipFill rotWithShape="1">
                <a:blip r:embed="rId4"/>
                <a:stretch>
                  <a:fillRect l="-756" t="-1067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5800" y="2780928"/>
            <a:ext cx="1639888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E45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2835957"/>
              </p:ext>
            </p:extLst>
          </p:nvPr>
        </p:nvGraphicFramePr>
        <p:xfrm>
          <a:off x="683568" y="3356992"/>
          <a:ext cx="5478463" cy="3282950"/>
        </p:xfrm>
        <a:graphic>
          <a:graphicData uri="http://schemas.openxmlformats.org/presentationml/2006/ole">
            <p:oleObj spid="_x0000_s81929" name="Equation" r:id="rId6" imgW="3073400" imgH="18415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87398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3950"/>
            <a:ext cx="7200800" cy="551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2932" y="1306513"/>
            <a:ext cx="2384090" cy="2053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690071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1" y="1400200"/>
            <a:ext cx="5900266" cy="3762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5408" y="2870688"/>
            <a:ext cx="2592288" cy="2232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742171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" y="1340768"/>
            <a:ext cx="7518013" cy="542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0035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2776"/>
            <a:ext cx="7200800" cy="5063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5770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623004" y="1535525"/>
                <a:ext cx="8197468" cy="302786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/>
                  <a:t>In general,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 smtClean="0"/>
                  <a:t> are oriented surfaces with the same oriented boundary curve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US" sz="2000" dirty="0" smtClean="0"/>
                  <a:t> and both satisfy the hypotheses of Stokes’ Theorem, then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This fact is useful when it is difficult to integrate over one surface but easy to integrate over the other.</a:t>
                </a:r>
                <a:endParaRPr lang="en-US" sz="2000" dirty="0"/>
              </a:p>
            </p:txBody>
          </p:sp>
        </mc:Choice>
        <mc:Fallback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004" y="1535525"/>
                <a:ext cx="8197468" cy="3027868"/>
              </a:xfrm>
              <a:prstGeom prst="rect">
                <a:avLst/>
              </a:prstGeom>
              <a:blipFill rotWithShape="1">
                <a:blip r:embed="rId4"/>
                <a:stretch>
                  <a:fillRect l="-743" t="-805" r="-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57876841"/>
              </p:ext>
            </p:extLst>
          </p:nvPr>
        </p:nvGraphicFramePr>
        <p:xfrm>
          <a:off x="1867309" y="2618556"/>
          <a:ext cx="4975994" cy="861806"/>
        </p:xfrm>
        <a:graphic>
          <a:graphicData uri="http://schemas.openxmlformats.org/presentationml/2006/ole">
            <p:oleObj spid="_x0000_s82951" name="Equation" r:id="rId5" imgW="2273300" imgH="3937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3344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b/w Green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1560" y="1364570"/>
                <a:ext cx="8064128" cy="4505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> express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 smtClean="0">
                          <a:latin typeface="Cambria Math"/>
                        </a:rPr>
                        <m:t>𝑭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𝒊</m:t>
                      </m:r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𝒋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r>
                  <a:rPr lang="fr-FR" sz="2000" dirty="0" smtClean="0"/>
                  <a:t>    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2</m:t>
                    </m:r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> as a </a:t>
                </a:r>
                <a:r>
                  <a:rPr lang="fr-FR" sz="2000" dirty="0" err="1" smtClean="0"/>
                  <a:t>vector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field</a:t>
                </a:r>
                <a:r>
                  <a:rPr lang="fr-FR" sz="2000" dirty="0" smtClean="0"/>
                  <a:t>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3</m:t>
                    </m:r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fr-FR" sz="2000" dirty="0" smtClean="0"/>
                  <a:t> by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i="1">
                          <a:latin typeface="Cambria Math"/>
                        </a:rPr>
                        <m:t>𝑭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>
                          <a:latin typeface="Cambria Math"/>
                        </a:rPr>
                        <m:t>𝒊</m:t>
                      </m:r>
                      <m:r>
                        <a:rPr lang="fr-FR" sz="2000" i="1">
                          <a:latin typeface="Cambria Math"/>
                        </a:rPr>
                        <m:t>+</m:t>
                      </m:r>
                      <m:r>
                        <a:rPr lang="fr-FR" sz="20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,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000" b="1" i="1" smtClean="0">
                          <a:latin typeface="Cambria Math"/>
                        </a:rPr>
                        <m:t>𝒋</m:t>
                      </m:r>
                      <m:r>
                        <a:rPr lang="fr-FR" sz="2000" b="0" i="1" smtClean="0">
                          <a:latin typeface="Cambria Math"/>
                        </a:rPr>
                        <m:t>+0</m:t>
                      </m:r>
                      <m:r>
                        <a:rPr lang="fr-FR" sz="2000" b="1" i="1" smtClean="0">
                          <a:latin typeface="Cambria Math"/>
                        </a:rPr>
                        <m:t>𝒌</m:t>
                      </m:r>
                    </m:oMath>
                  </m:oMathPara>
                </a14:m>
                <a:endParaRPr lang="fr-FR" sz="2000" b="1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> in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𝑝𝑙𝑎𝑛𝑒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enclosed</a:t>
                </a:r>
                <a:r>
                  <a:rPr lang="fr-FR" sz="2000" dirty="0" smtClean="0"/>
                  <a:t> by a simple, </a:t>
                </a:r>
                <a:r>
                  <a:rPr lang="fr-FR" sz="2000" dirty="0" err="1" smtClean="0"/>
                  <a:t>closed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piecewise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smoth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treat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as a flat surface, and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treat</a:t>
                </a:r>
                <a:r>
                  <a:rPr lang="fr-FR" sz="2000" dirty="0" smtClean="0"/>
                  <a:t> a surface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over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as an </a:t>
                </a:r>
                <a:r>
                  <a:rPr lang="fr-FR" sz="2000" dirty="0" err="1" smtClean="0"/>
                  <a:t>ordinary</a:t>
                </a:r>
                <a:r>
                  <a:rPr lang="fr-FR" sz="2000" dirty="0" smtClean="0"/>
                  <a:t> double </a:t>
                </a:r>
                <a:r>
                  <a:rPr lang="fr-FR" sz="2000" dirty="0" err="1" smtClean="0"/>
                  <a:t>integral</a:t>
                </a:r>
                <a:r>
                  <a:rPr lang="fr-FR" sz="2000" dirty="0" smtClean="0"/>
                  <a:t> over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Thus</a:t>
                </a:r>
                <a:r>
                  <a:rPr lang="fr-FR" sz="2000" dirty="0" smtClean="0"/>
                  <a:t>,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if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> orient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> up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counterclockwise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looking</a:t>
                </a:r>
                <a:r>
                  <a:rPr lang="fr-FR" sz="2000" dirty="0" smtClean="0"/>
                  <a:t> down the positive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latin typeface="Cambria Math"/>
                      </a:rPr>
                      <m:t>𝑎𝑥𝑖𝑠</m:t>
                    </m:r>
                  </m:oMath>
                </a14:m>
                <a:r>
                  <a:rPr lang="fr-FR" sz="2000" dirty="0" smtClean="0"/>
                  <a:t>, </a:t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∮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fr-FR" sz="2000" b="0" i="1" smtClean="0">
                              <a:latin typeface="Cambria Math"/>
                            </a:rPr>
                            <m:t>𝐶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𝒓</m:t>
                          </m:r>
                        </m:e>
                      </m:nary>
                      <m:r>
                        <a:rPr lang="fr-FR" sz="2000" b="1" i="0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∬"/>
                          <m:supHide m:val="on"/>
                          <m:ctrlPr>
                            <a:rPr lang="fr-FR" sz="2000" b="1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1" i="1" smtClean="0">
                              <a:latin typeface="Cambria Math"/>
                            </a:rPr>
                            <m:t>𝝈</m:t>
                          </m:r>
                        </m:sub>
                        <m:sup/>
                        <m:e>
                          <m:r>
                            <a:rPr lang="fr-FR" sz="2000" b="1" i="1" smtClean="0">
                              <a:latin typeface="Cambria Math"/>
                            </a:rPr>
                            <m:t>𝒄𝒖𝒓𝒍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𝑭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⋅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𝒌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fr-FR" sz="2000" b="1" i="1" smtClean="0">
                              <a:latin typeface="Cambria Math"/>
                            </a:rPr>
                            <m:t>𝑨</m:t>
                          </m:r>
                        </m:e>
                      </m:nary>
                    </m:oMath>
                  </m:oMathPara>
                </a14:m>
                <a:endParaRPr lang="fr-FR" sz="2000" b="1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4505079"/>
              </a:xfrm>
              <a:prstGeom prst="rect">
                <a:avLst/>
              </a:prstGeom>
              <a:blipFill rotWithShape="1">
                <a:blip r:embed="rId3"/>
                <a:stretch>
                  <a:fillRect l="-756" t="-541" r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30845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b/w Green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11560" y="1364570"/>
                <a:ext cx="8064128" cy="42382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Remarks:</a:t>
                </a:r>
                <a:r>
                  <a:rPr lang="en-US" sz="2000" dirty="0" smtClean="0"/>
                  <a:t/>
                </a:r>
                <a:r>
                  <a:rPr lang="fr-FR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Since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𝜕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=0,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Substituting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this</a:t>
                </a:r>
                <a:r>
                  <a:rPr lang="fr-FR" sz="2000" dirty="0" smtClean="0"/>
                  <a:t> expression </a:t>
                </a:r>
                <a:r>
                  <a:rPr lang="fr-FR" sz="2000" dirty="0" err="1" smtClean="0"/>
                  <a:t>previous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</a:t>
                </a:r>
                <a:r>
                  <a:rPr lang="fr-FR" sz="2000" dirty="0" smtClean="0"/>
                  <a:t> and  </a:t>
                </a:r>
                <a:r>
                  <a:rPr lang="fr-FR" sz="2000" dirty="0" err="1" smtClean="0"/>
                  <a:t>expressing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integrals</a:t>
                </a:r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terms</a:t>
                </a:r>
                <a:r>
                  <a:rPr lang="fr-FR" sz="2000" dirty="0" smtClean="0"/>
                  <a:t> of components </a:t>
                </a:r>
                <a:r>
                  <a:rPr lang="fr-FR" sz="2000" dirty="0" err="1" smtClean="0"/>
                  <a:t>yields</a:t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Green’s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theorem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> a </a:t>
                </a:r>
                <a:r>
                  <a:rPr lang="fr-FR" sz="2000" dirty="0" err="1" smtClean="0"/>
                  <a:t>special</a:t>
                </a:r>
                <a:r>
                  <a:rPr lang="fr-FR" sz="2000" dirty="0" smtClean="0"/>
                  <a:t> case of Stokes</a:t>
                </a:r>
                <a:r>
                  <a:rPr lang="fr-FR" sz="2000" dirty="0"/>
                  <a:t>’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theorem</a:t>
                </a:r>
                <a:r>
                  <a:rPr lang="fr-FR" sz="2000" dirty="0" smtClean="0"/>
                  <a:t>.</a:t>
                </a:r>
                <a:endParaRPr lang="fr-FR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64570"/>
                <a:ext cx="8064128" cy="4238212"/>
              </a:xfrm>
              <a:prstGeom prst="rect">
                <a:avLst/>
              </a:prstGeom>
              <a:blipFill rotWithShape="1">
                <a:blip r:embed="rId3"/>
                <a:stretch>
                  <a:fillRect l="-756" t="-576" r="-1663" b="-1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76872"/>
            <a:ext cx="733734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6311" y="4471341"/>
            <a:ext cx="4105929" cy="76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9722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Relationship b/w Green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&amp;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Stokes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’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theorem</a:t>
            </a:r>
            <a:endParaRPr lang="en-US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60" y="1364570"/>
            <a:ext cx="80641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solidFill>
                  <a:srgbClr val="3333FF"/>
                </a:solidFill>
              </a:rPr>
              <a:t>Remarks:</a:t>
            </a:r>
            <a:r>
              <a:rPr lang="en-US" sz="2000" dirty="0" smtClean="0"/>
              <a:t>  </a:t>
            </a:r>
            <a:r>
              <a:rPr lang="fr-FR" sz="2000" dirty="0" smtClean="0"/>
              <a:t> </a:t>
            </a:r>
          </a:p>
          <a:p>
            <a:pPr algn="just"/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Stokes</a:t>
            </a:r>
            <a:r>
              <a:rPr lang="en-US" sz="2000" dirty="0"/>
              <a:t>’ Theorem can be regarded as </a:t>
            </a:r>
            <a:r>
              <a:rPr lang="en-US" sz="2000" dirty="0" smtClean="0"/>
              <a:t>a </a:t>
            </a:r>
            <a:r>
              <a:rPr lang="en-US" sz="2000" dirty="0"/>
              <a:t>higher-dimensional version of Green’s Theorem.</a:t>
            </a:r>
          </a:p>
          <a:p>
            <a:pPr algn="just"/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/>
              <a:t>Green’s Theorem relates a double integral over </a:t>
            </a:r>
            <a:r>
              <a:rPr lang="en-US" sz="2000" dirty="0" smtClean="0"/>
              <a:t>a </a:t>
            </a:r>
            <a:r>
              <a:rPr lang="en-US" sz="2000" dirty="0"/>
              <a:t>plane region D to a line integral around its plane boundary </a:t>
            </a:r>
            <a:r>
              <a:rPr lang="en-US" sz="2000" dirty="0" smtClean="0"/>
              <a:t>curve.</a:t>
            </a:r>
          </a:p>
          <a:p>
            <a:pPr algn="just"/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Stokes</a:t>
            </a:r>
            <a:r>
              <a:rPr lang="en-US" sz="2000" dirty="0"/>
              <a:t>’ Theorem relates a surface integral over </a:t>
            </a:r>
            <a:r>
              <a:rPr lang="en-US" sz="2000" dirty="0" smtClean="0"/>
              <a:t>a </a:t>
            </a:r>
            <a:r>
              <a:rPr lang="en-US" sz="2000" dirty="0"/>
              <a:t>surface S to </a:t>
            </a:r>
            <a:r>
              <a:rPr lang="en-US" sz="2000" dirty="0" smtClean="0"/>
              <a:t>a line </a:t>
            </a:r>
            <a:r>
              <a:rPr lang="en-US" sz="2000" dirty="0"/>
              <a:t>integral around the boundary </a:t>
            </a:r>
            <a:r>
              <a:rPr lang="en-US" sz="2000" dirty="0" smtClean="0"/>
              <a:t>curve </a:t>
            </a:r>
            <a:r>
              <a:rPr lang="en-US" sz="2000" dirty="0"/>
              <a:t>of S (a space curve).</a:t>
            </a:r>
          </a:p>
          <a:p>
            <a:pPr algn="just"/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1902149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92578" y="2017871"/>
            <a:ext cx="784810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Orientation of non-parametric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Green’s theorem for line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Stokes’ theorem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Relationship b/w Green </a:t>
            </a:r>
            <a:r>
              <a:rPr lang="en-US" sz="2200" smtClean="0">
                <a:solidFill>
                  <a:srgbClr val="3333FF"/>
                </a:solidFill>
              </a:rPr>
              <a:t>&amp; Stokes’ </a:t>
            </a:r>
            <a:r>
              <a:rPr lang="en-US" sz="2200" dirty="0" smtClean="0">
                <a:solidFill>
                  <a:srgbClr val="3333FF"/>
                </a:solidFill>
              </a:rPr>
              <a:t>theorem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21268</TotalTime>
  <Words>384</Words>
  <Application>Microsoft Office PowerPoint</Application>
  <PresentationFormat>On-screen Show (4:3)</PresentationFormat>
  <Paragraphs>112</Paragraphs>
  <Slides>35</Slides>
  <Notes>32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3090</cp:revision>
  <dcterms:created xsi:type="dcterms:W3CDTF">2012-05-05T21:34:59Z</dcterms:created>
  <dcterms:modified xsi:type="dcterms:W3CDTF">2013-01-05T10:06:04Z</dcterms:modified>
</cp:coreProperties>
</file>