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66" r:id="rId3"/>
    <p:sldId id="267" r:id="rId4"/>
    <p:sldId id="805" r:id="rId5"/>
    <p:sldId id="810" r:id="rId6"/>
    <p:sldId id="812" r:id="rId7"/>
    <p:sldId id="818" r:id="rId8"/>
    <p:sldId id="817" r:id="rId9"/>
    <p:sldId id="821" r:id="rId10"/>
    <p:sldId id="823" r:id="rId11"/>
    <p:sldId id="824" r:id="rId12"/>
    <p:sldId id="827" r:id="rId13"/>
    <p:sldId id="830" r:id="rId14"/>
    <p:sldId id="831" r:id="rId15"/>
    <p:sldId id="832" r:id="rId16"/>
    <p:sldId id="833" r:id="rId17"/>
    <p:sldId id="834" r:id="rId18"/>
    <p:sldId id="835" r:id="rId19"/>
    <p:sldId id="836" r:id="rId20"/>
    <p:sldId id="837" r:id="rId21"/>
    <p:sldId id="838" r:id="rId22"/>
    <p:sldId id="839" r:id="rId23"/>
    <p:sldId id="840" r:id="rId24"/>
    <p:sldId id="829" r:id="rId25"/>
    <p:sldId id="842" r:id="rId26"/>
    <p:sldId id="841" r:id="rId27"/>
    <p:sldId id="843" r:id="rId28"/>
    <p:sldId id="844" r:id="rId29"/>
    <p:sldId id="845" r:id="rId30"/>
    <p:sldId id="846" r:id="rId31"/>
    <p:sldId id="847" r:id="rId32"/>
    <p:sldId id="848" r:id="rId33"/>
    <p:sldId id="849" r:id="rId34"/>
    <p:sldId id="850" r:id="rId35"/>
    <p:sldId id="851" r:id="rId36"/>
    <p:sldId id="852" r:id="rId37"/>
    <p:sldId id="853" r:id="rId38"/>
    <p:sldId id="855" r:id="rId39"/>
    <p:sldId id="854" r:id="rId40"/>
    <p:sldId id="856" r:id="rId41"/>
    <p:sldId id="857" r:id="rId42"/>
    <p:sldId id="858" r:id="rId43"/>
    <p:sldId id="859" r:id="rId44"/>
    <p:sldId id="860" r:id="rId45"/>
    <p:sldId id="494" r:id="rId46"/>
  </p:sldIdLst>
  <p:sldSz cx="9144000" cy="6858000" type="screen4x3"/>
  <p:notesSz cx="6858000" cy="9144000"/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A0000"/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676" autoAdjust="0"/>
    <p:restoredTop sz="96803" autoAdjust="0"/>
  </p:normalViewPr>
  <p:slideViewPr>
    <p:cSldViewPr>
      <p:cViewPr>
        <p:scale>
          <a:sx n="73" d="100"/>
          <a:sy n="73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45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9.wmf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3.wmf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30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28352" y="2017871"/>
            <a:ext cx="7848104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Integrating vector fields along curves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Work done by a force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Fundamental theorem of Calculus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Independence of path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Integration along closed path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Test for conservative fields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2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8352" y="2017871"/>
            <a:ext cx="7848104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Surfaces area &amp; parametric representations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Introduction to surface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Evaluating surface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Piecewise smooth surfaces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Oriented surfaces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Flux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348538" cy="51138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Let </a:t>
                </a:r>
                <a:r>
                  <a:rPr lang="en-US" sz="2000" dirty="0" smtClean="0"/>
                  <a:t>a curve be parameterized by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𝒊</m:t>
                    </m:r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𝒋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b="0" dirty="0" err="1" smtClean="0"/>
                  <a:t>Then</a:t>
                </a:r>
                <a:r>
                  <a:rPr lang="fr-FR" sz="2000" b="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</m:t>
                    </m:r>
                    <m:r>
                      <a:rPr lang="fr-FR" sz="2000" b="1" i="1" smtClean="0">
                        <a:latin typeface="Cambria Math"/>
                      </a:rPr>
                      <m:t>𝒓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1" i="1" smtClean="0">
                        <a:latin typeface="Cambria Math"/>
                      </a:rPr>
                      <m:t>𝒊</m:t>
                    </m:r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𝑑𝑦</m:t>
                    </m:r>
                    <m:r>
                      <a:rPr lang="fr-FR" sz="2000" b="1" i="1" smtClean="0">
                        <a:latin typeface="Cambria Math"/>
                      </a:rPr>
                      <m:t>𝒋</m:t>
                    </m:r>
                  </m:oMath>
                </a14:m>
                <a:r>
                  <a:rPr lang="en-US" sz="2000" b="1" dirty="0" smtClean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b="1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For a vector field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𝑭</m:t>
                    </m:r>
                    <m:d>
                      <m:dPr>
                        <m:ctrlPr>
                          <a:rPr lang="fr-FR" sz="20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𝒊</m:t>
                    </m:r>
                    <m:r>
                      <a:rPr lang="fr-FR" sz="2000" b="1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𝒋</m:t>
                    </m:r>
                    <m:r>
                      <a:rPr lang="fr-FR" sz="2000" b="1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1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𝑑𝑥</m:t>
                      </m:r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r>
                        <a:rPr lang="fr-FR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𝑑𝑦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0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fr-FR" sz="2000" b="1" i="1">
                                  <a:latin typeface="Cambria Math"/>
                                </a:rPr>
                                <m:t>𝒊</m:t>
                              </m:r>
                              <m:r>
                                <a:rPr lang="fr-FR" sz="2000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0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fr-FR" sz="2000" b="1" i="1">
                                  <a:latin typeface="Cambria Math"/>
                                </a:rPr>
                                <m:t>𝒋</m:t>
                              </m:r>
                            </m:e>
                          </m:d>
                          <m:r>
                            <a:rPr lang="fr-FR" sz="2000" b="0" i="1" smtClean="0">
                              <a:latin typeface="Cambria Math"/>
                            </a:rPr>
                            <m:t>⋅(</m:t>
                          </m:r>
                          <m:r>
                            <a:rPr lang="fr-FR" sz="2000" i="1">
                              <a:latin typeface="Cambria Math"/>
                            </a:rPr>
                            <m:t>𝑑𝑥</m:t>
                          </m:r>
                          <m:r>
                            <a:rPr lang="fr-FR" sz="2000" i="1">
                              <a:latin typeface="Cambria Math"/>
                            </a:rPr>
                            <m:t> </m:t>
                          </m:r>
                          <m:r>
                            <a:rPr lang="fr-FR" sz="2000" b="1" i="1">
                              <a:latin typeface="Cambria Math"/>
                            </a:rPr>
                            <m:t>𝒊</m:t>
                          </m:r>
                          <m:r>
                            <a:rPr lang="fr-FR" sz="2000" i="1">
                              <a:latin typeface="Cambria Math"/>
                            </a:rPr>
                            <m:t>+</m:t>
                          </m:r>
                          <m:r>
                            <a:rPr lang="fr-FR" sz="2000" i="1">
                              <a:latin typeface="Cambria Math"/>
                            </a:rPr>
                            <m:t>𝑑𝑦</m:t>
                          </m:r>
                          <m:r>
                            <a:rPr lang="fr-FR" sz="2000" b="1" i="1">
                              <a:latin typeface="Cambria Math"/>
                            </a:rPr>
                            <m:t>𝒋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sz="20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𝒅𝒓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dirty="0" smtClean="0"/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Definition:</a:t>
                </a:r>
                <a:r>
                  <a:rPr lang="en-US" sz="2000" dirty="0" smtClean="0"/>
                  <a:t/>
                </a:r>
                <a:r>
                  <a:rPr lang="fr-FR" sz="2000" dirty="0" smtClean="0"/>
                  <a:t/>
                </a:r>
              </a:p>
              <a:p>
                <a:pPr algn="just"/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𝑭</m:t>
                    </m:r>
                  </m:oMath>
                </a14:m>
                <a:r>
                  <a:rPr lang="en-US" sz="2000" b="1" dirty="0" smtClean="0"/>
                  <a:t/>
                </a:r>
                <a:r>
                  <a:rPr lang="en-US" sz="2000" dirty="0" smtClean="0"/>
                  <a:t>is a continuous vector field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b="1" dirty="0" smtClean="0"/>
                  <a:t/>
                </a:r>
                <a:r>
                  <a:rPr lang="en-US" sz="2000" dirty="0" smtClean="0"/>
                  <a:t>is a smooth oriented curve then the line integral of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𝑭</m:t>
                    </m:r>
                  </m:oMath>
                </a14:m>
                <a:r>
                  <a:rPr lang="en-US" sz="2000" b="1" dirty="0" smtClean="0"/>
                  <a:t> along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is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endParaRPr lang="fr-FR" sz="20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1" i="1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>
                              <a:latin typeface="Cambria Math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given</a:t>
                </a:r>
                <a:r>
                  <a:rPr lang="fr-FR" sz="2000" dirty="0" smtClean="0"/>
                  <a:t> by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r>
                          <a:rPr lang="fr-FR" sz="2000" b="1" i="1">
                            <a:latin typeface="Cambria Math"/>
                          </a:rPr>
                          <m:t>𝑭</m:t>
                        </m:r>
                        <m:r>
                          <a:rPr lang="fr-FR" sz="2000" b="1" i="1">
                            <a:latin typeface="Cambria Math"/>
                          </a:rPr>
                          <m:t>⋅</m:t>
                        </m:r>
                        <m:r>
                          <a:rPr lang="fr-FR" sz="2000" b="1" i="1">
                            <a:latin typeface="Cambria Math"/>
                          </a:rPr>
                          <m:t>𝒅𝒓</m:t>
                        </m:r>
                      </m:e>
                    </m:nary>
                    <m:r>
                      <a:rPr lang="fr-FR" sz="2000" b="1" i="1">
                        <a:latin typeface="Cambria Math"/>
                      </a:rPr>
                      <m:t>=</m:t>
                    </m:r>
                    <m:nary>
                      <m:naryPr>
                        <m:supHide m:val="on"/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r>
                          <a:rPr lang="fr-FR" sz="2000" b="1" i="1">
                            <a:latin typeface="Cambria Math"/>
                          </a:rPr>
                          <m:t>𝑭</m:t>
                        </m:r>
                        <m:r>
                          <a:rPr lang="fr-FR" sz="2000" b="1" i="1">
                            <a:latin typeface="Cambria Math"/>
                          </a:rPr>
                          <m:t>(</m:t>
                        </m:r>
                        <m:r>
                          <a:rPr lang="fr-FR" sz="2000" b="1" i="1">
                            <a:latin typeface="Cambria Math"/>
                          </a:rPr>
                          <m:t>𝒓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𝑡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  <m:r>
                          <a:rPr lang="fr-FR" sz="2000" b="1" i="1">
                            <a:latin typeface="Cambria Math"/>
                          </a:rPr>
                          <m:t>⋅</m:t>
                        </m:r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1" i="1">
                                <a:latin typeface="Cambria Math"/>
                              </a:rPr>
                              <m:t>𝒓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𝑑𝑡</m:t>
                        </m:r>
                      </m:e>
                    </m:nary>
                  </m:oMath>
                </a14:m>
                <a:r>
                  <a:rPr lang="en-US" sz="2000" dirty="0" smtClean="0"/>
                  <a:t>.</a:t>
                </a:r>
                <a:endParaRPr lang="en-US" sz="2000" dirty="0" smtClean="0"/>
              </a:p>
              <a:p>
                <a:pPr algn="just"/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348538" cy="5113836"/>
              </a:xfrm>
              <a:prstGeom prst="rect">
                <a:avLst/>
              </a:prstGeom>
              <a:blipFill rotWithShape="1">
                <a:blip r:embed="rId3"/>
                <a:stretch>
                  <a:fillRect l="-730" t="-477" r="-1533" b="-10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5722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340768"/>
                <a:ext cx="8348538" cy="38686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𝑡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is an arc length parameter i.e.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𝑡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𝑻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1" i="1" smtClean="0">
                        <a:latin typeface="Cambria Math"/>
                      </a:rPr>
                      <m:t>𝒓</m:t>
                    </m:r>
                    <m:r>
                      <a:rPr lang="fr-FR" sz="2000" b="1" i="1" smtClean="0">
                        <a:latin typeface="Cambria Math"/>
                      </a:rPr>
                      <m:t>′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𝑠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b="1" dirty="0" smtClean="0"/>
                  <a:t/>
                </a:r>
                <a:r>
                  <a:rPr lang="en-US" sz="2000" dirty="0" smtClean="0"/>
                  <a:t>is the unit tangent vector field along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b="1" dirty="0" smtClean="0"/>
                  <a:t/>
                </a:r>
                <a:r>
                  <a:rPr lang="fr-FR" sz="2000" dirty="0" smtClean="0">
                    <a:latin typeface="+mj-lt"/>
                  </a:rPr>
                  <a:t>Then </a:t>
                </a:r>
                <a:endParaRPr lang="fr-FR" sz="2000" dirty="0" smtClean="0">
                  <a:latin typeface="+mj-lt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𝒅𝒓</m:t>
                          </m:r>
                        </m:e>
                      </m:nary>
                      <m:r>
                        <a:rPr lang="fr-FR" sz="2000" b="1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b="1" i="1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>
                              <a:latin typeface="Cambria Math"/>
                            </a:rPr>
                            <m:t>(</m:t>
                          </m:r>
                          <m:r>
                            <a:rPr lang="fr-FR" sz="2000" b="1" i="1">
                              <a:latin typeface="Cambria Math"/>
                            </a:rPr>
                            <m:t>𝒓</m:t>
                          </m:r>
                          <m:d>
                            <m:dPr>
                              <m:ctrlPr>
                                <a:rPr lang="fr-FR" sz="20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fr-FR" sz="2000" b="1" i="1" smtClean="0">
                              <a:latin typeface="Cambria Math"/>
                            </a:rPr>
                            <m:t>)</m:t>
                          </m:r>
                          <m:r>
                            <a:rPr lang="fr-FR" sz="2000" b="1" i="1">
                              <a:latin typeface="Cambria Math"/>
                            </a:rPr>
                            <m:t>⋅</m:t>
                          </m:r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𝑑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𝑠</m:t>
                          </m:r>
                        </m:e>
                      </m:nary>
                      <m:r>
                        <a:rPr lang="fr-FR" sz="2000" b="1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b="1" i="1">
                              <a:latin typeface="Cambria Math"/>
                            </a:rPr>
                            <m:t>𝑭</m:t>
                          </m:r>
                          <m:d>
                            <m:dPr>
                              <m:ctrlPr>
                                <a:rPr lang="fr-FR" sz="20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1" i="1">
                                  <a:latin typeface="Cambria Math"/>
                                </a:rPr>
                                <m:t>𝒓</m:t>
                              </m:r>
                              <m:d>
                                <m:dPr>
                                  <m:ctrlPr>
                                    <a:rPr lang="fr-FR" sz="20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fr-FR" sz="2000" b="1" i="1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𝑻</m:t>
                          </m:r>
                          <m:r>
                            <a:rPr lang="fr-FR" sz="2000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sz="2000" b="1" i="1">
                          <a:latin typeface="Cambria Math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1" i="1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𝑻</m:t>
                          </m:r>
                          <m:r>
                            <a:rPr lang="fr-FR" sz="2000" i="1">
                              <a:latin typeface="Cambria Math"/>
                            </a:rPr>
                            <m:t>𝑑𝑠</m:t>
                          </m:r>
                        </m:e>
                      </m:nary>
                      <m:r>
                        <a:rPr lang="fr-FR" sz="2000" b="0" i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/>
                  <a:t>If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𝜃</m:t>
                    </m:r>
                  </m:oMath>
                </a14:m>
                <a:r>
                  <a:rPr lang="fr-FR" sz="2000" dirty="0"/>
                  <a:t/>
                </a:r>
                <a:r>
                  <a:rPr lang="fr-FR" sz="2000" dirty="0" err="1"/>
                  <a:t>is</a:t>
                </a:r>
                <a:r>
                  <a:rPr lang="fr-FR" sz="2000" dirty="0"/>
                  <a:t> the angle </a:t>
                </a:r>
                <a:r>
                  <a:rPr lang="fr-FR" sz="2000" dirty="0" err="1"/>
                  <a:t>between</a:t>
                </a:r>
                <a:r>
                  <a:rPr lang="fr-FR" sz="2000" dirty="0"/>
                  <a:t/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/>
                      </a:rPr>
                      <m:t>𝑭</m:t>
                    </m:r>
                    <m:r>
                      <a:rPr lang="fr-FR" sz="2000" b="1" i="1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/>
                  <a:t>and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/>
                      </a:rPr>
                      <m:t>𝑻</m:t>
                    </m:r>
                  </m:oMath>
                </a14:m>
                <a:r>
                  <a:rPr lang="fr-FR" sz="2000" dirty="0"/>
                  <a:t> then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/>
                      </a:rPr>
                      <m:t>𝑭</m:t>
                    </m:r>
                    <m:r>
                      <a:rPr lang="fr-FR" sz="2000" b="1" i="1">
                        <a:latin typeface="Cambria Math"/>
                      </a:rPr>
                      <m:t>⋅</m:t>
                    </m:r>
                    <m:r>
                      <a:rPr lang="fr-FR" sz="2000" b="1" i="1">
                        <a:latin typeface="Cambria Math"/>
                      </a:rPr>
                      <m:t>𝑻</m:t>
                    </m:r>
                    <m:r>
                      <a:rPr lang="fr-FR" sz="2000" b="1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fr-FR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1" i="1">
                            <a:latin typeface="Cambria Math"/>
                          </a:rPr>
                          <m:t>𝑭</m:t>
                        </m:r>
                      </m:e>
                    </m:d>
                    <m:d>
                      <m:dPr>
                        <m:begChr m:val="|"/>
                        <m:endChr m:val="|"/>
                        <m:ctrlPr>
                          <a:rPr lang="fr-FR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1" i="1">
                            <a:latin typeface="Cambria Math"/>
                          </a:rPr>
                          <m:t>𝑻</m:t>
                        </m:r>
                      </m:e>
                    </m:d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𝜃</m:t>
                        </m:r>
                        <m:r>
                          <a:rPr lang="fr-FR" sz="2000" i="1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b="1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/>
                      </a:rPr>
                      <m:t>𝑭</m:t>
                    </m:r>
                    <m:r>
                      <a:rPr lang="fr-FR" sz="2000" b="1" i="1">
                        <a:latin typeface="Cambria Math"/>
                      </a:rPr>
                      <m:t>≠</m:t>
                    </m:r>
                    <m:r>
                      <a:rPr lang="fr-FR" sz="20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US" sz="2000" b="1" dirty="0"/>
                  <a:t/>
                </a:r>
                <a:r>
                  <a:rPr lang="en-US" sz="2000" dirty="0"/>
                  <a:t>then the sign of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/>
                      </a:rPr>
                      <m:t>𝑭</m:t>
                    </m:r>
                    <m:r>
                      <a:rPr lang="fr-FR" sz="2000" b="1" i="1">
                        <a:latin typeface="Cambria Math"/>
                      </a:rPr>
                      <m:t>⋅</m:t>
                    </m:r>
                    <m:r>
                      <a:rPr lang="fr-FR" sz="2000" b="1" i="1">
                        <a:latin typeface="Cambria Math"/>
                      </a:rPr>
                      <m:t>𝑻</m:t>
                    </m:r>
                  </m:oMath>
                </a14:m>
                <a:r>
                  <a:rPr lang="en-US" sz="2000" b="1" dirty="0"/>
                  <a:t/>
                </a:r>
                <a:r>
                  <a:rPr lang="en-US" sz="2000" dirty="0"/>
                  <a:t>will depend on the angle between the direction of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/>
                      </a:rPr>
                      <m:t>𝑭</m:t>
                    </m:r>
                  </m:oMath>
                </a14:m>
                <a:r>
                  <a:rPr lang="en-US" sz="2000" b="1" dirty="0"/>
                  <a:t/>
                </a:r>
                <a:r>
                  <a:rPr lang="en-US" sz="2000" dirty="0"/>
                  <a:t>and the direction of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It </a:t>
                </a:r>
                <a:r>
                  <a:rPr lang="en-US" sz="2000" dirty="0"/>
                  <a:t>will be 0 if </a:t>
                </a:r>
                <a14:m>
                  <m:oMath xmlns:m="http://schemas.openxmlformats.org/officeDocument/2006/math">
                    <m:r>
                      <a:rPr lang="fr-FR" sz="2000" b="1" i="1">
                        <a:latin typeface="Cambria Math"/>
                      </a:rPr>
                      <m:t>𝑭</m:t>
                    </m:r>
                  </m:oMath>
                </a14:m>
                <a:r>
                  <a:rPr lang="en-US" sz="2000" b="1" dirty="0"/>
                  <a:t/>
                </a:r>
                <a:r>
                  <a:rPr lang="en-US" sz="2000" dirty="0"/>
                  <a:t>is normal to 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𝐶</m:t>
                    </m:r>
                    <m:r>
                      <a:rPr lang="fr-FR" sz="200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/>
                  <a:t> negative if it has opposite direction then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/>
                  <a:t> and positive if both have the same direction.</a:t>
                </a:r>
                <a:endParaRPr lang="en-US" sz="2000" dirty="0"/>
              </a:p>
              <a:p>
                <a:pPr algn="just"/>
                <a:endParaRPr lang="en-US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348538" cy="3868688"/>
              </a:xfrm>
              <a:prstGeom prst="rect">
                <a:avLst/>
              </a:prstGeom>
              <a:blipFill rotWithShape="1">
                <a:blip r:embed="rId3"/>
                <a:stretch>
                  <a:fillRect l="-730" t="-630" r="-1533" b="-1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70855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91818"/>
            <a:ext cx="7992888" cy="174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Rectangle 15"/>
              <p:cNvSpPr/>
              <p:nvPr/>
            </p:nvSpPr>
            <p:spPr>
              <a:xfrm>
                <a:off x="627917" y="3042245"/>
                <a:ext cx="8064128" cy="21544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endParaRPr lang="en-US" sz="2000" dirty="0">
                  <a:solidFill>
                    <a:srgbClr val="3333FF"/>
                  </a:solidFill>
                </a:endParaRPr>
              </a:p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Definitions: </a:t>
                </a:r>
                <a:r>
                  <a:rPr lang="en-US" dirty="0" smtClean="0"/>
                  <a:t>A force field is </a:t>
                </a:r>
                <a14:m>
                  <m:oMath xmlns:m="http://schemas.openxmlformats.org/officeDocument/2006/math">
                    <m:r>
                      <a:rPr lang="fr-FR" b="1" i="1" smtClean="0">
                        <a:latin typeface="Cambria Math"/>
                      </a:rPr>
                      <m:t>𝑭</m:t>
                    </m:r>
                    <m:r>
                      <a:rPr lang="fr-FR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called  </a:t>
                </a:r>
                <a:r>
                  <a:rPr lang="en-US" sz="2000" dirty="0">
                    <a:solidFill>
                      <a:srgbClr val="3333FF"/>
                    </a:solidFill>
                  </a:rPr>
                  <a:t>conservative </a:t>
                </a:r>
                <a:r>
                  <a:rPr lang="en-US" dirty="0" smtClean="0"/>
                  <a:t>if there exists a scalar function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𝜙</m:t>
                    </m:r>
                  </m:oMath>
                </a14:m>
                <a:r>
                  <a:rPr lang="en-US" dirty="0" smtClean="0"/>
                  <a:t> (called the </a:t>
                </a:r>
                <a:r>
                  <a:rPr lang="en-US" sz="2000" dirty="0">
                    <a:solidFill>
                      <a:srgbClr val="3333FF"/>
                    </a:solidFill>
                  </a:rPr>
                  <a:t>potential</a:t>
                </a:r>
                <a:r>
                  <a:rPr lang="en-US" dirty="0" smtClean="0"/>
                  <a:t>) such that the </a:t>
                </a:r>
                <a14:m>
                  <m:oMath xmlns:m="http://schemas.openxmlformats.org/officeDocument/2006/math">
                    <m:r>
                      <a:rPr lang="fr-FR" b="1" i="1" smtClean="0">
                        <a:latin typeface="Cambria Math"/>
                      </a:rPr>
                      <m:t>𝑭</m:t>
                    </m:r>
                    <m:r>
                      <a:rPr lang="fr-FR" b="0" i="1" smtClean="0">
                        <a:latin typeface="Cambria Math"/>
                      </a:rPr>
                      <m:t>(</m:t>
                    </m:r>
                    <m:r>
                      <a:rPr lang="fr-FR" b="0" i="1" smtClean="0">
                        <a:latin typeface="Cambria Math"/>
                      </a:rPr>
                      <m:t>𝑥</m:t>
                    </m:r>
                    <m:r>
                      <a:rPr lang="fr-FR" b="0" i="1" smtClean="0">
                        <a:latin typeface="Cambria Math"/>
                      </a:rPr>
                      <m:t>,</m:t>
                    </m:r>
                    <m:r>
                      <a:rPr lang="fr-FR" b="0" i="1" smtClean="0">
                        <a:latin typeface="Cambria Math"/>
                      </a:rPr>
                      <m:t>𝑦</m:t>
                    </m:r>
                    <m:r>
                      <a:rPr lang="fr-FR" b="0" i="1" smtClean="0">
                        <a:latin typeface="Cambria Math"/>
                      </a:rPr>
                      <m:t>)=</m:t>
                    </m:r>
                    <m:r>
                      <a:rPr lang="fr-FR" b="0" i="0" smtClean="0">
                        <a:latin typeface="Cambria Math"/>
                      </a:rPr>
                      <m:t>𝛻</m:t>
                    </m:r>
                    <m:r>
                      <a:rPr lang="fr-FR" b="0" i="1" smtClean="0">
                        <a:latin typeface="Cambria Math"/>
                      </a:rPr>
                      <m:t>𝜙</m:t>
                    </m:r>
                    <m:r>
                      <a:rPr lang="fr-FR" b="0" i="1" smtClean="0">
                        <a:latin typeface="Cambria Math"/>
                      </a:rPr>
                      <m:t>(</m:t>
                    </m:r>
                    <m:r>
                      <a:rPr lang="fr-FR" b="0" i="1" smtClean="0">
                        <a:latin typeface="Cambria Math"/>
                      </a:rPr>
                      <m:t>𝑥</m:t>
                    </m:r>
                    <m:r>
                      <a:rPr lang="fr-FR" b="0" i="1" smtClean="0">
                        <a:latin typeface="Cambria Math"/>
                      </a:rPr>
                      <m:t>,</m:t>
                    </m:r>
                    <m:r>
                      <a:rPr lang="fr-FR" b="0" i="1" smtClean="0">
                        <a:latin typeface="Cambria Math"/>
                      </a:rPr>
                      <m:t>𝑦</m:t>
                    </m:r>
                    <m:r>
                      <a:rPr lang="fr-F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3042245"/>
                <a:ext cx="8064128" cy="2154436"/>
              </a:xfrm>
              <a:prstGeom prst="rect">
                <a:avLst/>
              </a:prstGeom>
              <a:blipFill rotWithShape="1">
                <a:blip r:embed="rId4"/>
                <a:stretch>
                  <a:fillRect l="-756" t="-1133" b="-36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142851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948" y="1342134"/>
            <a:ext cx="8193516" cy="4823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6677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27917" y="1306513"/>
                <a:ext cx="8064128" cy="20621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Remark:</a:t>
                </a:r>
                <a:r>
                  <a:rPr lang="en-US" dirty="0" smtClean="0"/>
                  <a:t/>
                </a:r>
                <a:r>
                  <a:rPr lang="fr-FR" dirty="0" smtClean="0"/>
                  <a:t> The </a:t>
                </a:r>
                <a:r>
                  <a:rPr lang="fr-FR" dirty="0" err="1" smtClean="0"/>
                  <a:t>fundamental</a:t>
                </a:r>
                <a:r>
                  <a:rPr lang="fr-FR" dirty="0" smtClean="0"/>
                  <a:t/>
                </a:r>
                <a:r>
                  <a:rPr lang="fr-FR" dirty="0" err="1" smtClean="0"/>
                  <a:t>theorem</a:t>
                </a:r>
                <a:r>
                  <a:rPr lang="fr-FR" dirty="0" smtClean="0"/>
                  <a:t> of Calculus for line </a:t>
                </a:r>
                <a:r>
                  <a:rPr lang="fr-FR" dirty="0" err="1" smtClean="0"/>
                  <a:t>integrals</a:t>
                </a:r>
                <a:r>
                  <a:rPr lang="fr-FR" dirty="0" smtClean="0"/>
                  <a:t> points out </a:t>
                </a:r>
                <a:r>
                  <a:rPr lang="fr-FR" dirty="0" err="1" smtClean="0"/>
                  <a:t>that</a:t>
                </a:r>
                <a:r>
                  <a:rPr lang="fr-FR" dirty="0" smtClean="0"/>
                  <a:t> the value of a line </a:t>
                </a:r>
                <a:r>
                  <a:rPr lang="fr-FR" dirty="0" err="1" smtClean="0"/>
                  <a:t>integral</a:t>
                </a:r>
                <a:r>
                  <a:rPr lang="fr-FR" dirty="0" smtClean="0"/>
                  <a:t> of a conservative </a:t>
                </a:r>
                <a:r>
                  <a:rPr lang="fr-FR" dirty="0" err="1" smtClean="0"/>
                  <a:t>vector</a:t>
                </a:r>
                <a:r>
                  <a:rPr lang="fr-FR" dirty="0" smtClean="0"/>
                  <a:t/>
                </a:r>
                <a:r>
                  <a:rPr lang="fr-FR" dirty="0" err="1" smtClean="0"/>
                  <a:t>field</a:t>
                </a:r>
                <a:r>
                  <a:rPr lang="fr-FR" dirty="0" smtClean="0"/>
                  <a:t/>
                </a:r>
                <a:r>
                  <a:rPr lang="fr-FR" dirty="0" err="1" smtClean="0"/>
                  <a:t>along</a:t>
                </a:r>
                <a:r>
                  <a:rPr lang="fr-FR" dirty="0" smtClean="0"/>
                  <a:t> a </a:t>
                </a:r>
                <a:r>
                  <a:rPr lang="fr-FR" dirty="0" err="1" smtClean="0"/>
                  <a:t>piecewise</a:t>
                </a:r>
                <a:r>
                  <a:rPr lang="fr-FR" dirty="0" smtClean="0"/>
                  <a:t/>
                </a:r>
                <a:r>
                  <a:rPr lang="fr-FR" dirty="0" err="1" smtClean="0"/>
                  <a:t>smooth</a:t>
                </a:r>
                <a:r>
                  <a:rPr lang="fr-FR" dirty="0" smtClean="0"/>
                  <a:t/>
                </a:r>
                <a:r>
                  <a:rPr lang="fr-FR" dirty="0" err="1" smtClean="0"/>
                  <a:t>path</a:t>
                </a:r>
                <a:r>
                  <a:rPr lang="fr-FR" dirty="0" smtClean="0"/>
                  <a:t/>
                </a:r>
                <a:r>
                  <a:rPr lang="fr-FR" dirty="0" err="1" smtClean="0"/>
                  <a:t>is</a:t>
                </a:r>
                <a:r>
                  <a:rPr lang="fr-FR" dirty="0" smtClean="0"/>
                  <a:t/>
                </a:r>
                <a:r>
                  <a:rPr lang="fr-FR" dirty="0" err="1" smtClean="0"/>
                  <a:t>independent</a:t>
                </a:r>
                <a:r>
                  <a:rPr lang="fr-FR" dirty="0" smtClean="0"/>
                  <a:t> of the </a:t>
                </a:r>
                <a:r>
                  <a:rPr lang="fr-FR" dirty="0" err="1" smtClean="0"/>
                  <a:t>path</a:t>
                </a:r>
                <a:r>
                  <a:rPr lang="fr-FR" dirty="0" smtClean="0"/>
                  <a:t>; </a:t>
                </a:r>
                <a:r>
                  <a:rPr lang="fr-FR" dirty="0" err="1" smtClean="0"/>
                  <a:t>that</a:t>
                </a:r>
                <a:r>
                  <a:rPr lang="fr-FR" dirty="0" smtClean="0"/>
                  <a:t/>
                </a:r>
                <a:r>
                  <a:rPr lang="fr-FR" dirty="0" err="1" smtClean="0"/>
                  <a:t>is</a:t>
                </a:r>
                <a:r>
                  <a:rPr lang="fr-FR" dirty="0" smtClean="0"/>
                  <a:t> the value of the </a:t>
                </a:r>
                <a:r>
                  <a:rPr lang="fr-FR" dirty="0" err="1" smtClean="0"/>
                  <a:t>integral</a:t>
                </a:r>
                <a:r>
                  <a:rPr lang="fr-FR" dirty="0" smtClean="0"/>
                  <a:t/>
                </a:r>
                <a:r>
                  <a:rPr lang="fr-FR" dirty="0" err="1" smtClean="0"/>
                  <a:t>depends</a:t>
                </a:r>
                <a:r>
                  <a:rPr lang="fr-FR" dirty="0" smtClean="0"/>
                  <a:t> on the </a:t>
                </a:r>
                <a:r>
                  <a:rPr lang="fr-FR" dirty="0" err="1" smtClean="0"/>
                  <a:t>endpoints</a:t>
                </a:r>
                <a:r>
                  <a:rPr lang="fr-FR" dirty="0" smtClean="0"/>
                  <a:t> and not on the </a:t>
                </a:r>
                <a:r>
                  <a:rPr lang="fr-FR" dirty="0" err="1" smtClean="0"/>
                  <a:t>actural</a:t>
                </a:r>
                <a:r>
                  <a:rPr lang="fr-FR" dirty="0" smtClean="0"/>
                  <a:t/>
                </a:r>
                <a:r>
                  <a:rPr lang="fr-FR" dirty="0" err="1" smtClean="0"/>
                  <a:t>path</a:t>
                </a:r>
                <a:r>
                  <a:rPr lang="fr-FR" dirty="0" smtClean="0"/>
                  <a:t/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𝐶</m:t>
                    </m:r>
                    <m:r>
                      <a:rPr lang="fr-FR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/>
                </a:r>
              </a:p>
              <a:p>
                <a:endParaRPr lang="en-US" dirty="0"/>
              </a:p>
              <a:p>
                <a:r>
                  <a:rPr lang="en-US" dirty="0" smtClean="0"/>
                  <a:t>Accordingly for a line integral of conservative vector field </a:t>
                </a:r>
                <a14:m>
                  <m:oMath xmlns:m="http://schemas.openxmlformats.org/officeDocument/2006/math">
                    <m:r>
                      <a:rPr lang="fr-FR" b="1" i="1" smtClean="0">
                        <a:latin typeface="Cambria Math"/>
                      </a:rPr>
                      <m:t>𝑭</m:t>
                    </m:r>
                    <m:r>
                      <a:rPr lang="fr-FR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is given by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1306513"/>
                <a:ext cx="8064128" cy="2062103"/>
              </a:xfrm>
              <a:prstGeom prst="rect">
                <a:avLst/>
              </a:prstGeom>
              <a:blipFill rotWithShape="1">
                <a:blip r:embed="rId3"/>
                <a:stretch>
                  <a:fillRect l="-756" t="-1180" b="-3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1806" y="3214806"/>
            <a:ext cx="6013400" cy="853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271038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27917" y="1306513"/>
                <a:ext cx="8064128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Definition: </a:t>
                </a:r>
                <a:r>
                  <a:rPr lang="en-US" sz="2000" dirty="0" smtClean="0"/>
                  <a:t>We mean by a connected set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𝐷</m:t>
                    </m:r>
                    <m:r>
                      <a:rPr lang="fr-FR" sz="20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that any two points in D can be joined by some piecewise smooth curve that lies entirely in D.  </a:t>
                </a:r>
                <a:endParaRPr lang="en-US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1306513"/>
                <a:ext cx="8064128" cy="707886"/>
              </a:xfrm>
              <a:prstGeom prst="rect">
                <a:avLst/>
              </a:prstGeom>
              <a:blipFill rotWithShape="1">
                <a:blip r:embed="rId3"/>
                <a:stretch>
                  <a:fillRect l="-756" t="-3448" r="-1814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32856"/>
            <a:ext cx="8003229" cy="2524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382553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27917" y="1306513"/>
                <a:ext cx="8064128" cy="34470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Definition: </a:t>
                </a:r>
                <a:r>
                  <a:rPr lang="en-US" sz="2000" dirty="0" smtClean="0"/>
                  <a:t>We </a:t>
                </a:r>
                <a:r>
                  <a:rPr lang="fr-FR" sz="2000" dirty="0" err="1" smtClean="0"/>
                  <a:t>say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parametric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curve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simple</a:t>
                </a:r>
                <a:r>
                  <a:rPr lang="fr-FR" sz="2000" dirty="0" smtClean="0"/>
                  <a:t> if </a:t>
                </a:r>
                <a:r>
                  <a:rPr lang="fr-FR" sz="2000" dirty="0" err="1" smtClean="0"/>
                  <a:t>it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does</a:t>
                </a:r>
                <a:r>
                  <a:rPr lang="fr-FR" sz="2000" dirty="0" smtClean="0"/>
                  <a:t> not </a:t>
                </a:r>
                <a:r>
                  <a:rPr lang="fr-FR" sz="2000" dirty="0" err="1" smtClean="0"/>
                  <a:t>intersect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itself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between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its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endpoints</a:t>
                </a:r>
                <a:r>
                  <a:rPr lang="fr-FR" sz="2000" dirty="0" smtClean="0"/>
                  <a:t>. A simple </a:t>
                </a:r>
                <a:r>
                  <a:rPr lang="fr-FR" sz="2000" dirty="0" err="1" smtClean="0"/>
                  <a:t>parametric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curve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may</a:t>
                </a:r>
                <a:r>
                  <a:rPr lang="fr-FR" sz="2000" dirty="0" smtClean="0"/>
                  <a:t> or </a:t>
                </a:r>
                <a:r>
                  <a:rPr lang="fr-FR" sz="2000" dirty="0" err="1" smtClean="0"/>
                  <a:t>may</a:t>
                </a:r>
                <a:r>
                  <a:rPr lang="fr-FR" sz="2000" dirty="0" smtClean="0"/>
                  <a:t> not </a:t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closed</a:t>
                </a:r>
                <a:r>
                  <a:rPr lang="fr-FR" sz="2000" dirty="0" smtClean="0"/>
                  <a:t>. </a:t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say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connected</a:t>
                </a:r>
                <a:r>
                  <a:rPr lang="fr-FR" sz="2000" dirty="0" smtClean="0"/>
                  <a:t> set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fr-FR" sz="2000" dirty="0" smtClean="0"/>
                  <a:t> in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2</m:t>
                    </m:r>
                    <m:r>
                      <a:rPr lang="fr-FR" sz="2000" b="0" i="1" dirty="0" smtClean="0">
                        <a:latin typeface="Cambria Math"/>
                      </a:rPr>
                      <m:t>𝐷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simply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connected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fr-FR" sz="2000" dirty="0" smtClean="0"/>
                  <a:t>if no </a:t>
                </a:r>
                <a:r>
                  <a:rPr lang="fr-FR" sz="2000" dirty="0" err="1" smtClean="0"/>
                  <a:t>simply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closed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curve</a:t>
                </a:r>
                <a:r>
                  <a:rPr lang="fr-FR" sz="2000" dirty="0" smtClean="0"/>
                  <a:t> in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fr-FR" sz="2000" dirty="0" smtClean="0"/>
                  <a:t> encloses points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are not in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fr-FR" sz="2000" dirty="0" smtClean="0"/>
                  <a:t>. </a:t>
                </a:r>
                <a:r>
                  <a:rPr lang="fr-FR" sz="2000" dirty="0" err="1" smtClean="0"/>
                  <a:t>Informally</a:t>
                </a:r>
                <a:r>
                  <a:rPr lang="fr-FR" sz="2000" dirty="0" smtClean="0"/>
                  <a:t>, a </a:t>
                </a:r>
                <a:r>
                  <a:rPr lang="fr-FR" sz="2000" dirty="0" err="1" smtClean="0"/>
                  <a:t>connected</a:t>
                </a:r>
                <a:r>
                  <a:rPr lang="fr-FR" sz="2000" dirty="0" smtClean="0"/>
                  <a:t> set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simply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connected</a:t>
                </a:r>
                <a:r>
                  <a:rPr lang="fr-FR" sz="2000" dirty="0" smtClean="0"/>
                  <a:t> if </a:t>
                </a:r>
                <a:r>
                  <a:rPr lang="fr-FR" sz="2000" dirty="0" err="1" smtClean="0"/>
                  <a:t>it</a:t>
                </a:r>
                <a:r>
                  <a:rPr lang="fr-FR" sz="2000" dirty="0" smtClean="0"/>
                  <a:t> has no </a:t>
                </a:r>
                <a:r>
                  <a:rPr lang="fr-FR" sz="2000" dirty="0" err="1" smtClean="0"/>
                  <a:t>holes</a:t>
                </a:r>
                <a:r>
                  <a:rPr lang="fr-FR" sz="2000" dirty="0" smtClean="0"/>
                  <a:t>.</a:t>
                </a:r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smtClean="0"/>
                  <a:t>A </a:t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connected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 set </a:t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one or more </a:t>
                </a:r>
                <a:r>
                  <a:rPr lang="fr-FR" sz="2000" dirty="0" err="1" smtClean="0"/>
                  <a:t>holes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said</a:t>
                </a:r>
                <a:r>
                  <a:rPr lang="fr-FR" sz="2000" dirty="0" smtClean="0"/>
                  <a:t> to </a:t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multiply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connected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.</a:t>
                </a:r>
                <a:endParaRPr lang="en-US" sz="2000" dirty="0">
                  <a:solidFill>
                    <a:srgbClr val="C00000"/>
                  </a:solidFill>
                </a:endParaRPr>
              </a:p>
              <a:p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1306513"/>
                <a:ext cx="8064128" cy="3447098"/>
              </a:xfrm>
              <a:prstGeom prst="rect">
                <a:avLst/>
              </a:prstGeom>
              <a:blipFill rotWithShape="1">
                <a:blip r:embed="rId3"/>
                <a:stretch>
                  <a:fillRect l="-756" t="-707" r="-1663" b="-1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7" y="4509121"/>
            <a:ext cx="6480719" cy="1597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65595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5"/>
            <a:ext cx="7992120" cy="221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9274229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Surface area &amp;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parametric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634764" y="1493799"/>
                <a:ext cx="5191908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Surface area: </a:t>
                </a:r>
                <a:endParaRPr lang="en-US" sz="2000" dirty="0">
                  <a:solidFill>
                    <a:srgbClr val="3333FF"/>
                  </a:solidFill>
                </a:endParaRPr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Consider a surface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2000" dirty="0" smtClean="0"/>
                  <a:t> of the form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defined over a region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2000" dirty="0" smtClean="0"/>
                  <a:t> in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𝑝𝑙𝑎𝑛𝑒</m:t>
                    </m:r>
                  </m:oMath>
                </a14:m>
                <a:r>
                  <a:rPr lang="en-US" sz="2000" dirty="0" smtClean="0"/>
                  <a:t>. </a:t>
                </a:r>
                <a:r>
                  <a:rPr lang="fr-FR" sz="2000" dirty="0" smtClean="0"/>
                  <a:t/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/>
                  <a:t>Assume </a:t>
                </a:r>
                <a:r>
                  <a:rPr lang="fr-FR" sz="2000" dirty="0" err="1" smtClean="0"/>
                  <a:t>that</a:t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has continuous first partial derivatives at the interior points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/>
                </a:r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Then, the surface area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2000" dirty="0" smtClean="0"/>
                  <a:t> is given by </a:t>
                </a:r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64" y="1493799"/>
                <a:ext cx="5191908" cy="3785652"/>
              </a:xfrm>
              <a:prstGeom prst="rect">
                <a:avLst/>
              </a:prstGeom>
              <a:blipFill rotWithShape="1">
                <a:blip r:embed="rId3"/>
                <a:stretch>
                  <a:fillRect l="-1174" t="-644" r="-2700" b="-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3107" y="2276872"/>
            <a:ext cx="2772581" cy="234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9593" y="4266594"/>
            <a:ext cx="3528243" cy="1032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6821282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956375" cy="459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Surface area &amp;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parametric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490094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7168" y="3659545"/>
            <a:ext cx="6096116" cy="2313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34764" y="1412776"/>
                <a:ext cx="8040924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>
                    <a:solidFill>
                      <a:srgbClr val="3333FF"/>
                    </a:solidFill>
                  </a:rPr>
                  <a:t>Parametric representation of surfaces: </a:t>
                </a:r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A surface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represented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parametrically</a:t>
                </a:r>
                <a:r>
                  <a:rPr lang="fr-FR" sz="2000" dirty="0" smtClean="0"/>
                  <a:t> by </a:t>
                </a:r>
                <a:r>
                  <a:rPr lang="fr-FR" sz="2000" dirty="0" err="1" smtClean="0"/>
                  <a:t>three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equations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involving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two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parameters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say</a:t>
                </a:r>
                <a:r>
                  <a:rPr lang="fr-FR" sz="2000" dirty="0" smtClean="0"/>
                  <a:t/>
                </a:r>
              </a:p>
              <a:p>
                <a:pPr algn="just"/>
                <a:endParaRPr lang="fr-FR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 smtClean="0"/>
              </a:p>
              <a:p>
                <a:pPr algn="just"/>
                <a:endParaRPr lang="fr-FR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64" y="1412776"/>
                <a:ext cx="8040924" cy="2246769"/>
              </a:xfrm>
              <a:prstGeom prst="rect">
                <a:avLst/>
              </a:prstGeom>
              <a:blipFill rotWithShape="1">
                <a:blip r:embed="rId4"/>
                <a:stretch>
                  <a:fillRect l="-758" t="-1087" r="-1744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Surface area &amp;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parametric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09746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34764" y="1412776"/>
                <a:ext cx="8040924" cy="34778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/>
                  <a:t>Consider the </a:t>
                </a:r>
                <a:r>
                  <a:rPr lang="en-US" sz="2000" dirty="0" err="1" smtClean="0"/>
                  <a:t>paraboloid</a:t>
                </a: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=4−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> One way to </a:t>
                </a:r>
                <a:r>
                  <a:rPr lang="en-US" sz="2000" dirty="0" err="1" smtClean="0"/>
                  <a:t>parametrize</a:t>
                </a:r>
                <a:r>
                  <a:rPr lang="en-US" sz="2000" dirty="0" smtClean="0"/>
                  <a:t> this surface is to take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𝑢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b="0" i="0" dirty="0" smtClean="0">
                    <a:latin typeface="+mj-lt"/>
                  </a:rPr>
                  <a:t>and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𝑣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> as the parameters, in which case the surface is represented by the parametric equation  </a:t>
                </a:r>
                <a:r>
                  <a:rPr lang="fr-FR" sz="2000" dirty="0" smtClean="0"/>
                  <a:t/>
                </a:r>
                <a:endParaRPr lang="fr-FR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𝑢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,   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𝑣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=4−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also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parametrize</a:t>
                </a:r>
                <a:r>
                  <a:rPr lang="fr-FR" sz="2000" dirty="0" smtClean="0"/>
                  <a:t> the surface </a:t>
                </a:r>
                <a:r>
                  <a:rPr lang="fr-FR" sz="2000" dirty="0" err="1" smtClean="0"/>
                  <a:t>using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cylindrical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coordinates</a:t>
                </a:r>
                <a:r>
                  <a:rPr lang="fr-FR" sz="2000" dirty="0" smtClean="0"/>
                  <a:t>. </a:t>
                </a:r>
              </a:p>
              <a:p>
                <a:pPr algn="just"/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,  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fr-FR" sz="2000" dirty="0" smtClean="0"/>
                  <a:t>, </a:t>
                </a:r>
                <a:r>
                  <a:rPr lang="fr-FR" sz="2000" dirty="0" err="1" smtClean="0"/>
                  <a:t>thus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=4−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Thus</a:t>
                </a:r>
                <a:r>
                  <a:rPr lang="fr-FR" sz="2000" dirty="0" smtClean="0"/>
                  <a:t> te </a:t>
                </a:r>
                <a:r>
                  <a:rPr lang="fr-FR" sz="2000" dirty="0" err="1" smtClean="0"/>
                  <a:t>paraboloid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represented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parametrically</a:t>
                </a:r>
                <a:r>
                  <a:rPr lang="fr-FR" sz="2000" dirty="0" smtClean="0"/>
                  <a:t> in </a:t>
                </a:r>
                <a:r>
                  <a:rPr lang="fr-FR" sz="2000" dirty="0" err="1" smtClean="0"/>
                  <a:t>terms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fr-FR" sz="2000" dirty="0" smtClean="0"/>
                  <a:t> as</a:t>
                </a:r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00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𝜃</m:t>
                          </m:r>
                        </m:e>
                      </m:func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,  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𝜃</m:t>
                          </m:r>
                        </m:e>
                      </m:func>
                      <m:r>
                        <a:rPr lang="fr-FR" sz="2000" b="0" i="0" smtClean="0">
                          <a:solidFill>
                            <a:srgbClr val="C00000"/>
                          </a:solidFill>
                          <a:latin typeface="Cambria Math"/>
                        </a:rPr>
                        <m:t>, 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 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𝑧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=4−</m:t>
                      </m:r>
                      <m:sSup>
                        <m:sSup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64" y="1412776"/>
                <a:ext cx="8040924" cy="3477875"/>
              </a:xfrm>
              <a:prstGeom prst="rect">
                <a:avLst/>
              </a:prstGeom>
              <a:blipFill rotWithShape="1">
                <a:blip r:embed="rId3"/>
                <a:stretch>
                  <a:fillRect l="-758" t="-702" r="-1744" b="-2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Surface area &amp;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parametric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87132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34764" y="1412776"/>
                <a:ext cx="8040924" cy="409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: that the surface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z</m:t>
                    </m:r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=4−</m:t>
                    </m:r>
                    <m:sSup>
                      <m:sSupPr>
                        <m:ctrl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x</m:t>
                        </m:r>
                      </m:e>
                      <m:sup>
                        <m: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y</m:t>
                        </m:r>
                      </m:e>
                      <m:sup>
                        <m: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. </m:t>
                    </m:r>
                  </m:oMath>
                </a14:m>
                <a:endParaRPr lang="fr-FR" sz="2000" b="0" i="0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𝑢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,   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𝑣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=4−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b="0" dirty="0" smtClean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also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written</a:t>
                </a:r>
                <a:r>
                  <a:rPr lang="fr-FR" sz="2000" dirty="0" smtClean="0"/>
                  <a:t> as </a:t>
                </a:r>
              </a:p>
              <a:p>
                <a:pPr algn="just"/>
                <a:endParaRPr lang="fr-FR" sz="2000" i="1" dirty="0">
                  <a:solidFill>
                    <a:srgbClr val="C00000"/>
                  </a:solidFill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𝒓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𝒓</m:t>
                      </m:r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𝑢</m:t>
                      </m:r>
                      <m:r>
                        <a:rPr lang="fr-FR" sz="20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𝒊</m:t>
                      </m:r>
                      <m:r>
                        <a:rPr lang="fr-FR" sz="20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𝑣</m:t>
                      </m:r>
                      <m:r>
                        <a:rPr lang="fr-FR" sz="20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𝒋</m:t>
                      </m:r>
                      <m:r>
                        <a:rPr lang="fr-FR" sz="20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4−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fr-FR" sz="20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fr-FR" sz="2000" b="1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smtClean="0"/>
                  <a:t>The </a:t>
                </a:r>
                <a:r>
                  <a:rPr lang="fr-FR" sz="2000" dirty="0" err="1" smtClean="0"/>
                  <a:t>parametric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euqations</a:t>
                </a:r>
                <a:r>
                  <a:rPr lang="fr-FR" sz="2000" dirty="0" smtClean="0"/>
                  <a:t/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endParaRPr lang="fr-FR" sz="2000" b="0" dirty="0" smtClean="0"/>
              </a:p>
              <a:p>
                <a:pPr algn="just"/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expressed</a:t>
                </a:r>
                <a:r>
                  <a:rPr lang="fr-FR" sz="2000" dirty="0" smtClean="0"/>
                  <a:t> in </a:t>
                </a:r>
                <a:r>
                  <a:rPr lang="fr-FR" sz="2000" dirty="0" err="1" smtClean="0"/>
                  <a:t>vector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form</a:t>
                </a:r>
                <a:r>
                  <a:rPr lang="fr-FR" sz="2000" dirty="0" smtClean="0"/>
                  <a:t> as </a:t>
                </a:r>
              </a:p>
              <a:p>
                <a:pPr algn="just"/>
                <a:endParaRPr lang="fr-FR" sz="2000" b="1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𝒓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𝒓</m:t>
                      </m:r>
                      <m:d>
                        <m:d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𝑢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𝒊</m:t>
                      </m:r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000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𝑢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𝒋</m:t>
                      </m:r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000" i="1">
                          <a:latin typeface="Cambria Math"/>
                        </a:rPr>
                        <m:t>𝑧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𝑢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fr-FR" sz="2000" b="1" dirty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64" y="1412776"/>
                <a:ext cx="8040924" cy="4093428"/>
              </a:xfrm>
              <a:prstGeom prst="rect">
                <a:avLst/>
              </a:prstGeom>
              <a:blipFill rotWithShape="1">
                <a:blip r:embed="rId3"/>
                <a:stretch>
                  <a:fillRect l="-758" t="-745" b="-1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Surface area &amp;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parametric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414270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8059738" cy="230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809" y="3789040"/>
            <a:ext cx="7949647" cy="2188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Surface area &amp;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parametric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50611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089" y="3316146"/>
            <a:ext cx="7812359" cy="2849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511" y="1340768"/>
            <a:ext cx="5584681" cy="191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Surface area &amp;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parametric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28724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615950" y="1412776"/>
                <a:ext cx="8059738" cy="409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Surface area of parametric surfaces: </a:t>
                </a:r>
                <a:endParaRPr lang="en-US" sz="2000" dirty="0">
                  <a:solidFill>
                    <a:srgbClr val="3333FF"/>
                  </a:solidFill>
                </a:endParaRPr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Consider a surface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fr-FR" sz="2000" dirty="0" smtClean="0"/>
                  <a:t> over the </a:t>
                </a:r>
                <a:r>
                  <a:rPr lang="fr-FR" sz="2000" dirty="0" err="1" smtClean="0"/>
                  <a:t>region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> 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𝑢𝑣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𝑝𝑙𝑎𝑛𝑒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smtClean="0"/>
                  <a:t>with </a:t>
                </a:r>
                <a:r>
                  <a:rPr lang="fr-FR" sz="2000" dirty="0" err="1" smtClean="0"/>
                  <a:t>vector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equation</a:t>
                </a:r>
                <a:endParaRPr lang="fr-FR" sz="2000" b="1" i="1" dirty="0">
                  <a:solidFill>
                    <a:srgbClr val="C00000"/>
                  </a:solidFill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𝒓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𝒓</m:t>
                      </m:r>
                      <m:d>
                        <m:d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𝑢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𝒊</m:t>
                      </m:r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000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𝑢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𝒋</m:t>
                      </m:r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000" i="1">
                          <a:latin typeface="Cambria Math"/>
                        </a:rPr>
                        <m:t>𝑧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𝑢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fr-FR" sz="2000" b="1" dirty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/>
                  <a:t>Assume </a:t>
                </a:r>
                <a:r>
                  <a:rPr lang="fr-FR" sz="2000" dirty="0" err="1" smtClean="0"/>
                  <a:t>that</a:t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1" i="0" smtClean="0">
                        <a:latin typeface="Cambria Math"/>
                      </a:rPr>
                      <m:t>𝐫</m:t>
                    </m:r>
                  </m:oMath>
                </a14:m>
                <a:r>
                  <a:rPr lang="en-US" sz="2000" dirty="0" smtClean="0"/>
                  <a:t> has continuous first partial derivatives at the interior points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Then, the surface area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2000" dirty="0" smtClean="0"/>
                  <a:t> is given by </a:t>
                </a:r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12776"/>
                <a:ext cx="8059738" cy="4093428"/>
              </a:xfrm>
              <a:prstGeom prst="rect">
                <a:avLst/>
              </a:prstGeom>
              <a:blipFill rotWithShape="1">
                <a:blip r:embed="rId3"/>
                <a:stretch>
                  <a:fillRect l="-756" t="-596" r="-1664" b="-1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1644" y="4632920"/>
            <a:ext cx="2527324" cy="88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Surface area &amp;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parametric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156920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09572"/>
            <a:ext cx="7236295" cy="5260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Surface area &amp;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parametric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representations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76309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surface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27917" y="1306513"/>
                <a:ext cx="5456251" cy="46710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/>
                  <a:t>The relationship between surface integrals and surface area is much the same </a:t>
                </a:r>
                <a:r>
                  <a:rPr lang="en-US" sz="2000" dirty="0"/>
                  <a:t>as </a:t>
                </a:r>
                <a:r>
                  <a:rPr lang="en-US" sz="2000" dirty="0" smtClean="0"/>
                  <a:t>the </a:t>
                </a:r>
                <a:r>
                  <a:rPr lang="en-US" sz="2000" dirty="0"/>
                  <a:t>relationship between line integrals and </a:t>
                </a:r>
                <a:r>
                  <a:rPr lang="en-US" sz="2000" dirty="0" smtClean="0"/>
                  <a:t>arc </a:t>
                </a:r>
                <a:r>
                  <a:rPr lang="en-US" sz="2000" dirty="0"/>
                  <a:t>length</a:t>
                </a:r>
                <a:r>
                  <a:rPr lang="en-US" sz="2000" dirty="0" smtClean="0"/>
                  <a:t>.</a:t>
                </a: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/>
              </a:p>
              <a:p>
                <a:pPr algn="just"/>
                <a:r>
                  <a:rPr lang="en-US" sz="2000" dirty="0" smtClean="0"/>
                  <a:t>We start with parametric surfaces and </a:t>
                </a:r>
                <a:r>
                  <a:rPr lang="en-US" sz="2000" dirty="0"/>
                  <a:t>deal with the special case </a:t>
                </a:r>
                <a:r>
                  <a:rPr lang="en-US" sz="20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2000" dirty="0"/>
                  <a:t> is the graph of a function of two variables. </a:t>
                </a:r>
              </a:p>
              <a:p>
                <a:endParaRPr lang="en-US" dirty="0" smtClean="0">
                  <a:solidFill>
                    <a:srgbClr val="C00000"/>
                  </a:solidFill>
                </a:endParaRPr>
              </a:p>
              <a:p>
                <a:r>
                  <a:rPr lang="en-US" sz="2000" dirty="0"/>
                  <a:t>Suppose a surface </a:t>
                </a:r>
                <a:r>
                  <a:rPr lang="en-US" sz="2000" i="1" dirty="0"/>
                  <a:t>S</a:t>
                </a:r>
                <a:r>
                  <a:rPr lang="en-US" sz="2000" dirty="0"/>
                  <a:t> has a vector equation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latin typeface="Cambria Math"/>
                        </a:rPr>
                        <m:t>𝒓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/>
                            </a:rPr>
                            <m:t>𝑢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, 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i="1" dirty="0">
                          <a:latin typeface="Cambria Math"/>
                        </a:rPr>
                        <m:t>= </m:t>
                      </m:r>
                      <m:r>
                        <a:rPr lang="en-US" sz="2000" i="1" dirty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𝑢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, 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1" i="1" dirty="0">
                          <a:latin typeface="Cambria Math"/>
                        </a:rPr>
                        <m:t>𝒊</m:t>
                      </m:r>
                      <m:r>
                        <a:rPr lang="en-US" sz="2000" i="1" dirty="0">
                          <a:latin typeface="Cambria Math"/>
                        </a:rPr>
                        <m:t> + </m:t>
                      </m:r>
                      <m:r>
                        <a:rPr lang="en-US" sz="2000" i="1" dirty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𝑢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, 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1" i="1" dirty="0">
                          <a:latin typeface="Cambria Math"/>
                        </a:rPr>
                        <m:t>𝒋</m:t>
                      </m:r>
                      <m:r>
                        <a:rPr lang="en-US" sz="2000" i="1" dirty="0">
                          <a:latin typeface="Cambria Math"/>
                        </a:rPr>
                        <m:t> + </m:t>
                      </m:r>
                      <m:r>
                        <a:rPr lang="en-US" sz="2000" i="1" dirty="0">
                          <a:latin typeface="Cambria Math"/>
                        </a:rPr>
                        <m:t>𝑧</m:t>
                      </m:r>
                      <m:d>
                        <m:d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𝑢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, 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2000" b="1" i="1" dirty="0">
                          <a:latin typeface="Cambria Math"/>
                        </a:rPr>
                        <m:t>𝒌</m:t>
                      </m:r>
                      <m:r>
                        <a:rPr lang="fr-FR" sz="2000" b="0" i="1" dirty="0" smtClean="0">
                          <a:latin typeface="Cambria Math"/>
                        </a:rPr>
                        <m:t>, </m:t>
                      </m:r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  <m:r>
                        <a:rPr lang="en-US" sz="2000" i="1" dirty="0" smtClean="0">
                          <a:latin typeface="Cambria Math"/>
                        </a:rPr>
                        <m:t>  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/>
                            </a:rPr>
                            <m:t>𝑢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, 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0" i="1" dirty="0" smtClean="0">
                          <a:latin typeface="Cambria Math"/>
                        </a:rPr>
                        <m:t>∈</m:t>
                      </m:r>
                      <m:r>
                        <a:rPr lang="en-US" sz="2000" i="1" dirty="0">
                          <a:latin typeface="Cambria Math"/>
                        </a:rPr>
                        <m:t>𝐷</m:t>
                      </m:r>
                      <m:r>
                        <a:rPr lang="fr-FR" sz="2000" b="0" i="1" dirty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b="0" dirty="0" smtClean="0"/>
              </a:p>
              <a:p>
                <a:pPr algn="just"/>
                <a:r>
                  <a:rPr lang="en-US" sz="2000" dirty="0" smtClean="0"/>
                  <a:t>Assume </a:t>
                </a:r>
                <a:r>
                  <a:rPr lang="en-US" sz="2000" dirty="0"/>
                  <a:t>that the parameter domain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𝐷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dirty="0"/>
                  <a:t> is a rectangle and we divide it </a:t>
                </a:r>
                <a:r>
                  <a:rPr lang="en-US" sz="2000" dirty="0" smtClean="0"/>
                  <a:t>into sub-rectangles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𝑅</m:t>
                    </m:r>
                    <m:r>
                      <a:rPr lang="en-US" sz="2000" i="1" baseline="-25000" dirty="0" err="1">
                        <a:latin typeface="Cambria Math"/>
                      </a:rPr>
                      <m:t>𝑖𝑗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with dimensions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∆</m:t>
                    </m:r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∆</m:t>
                    </m:r>
                    <m:r>
                      <a:rPr lang="en-US" sz="2000" i="1" dirty="0" smtClean="0">
                        <a:latin typeface="Cambria Math"/>
                      </a:rPr>
                      <m:t>𝑣</m:t>
                    </m:r>
                    <m:r>
                      <a:rPr lang="en-US" sz="2000" i="1" dirty="0" smtClean="0">
                        <a:latin typeface="Cambria Math"/>
                      </a:rPr>
                      <m:t>.</m:t>
                    </m:r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1306513"/>
                <a:ext cx="5456251" cy="4671087"/>
              </a:xfrm>
              <a:prstGeom prst="rect">
                <a:avLst/>
              </a:prstGeom>
              <a:blipFill rotWithShape="1">
                <a:blip r:embed="rId3"/>
                <a:stretch>
                  <a:fillRect l="-1117" t="-522" r="-2458" b="-1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0768"/>
            <a:ext cx="2394592" cy="4344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2528226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27917" y="1306513"/>
                <a:ext cx="5456251" cy="34267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 smtClean="0"/>
                  <a:t>We evaluate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/>
                  <a:t> at a point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b="0" i="1" dirty="0" smtClean="0">
                            <a:latin typeface="Cambria Math"/>
                          </a:rPr>
                          <m:t>𝑖𝑗</m:t>
                        </m:r>
                      </m:sub>
                      <m:sup>
                        <m:r>
                          <a:rPr lang="fr-FR" b="0" i="1" dirty="0" smtClean="0">
                            <a:latin typeface="Cambria Math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 in each patch, multiply by the area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fr-FR" b="0" i="1" dirty="0" smtClean="0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r>
                  <a:rPr lang="en-US" dirty="0"/>
                  <a:t>of the patch, and form the Riemann </a:t>
                </a:r>
                <a:r>
                  <a:rPr lang="en-US" dirty="0" smtClean="0"/>
                  <a:t>sum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 </m:t>
                    </m:r>
                  </m:oMath>
                </a14:m>
                <a:endParaRPr lang="fr-FR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b="0" i="1" smtClean="0">
                              <a:latin typeface="Cambria Math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𝑗</m:t>
                              </m:r>
                              <m:r>
                                <a:rPr lang="fr-FR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b="0" i="1" smtClean="0">
                                  <a:latin typeface="Cambria Math"/>
                                </a:rPr>
                                <m:t>𝑚</m:t>
                              </m:r>
                            </m:sup>
                            <m:e>
                              <m:r>
                                <a:rPr lang="fr-FR" b="0" i="1" smtClean="0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fr-FR" b="0" i="1" smtClean="0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𝑖𝑗</m:t>
                                      </m:r>
                                    </m:sub>
                                    <m:sup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∗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fr-FR" b="0" i="1" smtClean="0">
                                  <a:latin typeface="Cambria Math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fr-FR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pPr algn="just"/>
                <a:endParaRPr lang="en-US" dirty="0" smtClean="0"/>
              </a:p>
              <a:p>
                <a:pPr algn="just"/>
                <a:r>
                  <a:rPr lang="en-US" dirty="0" smtClean="0"/>
                  <a:t>Then</a:t>
                </a:r>
                <a:r>
                  <a:rPr lang="en-US" dirty="0"/>
                  <a:t>, we take the limit as the number </a:t>
                </a:r>
                <a:r>
                  <a:rPr lang="en-US" dirty="0" smtClean="0"/>
                  <a:t>of </a:t>
                </a:r>
                <a:r>
                  <a:rPr lang="en-US" dirty="0"/>
                  <a:t>patches increases and define the surface integral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i="1" dirty="0"/>
                  <a:t/>
                </a:r>
                <a:r>
                  <a:rPr lang="en-US" dirty="0"/>
                  <a:t>over the surface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i="1" dirty="0"/>
                  <a:t/>
                </a:r>
                <a:r>
                  <a:rPr lang="en-US" dirty="0"/>
                  <a:t>as: </a:t>
                </a:r>
              </a:p>
              <a:p>
                <a:pPr algn="just"/>
                <a:endParaRPr lang="en-US" dirty="0"/>
              </a:p>
              <a:p>
                <a:pPr algn="just"/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17" y="1306513"/>
                <a:ext cx="5456251" cy="3426707"/>
              </a:xfrm>
              <a:prstGeom prst="rect">
                <a:avLst/>
              </a:prstGeom>
              <a:blipFill rotWithShape="1">
                <a:blip r:embed="rId4"/>
                <a:stretch>
                  <a:fillRect l="-894" t="-890" r="-2123" b="-1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0768"/>
            <a:ext cx="2394592" cy="4344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95666233"/>
              </p:ext>
            </p:extLst>
          </p:nvPr>
        </p:nvGraphicFramePr>
        <p:xfrm>
          <a:off x="1115616" y="4287954"/>
          <a:ext cx="4680520" cy="886933"/>
        </p:xfrm>
        <a:graphic>
          <a:graphicData uri="http://schemas.openxmlformats.org/presentationml/2006/ole">
            <p:oleObj spid="_x0000_s52290" name="Equation" r:id="rId6" imgW="2413000" imgH="457200" progId="">
              <p:embed/>
            </p:oleObj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surface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258376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611560" y="1340768"/>
                <a:ext cx="5191908" cy="50475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What does </a:t>
                </a:r>
                <a:r>
                  <a:rPr lang="en-US" sz="2000" dirty="0">
                    <a:solidFill>
                      <a:srgbClr val="3333FF"/>
                    </a:solidFill>
                  </a:rPr>
                  <a:t>it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mean </a:t>
                </a:r>
                <a:r>
                  <a:rPr lang="en-US" sz="2000" dirty="0">
                    <a:solidFill>
                      <a:srgbClr val="3333FF"/>
                    </a:solidFill>
                  </a:rPr>
                  <a:t>to integrate a function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along </a:t>
                </a:r>
                <a:r>
                  <a:rPr lang="en-US" sz="2000" dirty="0">
                    <a:solidFill>
                      <a:srgbClr val="3333FF"/>
                    </a:solidFill>
                  </a:rPr>
                  <a:t>a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surface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? </a:t>
                </a:r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/>
                  <a:t>suppose a </a:t>
                </a:r>
                <a:r>
                  <a:rPr lang="en-US" sz="2000" dirty="0">
                    <a:solidFill>
                      <a:srgbClr val="C00000"/>
                    </a:solidFill>
                  </a:rPr>
                  <a:t>thin sheet </a:t>
                </a:r>
                <a:r>
                  <a:rPr lang="en-US" sz="2000" dirty="0" smtClean="0"/>
                  <a:t>(</a:t>
                </a:r>
                <a:r>
                  <a:rPr lang="en-US" sz="2000" dirty="0"/>
                  <a:t>say, of aluminum foil) </a:t>
                </a:r>
                <a:r>
                  <a:rPr lang="en-US" sz="2000" dirty="0" smtClean="0"/>
                  <a:t>has a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shape </a:t>
                </a:r>
                <a:r>
                  <a:rPr lang="en-US" sz="2000" dirty="0">
                    <a:solidFill>
                      <a:srgbClr val="C00000"/>
                    </a:solidFill>
                  </a:rPr>
                  <a:t>of a surface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𝜎</m:t>
                    </m:r>
                  </m:oMath>
                </a14:m>
                <a:r>
                  <a:rPr lang="en-US" sz="2000" dirty="0" smtClean="0"/>
                  <a:t>. The </a:t>
                </a:r>
                <a:r>
                  <a:rPr lang="en-US" sz="2000" dirty="0"/>
                  <a:t>density (mass per </a:t>
                </a:r>
                <a:r>
                  <a:rPr lang="en-US" sz="2000" dirty="0" smtClean="0"/>
                  <a:t>unit area</a:t>
                </a:r>
                <a:r>
                  <a:rPr lang="en-US" sz="2000" dirty="0"/>
                  <a:t>) </a:t>
                </a:r>
                <a:r>
                  <a:rPr lang="en-US" sz="2000" dirty="0" smtClean="0"/>
                  <a:t>at </a:t>
                </a:r>
                <a:r>
                  <a:rPr lang="en-US" sz="2000" dirty="0"/>
                  <a:t>the point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𝑧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/>
                  <a:t>as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i="1" dirty="0">
                            <a:latin typeface="Cambria Math"/>
                          </a:rPr>
                          <m:t>, </m:t>
                        </m:r>
                        <m:r>
                          <a:rPr lang="en-US" sz="2000" i="1" dirty="0">
                            <a:latin typeface="Cambria Math"/>
                          </a:rPr>
                          <m:t>𝑦</m:t>
                        </m:r>
                        <m:r>
                          <a:rPr lang="en-US" sz="2000" i="1" dirty="0">
                            <a:latin typeface="Cambria Math"/>
                          </a:rPr>
                          <m:t>, </m:t>
                        </m:r>
                        <m:r>
                          <a:rPr lang="en-US" sz="2000" i="1" dirty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sz="2000" i="1" dirty="0">
                        <a:latin typeface="Cambria Math"/>
                      </a:rPr>
                      <m:t>. </m:t>
                    </m:r>
                  </m:oMath>
                </a14:m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The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total mass </a:t>
                </a:r>
                <a:r>
                  <a:rPr lang="en-US" sz="2000" dirty="0" smtClean="0"/>
                  <a:t>of the sheet is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𝑀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∬"/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𝜎</m:t>
                          </m:r>
                        </m:sub>
                        <m:sup/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sz="2000" b="0" i="1" smtClean="0">
                              <a:latin typeface="Cambria Math"/>
                            </a:rPr>
                            <m:t>𝑑𝑆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When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≡1,</m:t>
                    </m:r>
                  </m:oMath>
                </a14:m>
                <a:r>
                  <a:rPr lang="en-US" sz="2000" dirty="0" smtClean="0"/>
                  <a:t> then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𝑀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∬"/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𝜎</m:t>
                          </m:r>
                        </m:sub>
                        <m:sup/>
                        <m:e>
                          <m:r>
                            <a:rPr lang="fr-FR" sz="2000" i="1">
                              <a:latin typeface="Cambria Math"/>
                            </a:rPr>
                            <m:t>𝑑𝑆</m:t>
                          </m:r>
                          <m:r>
                            <a:rPr lang="fr-FR" sz="2000" i="1">
                              <a:latin typeface="Cambria Math"/>
                            </a:rPr>
                            <m:t>.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→∞</m:t>
                              </m:r>
                            </m:sub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bSup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𝑆</m:t>
                          </m:r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𝑆</m:t>
                      </m:r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5191908" cy="5047536"/>
              </a:xfrm>
              <a:prstGeom prst="rect">
                <a:avLst/>
              </a:prstGeom>
              <a:blipFill rotWithShape="1">
                <a:blip r:embed="rId3"/>
                <a:stretch>
                  <a:fillRect l="-1174" t="-483" r="-2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6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9756" y="3058676"/>
            <a:ext cx="2932580" cy="258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70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612" y="1824479"/>
            <a:ext cx="3010240" cy="117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surface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767834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875673" cy="285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839" y="4365104"/>
            <a:ext cx="7676224" cy="1622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4057236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4097" y="1484784"/>
            <a:ext cx="7595691" cy="4512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270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611560" y="1412776"/>
                <a:ext cx="8064128" cy="409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Remarks:</a:t>
                </a: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In the case where surface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2000" dirty="0" smtClean="0"/>
                  <a:t> is of the form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dirty="0" smtClean="0">
                        <a:latin typeface="Cambria Math"/>
                      </a:rPr>
                      <m:t>z</m:t>
                    </m:r>
                    <m:r>
                      <a:rPr lang="fr-FR" sz="2000" b="0" i="0" dirty="0" smtClean="0">
                        <a:latin typeface="Cambria Math"/>
                      </a:rPr>
                      <m:t>=</m:t>
                    </m:r>
                    <m:r>
                      <a:rPr lang="fr-FR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i="1" dirty="0">
                            <a:latin typeface="Cambria Math"/>
                          </a:rPr>
                          <m:t>, </m:t>
                        </m:r>
                        <m:r>
                          <a:rPr lang="en-US" sz="2000" i="1" dirty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,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we can take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𝑢</m:t>
                    </m:r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2000" dirty="0" smtClean="0"/>
                  <a:t> as parameters and express the equation of the surface as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𝒓</m:t>
                    </m:r>
                    <m:r>
                      <a:rPr lang="fr-FR" sz="2000" b="1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𝑢</m:t>
                    </m:r>
                    <m:r>
                      <a:rPr lang="fr-FR" sz="2000" b="1" i="1" smtClean="0">
                        <a:latin typeface="Cambria Math"/>
                      </a:rPr>
                      <m:t>𝒊</m:t>
                    </m:r>
                    <m:r>
                      <a:rPr lang="fr-FR" sz="2000" b="1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𝑣</m:t>
                    </m:r>
                    <m:r>
                      <a:rPr lang="fr-FR" sz="2000" b="1" i="1" smtClean="0">
                        <a:latin typeface="Cambria Math"/>
                      </a:rPr>
                      <m:t>𝒋</m:t>
                    </m:r>
                    <m:r>
                      <a:rPr lang="fr-FR" sz="2000" b="1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fr-FR" sz="20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𝑢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𝒌</m:t>
                    </m:r>
                  </m:oMath>
                </a14:m>
                <a:r>
                  <a:rPr lang="en-US" sz="2000" dirty="0" smtClean="0"/>
                  <a:t>.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In which case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b="1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Thus </a:t>
                </a:r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4128" cy="4093428"/>
              </a:xfrm>
              <a:prstGeom prst="rect">
                <a:avLst/>
              </a:prstGeom>
              <a:blipFill rotWithShape="1">
                <a:blip r:embed="rId3"/>
                <a:stretch>
                  <a:fillRect l="-756" t="-596" r="-1663" b="-1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068960"/>
            <a:ext cx="3600400" cy="795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7136" y="4509120"/>
            <a:ext cx="5893743" cy="821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053367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69751"/>
            <a:ext cx="6840760" cy="418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5929584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740351" cy="3455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2634" y="4581128"/>
            <a:ext cx="2899526" cy="2180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3048003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610" y="1513412"/>
            <a:ext cx="7843838" cy="3283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752859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080" y="1412776"/>
            <a:ext cx="7956376" cy="4847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6060600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8071161" cy="3861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78126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313" y="1369365"/>
            <a:ext cx="7956375" cy="5488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122275"/>
            <a:ext cx="2617270" cy="240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9512158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412776"/>
                <a:ext cx="8064128" cy="54430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dirty="0"/>
                  <a:t>is a piecewise-smooth </a:t>
                </a:r>
                <a:r>
                  <a:rPr lang="en-US" sz="2000" dirty="0" smtClean="0"/>
                  <a:t>surface i.e. a </a:t>
                </a:r>
                <a:r>
                  <a:rPr lang="en-US" sz="2000" dirty="0"/>
                  <a:t>finite union of smooth surfaces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𝜎</m:t>
                    </m:r>
                    <m:r>
                      <a:rPr lang="en-US" sz="2000" i="1" baseline="-25000" dirty="0">
                        <a:latin typeface="Cambria Math"/>
                      </a:rPr>
                      <m:t>1</m:t>
                    </m:r>
                    <m:r>
                      <a:rPr lang="en-US" sz="2000" i="1" dirty="0">
                        <a:latin typeface="Cambria Math"/>
                      </a:rPr>
                      <m:t>, </m:t>
                    </m:r>
                    <m:r>
                      <a:rPr lang="fr-FR" sz="2000" b="0" i="1" dirty="0" smtClean="0">
                        <a:latin typeface="Cambria Math"/>
                      </a:rPr>
                      <m:t>𝜎</m:t>
                    </m:r>
                    <m:r>
                      <a:rPr lang="en-US" sz="2000" i="1" baseline="-25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, . . . , </m:t>
                    </m:r>
                    <m:r>
                      <a:rPr lang="fr-FR" sz="2000" b="0" i="1" dirty="0" smtClean="0">
                        <a:latin typeface="Cambria Math"/>
                      </a:rPr>
                      <m:t>𝜎</m:t>
                    </m:r>
                    <m:r>
                      <a:rPr lang="en-US" sz="2000" i="1" baseline="-25000" dirty="0" err="1">
                        <a:latin typeface="Cambria Math"/>
                      </a:rPr>
                      <m:t>𝑛</m:t>
                    </m:r>
                    <m:r>
                      <a:rPr lang="en-US" sz="2000" i="1" baseline="-25000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that intersect only along their </a:t>
                </a:r>
                <a:r>
                  <a:rPr lang="en-US" sz="2000" dirty="0" smtClean="0"/>
                  <a:t>boundaries, then </a:t>
                </a:r>
                <a:r>
                  <a:rPr lang="en-US" sz="2000" dirty="0"/>
                  <a:t/>
                </a:r>
                <a:br>
                  <a:rPr lang="en-US" sz="2000" dirty="0"/>
                </a:br>
                <a:r>
                  <a:rPr lang="en-US" sz="2000" dirty="0"/>
                  <a:t>the surface integral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dirty="0"/>
                  <a:t>over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2000" dirty="0"/>
                  <a:t> is defined by: </a:t>
                </a:r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∬"/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𝜎</m:t>
                          </m:r>
                        </m:sub>
                        <m:sup/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𝑑𝑆</m:t>
                          </m:r>
                        </m:e>
                      </m:nary>
                      <m:r>
                        <a:rPr lang="fr-FR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∬"/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𝑑𝑆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∬"/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𝑑𝑆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+…+</m:t>
                      </m:r>
                      <m:nary>
                        <m:naryPr>
                          <m:chr m:val="∬"/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𝑑𝑆</m:t>
                          </m:r>
                          <m:r>
                            <a:rPr lang="fr-FR" sz="2000" i="1">
                              <a:latin typeface="Cambria Math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/>
                  <a:t>Evaluate</a:t>
                </a:r>
                <a14:m>
                  <m:oMath xmlns:m="http://schemas.openxmlformats.org/officeDocument/2006/math">
                    <m:nary>
                      <m:naryPr>
                        <m:chr m:val="∬"/>
                        <m:supHide m:val="on"/>
                        <m:ctrlPr>
                          <a:rPr lang="fr-FR" sz="20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𝑆</m:t>
                        </m:r>
                      </m:sub>
                      <m:sup/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𝑧𝑑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2000" dirty="0" smtClean="0"/>
                  <a:t>where </a:t>
                </a:r>
                <a:r>
                  <a:rPr lang="en-US" sz="2000" dirty="0"/>
                  <a:t>S is </a:t>
                </a:r>
                <a:r>
                  <a:rPr lang="en-US" sz="2000" dirty="0" smtClean="0"/>
                  <a:t>the </a:t>
                </a:r>
                <a:r>
                  <a:rPr lang="en-US" sz="2000" dirty="0"/>
                  <a:t>surface whose</a:t>
                </a:r>
                <a:r>
                  <a:rPr lang="en-US" sz="2000" dirty="0" smtClean="0"/>
                  <a:t>: sides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are given by the cylinder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+ </m:t>
                    </m:r>
                    <m:sSup>
                      <m:sSup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 dirty="0">
                        <a:latin typeface="Cambria Math"/>
                      </a:rPr>
                      <m:t>= 1</m:t>
                    </m:r>
                    <m:r>
                      <a:rPr lang="fr-FR" sz="2000" b="0" i="0" dirty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Bottom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is the disk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 dirty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≤</m:t>
                    </m:r>
                    <m:r>
                      <a:rPr lang="en-US" sz="2000" i="1" dirty="0">
                        <a:latin typeface="Cambria Math"/>
                      </a:rPr>
                      <m:t>1 </m:t>
                    </m:r>
                  </m:oMath>
                </a14:m>
                <a:r>
                  <a:rPr lang="en-US" sz="2000" dirty="0"/>
                  <a:t>in the plane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𝑧</m:t>
                    </m:r>
                    <m:r>
                      <a:rPr lang="en-US" sz="2000" i="1" dirty="0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. Top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 is the part of the plane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𝑧</m:t>
                    </m:r>
                    <m:r>
                      <a:rPr lang="en-US" sz="2000" i="1" dirty="0" smtClean="0">
                        <a:latin typeface="Cambria Math"/>
                      </a:rPr>
                      <m:t> = 1 + 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that </a:t>
                </a:r>
                <a:br>
                  <a:rPr lang="en-US" sz="2000" dirty="0"/>
                </a:br>
                <a:r>
                  <a:rPr lang="en-US" sz="2000" dirty="0"/>
                  <a:t>lies above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00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4128" cy="5443029"/>
              </a:xfrm>
              <a:prstGeom prst="rect">
                <a:avLst/>
              </a:prstGeom>
              <a:blipFill rotWithShape="1">
                <a:blip r:embed="rId3"/>
                <a:stretch>
                  <a:fillRect l="-756" t="-448" r="-2646" b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Piecewise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smooth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59764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412776"/>
                <a:ext cx="8064128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Solution: </a:t>
                </a:r>
                <a:r>
                  <a:rPr lang="en-US" sz="2000" dirty="0" smtClean="0"/>
                  <a:t>For </a:t>
                </a:r>
                <a:r>
                  <a:rPr lang="en-US" sz="2000" dirty="0"/>
                  <a:t>S1, we use θ and z as parameters </a:t>
                </a:r>
                <a:r>
                  <a:rPr lang="en-US" sz="2000" dirty="0" smtClean="0"/>
                  <a:t>and </a:t>
                </a:r>
                <a:r>
                  <a:rPr lang="en-US" sz="2000" dirty="0"/>
                  <a:t>write its parametric equations as: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</m:t>
                    </m:r>
                    <m:func>
                      <m:funcPr>
                        <m:ctrlPr>
                          <a:rPr lang="en-US" sz="20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i="0" dirty="0" err="1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2000" i="1" dirty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sz="2000" i="1" dirty="0">
                        <a:latin typeface="Cambria Math"/>
                      </a:rPr>
                      <m:t/>
                    </m:r>
                    <m:r>
                      <a:rPr lang="fr-FR" sz="2000" b="0" i="1" dirty="0" smtClean="0">
                        <a:latin typeface="Cambria Math"/>
                      </a:rPr>
                      <m:t>,  </m:t>
                    </m:r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 =</m:t>
                    </m:r>
                    <m:func>
                      <m:func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i="0" dirty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2000" i="1" dirty="0" smtClean="0"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𝑧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>
                        <a:latin typeface="Cambria Math"/>
                      </a:rPr>
                      <m:t>𝑧</m:t>
                    </m:r>
                  </m:oMath>
                </a14:m>
                <a:r>
                  <a:rPr lang="en-US" sz="2000" dirty="0"/>
                  <a:t/>
                </a:r>
                <a:br>
                  <a:rPr lang="en-US" sz="2000" dirty="0"/>
                </a:br>
                <a:r>
                  <a:rPr lang="en-US" sz="2000" dirty="0"/>
                  <a:t>where:</a:t>
                </a:r>
                <a14:m>
                  <m:oMath xmlns:m="http://schemas.openxmlformats.org/officeDocument/2006/math">
                    <m:r>
                      <a:rPr lang="fr-FR" sz="2000" b="0" i="0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0 ≤ </m:t>
                    </m:r>
                    <m:r>
                      <a:rPr lang="en-US" sz="2000" i="1" dirty="0" smtClean="0">
                        <a:latin typeface="Cambria Math"/>
                      </a:rPr>
                      <m:t>𝜃</m:t>
                    </m:r>
                    <m:r>
                      <a:rPr lang="en-US" sz="2000" i="1" dirty="0" smtClean="0">
                        <a:latin typeface="Cambria Math"/>
                      </a:rPr>
                      <m:t> ≤ 2</m:t>
                    </m:r>
                    <m:r>
                      <a:rPr lang="en-US" sz="2000" i="1" dirty="0" smtClean="0">
                        <a:latin typeface="Cambria Math"/>
                      </a:rPr>
                      <m:t>𝜋</m:t>
                    </m:r>
                    <m:r>
                      <a:rPr lang="fr-FR" sz="2000" b="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0 ≤ </m:t>
                    </m:r>
                    <m:r>
                      <a:rPr lang="en-US" sz="2000" i="1" dirty="0" smtClean="0">
                        <a:latin typeface="Cambria Math"/>
                      </a:rPr>
                      <m:t>𝑧</m:t>
                    </m:r>
                    <m:r>
                      <a:rPr lang="en-US" sz="2000" i="1" dirty="0" smtClean="0">
                        <a:latin typeface="Cambria Math"/>
                      </a:rPr>
                      <m:t> ≤ 1 + 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 1 + </m:t>
                    </m:r>
                    <m:r>
                      <m:rPr>
                        <m:sty m:val="p"/>
                      </m:rPr>
                      <a:rPr lang="en-US" sz="2000" i="1" dirty="0" err="1">
                        <a:latin typeface="Cambria Math"/>
                      </a:rPr>
                      <m:t>cos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𝜃</m:t>
                    </m:r>
                  </m:oMath>
                </a14:m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Therefore, 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and </a:t>
                </a: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4128" cy="3785652"/>
              </a:xfrm>
              <a:prstGeom prst="rect">
                <a:avLst/>
              </a:prstGeom>
              <a:blipFill rotWithShape="1">
                <a:blip r:embed="rId4"/>
                <a:stretch>
                  <a:fillRect l="-756" t="-644" b="-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Piecewise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smooth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492896"/>
            <a:ext cx="2474366" cy="216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4525236"/>
              </p:ext>
            </p:extLst>
          </p:nvPr>
        </p:nvGraphicFramePr>
        <p:xfrm>
          <a:off x="827584" y="3070420"/>
          <a:ext cx="4472316" cy="1078660"/>
        </p:xfrm>
        <a:graphic>
          <a:graphicData uri="http://schemas.openxmlformats.org/presentationml/2006/ole">
            <p:oleObj spid="_x0000_s63568" name="Equation" r:id="rId6" imgW="2794000" imgH="673100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78642206"/>
              </p:ext>
            </p:extLst>
          </p:nvPr>
        </p:nvGraphicFramePr>
        <p:xfrm>
          <a:off x="827584" y="4634622"/>
          <a:ext cx="3354171" cy="522570"/>
        </p:xfrm>
        <a:graphic>
          <a:graphicData uri="http://schemas.openxmlformats.org/presentationml/2006/ole">
            <p:oleObj spid="_x0000_s63569" name="Equation" r:id="rId7" imgW="1790700" imgH="2794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79948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96653"/>
                <a:ext cx="8064128" cy="54102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/>
                  <a:t>Thus, the surface integral over </a:t>
                </a:r>
                <a:r>
                  <a:rPr lang="en-US" sz="2000" i="1" dirty="0"/>
                  <a:t>S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is</a:t>
                </a:r>
                <a:r>
                  <a:rPr lang="en-US" sz="2000" dirty="0" smtClean="0"/>
                  <a:t>: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Since </a:t>
                </a:r>
                <a:r>
                  <a:rPr lang="en-US" sz="2000" i="1" dirty="0"/>
                  <a:t>S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lies in the plane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𝑧</m:t>
                    </m:r>
                    <m:r>
                      <a:rPr lang="en-US" sz="2000" i="1" dirty="0" smtClean="0">
                        <a:latin typeface="Cambria Math"/>
                      </a:rPr>
                      <m:t> = 0</m:t>
                    </m:r>
                  </m:oMath>
                </a14:m>
                <a:r>
                  <a:rPr lang="en-US" sz="2000" dirty="0"/>
                  <a:t>, </a:t>
                </a:r>
                <a:endParaRPr lang="en-US" sz="2000" dirty="0" smtClean="0"/>
              </a:p>
              <a:p>
                <a:pPr algn="just"/>
                <a:r>
                  <a:rPr lang="en-US" sz="2000" dirty="0" smtClean="0"/>
                  <a:t>we have:</a:t>
                </a:r>
                <a14:m>
                  <m:oMath xmlns:m="http://schemas.openxmlformats.org/officeDocument/2006/math">
                    <m:nary>
                      <m:naryPr>
                        <m:chr m:val="∬"/>
                        <m:supHide m:val="on"/>
                        <m:ctrlPr>
                          <a:rPr lang="fr-FR" sz="2000" b="0" i="1" smtClean="0">
                            <a:solidFill>
                              <a:srgbClr val="8A0000"/>
                            </a:solidFill>
                            <a:latin typeface="Cambria Math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rgbClr val="8A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rgbClr val="8A0000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rgbClr val="8A0000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sub>
                      <m:sup/>
                      <m:e>
                        <m:r>
                          <a:rPr lang="fr-FR" sz="2000" b="0" i="1" smtClean="0">
                            <a:solidFill>
                              <a:srgbClr val="8A0000"/>
                            </a:solidFill>
                            <a:latin typeface="Cambria Math"/>
                          </a:rPr>
                          <m:t>𝑧𝑑𝑆</m:t>
                        </m:r>
                      </m:e>
                    </m:nary>
                    <m:r>
                      <a:rPr lang="fr-FR" sz="2000" b="0" i="1" smtClean="0">
                        <a:solidFill>
                          <a:srgbClr val="8A0000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∬"/>
                        <m:supHide m:val="on"/>
                        <m:ctrlPr>
                          <a:rPr lang="fr-FR" sz="2000" b="0" i="1" smtClean="0">
                            <a:solidFill>
                              <a:srgbClr val="8A0000"/>
                            </a:solidFill>
                            <a:latin typeface="Cambria Math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rgbClr val="8A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rgbClr val="8A0000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rgbClr val="8A0000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sub>
                      <m:sup/>
                      <m:e>
                        <m:r>
                          <a:rPr lang="fr-FR" sz="2000" b="0" i="1" smtClean="0">
                            <a:solidFill>
                              <a:srgbClr val="8A0000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fr-FR" sz="2000" b="0" i="1" smtClean="0">
                            <a:solidFill>
                              <a:srgbClr val="8A0000"/>
                            </a:solidFill>
                            <a:latin typeface="Cambria Math"/>
                          </a:rPr>
                          <m:t>𝑑𝑆</m:t>
                        </m:r>
                      </m:e>
                    </m:nary>
                    <m:r>
                      <a:rPr lang="fr-FR" sz="2000" b="0" i="1" smtClean="0">
                        <a:solidFill>
                          <a:srgbClr val="8A0000"/>
                        </a:solidFill>
                        <a:latin typeface="Cambria Math"/>
                      </a:rPr>
                      <m:t>=0</m:t>
                    </m:r>
                  </m:oMath>
                </a14:m>
                <a:endParaRPr lang="en-US" sz="2000" dirty="0">
                  <a:solidFill>
                    <a:srgbClr val="8A0000"/>
                  </a:solidFill>
                </a:endParaRPr>
              </a:p>
              <a:p>
                <a:pPr algn="just"/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96653"/>
                <a:ext cx="8064128" cy="5410264"/>
              </a:xfrm>
              <a:prstGeom prst="rect">
                <a:avLst/>
              </a:prstGeom>
              <a:blipFill rotWithShape="1">
                <a:blip r:embed="rId4"/>
                <a:stretch>
                  <a:fillRect l="-756" t="-450" b="-3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Piecewise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smooth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07591701"/>
              </p:ext>
            </p:extLst>
          </p:nvPr>
        </p:nvGraphicFramePr>
        <p:xfrm>
          <a:off x="1547664" y="1844824"/>
          <a:ext cx="5112568" cy="3480897"/>
        </p:xfrm>
        <a:graphic>
          <a:graphicData uri="http://schemas.openxmlformats.org/presentationml/2006/ole">
            <p:oleObj spid="_x0000_s64556" name="Equation" r:id="rId5" imgW="2705100" imgH="18415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0455589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220554"/>
                <a:ext cx="8064128" cy="5016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lies above the unit disk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𝐷</m:t>
                    </m:r>
                  </m:oMath>
                </a14:m>
                <a:r>
                  <a:rPr lang="en-US" sz="2000" dirty="0"/>
                  <a:t> and is </a:t>
                </a:r>
                <a:r>
                  <a:rPr lang="en-US" sz="2000" dirty="0" smtClean="0"/>
                  <a:t>part </a:t>
                </a:r>
                <a:r>
                  <a:rPr lang="en-US" sz="2000" dirty="0"/>
                  <a:t>of the plane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𝑧</m:t>
                    </m:r>
                    <m:r>
                      <a:rPr lang="en-US" sz="2000" i="1" dirty="0" smtClean="0">
                        <a:latin typeface="Cambria Math"/>
                      </a:rPr>
                      <m:t> = 1 + 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algn="just"/>
                <a:r>
                  <a:rPr lang="en-US" sz="2000" dirty="0" smtClean="0"/>
                  <a:t>So</a:t>
                </a:r>
                <a:r>
                  <a:rPr lang="en-US" sz="2000" dirty="0"/>
                  <a:t>, taking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, </m:t>
                    </m:r>
                    <m:r>
                      <a:rPr lang="en-US" sz="2000" i="1" dirty="0">
                        <a:latin typeface="Cambria Math"/>
                      </a:rPr>
                      <m:t>𝑦</m:t>
                    </m:r>
                    <m:r>
                      <a:rPr lang="en-US" sz="2000" i="1" dirty="0">
                        <a:latin typeface="Cambria Math"/>
                      </a:rPr>
                      <m:t>) = 1 + 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in converting </a:t>
                </a:r>
                <a:r>
                  <a:rPr lang="en-US" sz="2000" dirty="0"/>
                  <a:t>to </a:t>
                </a:r>
                <a:r>
                  <a:rPr lang="en-US" sz="2000" dirty="0" smtClean="0"/>
                  <a:t>polar </a:t>
                </a:r>
                <a:r>
                  <a:rPr lang="en-US" sz="2000" dirty="0"/>
                  <a:t>coordinates, </a:t>
                </a:r>
                <a:r>
                  <a:rPr lang="en-US" sz="2000" dirty="0" smtClean="0"/>
                  <a:t>we have:</a:t>
                </a:r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Therefore, 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220554"/>
                <a:ext cx="8064128" cy="5016758"/>
              </a:xfrm>
              <a:prstGeom prst="rect">
                <a:avLst/>
              </a:prstGeom>
              <a:blipFill rotWithShape="1">
                <a:blip r:embed="rId4"/>
                <a:stretch>
                  <a:fillRect l="-756" t="-486" r="-1738" b="-1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Piecewise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smooth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34672643"/>
              </p:ext>
            </p:extLst>
          </p:nvPr>
        </p:nvGraphicFramePr>
        <p:xfrm>
          <a:off x="2591110" y="1844824"/>
          <a:ext cx="3750624" cy="2952328"/>
        </p:xfrm>
        <a:graphic>
          <a:graphicData uri="http://schemas.openxmlformats.org/presentationml/2006/ole">
            <p:oleObj spid="_x0000_s65609" name="Equation" r:id="rId5" imgW="2628900" imgH="2070100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20515647"/>
              </p:ext>
            </p:extLst>
          </p:nvPr>
        </p:nvGraphicFramePr>
        <p:xfrm>
          <a:off x="2627784" y="5013176"/>
          <a:ext cx="2904561" cy="1584176"/>
        </p:xfrm>
        <a:graphic>
          <a:graphicData uri="http://schemas.openxmlformats.org/presentationml/2006/ole">
            <p:oleObj spid="_x0000_s65610" name="Equation" r:id="rId6" imgW="2095500" imgH="11430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229280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11560" y="1364570"/>
            <a:ext cx="80641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fr-FR" sz="2000" dirty="0" smtClean="0"/>
              <a:t>Most surfaces </a:t>
            </a:r>
            <a:r>
              <a:rPr lang="fr-FR" sz="2000" dirty="0" err="1" smtClean="0"/>
              <a:t>that</a:t>
            </a:r>
            <a:r>
              <a:rPr lang="fr-FR" sz="2000" dirty="0" smtClean="0"/>
              <a:t> </a:t>
            </a:r>
            <a:r>
              <a:rPr lang="fr-FR" sz="2000" dirty="0" err="1" smtClean="0"/>
              <a:t>we</a:t>
            </a:r>
            <a:r>
              <a:rPr lang="fr-FR" sz="2000" dirty="0" smtClean="0"/>
              <a:t> </a:t>
            </a:r>
            <a:r>
              <a:rPr lang="fr-FR" sz="2000" dirty="0" err="1" smtClean="0"/>
              <a:t>encounter</a:t>
            </a:r>
            <a:r>
              <a:rPr lang="fr-FR" sz="2000" dirty="0" smtClean="0"/>
              <a:t> in applications have </a:t>
            </a:r>
            <a:r>
              <a:rPr lang="fr-FR" sz="2000" dirty="0" err="1" smtClean="0">
                <a:solidFill>
                  <a:srgbClr val="8A0000"/>
                </a:solidFill>
              </a:rPr>
              <a:t>two</a:t>
            </a:r>
            <a:r>
              <a:rPr lang="fr-FR" sz="2000" dirty="0" smtClean="0">
                <a:solidFill>
                  <a:srgbClr val="8A0000"/>
                </a:solidFill>
              </a:rPr>
              <a:t> </a:t>
            </a:r>
            <a:r>
              <a:rPr lang="fr-FR" sz="2000" dirty="0" err="1" smtClean="0">
                <a:solidFill>
                  <a:srgbClr val="8A0000"/>
                </a:solidFill>
              </a:rPr>
              <a:t>sides</a:t>
            </a:r>
            <a:r>
              <a:rPr lang="fr-FR" sz="2000" dirty="0">
                <a:solidFill>
                  <a:srgbClr val="8A0000"/>
                </a:solidFill>
              </a:rPr>
              <a:t> </a:t>
            </a:r>
            <a:r>
              <a:rPr lang="fr-FR" sz="2000" dirty="0" err="1" smtClean="0"/>
              <a:t>e.g</a:t>
            </a:r>
            <a:r>
              <a:rPr lang="fr-FR" sz="2000" dirty="0" smtClean="0"/>
              <a:t>. a </a:t>
            </a:r>
            <a:r>
              <a:rPr lang="fr-FR" sz="2000" dirty="0" err="1" smtClean="0"/>
              <a:t>sphere</a:t>
            </a:r>
            <a:r>
              <a:rPr lang="fr-FR" sz="2000" dirty="0" smtClean="0"/>
              <a:t> has an </a:t>
            </a:r>
            <a:r>
              <a:rPr lang="fr-FR" sz="2000" dirty="0" err="1" smtClean="0"/>
              <a:t>inside</a:t>
            </a:r>
            <a:r>
              <a:rPr lang="fr-FR" sz="2000" dirty="0" smtClean="0"/>
              <a:t> and an </a:t>
            </a:r>
            <a:r>
              <a:rPr lang="fr-FR" sz="2000" dirty="0" err="1" smtClean="0"/>
              <a:t>outside</a:t>
            </a:r>
            <a:r>
              <a:rPr lang="fr-FR" sz="2000" dirty="0" smtClean="0"/>
              <a:t>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000" dirty="0" smtClean="0"/>
              <a:t>There </a:t>
            </a:r>
            <a:r>
              <a:rPr lang="fr-FR" sz="2000" dirty="0" err="1" smtClean="0"/>
              <a:t>exist</a:t>
            </a:r>
            <a:r>
              <a:rPr lang="fr-FR" sz="2000" dirty="0" smtClean="0"/>
              <a:t> </a:t>
            </a:r>
            <a:r>
              <a:rPr lang="fr-FR" sz="2000" dirty="0" err="1" smtClean="0"/>
              <a:t>mathematical</a:t>
            </a:r>
            <a:r>
              <a:rPr lang="fr-FR" sz="2000" dirty="0" smtClean="0"/>
              <a:t> </a:t>
            </a:r>
            <a:r>
              <a:rPr lang="fr-FR" sz="2000" dirty="0" smtClean="0">
                <a:solidFill>
                  <a:srgbClr val="8A0000"/>
                </a:solidFill>
              </a:rPr>
              <a:t>surfaces </a:t>
            </a:r>
            <a:r>
              <a:rPr lang="fr-FR" sz="2000" dirty="0" err="1" smtClean="0">
                <a:solidFill>
                  <a:srgbClr val="8A0000"/>
                </a:solidFill>
              </a:rPr>
              <a:t>with</a:t>
            </a:r>
            <a:r>
              <a:rPr lang="fr-FR" sz="2000" dirty="0" smtClean="0">
                <a:solidFill>
                  <a:srgbClr val="8A0000"/>
                </a:solidFill>
              </a:rPr>
              <a:t> </a:t>
            </a:r>
            <a:r>
              <a:rPr lang="fr-FR" sz="2000" dirty="0" err="1" smtClean="0">
                <a:solidFill>
                  <a:srgbClr val="8A0000"/>
                </a:solidFill>
              </a:rPr>
              <a:t>only</a:t>
            </a:r>
            <a:r>
              <a:rPr lang="fr-FR" sz="2000" dirty="0" smtClean="0">
                <a:solidFill>
                  <a:srgbClr val="8A0000"/>
                </a:solidFill>
              </a:rPr>
              <a:t> one </a:t>
            </a:r>
            <a:r>
              <a:rPr lang="fr-FR" sz="2000" dirty="0" err="1" smtClean="0">
                <a:solidFill>
                  <a:srgbClr val="8A0000"/>
                </a:solidFill>
              </a:rPr>
              <a:t>side</a:t>
            </a:r>
            <a:r>
              <a:rPr lang="fr-FR" sz="2000" dirty="0">
                <a:solidFill>
                  <a:srgbClr val="8A0000"/>
                </a:solidFill>
              </a:rPr>
              <a:t> </a:t>
            </a:r>
            <a:r>
              <a:rPr lang="fr-FR" sz="2000" dirty="0" err="1" smtClean="0"/>
              <a:t>e.g</a:t>
            </a:r>
            <a:r>
              <a:rPr lang="fr-FR" sz="2000" dirty="0" smtClean="0"/>
              <a:t>. Möbius </a:t>
            </a:r>
            <a:r>
              <a:rPr lang="fr-FR" sz="2000" dirty="0" err="1" smtClean="0"/>
              <a:t>strip</a:t>
            </a:r>
            <a:r>
              <a:rPr lang="fr-FR" sz="2000" dirty="0" smtClean="0"/>
              <a:t>, </a:t>
            </a:r>
            <a:r>
              <a:rPr lang="fr-FR" sz="2000" dirty="0" err="1" smtClean="0"/>
              <a:t>which</a:t>
            </a:r>
            <a:r>
              <a:rPr lang="fr-FR" sz="2000" dirty="0" smtClean="0"/>
              <a:t> has </a:t>
            </a:r>
            <a:r>
              <a:rPr lang="fr-FR" sz="2000" dirty="0" err="1" smtClean="0"/>
              <a:t>only</a:t>
            </a:r>
            <a:r>
              <a:rPr lang="fr-FR" sz="2000" dirty="0" smtClean="0"/>
              <a:t> one </a:t>
            </a:r>
            <a:r>
              <a:rPr lang="fr-FR" sz="2000" dirty="0" err="1" smtClean="0"/>
              <a:t>side</a:t>
            </a:r>
            <a:r>
              <a:rPr lang="fr-FR" sz="2000" dirty="0" smtClean="0"/>
              <a:t> in the </a:t>
            </a:r>
            <a:r>
              <a:rPr lang="fr-FR" sz="2000" dirty="0" err="1" smtClean="0"/>
              <a:t>sense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 a bug </a:t>
            </a:r>
            <a:r>
              <a:rPr lang="fr-FR" sz="2000" dirty="0" err="1" smtClean="0"/>
              <a:t>can</a:t>
            </a:r>
            <a:r>
              <a:rPr lang="fr-FR" sz="2000" dirty="0" smtClean="0"/>
              <a:t> </a:t>
            </a:r>
            <a:r>
              <a:rPr lang="fr-FR" sz="2000" dirty="0" err="1" smtClean="0"/>
              <a:t>travaerse</a:t>
            </a:r>
            <a:r>
              <a:rPr lang="fr-FR" sz="2000" dirty="0" smtClean="0"/>
              <a:t> the </a:t>
            </a:r>
            <a:r>
              <a:rPr lang="fr-FR" sz="2000" dirty="0" err="1" smtClean="0"/>
              <a:t>entire</a:t>
            </a:r>
            <a:r>
              <a:rPr lang="fr-FR" sz="2000" dirty="0" smtClean="0"/>
              <a:t> surface </a:t>
            </a:r>
            <a:r>
              <a:rPr lang="fr-FR" sz="2000" dirty="0" err="1" smtClean="0"/>
              <a:t>without</a:t>
            </a:r>
            <a:r>
              <a:rPr lang="fr-FR" sz="2000" dirty="0" smtClean="0"/>
              <a:t> </a:t>
            </a:r>
            <a:r>
              <a:rPr lang="fr-FR" sz="2000" dirty="0" err="1" smtClean="0"/>
              <a:t>crossing</a:t>
            </a:r>
            <a:r>
              <a:rPr lang="fr-FR" sz="2000" dirty="0" smtClean="0"/>
              <a:t> an </a:t>
            </a:r>
            <a:r>
              <a:rPr lang="fr-FR" sz="2000" dirty="0" err="1" smtClean="0"/>
              <a:t>edge</a:t>
            </a:r>
            <a:r>
              <a:rPr lang="fr-FR" sz="2000" dirty="0" smtClean="0"/>
              <a:t>. 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000" dirty="0" smtClean="0"/>
              <a:t>A </a:t>
            </a:r>
            <a:r>
              <a:rPr lang="fr-FR" sz="2000" dirty="0" err="1" smtClean="0"/>
              <a:t>sphere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two-sided</a:t>
            </a:r>
            <a:r>
              <a:rPr lang="fr-FR" sz="2000" dirty="0" smtClean="0"/>
              <a:t> in the </a:t>
            </a:r>
            <a:r>
              <a:rPr lang="fr-FR" sz="2000" dirty="0" err="1" smtClean="0"/>
              <a:t>sense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 a bug </a:t>
            </a:r>
            <a:r>
              <a:rPr lang="fr-FR" sz="2000" dirty="0" err="1" smtClean="0"/>
              <a:t>walking</a:t>
            </a:r>
            <a:r>
              <a:rPr lang="fr-FR" sz="2000" dirty="0" smtClean="0"/>
              <a:t> on the </a:t>
            </a:r>
            <a:r>
              <a:rPr lang="fr-FR" sz="2000" dirty="0" err="1" smtClean="0"/>
              <a:t>sphere</a:t>
            </a:r>
            <a:r>
              <a:rPr lang="fr-FR" sz="2000" dirty="0" smtClean="0"/>
              <a:t> </a:t>
            </a:r>
            <a:r>
              <a:rPr lang="fr-FR" sz="2000" dirty="0" err="1" smtClean="0"/>
              <a:t>can</a:t>
            </a:r>
            <a:r>
              <a:rPr lang="fr-FR" sz="2000" dirty="0" smtClean="0"/>
              <a:t> traverse the </a:t>
            </a:r>
            <a:r>
              <a:rPr lang="fr-FR" sz="2000" dirty="0" err="1" smtClean="0"/>
              <a:t>inside</a:t>
            </a:r>
            <a:r>
              <a:rPr lang="fr-FR" sz="2000" dirty="0" smtClean="0"/>
              <a:t> surface or the </a:t>
            </a:r>
            <a:r>
              <a:rPr lang="fr-FR" sz="2000" dirty="0" err="1" smtClean="0"/>
              <a:t>outside</a:t>
            </a:r>
            <a:r>
              <a:rPr lang="fr-FR" sz="2000" dirty="0" smtClean="0"/>
              <a:t> surface but </a:t>
            </a:r>
            <a:r>
              <a:rPr lang="fr-FR" sz="2000" dirty="0" err="1" smtClean="0"/>
              <a:t>cannot</a:t>
            </a:r>
            <a:r>
              <a:rPr lang="fr-FR" sz="2000" dirty="0" smtClean="0"/>
              <a:t> traverse </a:t>
            </a:r>
            <a:r>
              <a:rPr lang="fr-FR" sz="2000" dirty="0" err="1" smtClean="0"/>
              <a:t>both</a:t>
            </a:r>
            <a:r>
              <a:rPr lang="fr-FR" sz="2000" dirty="0" smtClean="0"/>
              <a:t> </a:t>
            </a:r>
            <a:r>
              <a:rPr lang="fr-FR" sz="2000" dirty="0" err="1" smtClean="0"/>
              <a:t>without</a:t>
            </a:r>
            <a:r>
              <a:rPr lang="fr-FR" sz="2000" dirty="0" smtClean="0"/>
              <a:t> </a:t>
            </a:r>
            <a:r>
              <a:rPr lang="fr-FR" sz="2000" dirty="0" err="1" smtClean="0"/>
              <a:t>somehow</a:t>
            </a:r>
            <a:r>
              <a:rPr lang="fr-FR" sz="2000" dirty="0" smtClean="0"/>
              <a:t> passing </a:t>
            </a:r>
            <a:r>
              <a:rPr lang="fr-FR" sz="2000" dirty="0" err="1" smtClean="0"/>
              <a:t>through</a:t>
            </a:r>
            <a:r>
              <a:rPr lang="fr-FR" sz="2000" dirty="0" smtClean="0"/>
              <a:t> the </a:t>
            </a:r>
            <a:r>
              <a:rPr lang="fr-FR" sz="2000" dirty="0" err="1" smtClean="0"/>
              <a:t>sphere</a:t>
            </a:r>
            <a:r>
              <a:rPr lang="fr-FR" sz="2000" dirty="0" smtClean="0"/>
              <a:t>.</a:t>
            </a: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Oriented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656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47719"/>
            <a:ext cx="6218657" cy="149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619037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40768"/>
                <a:ext cx="8064128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>
                    <a:solidFill>
                      <a:srgbClr val="3333FF"/>
                    </a:solidFill>
                  </a:rPr>
                  <a:t>Definition</a:t>
                </a:r>
                <a:r>
                  <a:rPr lang="fr-FR" sz="2000" dirty="0">
                    <a:solidFill>
                      <a:srgbClr val="3333FF"/>
                    </a:solidFill>
                  </a:rPr>
                  <a:t>: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two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sided</a:t>
                </a:r>
                <a:r>
                  <a:rPr lang="fr-FR" sz="2000" dirty="0" smtClean="0"/>
                  <a:t> surface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said</a:t>
                </a:r>
                <a:r>
                  <a:rPr lang="fr-FR" sz="2000" dirty="0" smtClean="0"/>
                  <a:t> to </a:t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smtClean="0">
                    <a:solidFill>
                      <a:srgbClr val="8A0000"/>
                    </a:solidFill>
                  </a:rPr>
                  <a:t>orientable</a:t>
                </a:r>
                <a:r>
                  <a:rPr lang="fr-FR" sz="2000" dirty="0" smtClean="0"/>
                  <a:t> and a one </a:t>
                </a:r>
                <a:r>
                  <a:rPr lang="fr-FR" sz="2000" dirty="0" err="1" smtClean="0"/>
                  <a:t>sided</a:t>
                </a:r>
                <a:r>
                  <a:rPr lang="fr-FR" sz="2000" dirty="0" smtClean="0"/>
                  <a:t> surface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said</a:t>
                </a:r>
                <a:r>
                  <a:rPr lang="fr-FR" sz="2000" dirty="0" smtClean="0"/>
                  <a:t> to </a:t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>
                    <a:solidFill>
                      <a:srgbClr val="8A0000"/>
                    </a:solidFill>
                  </a:rPr>
                  <a:t>nonorientable</a:t>
                </a:r>
                <a:r>
                  <a:rPr lang="fr-FR" sz="2000" dirty="0" smtClean="0"/>
                  <a:t>. </a:t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an orientable surface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has a unit normal </a:t>
                </a:r>
                <a:r>
                  <a:rPr lang="fr-FR" sz="2000" dirty="0" err="1" smtClean="0"/>
                  <a:t>vector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each</a:t>
                </a:r>
                <a:r>
                  <a:rPr lang="fr-FR" sz="2000" dirty="0" smtClean="0"/>
                  <a:t> point.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>, the </a:t>
                </a:r>
                <a:r>
                  <a:rPr lang="fr-FR" sz="2000" dirty="0" err="1" smtClean="0"/>
                  <a:t>vectors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fr-FR" sz="2000" dirty="0" smtClean="0"/>
                  <a:t> point to opposite </a:t>
                </a:r>
                <a:r>
                  <a:rPr lang="fr-FR" sz="2000" dirty="0" err="1" smtClean="0"/>
                  <a:t>sides</a:t>
                </a:r>
                <a:r>
                  <a:rPr lang="fr-FR" sz="2000" dirty="0" smtClean="0"/>
                  <a:t> of the surface and </a:t>
                </a:r>
                <a:r>
                  <a:rPr lang="fr-FR" sz="2000" dirty="0" err="1" smtClean="0"/>
                  <a:t>distinguish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between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two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sides</a:t>
                </a:r>
                <a:r>
                  <a:rPr lang="fr-FR" sz="2000" dirty="0" smtClean="0"/>
                  <a:t>. </a:t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smooth</a:t>
                </a:r>
                <a:r>
                  <a:rPr lang="fr-FR" sz="2000" dirty="0" smtClean="0"/>
                  <a:t> orientable surface,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always</a:t>
                </a:r>
                <a:r>
                  <a:rPr lang="fr-FR" sz="2000" dirty="0" smtClean="0"/>
                  <a:t> possible to </a:t>
                </a:r>
                <a:r>
                  <a:rPr lang="fr-FR" sz="2000" dirty="0" err="1" smtClean="0"/>
                  <a:t>choose</a:t>
                </a:r>
                <a:r>
                  <a:rPr lang="fr-FR" sz="2000" dirty="0" smtClean="0"/>
                  <a:t> the direction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each</a:t>
                </a:r>
                <a:r>
                  <a:rPr lang="fr-FR" sz="2000" dirty="0" smtClean="0"/>
                  <a:t> point </a:t>
                </a:r>
                <a:r>
                  <a:rPr lang="fr-FR" sz="2000" dirty="0" err="1" smtClean="0"/>
                  <a:t>so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varies </a:t>
                </a:r>
                <a:r>
                  <a:rPr lang="fr-FR" sz="2000" dirty="0" err="1" smtClean="0"/>
                  <a:t>continuously</a:t>
                </a:r>
                <a:r>
                  <a:rPr lang="fr-FR" sz="2000" dirty="0" smtClean="0"/>
                  <a:t> over the surface.</a:t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err="1" smtClean="0"/>
                  <a:t>These</a:t>
                </a:r>
                <a:r>
                  <a:rPr lang="fr-FR" sz="2000" dirty="0" smtClean="0"/>
                  <a:t> unit </a:t>
                </a:r>
                <a:r>
                  <a:rPr lang="fr-FR" sz="2000" dirty="0" err="1" smtClean="0"/>
                  <a:t>vectors</a:t>
                </a:r>
                <a:r>
                  <a:rPr lang="fr-FR" sz="2000" dirty="0" smtClean="0"/>
                  <a:t> are </a:t>
                </a:r>
                <a:r>
                  <a:rPr lang="fr-FR" sz="2000" dirty="0" err="1" smtClean="0"/>
                  <a:t>said</a:t>
                </a:r>
                <a:r>
                  <a:rPr lang="fr-FR" sz="2000" dirty="0" smtClean="0"/>
                  <a:t> to </a:t>
                </a:r>
                <a:r>
                  <a:rPr lang="fr-FR" sz="2000" dirty="0" err="1" smtClean="0"/>
                  <a:t>form</a:t>
                </a:r>
                <a:r>
                  <a:rPr lang="fr-FR" sz="2000" dirty="0" smtClean="0"/>
                  <a:t> the </a:t>
                </a:r>
                <a:r>
                  <a:rPr lang="fr-FR" sz="2000" dirty="0" smtClean="0">
                    <a:solidFill>
                      <a:srgbClr val="8A0000"/>
                    </a:solidFill>
                  </a:rPr>
                  <a:t>orientation of the surface.</a:t>
                </a: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8064128" cy="3785652"/>
              </a:xfrm>
              <a:prstGeom prst="rect">
                <a:avLst/>
              </a:prstGeom>
              <a:blipFill rotWithShape="1">
                <a:blip r:embed="rId3"/>
                <a:stretch>
                  <a:fillRect l="-756" t="-644" r="-1738" b="-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Oriented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84916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64570"/>
                <a:ext cx="8064128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/>
                  <a:t>If </a:t>
                </a:r>
                <a:r>
                  <a:rPr lang="en-US" sz="2000" dirty="0">
                    <a:solidFill>
                      <a:srgbClr val="3333FF"/>
                    </a:solidFill>
                  </a:rPr>
                  <a:t>S</a:t>
                </a:r>
                <a:r>
                  <a:rPr lang="en-US" sz="2000" dirty="0"/>
                  <a:t> is a smooth </a:t>
                </a:r>
                <a:r>
                  <a:rPr lang="en-US" sz="2000" dirty="0" err="1"/>
                  <a:t>orientable</a:t>
                </a:r>
                <a:r>
                  <a:rPr lang="en-US" sz="2000" dirty="0"/>
                  <a:t> surface </a:t>
                </a:r>
                <a:r>
                  <a:rPr lang="en-US" sz="2000" dirty="0" smtClean="0"/>
                  <a:t>given in </a:t>
                </a:r>
                <a:r>
                  <a:rPr lang="en-US" sz="2000" dirty="0"/>
                  <a:t>parametric form by a vector function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8A0000"/>
                        </a:solidFill>
                        <a:latin typeface="Cambria Math"/>
                      </a:rPr>
                      <m:t>𝒓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</a:rPr>
                      <m:t>𝑢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</a:rPr>
                      <m:t>, 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</a:rPr>
                      <m:t>𝑣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</a:rPr>
                      <m:t>), </m:t>
                    </m:r>
                  </m:oMath>
                </a14:m>
                <a:r>
                  <a:rPr lang="en-US" sz="2000" dirty="0"/>
                  <a:t>then it is automatically supplied with </a:t>
                </a:r>
                <a:r>
                  <a:rPr lang="en-US" sz="2000" dirty="0" smtClean="0"/>
                  <a:t>the </a:t>
                </a:r>
                <a:r>
                  <a:rPr lang="en-US" sz="2000" dirty="0"/>
                  <a:t>orientation of the unit normal </a:t>
                </a:r>
                <a:r>
                  <a:rPr lang="en-US" sz="2000" dirty="0" smtClean="0"/>
                  <a:t>vector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Where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We call this the </a:t>
                </a:r>
                <a:r>
                  <a:rPr lang="en-US" sz="2000" dirty="0" smtClean="0">
                    <a:solidFill>
                      <a:srgbClr val="8A0000"/>
                    </a:solidFill>
                  </a:rPr>
                  <a:t>positive orientation </a:t>
                </a:r>
                <a:r>
                  <a:rPr lang="en-US" sz="2000" dirty="0" smtClean="0"/>
                  <a:t>of the parametric surface and we say that n points in the positive direction from the surface. </a:t>
                </a:r>
                <a:endParaRPr lang="en-US" sz="2000" dirty="0"/>
              </a:p>
              <a:p>
                <a:endParaRPr lang="en-US" sz="2000" dirty="0"/>
              </a:p>
              <a:p>
                <a:pPr algn="just"/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64570"/>
                <a:ext cx="8064128" cy="4401205"/>
              </a:xfrm>
              <a:prstGeom prst="rect">
                <a:avLst/>
              </a:prstGeom>
              <a:blipFill rotWithShape="1">
                <a:blip r:embed="rId4"/>
                <a:stretch>
                  <a:fillRect l="-756" t="-554" r="-1738" b="-1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Oriented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43614835"/>
              </p:ext>
            </p:extLst>
          </p:nvPr>
        </p:nvGraphicFramePr>
        <p:xfrm>
          <a:off x="3491880" y="2420888"/>
          <a:ext cx="1397508" cy="805821"/>
        </p:xfrm>
        <a:graphic>
          <a:graphicData uri="http://schemas.openxmlformats.org/presentationml/2006/ole">
            <p:oleObj spid="_x0000_s67630" name="Equation" r:id="rId5" imgW="748975" imgH="431613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56301489"/>
              </p:ext>
            </p:extLst>
          </p:nvPr>
        </p:nvGraphicFramePr>
        <p:xfrm>
          <a:off x="1846622" y="3573016"/>
          <a:ext cx="5017368" cy="695530"/>
        </p:xfrm>
        <a:graphic>
          <a:graphicData uri="http://schemas.openxmlformats.org/presentationml/2006/ole">
            <p:oleObj spid="_x0000_s67631" name="Equation" r:id="rId6" imgW="2844800" imgH="3937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197073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64570"/>
                <a:ext cx="8064128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Example:</a:t>
                </a:r>
                <a:r>
                  <a:rPr lang="en-US" sz="2000" dirty="0"/>
                  <a:t/>
                </a:r>
                <a:r>
                  <a:rPr lang="en-US" sz="2000" dirty="0" smtClean="0"/>
                  <a:t>The sphere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 + </m:t>
                    </m:r>
                    <m:r>
                      <a:rPr lang="en-US" sz="2000" i="1" dirty="0">
                        <a:latin typeface="Cambria Math"/>
                      </a:rPr>
                      <m:t>𝑦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 + </m:t>
                    </m:r>
                    <m:r>
                      <a:rPr lang="en-US" sz="2000" i="1" dirty="0">
                        <a:latin typeface="Cambria Math"/>
                      </a:rPr>
                      <m:t>𝑧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 = 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fr-FR" sz="2000" b="0" i="0" baseline="3000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has the parametric equation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latin typeface="Cambria Math"/>
                        </a:rPr>
                        <m:t>𝒓</m:t>
                      </m:r>
                      <m:d>
                        <m:dPr>
                          <m:ctrlPr>
                            <a:rPr lang="en-US" sz="2000" b="1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sz="2000" i="0" dirty="0">
                              <a:latin typeface="Cambria Math"/>
                            </a:rPr>
                            <m:t>Φ</m:t>
                          </m:r>
                          <m:r>
                            <a:rPr lang="en-US" sz="2000" i="1" dirty="0">
                              <a:latin typeface="Cambria Math"/>
                            </a:rPr>
                            <m:t>, </m:t>
                          </m:r>
                          <m:r>
                            <a:rPr lang="el-GR" sz="2000" i="1" dirty="0">
                              <a:latin typeface="Cambria Math"/>
                            </a:rPr>
                            <m:t>𝜃</m:t>
                          </m:r>
                        </m:e>
                      </m:d>
                      <m:r>
                        <a:rPr lang="en-US" sz="2000" i="1" dirty="0" smtClean="0">
                          <a:latin typeface="Cambria Math"/>
                        </a:rPr>
                        <m:t>= </m:t>
                      </m:r>
                      <m:r>
                        <a:rPr lang="en-US" sz="2000" i="1" dirty="0">
                          <a:latin typeface="Cambria Math"/>
                        </a:rPr>
                        <m:t>𝑎</m:t>
                      </m:r>
                      <m:func>
                        <m:func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i="0" dirty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l-GR" sz="2000" i="0" dirty="0">
                              <a:latin typeface="Cambria Math"/>
                            </a:rPr>
                            <m:t>Φ</m:t>
                          </m:r>
                        </m:e>
                      </m:func>
                      <m:func>
                        <m:func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i="0" dirty="0" err="1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l-GR" sz="2000" i="1" dirty="0">
                              <a:latin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2000" b="1" i="1" dirty="0">
                          <a:latin typeface="Cambria Math"/>
                        </a:rPr>
                        <m:t>𝒊</m:t>
                      </m:r>
                      <m:r>
                        <a:rPr lang="en-US" sz="2000" b="1" i="1" dirty="0">
                          <a:latin typeface="Cambria Math"/>
                        </a:rPr>
                        <m:t> </m:t>
                      </m:r>
                      <m:r>
                        <a:rPr lang="en-US" sz="2000" i="1" dirty="0">
                          <a:latin typeface="Cambria Math"/>
                        </a:rPr>
                        <m:t>+ </m:t>
                      </m:r>
                      <m:r>
                        <a:rPr lang="en-US" sz="2000" i="1" dirty="0">
                          <a:latin typeface="Cambria Math"/>
                        </a:rPr>
                        <m:t>𝑎</m:t>
                      </m:r>
                      <m:func>
                        <m:func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i="0" dirty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l-GR" sz="2000" i="0" dirty="0">
                              <a:latin typeface="Cambria Math"/>
                            </a:rPr>
                            <m:t>Φ</m:t>
                          </m:r>
                        </m:e>
                      </m:func>
                      <m:func>
                        <m:func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i="0" dirty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l-GR" sz="2000" i="1" dirty="0">
                              <a:latin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2000" b="1" i="1" dirty="0">
                          <a:latin typeface="Cambria Math"/>
                        </a:rPr>
                        <m:t>𝒋</m:t>
                      </m:r>
                      <m:r>
                        <a:rPr lang="en-US" sz="2000" b="1" i="1" dirty="0">
                          <a:latin typeface="Cambria Math"/>
                        </a:rPr>
                        <m:t>  </m:t>
                      </m:r>
                      <m:r>
                        <a:rPr lang="en-US" sz="2000" i="1" dirty="0">
                          <a:latin typeface="Cambria Math"/>
                        </a:rPr>
                        <m:t>+ </m:t>
                      </m:r>
                      <m:r>
                        <a:rPr lang="en-US" sz="2000" i="1" dirty="0">
                          <a:latin typeface="Cambria Math"/>
                        </a:rPr>
                        <m:t>𝑎</m:t>
                      </m:r>
                      <m:func>
                        <m:funcPr>
                          <m:ctrlPr>
                            <a:rPr lang="en-US" sz="2000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i="0" dirty="0" err="1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l-GR" sz="2000" i="0" dirty="0">
                              <a:latin typeface="Cambria Math"/>
                            </a:rPr>
                            <m:t>Φ</m:t>
                          </m:r>
                        </m:e>
                      </m:func>
                      <m:r>
                        <a:rPr lang="en-US" sz="2000" b="1" i="1" dirty="0">
                          <a:latin typeface="Cambria Math"/>
                        </a:rPr>
                        <m:t>𝒌</m:t>
                      </m:r>
                      <m:r>
                        <a:rPr lang="fr-FR" sz="2000" b="1" i="0" dirty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b="1" dirty="0" smtClean="0"/>
              </a:p>
              <a:p>
                <a:endParaRPr lang="en-US" sz="2000" b="1" dirty="0"/>
              </a:p>
              <a:p>
                <a:r>
                  <a:rPr lang="en-US" sz="2000" dirty="0" smtClean="0"/>
                  <a:t>Therefore, we </a:t>
                </a:r>
                <a:r>
                  <a:rPr lang="en-US" sz="2000" dirty="0"/>
                  <a:t>found that: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latin typeface="Cambria Math"/>
                        </a:rPr>
                        <m:t>𝒓</m:t>
                      </m:r>
                      <m:r>
                        <m:rPr>
                          <m:sty m:val="p"/>
                        </m:rPr>
                        <a:rPr lang="el-GR" sz="2000" i="0" baseline="-25000" dirty="0">
                          <a:latin typeface="Cambria Math"/>
                        </a:rPr>
                        <m:t>Φ</m:t>
                      </m:r>
                      <m:r>
                        <a:rPr lang="fr-FR" sz="2000" b="0" i="1" dirty="0" smtClean="0">
                          <a:latin typeface="Cambria Math"/>
                        </a:rPr>
                        <m:t>×</m:t>
                      </m:r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  <m:r>
                        <a:rPr lang="en-US" sz="2000" b="1" i="1" dirty="0">
                          <a:latin typeface="Cambria Math"/>
                        </a:rPr>
                        <m:t>𝒓</m:t>
                      </m:r>
                      <m:r>
                        <a:rPr lang="el-GR" sz="2000" i="1" baseline="-25000" dirty="0">
                          <a:latin typeface="Cambria Math"/>
                        </a:rPr>
                        <m:t>𝜃</m:t>
                      </m:r>
                      <m:r>
                        <a:rPr lang="en-US" sz="2000" i="1" dirty="0">
                          <a:latin typeface="Cambria Math"/>
                        </a:rPr>
                        <m:t> = </m:t>
                      </m:r>
                      <m:r>
                        <a:rPr lang="en-US" sz="2000" i="1" dirty="0">
                          <a:latin typeface="Cambria Math"/>
                        </a:rPr>
                        <m:t>𝑎</m:t>
                      </m:r>
                      <m:r>
                        <a:rPr lang="en-US" sz="2000" i="1" baseline="30000" dirty="0">
                          <a:latin typeface="Cambria Math"/>
                        </a:rPr>
                        <m:t>2</m:t>
                      </m:r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i="1" dirty="0">
                          <a:latin typeface="Cambria Math"/>
                        </a:rPr>
                        <m:t>sin</m:t>
                      </m:r>
                      <m:r>
                        <a:rPr lang="en-US" sz="2000" i="1" baseline="30000" dirty="0">
                          <a:latin typeface="Cambria Math"/>
                        </a:rPr>
                        <m:t>2 </m:t>
                      </m:r>
                      <m:r>
                        <m:rPr>
                          <m:sty m:val="p"/>
                        </m:rPr>
                        <a:rPr lang="el-GR" sz="2000" i="0" dirty="0">
                          <a:latin typeface="Cambria Math"/>
                        </a:rPr>
                        <m:t>Φ</m:t>
                      </m:r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i="1" dirty="0" err="1">
                          <a:latin typeface="Cambria Math"/>
                        </a:rPr>
                        <m:t>cos</m:t>
                      </m:r>
                      <m:r>
                        <a:rPr lang="en-US" sz="2000" i="1" dirty="0">
                          <a:latin typeface="Cambria Math"/>
                        </a:rPr>
                        <m:t>⁡</m:t>
                      </m:r>
                      <m:r>
                        <a:rPr lang="el-GR" sz="2000" i="1" dirty="0">
                          <a:latin typeface="Cambria Math"/>
                        </a:rPr>
                        <m:t>𝜃</m:t>
                      </m:r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  <m:r>
                        <a:rPr lang="en-US" sz="2000" b="1" i="1" dirty="0">
                          <a:latin typeface="Cambria Math"/>
                        </a:rPr>
                        <m:t>𝒊</m:t>
                      </m:r>
                      <m:r>
                        <a:rPr lang="en-US" sz="2000" b="1" i="1" dirty="0">
                          <a:latin typeface="Cambria Math"/>
                        </a:rPr>
                        <m:t> </m:t>
                      </m:r>
                      <m:r>
                        <a:rPr lang="en-US" sz="2000" i="1" dirty="0" smtClean="0">
                          <a:latin typeface="Cambria Math"/>
                        </a:rPr>
                        <m:t>+ </m:t>
                      </m:r>
                      <m:r>
                        <a:rPr lang="en-US" sz="2000" i="1" dirty="0">
                          <a:latin typeface="Cambria Math"/>
                        </a:rPr>
                        <m:t>𝑎</m:t>
                      </m:r>
                      <m:r>
                        <a:rPr lang="en-US" sz="2000" i="1" baseline="30000" dirty="0">
                          <a:latin typeface="Cambria Math"/>
                        </a:rPr>
                        <m:t>2</m:t>
                      </m:r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i="1" dirty="0">
                          <a:latin typeface="Cambria Math"/>
                        </a:rPr>
                        <m:t>sin</m:t>
                      </m:r>
                      <m:r>
                        <a:rPr lang="en-US" sz="2000" i="1" baseline="30000" dirty="0">
                          <a:latin typeface="Cambria Math"/>
                        </a:rPr>
                        <m:t>2 </m:t>
                      </m:r>
                      <m:r>
                        <m:rPr>
                          <m:sty m:val="p"/>
                        </m:rPr>
                        <a:rPr lang="el-GR" sz="2000" i="0" dirty="0">
                          <a:latin typeface="Cambria Math"/>
                        </a:rPr>
                        <m:t>Φ</m:t>
                      </m:r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i="1" dirty="0">
                          <a:latin typeface="Cambria Math"/>
                        </a:rPr>
                        <m:t>sin</m:t>
                      </m:r>
                      <m:r>
                        <a:rPr lang="en-US" sz="2000" i="1" dirty="0">
                          <a:latin typeface="Cambria Math"/>
                        </a:rPr>
                        <m:t>⁡</m:t>
                      </m:r>
                      <m:r>
                        <a:rPr lang="el-GR" sz="2000" i="1" dirty="0">
                          <a:latin typeface="Cambria Math"/>
                        </a:rPr>
                        <m:t>𝜃</m:t>
                      </m:r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  <m:r>
                        <a:rPr lang="en-US" sz="2000" b="1" i="1" dirty="0" smtClean="0">
                          <a:latin typeface="Cambria Math"/>
                        </a:rPr>
                        <m:t>𝒋</m:t>
                      </m:r>
                      <m:r>
                        <a:rPr lang="en-US" sz="2000" b="1" i="1" dirty="0" smtClean="0">
                          <a:latin typeface="Cambria Math"/>
                        </a:rPr>
                        <m:t> </m:t>
                      </m:r>
                      <m:r>
                        <a:rPr lang="en-US" sz="2000" i="1" dirty="0" smtClean="0">
                          <a:latin typeface="Cambria Math"/>
                        </a:rPr>
                        <m:t>+ </m:t>
                      </m:r>
                      <m:r>
                        <a:rPr lang="en-US" sz="2000" i="1" dirty="0">
                          <a:latin typeface="Cambria Math"/>
                        </a:rPr>
                        <m:t>𝑎</m:t>
                      </m:r>
                      <m:r>
                        <a:rPr lang="en-US" sz="2000" i="1" baseline="30000" dirty="0">
                          <a:latin typeface="Cambria Math"/>
                        </a:rPr>
                        <m:t>2 </m:t>
                      </m:r>
                      <m:r>
                        <m:rPr>
                          <m:sty m:val="p"/>
                        </m:rPr>
                        <a:rPr lang="en-US" sz="2000" i="1" dirty="0">
                          <a:latin typeface="Cambria Math"/>
                        </a:rPr>
                        <m:t>sin</m:t>
                      </m:r>
                      <m:r>
                        <a:rPr lang="en-US" sz="2000" i="1" dirty="0">
                          <a:latin typeface="Cambria Math"/>
                        </a:rPr>
                        <m:t>⁡</m:t>
                      </m:r>
                      <m:r>
                        <m:rPr>
                          <m:sty m:val="p"/>
                        </m:rPr>
                        <a:rPr lang="el-GR" sz="2000" i="0" dirty="0">
                          <a:latin typeface="Cambria Math"/>
                        </a:rPr>
                        <m:t>Φ</m:t>
                      </m:r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i="1" dirty="0" err="1">
                          <a:latin typeface="Cambria Math"/>
                        </a:rPr>
                        <m:t>cos</m:t>
                      </m:r>
                      <m:r>
                        <a:rPr lang="en-US" sz="2000" i="1" dirty="0">
                          <a:latin typeface="Cambria Math"/>
                        </a:rPr>
                        <m:t>⁡</m:t>
                      </m:r>
                      <m:r>
                        <m:rPr>
                          <m:sty m:val="p"/>
                        </m:rPr>
                        <a:rPr lang="el-GR" sz="2000" i="0" dirty="0">
                          <a:latin typeface="Cambria Math"/>
                        </a:rPr>
                        <m:t>Φ</m:t>
                      </m:r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  <m:r>
                        <a:rPr lang="en-US" sz="2000" b="1" i="1" dirty="0"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en-US" sz="2000" b="1" dirty="0"/>
              </a:p>
              <a:p>
                <a:r>
                  <a:rPr lang="en-US" sz="2000" dirty="0"/>
                  <a:t>and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|</m:t>
                    </m:r>
                    <m:r>
                      <a:rPr lang="en-US" sz="2000" b="1" i="1" dirty="0">
                        <a:latin typeface="Cambria Math"/>
                      </a:rPr>
                      <m:t>𝒓</m:t>
                    </m:r>
                    <m:r>
                      <m:rPr>
                        <m:sty m:val="p"/>
                      </m:rPr>
                      <a:rPr lang="el-GR" sz="2000" i="0" baseline="-25000" dirty="0">
                        <a:latin typeface="Cambria Math"/>
                      </a:rPr>
                      <m:t>Φ</m:t>
                    </m:r>
                    <m:r>
                      <a:rPr lang="fr-FR" sz="2000" b="0" i="1" dirty="0" smtClean="0">
                        <a:latin typeface="Cambria Math"/>
                      </a:rPr>
                      <m:t>×</m:t>
                    </m:r>
                    <m:r>
                      <a:rPr lang="en-US" sz="2000" b="1" i="1" dirty="0">
                        <a:latin typeface="Cambria Math"/>
                      </a:rPr>
                      <m:t>𝒓</m:t>
                    </m:r>
                    <m:r>
                      <a:rPr lang="el-GR" sz="2000" i="1" baseline="-25000" dirty="0">
                        <a:latin typeface="Cambria Math"/>
                      </a:rPr>
                      <m:t>𝜃</m:t>
                    </m:r>
                    <m:r>
                      <a:rPr lang="en-US" sz="2000" i="1" dirty="0">
                        <a:latin typeface="Cambria Math"/>
                      </a:rPr>
                      <m:t>| = 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</a:rPr>
                      <m:t>sin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m:rPr>
                        <m:sty m:val="p"/>
                      </m:rPr>
                      <a:rPr lang="el-GR" sz="2000" i="0" dirty="0">
                        <a:latin typeface="Cambria Math"/>
                      </a:rPr>
                      <m:t>Φ</m:t>
                    </m:r>
                  </m:oMath>
                </a14:m>
                <a:r>
                  <a:rPr lang="en-US" sz="2000" i="1" dirty="0" smtClean="0"/>
                  <a:t>.</a:t>
                </a:r>
                <a:endParaRPr lang="en-US" sz="2000" i="1" dirty="0"/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So</a:t>
                </a:r>
                <a:r>
                  <a:rPr lang="en-US" sz="2000" dirty="0"/>
                  <a:t>, the orientation induced by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/>
                      </a:rPr>
                      <m:t>𝒓</m:t>
                    </m:r>
                    <m:r>
                      <a:rPr lang="en-US" sz="2000" i="1" dirty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l-GR" sz="2000" i="0" dirty="0">
                        <a:latin typeface="Cambria Math"/>
                      </a:rPr>
                      <m:t>Φ</m:t>
                    </m:r>
                    <m:r>
                      <a:rPr lang="en-US" sz="2000" i="1" dirty="0">
                        <a:latin typeface="Cambria Math"/>
                      </a:rPr>
                      <m:t>, </m:t>
                    </m:r>
                    <m:r>
                      <a:rPr lang="el-GR" sz="2000" i="1" dirty="0">
                        <a:latin typeface="Cambria Math"/>
                      </a:rPr>
                      <m:t>𝜃</m:t>
                    </m:r>
                    <m:r>
                      <a:rPr lang="en-US" sz="2000" i="1" dirty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 smtClean="0"/>
                  <a:t>is </a:t>
                </a:r>
                <a:r>
                  <a:rPr lang="en-US" sz="2000" dirty="0"/>
                  <a:t>defined by the unit normal vector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64570"/>
                <a:ext cx="8064128" cy="3785652"/>
              </a:xfrm>
              <a:prstGeom prst="rect">
                <a:avLst/>
              </a:prstGeom>
              <a:blipFill rotWithShape="1">
                <a:blip r:embed="rId4"/>
                <a:stretch>
                  <a:fillRect l="-756" t="-644" r="-1663" b="-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Oriented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surfaces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95927075"/>
              </p:ext>
            </p:extLst>
          </p:nvPr>
        </p:nvGraphicFramePr>
        <p:xfrm>
          <a:off x="1763688" y="4191761"/>
          <a:ext cx="4608512" cy="2240249"/>
        </p:xfrm>
        <a:graphic>
          <a:graphicData uri="http://schemas.openxmlformats.org/presentationml/2006/ole">
            <p:oleObj spid="_x0000_s68626" name="Equation" r:id="rId5" imgW="2298700" imgH="11176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2370811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5950" y="2348880"/>
                <a:ext cx="806412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Definition:</a:t>
                </a:r>
                <a:r>
                  <a:rPr lang="en-US" sz="2000" dirty="0" smtClean="0"/>
                  <a:t> The volume of fluid that passes through the surface in one unit of time. The flux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2000" dirty="0" smtClean="0"/>
                  <a:t> across as surface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2000" dirty="0" smtClean="0"/>
                  <a:t> with orientation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𝒏</m:t>
                    </m:r>
                  </m:oMath>
                </a14:m>
                <a:r>
                  <a:rPr lang="en-US" sz="2000" b="1" dirty="0" smtClean="0"/>
                  <a:t/>
                </a:r>
                <a:r>
                  <a:rPr lang="en-US" sz="2000" dirty="0" smtClean="0"/>
                  <a:t>is the quantity </a:t>
                </a:r>
                <a14:m>
                  <m:oMath xmlns:m="http://schemas.openxmlformats.org/officeDocument/2006/math">
                    <m:r>
                      <a:rPr lang="fr-FR" sz="2000" b="1" i="0" smtClean="0">
                        <a:latin typeface="Cambria Math"/>
                      </a:rPr>
                      <m:t>𝚽</m:t>
                    </m:r>
                  </m:oMath>
                </a14:m>
                <a:r>
                  <a:rPr lang="en-US" sz="2000" b="1" dirty="0" smtClean="0"/>
                  <a:t/>
                </a:r>
                <a:r>
                  <a:rPr lang="en-US" sz="2000" dirty="0" smtClean="0"/>
                  <a:t>defined by </a:t>
                </a:r>
                <a:endParaRPr lang="en-US" sz="2000" b="1" dirty="0"/>
              </a:p>
              <a:p>
                <a:pPr algn="just"/>
                <a:r>
                  <a:rPr lang="fr-FR" sz="2000" dirty="0" smtClean="0"/>
                  <a:t/>
                </a: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2348880"/>
                <a:ext cx="8064128" cy="1323439"/>
              </a:xfrm>
              <a:prstGeom prst="rect">
                <a:avLst/>
              </a:prstGeom>
              <a:blipFill rotWithShape="1">
                <a:blip r:embed="rId3"/>
                <a:stretch>
                  <a:fillRect l="-756" t="-1843" r="-1663" b="-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Flux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6104" y="3861047"/>
            <a:ext cx="3698404" cy="968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8454251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5669"/>
            <a:ext cx="8029624" cy="2951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Flux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327664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8028298" cy="419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Flux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7861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081" y="1396730"/>
            <a:ext cx="7668343" cy="4768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Flux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039971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8352" y="2017871"/>
            <a:ext cx="7848104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Surfaces area &amp; parametric representations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Introduction to surface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Evaluating surface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Piecewise smooth surfaces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Oriented surfaces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Flux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2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200" dirty="0" smtClean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20306</TotalTime>
  <Words>323</Words>
  <Application>Microsoft Office PowerPoint</Application>
  <PresentationFormat>On-screen Show (4:3)</PresentationFormat>
  <Paragraphs>164</Paragraphs>
  <Slides>45</Slides>
  <Notes>42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3017</cp:revision>
  <dcterms:created xsi:type="dcterms:W3CDTF">2012-05-05T21:34:59Z</dcterms:created>
  <dcterms:modified xsi:type="dcterms:W3CDTF">2013-01-04T12:17:33Z</dcterms:modified>
</cp:coreProperties>
</file>