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66" r:id="rId3"/>
    <p:sldId id="267" r:id="rId4"/>
    <p:sldId id="781" r:id="rId5"/>
    <p:sldId id="783" r:id="rId6"/>
    <p:sldId id="785" r:id="rId7"/>
    <p:sldId id="787" r:id="rId8"/>
    <p:sldId id="794" r:id="rId9"/>
    <p:sldId id="801" r:id="rId10"/>
    <p:sldId id="804" r:id="rId11"/>
    <p:sldId id="805" r:id="rId12"/>
    <p:sldId id="806" r:id="rId13"/>
    <p:sldId id="807" r:id="rId14"/>
    <p:sldId id="810" r:id="rId15"/>
    <p:sldId id="809" r:id="rId16"/>
    <p:sldId id="811" r:id="rId17"/>
    <p:sldId id="812" r:id="rId18"/>
    <p:sldId id="814" r:id="rId19"/>
    <p:sldId id="816" r:id="rId20"/>
    <p:sldId id="818" r:id="rId21"/>
    <p:sldId id="819" r:id="rId22"/>
    <p:sldId id="817" r:id="rId23"/>
    <p:sldId id="820" r:id="rId24"/>
    <p:sldId id="821" r:id="rId25"/>
    <p:sldId id="822" r:id="rId26"/>
    <p:sldId id="823" r:id="rId27"/>
    <p:sldId id="824" r:id="rId28"/>
    <p:sldId id="825" r:id="rId29"/>
    <p:sldId id="826" r:id="rId30"/>
    <p:sldId id="827" r:id="rId31"/>
    <p:sldId id="828" r:id="rId32"/>
    <p:sldId id="829" r:id="rId33"/>
    <p:sldId id="831" r:id="rId34"/>
    <p:sldId id="494" r:id="rId35"/>
  </p:sldIdLst>
  <p:sldSz cx="9144000" cy="6858000" type="screen4x3"/>
  <p:notesSz cx="6858000" cy="9144000"/>
  <p:custDataLst>
    <p:tags r:id="rId3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02075"/>
    <a:srgbClr val="CC0099"/>
    <a:srgbClr val="8A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76" autoAdjust="0"/>
    <p:restoredTop sz="96803" autoAdjust="0"/>
  </p:normalViewPr>
  <p:slideViewPr>
    <p:cSldViewPr>
      <p:cViewPr>
        <p:scale>
          <a:sx n="71" d="100"/>
          <a:sy n="71" d="100"/>
        </p:scale>
        <p:origin x="-566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CB8E0A-088C-416A-9DCF-13BA82FD9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35758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51D0984-5299-44ED-82B6-2BAD54E4D122}" type="slidenum">
              <a:rPr lang="en-US" smtClean="0"/>
              <a:pPr eaLnBrk="1" hangingPunct="1"/>
              <a:t>34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58C94-4C89-4E1B-8FDD-8E2E14AB3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5286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6E1BB-AD14-411A-A03F-AC4CA4DAC5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645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E4695-DB0C-4CB6-8938-1D19EAA6BE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868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07C2C-A432-4353-BC92-F241BDE720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8280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522CB-E1B8-4C75-8544-5984C8B702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2546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6B377-760B-449A-9A93-21EE7CEF68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4568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F6DAE-90DA-4242-9D59-59B57EEF4C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5341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8987E-CB3B-4413-A840-B9F5D9D135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04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829B9-927D-4017-9B53-62B6383D41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7758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8D3A2-EE5B-4FE3-BAAC-0EAAA6CB2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8988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8B553-1E5F-4798-AD82-6440AB332E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0784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1B2C9E6-627D-4280-BB49-B4ED18D27F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wmf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notesSlide" Target="../notesSlides/notesSlide14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4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093913" y="2349500"/>
            <a:ext cx="399097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200" dirty="0">
                <a:solidFill>
                  <a:srgbClr val="3333FF"/>
                </a:solidFill>
              </a:rPr>
              <a:t>(MTH 250)</a:t>
            </a: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484438" y="4365625"/>
            <a:ext cx="56165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4800" dirty="0">
                <a:solidFill>
                  <a:srgbClr val="008000"/>
                </a:solidFill>
              </a:rPr>
              <a:t>Lecture </a:t>
            </a:r>
            <a:r>
              <a:rPr lang="en-US" sz="4800" dirty="0" smtClean="0">
                <a:solidFill>
                  <a:srgbClr val="008000"/>
                </a:solidFill>
              </a:rPr>
              <a:t>29</a:t>
            </a:r>
            <a:endParaRPr lang="en-US" sz="4800" dirty="0">
              <a:solidFill>
                <a:srgbClr val="008000"/>
              </a:solidFill>
            </a:endParaRPr>
          </a:p>
        </p:txBody>
      </p:sp>
      <p:sp>
        <p:nvSpPr>
          <p:cNvPr id="2052" name="Line 16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3" name="Line 17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4" name="Text Box 18"/>
          <p:cNvSpPr txBox="1">
            <a:spLocks noChangeArrowheads="1"/>
          </p:cNvSpPr>
          <p:nvPr/>
        </p:nvSpPr>
        <p:spPr bwMode="auto">
          <a:xfrm>
            <a:off x="971550" y="2511425"/>
            <a:ext cx="51133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000" dirty="0"/>
              <a:t>Calculus</a:t>
            </a:r>
          </a:p>
        </p:txBody>
      </p:sp>
      <p:sp>
        <p:nvSpPr>
          <p:cNvPr id="2055" name="Line 19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6" name="Line 20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7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8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9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0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1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2" name="Line 23"/>
          <p:cNvSpPr>
            <a:spLocks noChangeShapeType="1"/>
          </p:cNvSpPr>
          <p:nvPr/>
        </p:nvSpPr>
        <p:spPr bwMode="auto">
          <a:xfrm>
            <a:off x="828675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3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4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5" name="Line 22"/>
          <p:cNvSpPr>
            <a:spLocks noChangeShapeType="1"/>
          </p:cNvSpPr>
          <p:nvPr/>
        </p:nvSpPr>
        <p:spPr bwMode="auto">
          <a:xfrm>
            <a:off x="393700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6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/>
              <a:t>Previous Lecture’s Summary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Rectangle 8"/>
              <p:cNvSpPr>
                <a:spLocks noChangeArrowheads="1"/>
              </p:cNvSpPr>
              <p:nvPr/>
            </p:nvSpPr>
            <p:spPr bwMode="auto">
              <a:xfrm>
                <a:off x="828352" y="2165662"/>
                <a:ext cx="7848104" cy="26314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marL="0" lvl="2" indent="-365125">
                  <a:lnSpc>
                    <a:spcPct val="150000"/>
                  </a:lnSpc>
                  <a:buFont typeface="Arial" charset="0"/>
                  <a:buChar char="•"/>
                  <a:defRPr/>
                </a:pPr>
                <a:r>
                  <a:rPr lang="en-US" sz="2200" dirty="0" smtClean="0">
                    <a:solidFill>
                      <a:srgbClr val="3333FF"/>
                    </a:solidFill>
                  </a:rPr>
                  <a:t>Introduction to line integrals</a:t>
                </a:r>
              </a:p>
              <a:p>
                <a:pPr marL="0" lvl="2" indent="-365125">
                  <a:lnSpc>
                    <a:spcPct val="150000"/>
                  </a:lnSpc>
                  <a:buFont typeface="Arial" charset="0"/>
                  <a:buChar char="•"/>
                  <a:defRPr/>
                </a:pPr>
                <a:r>
                  <a:rPr lang="en-US" sz="2200" dirty="0" smtClean="0">
                    <a:solidFill>
                      <a:srgbClr val="3333FF"/>
                    </a:solidFill>
                  </a:rPr>
                  <a:t>Arc length</a:t>
                </a:r>
              </a:p>
              <a:p>
                <a:pPr marL="0" lvl="2" indent="-365125">
                  <a:lnSpc>
                    <a:spcPct val="150000"/>
                  </a:lnSpc>
                  <a:buFont typeface="Arial" charset="0"/>
                  <a:buChar char="•"/>
                  <a:defRPr/>
                </a:pPr>
                <a:r>
                  <a:rPr lang="en-US" sz="2200" dirty="0" smtClean="0">
                    <a:solidFill>
                      <a:srgbClr val="3333FF"/>
                    </a:solidFill>
                  </a:rPr>
                  <a:t>Evaluating line integrals </a:t>
                </a:r>
              </a:p>
              <a:p>
                <a:pPr marL="0" lvl="2" indent="-365125">
                  <a:lnSpc>
                    <a:spcPct val="150000"/>
                  </a:lnSpc>
                  <a:buFont typeface="Arial" charset="0"/>
                  <a:buChar char="•"/>
                  <a:defRPr/>
                </a:pPr>
                <a:r>
                  <a:rPr lang="en-US" sz="2200" dirty="0" smtClean="0">
                    <a:solidFill>
                      <a:srgbClr val="3333FF"/>
                    </a:solidFill>
                  </a:rPr>
                  <a:t>Line integral along piecewise smooth curves</a:t>
                </a:r>
              </a:p>
              <a:p>
                <a:pPr marL="0" lvl="2" indent="-365125">
                  <a:lnSpc>
                    <a:spcPct val="150000"/>
                  </a:lnSpc>
                  <a:buFont typeface="Arial" charset="0"/>
                  <a:buChar char="•"/>
                  <a:defRPr/>
                </a:pPr>
                <a:r>
                  <a:rPr lang="en-US" sz="2200" dirty="0" smtClean="0">
                    <a:solidFill>
                      <a:srgbClr val="3333FF"/>
                    </a:solidFill>
                  </a:rPr>
                  <a:t>Line integrals with respect to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2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,</m:t>
                    </m:r>
                    <m:r>
                      <a:rPr lang="en-US" sz="22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𝑦</m:t>
                    </m:r>
                    <m:r>
                      <a:rPr lang="en-US" sz="22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,</m:t>
                    </m:r>
                    <m:r>
                      <a:rPr lang="en-US" sz="22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𝑧</m:t>
                    </m:r>
                  </m:oMath>
                </a14:m>
                <a:r>
                  <a:rPr lang="en-US" sz="2200" dirty="0" smtClean="0">
                    <a:solidFill>
                      <a:srgbClr val="3333FF"/>
                    </a:solidFill>
                  </a:rPr>
                  <a:t>.</a:t>
                </a:r>
              </a:p>
            </p:txBody>
          </p:sp>
        </mc:Choice>
        <mc:Fallback>
          <p:sp>
            <p:nvSpPr>
              <p:cNvPr id="7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8352" y="2165662"/>
                <a:ext cx="7848104" cy="2631490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932" b="-138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28675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 smtClean="0"/>
              <a:t>Today’s </a:t>
            </a:r>
            <a:r>
              <a:rPr lang="en-US" sz="3600" dirty="0"/>
              <a:t>Lecture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828352" y="2017871"/>
            <a:ext cx="7848104" cy="466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Recalls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Integrating vector fields along curves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Work done by a force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Fundamental theorem of Calculus 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Independence of path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Integration along closed path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Test for conservative fields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endParaRPr lang="en-US" sz="22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endParaRPr lang="en-US" sz="2200" dirty="0" smtClean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75629"/>
            <a:ext cx="8064128" cy="3493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495418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5236" y="4700047"/>
            <a:ext cx="3894756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11560" y="1339311"/>
                <a:ext cx="8064128" cy="34613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Interpretations:</a:t>
                </a:r>
                <a:endParaRPr lang="en-US" sz="2000" dirty="0">
                  <a:solidFill>
                    <a:srgbClr val="3333FF"/>
                  </a:solidFill>
                </a:endParaRPr>
              </a:p>
              <a:p>
                <a:pPr marL="285750" indent="-285750" algn="just">
                  <a:buFont typeface="Arial" pitchFamily="34" charset="0"/>
                  <a:buChar char="•"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b="0" i="1" smtClean="0">
                            <a:latin typeface="Cambria Math"/>
                          </a:rPr>
                          <m:t>𝑥</m:t>
                        </m:r>
                        <m:r>
                          <a:rPr lang="fr-FR" b="0" i="1" smtClean="0">
                            <a:latin typeface="Cambria Math"/>
                          </a:rPr>
                          <m:t>,</m:t>
                        </m:r>
                        <m:r>
                          <a:rPr lang="fr-FR" b="0" i="1" smtClean="0">
                            <a:latin typeface="Cambria Math"/>
                          </a:rPr>
                          <m:t>𝑦</m:t>
                        </m:r>
                        <m:r>
                          <a:rPr lang="fr-FR" b="0" i="1" smtClean="0">
                            <a:latin typeface="Cambria Math"/>
                          </a:rPr>
                          <m:t>,</m:t>
                        </m:r>
                        <m:r>
                          <a:rPr lang="fr-FR" b="0" i="1" smtClean="0">
                            <a:latin typeface="Cambria Math"/>
                          </a:rPr>
                          <m:t>𝑧</m:t>
                        </m:r>
                      </m:e>
                    </m:d>
                  </m:oMath>
                </a14:m>
                <a:r>
                  <a:rPr lang="en-US" dirty="0" smtClean="0"/>
                  <a:t> is the density of a thin wire (represented by)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dirty="0" smtClean="0"/>
                  <a:t>. Then </a:t>
                </a:r>
                <a14:m>
                  <m:oMath xmlns:m="http://schemas.openxmlformats.org/officeDocument/2006/math">
                    <m:nary>
                      <m:naryPr>
                        <m:supHide m:val="on"/>
                        <m:ctrlPr>
                          <a:rPr lang="fr-FR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naryPr>
                      <m:sub>
                        <m:r>
                          <a:rPr lang="fr-FR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𝐶</m:t>
                        </m:r>
                      </m:sub>
                      <m:sup/>
                      <m:e>
                        <m:r>
                          <a:rPr lang="fr-FR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𝑓</m:t>
                        </m:r>
                        <m:r>
                          <a:rPr lang="fr-FR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fr-FR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fr-FR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𝑦</m:t>
                        </m:r>
                        <m:r>
                          <a:rPr lang="fr-FR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fr-FR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𝑧</m:t>
                        </m:r>
                        <m:r>
                          <a:rPr lang="fr-FR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fr-FR" b="0" i="1" smtClean="0">
                        <a:solidFill>
                          <a:srgbClr val="C00000"/>
                        </a:solidFill>
                        <a:latin typeface="Cambria Math"/>
                      </a:rPr>
                      <m:t>𝑑𝑠</m:t>
                    </m:r>
                  </m:oMath>
                </a14:m>
                <a:r>
                  <a:rPr lang="en-US" dirty="0" smtClean="0">
                    <a:solidFill>
                      <a:srgbClr val="C00000"/>
                    </a:solidFill>
                  </a:rPr>
                  <a:t> is the mass of the entire wire.</a:t>
                </a:r>
              </a:p>
              <a:p>
                <a:pPr marL="285750" indent="-285750" algn="just">
                  <a:buFont typeface="Arial" pitchFamily="34" charset="0"/>
                  <a:buChar char="•"/>
                </a:pPr>
                <a:endParaRPr lang="en-US" dirty="0"/>
              </a:p>
              <a:p>
                <a:pPr marL="285750" indent="-285750" algn="just">
                  <a:buFont typeface="Arial" pitchFamily="34" charset="0"/>
                  <a:buChar char="•"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dirty="0" smtClean="0"/>
                  <a:t> is a curve in the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𝑥𝑦</m:t>
                    </m:r>
                    <m:r>
                      <a:rPr lang="fr-FR" b="0" i="1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dirty="0" smtClean="0"/>
                  <a:t>plane and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𝑓</m:t>
                    </m:r>
                    <m:r>
                      <a:rPr lang="fr-FR" b="0" i="1" smtClean="0">
                        <a:latin typeface="Cambria Math"/>
                      </a:rPr>
                      <m:t>(</m:t>
                    </m:r>
                    <m:r>
                      <a:rPr lang="fr-FR" b="0" i="1" smtClean="0">
                        <a:latin typeface="Cambria Math"/>
                      </a:rPr>
                      <m:t>𝑥</m:t>
                    </m:r>
                    <m:r>
                      <a:rPr lang="fr-FR" b="0" i="1" smtClean="0">
                        <a:latin typeface="Cambria Math"/>
                      </a:rPr>
                      <m:t>,</m:t>
                    </m:r>
                    <m:r>
                      <a:rPr lang="fr-FR" b="0" i="1" smtClean="0">
                        <a:latin typeface="Cambria Math"/>
                      </a:rPr>
                      <m:t>𝑦</m:t>
                    </m:r>
                    <m:r>
                      <a:rPr lang="fr-FR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is nonnegative continuous function defined on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𝐶</m:t>
                    </m:r>
                    <m:r>
                      <a:rPr lang="fr-FR" b="0" i="0" smtClean="0">
                        <a:latin typeface="Cambria Math"/>
                      </a:rPr>
                      <m:t>, </m:t>
                    </m:r>
                  </m:oMath>
                </a14:m>
                <a:r>
                  <a:rPr lang="en-US" dirty="0" smtClean="0"/>
                  <a:t>then </a:t>
                </a:r>
                <a14:m>
                  <m:oMath xmlns:m="http://schemas.openxmlformats.org/officeDocument/2006/math">
                    <m:nary>
                      <m:naryPr>
                        <m:supHide m:val="on"/>
                        <m:ctrlPr>
                          <a:rPr lang="fr-FR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a:rPr lang="fr-FR" b="0" i="1" smtClean="0">
                            <a:latin typeface="Cambria Math"/>
                          </a:rPr>
                          <m:t>𝐶</m:t>
                        </m:r>
                      </m:sub>
                      <m:sup/>
                      <m:e>
                        <m:r>
                          <a:rPr lang="fr-FR" b="0" i="1" smtClean="0">
                            <a:latin typeface="Cambria Math"/>
                          </a:rPr>
                          <m:t>𝑓</m:t>
                        </m:r>
                        <m:r>
                          <a:rPr lang="fr-FR" b="0" i="1" smtClean="0">
                            <a:latin typeface="Cambria Math"/>
                          </a:rPr>
                          <m:t>(</m:t>
                        </m:r>
                        <m:r>
                          <a:rPr lang="fr-FR" b="0" i="1" smtClean="0">
                            <a:latin typeface="Cambria Math"/>
                          </a:rPr>
                          <m:t>𝑥</m:t>
                        </m:r>
                        <m:r>
                          <a:rPr lang="fr-FR" b="0" i="1" smtClean="0">
                            <a:latin typeface="Cambria Math"/>
                          </a:rPr>
                          <m:t>,</m:t>
                        </m:r>
                        <m:r>
                          <a:rPr lang="fr-FR" b="0" i="1" smtClean="0">
                            <a:latin typeface="Cambria Math"/>
                          </a:rPr>
                          <m:t>𝑦</m:t>
                        </m:r>
                        <m:r>
                          <a:rPr lang="fr-FR" b="0" i="1" smtClean="0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fr-FR" b="0" i="1" smtClean="0">
                        <a:latin typeface="Cambria Math"/>
                      </a:rPr>
                      <m:t>𝑑𝑠</m:t>
                    </m:r>
                  </m:oMath>
                </a14:m>
                <a:r>
                  <a:rPr lang="en-US" dirty="0" smtClean="0"/>
                  <a:t> can be interpreted as the area A of the sheet that is swept out by a </a:t>
                </a:r>
                <a:r>
                  <a:rPr lang="en-US" dirty="0" err="1" smtClean="0"/>
                  <a:t>verticle</a:t>
                </a:r>
                <a:r>
                  <a:rPr lang="en-US" dirty="0" smtClean="0"/>
                  <a:t> line segment that extends upward from the point (</a:t>
                </a:r>
                <a:r>
                  <a:rPr lang="en-US" dirty="0" err="1" smtClean="0"/>
                  <a:t>x,y</a:t>
                </a:r>
                <a:r>
                  <a:rPr lang="en-US" dirty="0" smtClean="0"/>
                  <a:t>) to a height of f(</a:t>
                </a:r>
                <a:r>
                  <a:rPr lang="en-US" dirty="0" err="1" smtClean="0"/>
                  <a:t>x,y</a:t>
                </a:r>
                <a:r>
                  <a:rPr lang="en-US" dirty="0" smtClean="0"/>
                  <a:t>) and moves along C from one end point to the other i.e.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/>
                        </a:rPr>
                        <m:t>𝐴</m:t>
                      </m:r>
                      <m:r>
                        <a:rPr lang="fr-FR" b="0" i="1" smtClean="0">
                          <a:latin typeface="Cambria Math"/>
                        </a:rPr>
                        <m:t>=</m:t>
                      </m:r>
                      <m:limLow>
                        <m:limLowPr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fr-FR" b="0" i="0" smtClean="0">
                              <a:latin typeface="Cambria Math"/>
                            </a:rPr>
                            <m:t>lim</m:t>
                          </m:r>
                        </m:e>
                        <m:lim>
                          <m:func>
                            <m:funcPr>
                              <m:ctrlPr>
                                <a:rPr lang="fr-FR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fr-FR" b="0" i="0" smtClean="0">
                                  <a:latin typeface="Cambria Math"/>
                                </a:rPr>
                                <m:t>max</m:t>
                              </m:r>
                            </m:fName>
                            <m:e>
                              <m:r>
                                <a:rPr lang="fr-FR" b="0" i="1" smtClean="0">
                                  <a:latin typeface="Cambria Math"/>
                                </a:rPr>
                                <m:t>∆</m:t>
                              </m:r>
                              <m:sSub>
                                <m:sSubPr>
                                  <m:ctrlPr>
                                    <a:rPr lang="fr-FR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b="0" i="1" smtClean="0"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fr-FR" b="0" i="1" smtClean="0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fr-FR" b="0" i="1" smtClean="0">
                                  <a:latin typeface="Cambria Math"/>
                                </a:rPr>
                                <m:t>→0</m:t>
                              </m:r>
                            </m:e>
                          </m:func>
                        </m:lim>
                      </m:limLow>
                      <m:nary>
                        <m:naryPr>
                          <m:chr m:val="∑"/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b="0" i="1" smtClean="0">
                              <a:latin typeface="Cambria Math"/>
                            </a:rPr>
                            <m:t>𝑘</m:t>
                          </m:r>
                          <m:r>
                            <a:rPr lang="fr-FR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fr-FR" b="0" i="1" smtClean="0"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a:rPr lang="fr-FR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fr-FR" b="0" i="1" smtClean="0">
                              <a:latin typeface="Cambria Math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fr-FR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fr-FR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fr-FR" b="0" i="1" smtClean="0">
                                  <a:latin typeface="Cambria Math"/>
                                </a:rPr>
                                <m:t>∗</m:t>
                              </m:r>
                            </m:sup>
                          </m:sSubSup>
                          <m:r>
                            <a:rPr lang="fr-FR" b="0" i="1" smtClean="0">
                              <a:latin typeface="Cambria Math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fr-FR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fr-FR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fr-FR" b="0" i="1" smtClean="0">
                                  <a:latin typeface="Cambria Math"/>
                                </a:rPr>
                                <m:t>∗</m:t>
                              </m:r>
                            </m:sup>
                          </m:sSubSup>
                        </m:e>
                      </m:nary>
                      <m:r>
                        <a:rPr lang="fr-FR" b="0" i="1" smtClean="0">
                          <a:latin typeface="Cambria Math"/>
                        </a:rPr>
                        <m:t>) ∆</m:t>
                      </m:r>
                      <m:sSub>
                        <m:sSubPr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fr-FR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b="0" i="1" smtClean="0">
                              <a:latin typeface="Cambria Math"/>
                            </a:rPr>
                            <m:t>𝐶</m:t>
                          </m:r>
                        </m:sub>
                        <m:sup/>
                        <m:e>
                          <m:r>
                            <a:rPr lang="fr-FR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</m:d>
                          <m:r>
                            <a:rPr lang="fr-FR" b="0" i="1" smtClean="0">
                              <a:latin typeface="Cambria Math"/>
                            </a:rPr>
                            <m:t>𝑑𝑠</m:t>
                          </m:r>
                          <m:r>
                            <a:rPr lang="fr-FR" b="0" i="1" smtClean="0">
                              <a:latin typeface="Cambria Math"/>
                            </a:rPr>
                            <m:t>.</m:t>
                          </m:r>
                        </m:e>
                      </m:nary>
                    </m:oMath>
                  </m:oMathPara>
                </a14:m>
                <a:endParaRPr lang="en-US" dirty="0" smtClean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39311"/>
                <a:ext cx="8064128" cy="3461397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1512" t="-704" r="-15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92"/>
          <a:stretch>
            <a:fillRect/>
          </a:stretch>
        </p:blipFill>
        <p:spPr bwMode="auto">
          <a:xfrm>
            <a:off x="4635341" y="4810061"/>
            <a:ext cx="2024891" cy="1859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E45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911444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11560" y="1339311"/>
                <a:ext cx="8064128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/>
                  <a:t>We started </a:t>
                </a:r>
                <a:r>
                  <a:rPr lang="en-US" dirty="0"/>
                  <a:t>with a plane curve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dirty="0"/>
                  <a:t> given by </a:t>
                </a:r>
                <a:r>
                  <a:rPr lang="en-US" dirty="0" smtClean="0"/>
                  <a:t>the </a:t>
                </a:r>
                <a:r>
                  <a:rPr lang="en-US" dirty="0"/>
                  <a:t>parametric </a:t>
                </a:r>
                <a:r>
                  <a:rPr lang="en-US" dirty="0" smtClean="0"/>
                  <a:t>equations</a:t>
                </a:r>
                <a:endParaRPr lang="en-US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/>
                        </a:rPr>
                        <m:t>𝑥</m:t>
                      </m:r>
                      <m:r>
                        <a:rPr lang="en-US" i="1" dirty="0" smtClean="0">
                          <a:latin typeface="Cambria Math"/>
                        </a:rPr>
                        <m:t> = </m:t>
                      </m:r>
                      <m:r>
                        <a:rPr lang="en-US" i="1" dirty="0" smtClean="0">
                          <a:latin typeface="Cambria Math"/>
                        </a:rPr>
                        <m:t>𝑥</m:t>
                      </m:r>
                      <m:r>
                        <a:rPr lang="en-US" i="1" dirty="0" smtClean="0">
                          <a:latin typeface="Cambria Math"/>
                        </a:rPr>
                        <m:t>(</m:t>
                      </m:r>
                      <m:r>
                        <a:rPr lang="en-US" i="1" dirty="0" smtClean="0">
                          <a:latin typeface="Cambria Math"/>
                        </a:rPr>
                        <m:t>𝑡</m:t>
                      </m:r>
                      <m:r>
                        <a:rPr lang="en-US" i="1" dirty="0" smtClean="0">
                          <a:latin typeface="Cambria Math"/>
                        </a:rPr>
                        <m:t>)     </m:t>
                      </m:r>
                      <m:r>
                        <a:rPr lang="en-US" i="1" dirty="0" smtClean="0">
                          <a:latin typeface="Cambria Math"/>
                        </a:rPr>
                        <m:t>𝑦</m:t>
                      </m:r>
                      <m:r>
                        <a:rPr lang="en-US" i="1" dirty="0" smtClean="0">
                          <a:latin typeface="Cambria Math"/>
                        </a:rPr>
                        <m:t> = </m:t>
                      </m:r>
                      <m:r>
                        <a:rPr lang="en-US" i="1" dirty="0" smtClean="0">
                          <a:latin typeface="Cambria Math"/>
                        </a:rPr>
                        <m:t>𝑦</m:t>
                      </m:r>
                      <m:r>
                        <a:rPr lang="en-US" i="1" dirty="0" smtClean="0">
                          <a:latin typeface="Cambria Math"/>
                        </a:rPr>
                        <m:t>(</m:t>
                      </m:r>
                      <m:r>
                        <a:rPr lang="en-US" i="1" dirty="0" smtClean="0">
                          <a:latin typeface="Cambria Math"/>
                        </a:rPr>
                        <m:t>𝑡</m:t>
                      </m:r>
                      <m:r>
                        <a:rPr lang="en-US" i="1" dirty="0" smtClean="0">
                          <a:latin typeface="Cambria Math"/>
                        </a:rPr>
                        <m:t>)     </m:t>
                      </m:r>
                      <m:r>
                        <a:rPr lang="en-US" i="1" dirty="0" smtClean="0">
                          <a:latin typeface="Cambria Math"/>
                        </a:rPr>
                        <m:t>𝑎</m:t>
                      </m:r>
                      <m:r>
                        <a:rPr lang="en-US" i="1" dirty="0" smtClean="0">
                          <a:latin typeface="Cambria Math"/>
                        </a:rPr>
                        <m:t> ≤ </m:t>
                      </m:r>
                      <m:r>
                        <a:rPr lang="en-US" i="1" dirty="0" smtClean="0">
                          <a:latin typeface="Cambria Math"/>
                        </a:rPr>
                        <m:t>𝑡</m:t>
                      </m:r>
                      <m:r>
                        <a:rPr lang="en-US" i="1" dirty="0" smtClean="0">
                          <a:latin typeface="Cambria Math"/>
                        </a:rPr>
                        <m:t> ≤ </m:t>
                      </m:r>
                      <m:r>
                        <a:rPr lang="en-US" i="1" dirty="0" smtClean="0"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en-US" dirty="0"/>
              </a:p>
              <a:p>
                <a:pPr marL="285750" indent="-285750" algn="just">
                  <a:buFont typeface="Arial" pitchFamily="34" charset="0"/>
                  <a:buChar char="•"/>
                </a:pPr>
                <a:r>
                  <a:rPr lang="en-US" dirty="0" smtClean="0"/>
                  <a:t>The direction in which the graph of a pair of parametric equation is traced as the parameter increases is called the</a:t>
                </a:r>
                <a:r>
                  <a:rPr lang="en-US" dirty="0" smtClean="0">
                    <a:solidFill>
                      <a:srgbClr val="C00000"/>
                    </a:solidFill>
                  </a:rPr>
                  <a:t> orientation </a:t>
                </a:r>
                <a:r>
                  <a:rPr lang="en-US" dirty="0" smtClean="0"/>
                  <a:t>imposed on the curve by the equations.</a:t>
                </a: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39311"/>
                <a:ext cx="8064128" cy="1477328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605" t="-2066" r="-1436" b="-57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11"/>
              <p:cNvSpPr/>
              <p:nvPr/>
            </p:nvSpPr>
            <p:spPr>
              <a:xfrm>
                <a:off x="615950" y="2852936"/>
                <a:ext cx="8064128" cy="29838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Arc length for a parametric curve</a:t>
                </a:r>
                <a:r>
                  <a:rPr lang="en-US" dirty="0" smtClean="0"/>
                  <a:t>: </a:t>
                </a:r>
                <a:r>
                  <a:rPr lang="en-US" sz="2000" dirty="0" smtClean="0">
                    <a:latin typeface="+mj-lt"/>
                  </a:rPr>
                  <a:t>If no segment of the curve represented by the parametric equations </a:t>
                </a:r>
                <a:endParaRPr lang="en-US" sz="2000" dirty="0">
                  <a:latin typeface="+mj-lt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/>
                        </a:rPr>
                        <m:t>𝑥</m:t>
                      </m:r>
                      <m:r>
                        <a:rPr lang="en-US" sz="2000" i="1" dirty="0" smtClean="0">
                          <a:latin typeface="Cambria Math"/>
                        </a:rPr>
                        <m:t> = </m:t>
                      </m:r>
                      <m:r>
                        <a:rPr lang="en-US" sz="2000" i="1" dirty="0" smtClean="0">
                          <a:latin typeface="Cambria Math"/>
                        </a:rPr>
                        <m:t>𝑥</m:t>
                      </m:r>
                      <m:d>
                        <m:dPr>
                          <m:ctrlPr>
                            <a:rPr lang="en-US" sz="2000" i="1" dirty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 dirty="0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000" i="1" dirty="0" smtClean="0">
                          <a:latin typeface="Cambria Math"/>
                        </a:rPr>
                        <m:t>    </m:t>
                      </m:r>
                      <m:r>
                        <a:rPr lang="en-US" sz="2000" i="1" dirty="0" smtClean="0">
                          <a:latin typeface="Cambria Math"/>
                        </a:rPr>
                        <m:t>𝑦</m:t>
                      </m:r>
                      <m:r>
                        <a:rPr lang="en-US" sz="2000" i="1" dirty="0" smtClean="0">
                          <a:latin typeface="Cambria Math"/>
                        </a:rPr>
                        <m:t> = </m:t>
                      </m:r>
                      <m:r>
                        <a:rPr lang="en-US" sz="2000" i="1" dirty="0" smtClean="0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en-US" sz="2000" i="1" dirty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 dirty="0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000" i="1" dirty="0" smtClean="0">
                          <a:latin typeface="Cambria Math"/>
                        </a:rPr>
                        <m:t>    </m:t>
                      </m:r>
                      <m:r>
                        <a:rPr lang="en-US" sz="2000" i="1" dirty="0" smtClean="0">
                          <a:latin typeface="Cambria Math"/>
                        </a:rPr>
                        <m:t>𝑎</m:t>
                      </m:r>
                      <m:r>
                        <a:rPr lang="en-US" sz="2000" i="1" dirty="0" smtClean="0">
                          <a:latin typeface="Cambria Math"/>
                        </a:rPr>
                        <m:t> ≤ </m:t>
                      </m:r>
                      <m:r>
                        <a:rPr lang="en-US" sz="2000" i="1" dirty="0" smtClean="0">
                          <a:latin typeface="Cambria Math"/>
                        </a:rPr>
                        <m:t>𝑡</m:t>
                      </m:r>
                      <m:r>
                        <a:rPr lang="en-US" sz="2000" i="1" dirty="0" smtClean="0">
                          <a:latin typeface="Cambria Math"/>
                        </a:rPr>
                        <m:t> ≤ </m:t>
                      </m:r>
                      <m:r>
                        <a:rPr lang="en-US" sz="2000" i="1" dirty="0" smtClean="0"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fr-FR" sz="2000" dirty="0" smtClean="0">
                  <a:latin typeface="+mj-lt"/>
                </a:endParaRPr>
              </a:p>
              <a:p>
                <a:pPr algn="just"/>
                <a:r>
                  <a:rPr lang="en-US" sz="2000" dirty="0" smtClean="0">
                    <a:latin typeface="+mj-lt"/>
                  </a:rPr>
                  <a:t>is traced more than once as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increases from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𝑎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to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, and if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US" sz="2000" dirty="0" smtClean="0">
                    <a:latin typeface="+mj-lt"/>
                  </a:rPr>
                  <a:t> 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US" sz="2000" dirty="0" smtClean="0">
                    <a:latin typeface="+mj-lt"/>
                  </a:rPr>
                  <a:t> are continuous functions for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𝑎</m:t>
                    </m:r>
                    <m:r>
                      <a:rPr lang="fr-FR" sz="2000" b="0" i="1" smtClean="0">
                        <a:latin typeface="Cambria Math"/>
                      </a:rPr>
                      <m:t>≤</m:t>
                    </m:r>
                    <m:r>
                      <a:rPr lang="fr-FR" sz="2000" b="0" i="1" smtClean="0">
                        <a:latin typeface="Cambria Math"/>
                      </a:rPr>
                      <m:t>𝑡</m:t>
                    </m:r>
                    <m:r>
                      <a:rPr lang="fr-FR" sz="2000" b="0" i="1" smtClean="0">
                        <a:latin typeface="Cambria Math"/>
                      </a:rPr>
                      <m:t>≤</m:t>
                    </m:r>
                    <m:r>
                      <a:rPr lang="fr-FR" sz="2000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then the arc length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of the curve is given by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𝐿</m:t>
                      </m:r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fr-FR" sz="2000" b="0" i="1" smtClean="0">
                              <a:latin typeface="Cambria Math"/>
                            </a:rPr>
                            <m:t>𝑏</m:t>
                          </m:r>
                        </m:sup>
                        <m:e>
                          <m:rad>
                            <m:radPr>
                              <m:degHide m:val="on"/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FR" sz="2000" b="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fr-FR" sz="2000" b="0" i="1" smtClean="0">
                                              <a:latin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fr-FR" sz="2000" b="0" i="1" smtClean="0">
                                              <a:latin typeface="Cambria Math"/>
                                            </a:rPr>
                                            <m:t>𝑑𝑥</m:t>
                                          </m:r>
                                        </m:num>
                                        <m:den>
                                          <m:r>
                                            <a:rPr lang="fr-FR" sz="2000" b="0" i="1" smtClean="0">
                                              <a:latin typeface="Cambria Math"/>
                                            </a:rPr>
                                            <m:t>𝑑𝑡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fr-FR" sz="2000" b="0" i="1" smtClean="0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FR" sz="2000" b="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fr-FR" sz="2000" b="0" i="1" smtClean="0">
                                              <a:latin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fr-FR" sz="2000" b="0" i="1" smtClean="0">
                                              <a:latin typeface="Cambria Math"/>
                                            </a:rPr>
                                            <m:t>𝑑𝑦</m:t>
                                          </m:r>
                                        </m:num>
                                        <m:den>
                                          <m:r>
                                            <a:rPr lang="fr-FR" sz="2000" b="0" i="1" smtClean="0">
                                              <a:latin typeface="Cambria Math"/>
                                            </a:rPr>
                                            <m:t>𝑑𝑡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e>
                      </m:nary>
                      <m:r>
                        <a:rPr lang="fr-FR" sz="2000" b="0" i="1" smtClean="0">
                          <a:latin typeface="Cambria Math"/>
                        </a:rPr>
                        <m:t>𝑑𝑡</m:t>
                      </m:r>
                    </m:oMath>
                  </m:oMathPara>
                </a14:m>
                <a:endParaRPr lang="en-US" sz="2000" dirty="0" smtClean="0">
                  <a:latin typeface="+mj-lt"/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2852936"/>
                <a:ext cx="8064128" cy="2983894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756" t="-818" r="-17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373065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11560" y="1339311"/>
                <a:ext cx="8064128" cy="49468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Arc length for a polar </a:t>
                </a:r>
                <a:r>
                  <a:rPr lang="en-US" sz="2000" dirty="0">
                    <a:solidFill>
                      <a:srgbClr val="3333FF"/>
                    </a:solidFill>
                  </a:rPr>
                  <a:t>curve</a:t>
                </a:r>
                <a:r>
                  <a:rPr lang="en-US" dirty="0" smtClean="0"/>
                  <a:t>: </a:t>
                </a:r>
                <a:r>
                  <a:rPr lang="en-US" sz="2000" dirty="0" smtClean="0">
                    <a:latin typeface="+mj-lt"/>
                  </a:rPr>
                  <a:t>If no segment of the polar curve 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𝑟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𝜃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endParaRPr lang="en-US" sz="2000" dirty="0">
                  <a:latin typeface="+mj-lt"/>
                </a:endParaRPr>
              </a:p>
              <a:p>
                <a:pPr algn="just"/>
                <a:r>
                  <a:rPr lang="en-US" sz="2000" dirty="0" smtClean="0">
                    <a:latin typeface="+mj-lt"/>
                  </a:rPr>
                  <a:t>is traced more than once as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𝜃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increases from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𝛼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to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, and if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𝑑𝑟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𝜃</m:t>
                        </m:r>
                      </m:den>
                    </m:f>
                  </m:oMath>
                </a14:m>
                <a:r>
                  <a:rPr lang="en-US" sz="2000" dirty="0" smtClean="0">
                    <a:latin typeface="+mj-lt"/>
                  </a:rPr>
                  <a:t> </a:t>
                </a:r>
                <a:r>
                  <a:rPr lang="fr-FR" sz="2000" dirty="0" smtClean="0">
                    <a:latin typeface="+mj-lt"/>
                  </a:rPr>
                  <a:t> is</a:t>
                </a:r>
                <a:r>
                  <a:rPr lang="en-US" sz="2000" dirty="0" smtClean="0">
                    <a:latin typeface="+mj-lt"/>
                  </a:rPr>
                  <a:t> continuous functions for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𝛼</m:t>
                    </m:r>
                    <m:r>
                      <a:rPr lang="fr-FR" sz="2000" b="0" i="1" smtClean="0">
                        <a:latin typeface="Cambria Math"/>
                      </a:rPr>
                      <m:t>≤</m:t>
                    </m:r>
                    <m:r>
                      <a:rPr lang="fr-FR" sz="2000" b="0" i="1" smtClean="0">
                        <a:latin typeface="Cambria Math"/>
                      </a:rPr>
                      <m:t>𝜃</m:t>
                    </m:r>
                    <m:r>
                      <a:rPr lang="fr-FR" sz="2000" b="0" i="1" smtClean="0">
                        <a:latin typeface="Cambria Math"/>
                      </a:rPr>
                      <m:t>≤</m:t>
                    </m:r>
                    <m:r>
                      <a:rPr lang="fr-FR" sz="20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then the arc length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from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𝜃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to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𝜃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is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𝐿</m:t>
                      </m:r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𝛼</m:t>
                          </m:r>
                        </m:sub>
                        <m:sup>
                          <m:r>
                            <a:rPr lang="fr-FR" sz="2000" b="0" i="1" smtClean="0">
                              <a:latin typeface="Cambria Math"/>
                            </a:rPr>
                            <m:t>𝛽</m:t>
                          </m:r>
                        </m:sup>
                        <m:e>
                          <m:rad>
                            <m:radPr>
                              <m:degHide m:val="on"/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fr-FR" sz="2000" b="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000" b="0" i="1" smtClean="0">
                                          <a:latin typeface="Cambria Math"/>
                                        </a:rPr>
                                        <m:t>𝑓</m:t>
                                      </m:r>
                                      <m:d>
                                        <m:dPr>
                                          <m:ctrlPr>
                                            <a:rPr lang="fr-FR" sz="2000" b="0" i="1" smtClean="0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fr-FR" sz="2000" b="0" i="1" smtClean="0">
                                              <a:latin typeface="Cambria Math"/>
                                            </a:rPr>
                                            <m:t>𝜃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fr-FR" sz="2000" b="0" i="1" smtClean="0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fr-FR" sz="2000" b="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fr-FR" sz="2000" b="0" i="1" smtClean="0">
                                              <a:latin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fr-FR" sz="2000" b="0" i="1" smtClean="0">
                                              <a:latin typeface="Cambria Math"/>
                                            </a:rPr>
                                            <m:t>𝑓</m:t>
                                          </m:r>
                                        </m:e>
                                        <m:sup>
                                          <m:r>
                                            <a:rPr lang="fr-FR" sz="2000" b="0" i="1" smtClean="0">
                                              <a:latin typeface="Cambria Math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d>
                                        <m:dPr>
                                          <m:ctrlPr>
                                            <a:rPr lang="fr-FR" sz="2000" b="0" i="1" smtClean="0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fr-FR" sz="2000" b="0" i="1" smtClean="0">
                                              <a:latin typeface="Cambria Math"/>
                                            </a:rPr>
                                            <m:t>𝜃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e>
                      </m:nary>
                      <m:r>
                        <a:rPr lang="fr-FR" sz="2000" b="0" i="1" smtClean="0">
                          <a:latin typeface="Cambria Math"/>
                        </a:rPr>
                        <m:t>𝑑</m:t>
                      </m:r>
                      <m:r>
                        <a:rPr lang="fr-FR" sz="2000" b="0" i="1" smtClean="0">
                          <a:latin typeface="Cambria Math"/>
                        </a:rPr>
                        <m:t>𝜃</m:t>
                      </m:r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𝛼</m:t>
                          </m:r>
                        </m:sub>
                        <m:sup>
                          <m:r>
                            <a:rPr lang="fr-FR" sz="2000" b="0" i="1" smtClean="0">
                              <a:latin typeface="Cambria Math"/>
                            </a:rPr>
                            <m:t>𝛽</m:t>
                          </m:r>
                        </m:sup>
                        <m:e>
                          <m:rad>
                            <m:radPr>
                              <m:degHide m:val="on"/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fr-FR" sz="2000" b="0" i="1" smtClean="0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FR" sz="2000" b="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fr-FR" sz="2000" b="0" i="1" smtClean="0">
                                              <a:latin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fr-FR" sz="2000" b="0" i="1" smtClean="0">
                                              <a:latin typeface="Cambria Math"/>
                                            </a:rPr>
                                            <m:t>𝑑𝑟</m:t>
                                          </m:r>
                                        </m:num>
                                        <m:den>
                                          <m:r>
                                            <a:rPr lang="fr-FR" sz="2000" b="0" i="1" smtClean="0">
                                              <a:latin typeface="Cambria Math"/>
                                            </a:rPr>
                                            <m:t>𝑑</m:t>
                                          </m:r>
                                          <m:r>
                                            <a:rPr lang="fr-FR" sz="2000" b="0" i="1" smtClean="0">
                                              <a:latin typeface="Cambria Math"/>
                                            </a:rPr>
                                            <m:t>𝜃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e>
                      </m:nary>
                      <m:r>
                        <a:rPr lang="fr-FR" sz="2000" b="0" i="1" smtClean="0">
                          <a:latin typeface="Cambria Math"/>
                        </a:rPr>
                        <m:t>𝑑</m:t>
                      </m:r>
                      <m:r>
                        <a:rPr lang="fr-FR" sz="2000" b="0" i="1" smtClean="0">
                          <a:latin typeface="Cambria Math"/>
                        </a:rPr>
                        <m:t>𝜃</m:t>
                      </m:r>
                    </m:oMath>
                  </m:oMathPara>
                </a14:m>
                <a:endParaRPr lang="fr-FR" sz="2000" b="0" dirty="0" smtClean="0">
                  <a:latin typeface="+mj-lt"/>
                </a:endParaRPr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/>
                  <a:t>A curve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𝐶</m:t>
                    </m:r>
                  </m:oMath>
                </a14:m>
                <a:r>
                  <a:rPr lang="en-US" sz="2000" dirty="0"/>
                  <a:t> with parametric equations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>
                          <a:latin typeface="Cambria Math"/>
                        </a:rPr>
                        <m:t>𝑥</m:t>
                      </m:r>
                      <m:r>
                        <a:rPr lang="fr-FR" sz="2000" i="1">
                          <a:latin typeface="Cambria Math"/>
                        </a:rPr>
                        <m:t>=</m:t>
                      </m:r>
                      <m:r>
                        <a:rPr lang="fr-FR" sz="2000" i="1">
                          <a:latin typeface="Cambria Math"/>
                        </a:rPr>
                        <m:t>𝑥</m:t>
                      </m:r>
                      <m:d>
                        <m:dPr>
                          <m:ctrlPr>
                            <a:rPr lang="fr-FR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fr-FR" sz="2000" i="1">
                          <a:latin typeface="Cambria Math"/>
                        </a:rPr>
                        <m:t>,  </m:t>
                      </m:r>
                      <m:r>
                        <a:rPr lang="fr-FR" sz="2000" i="1">
                          <a:latin typeface="Cambria Math"/>
                        </a:rPr>
                        <m:t>𝑦</m:t>
                      </m:r>
                      <m:r>
                        <a:rPr lang="fr-FR" sz="2000" i="1">
                          <a:latin typeface="Cambria Math"/>
                        </a:rPr>
                        <m:t>=</m:t>
                      </m:r>
                      <m:r>
                        <a:rPr lang="fr-FR" sz="2000" i="1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fr-FR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fr-FR" sz="2000" i="1">
                          <a:latin typeface="Cambria Math"/>
                        </a:rPr>
                        <m:t>, </m:t>
                      </m:r>
                    </m:oMath>
                  </m:oMathPara>
                </a14:m>
                <a:endParaRPr lang="fr-FR" sz="2000" dirty="0"/>
              </a:p>
              <a:p>
                <a:pPr algn="just"/>
                <a:r>
                  <a:rPr lang="en-US" sz="2000" dirty="0"/>
                  <a:t>     in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𝑥𝑦</m:t>
                    </m:r>
                    <m:r>
                      <a:rPr lang="fr-FR" sz="2000" i="1">
                        <a:latin typeface="Cambria Math"/>
                      </a:rPr>
                      <m:t>−</m:t>
                    </m:r>
                  </m:oMath>
                </a14:m>
                <a:r>
                  <a:rPr lang="en-US" sz="2000" dirty="0"/>
                  <a:t>plane can be given by the vector equation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latin typeface="Cambria Math"/>
                        </a:rPr>
                        <m:t>𝑟</m:t>
                      </m:r>
                      <m:d>
                        <m:dPr>
                          <m:ctrlPr>
                            <a:rPr lang="en-US" sz="2000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000" i="1" dirty="0">
                          <a:latin typeface="Cambria Math"/>
                        </a:rPr>
                        <m:t>= </m:t>
                      </m:r>
                      <m:r>
                        <a:rPr lang="en-US" sz="2000" i="1" dirty="0">
                          <a:latin typeface="Cambria Math"/>
                        </a:rPr>
                        <m:t>𝑥</m:t>
                      </m:r>
                      <m:d>
                        <m:dPr>
                          <m:ctrlPr>
                            <a:rPr lang="en-US" sz="2000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000" b="1" i="1" dirty="0">
                          <a:latin typeface="Cambria Math"/>
                        </a:rPr>
                        <m:t>𝒊</m:t>
                      </m:r>
                      <m:r>
                        <a:rPr lang="en-US" sz="2000" i="1" dirty="0">
                          <a:latin typeface="Cambria Math"/>
                        </a:rPr>
                        <m:t> + </m:t>
                      </m:r>
                      <m:r>
                        <a:rPr lang="en-US" sz="2000" i="1" dirty="0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en-US" sz="2000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000" b="1" i="1" dirty="0">
                          <a:latin typeface="Cambria Math"/>
                        </a:rPr>
                        <m:t>𝒋</m:t>
                      </m:r>
                      <m:r>
                        <a:rPr lang="en-US" sz="2000" i="1" dirty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fr-FR" sz="2000" dirty="0"/>
              </a:p>
              <a:p>
                <a:r>
                  <a:rPr lang="fr-FR" sz="2000" dirty="0"/>
                  <a:t>     </a:t>
                </a:r>
                <a:r>
                  <a:rPr lang="fr-FR" sz="2000" dirty="0" err="1"/>
                  <a:t>Then</a:t>
                </a:r>
                <a:r>
                  <a:rPr lang="fr-FR" sz="2000" dirty="0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2000">
                        <a:latin typeface="Cambria Math"/>
                      </a:rPr>
                      <m:t>Arc</m:t>
                    </m:r>
                    <m:r>
                      <a:rPr lang="fr-FR" sz="200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sz="2000">
                        <a:latin typeface="Cambria Math"/>
                      </a:rPr>
                      <m:t>length</m:t>
                    </m:r>
                    <m:r>
                      <a:rPr lang="fr-FR" sz="2000" i="1">
                        <a:latin typeface="Cambria Math"/>
                      </a:rPr>
                      <m:t>=</m:t>
                    </m:r>
                    <m:nary>
                      <m:nary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fr-FR" sz="2000" b="0" i="1" smtClean="0">
                            <a:latin typeface="Cambria Math"/>
                          </a:rPr>
                          <m:t>|</m:t>
                        </m:r>
                        <m:sSup>
                          <m:sSup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𝑟</m:t>
                            </m:r>
                          </m:e>
                          <m:sup>
                            <m:r>
                              <a:rPr lang="fr-FR" sz="2000" i="1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𝑡</m:t>
                            </m:r>
                          </m:e>
                        </m:d>
                        <m:r>
                          <a:rPr lang="fr-FR" sz="2000" b="0" i="1" smtClean="0">
                            <a:latin typeface="Cambria Math"/>
                          </a:rPr>
                          <m:t>|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𝑑𝑡</m:t>
                        </m:r>
                      </m:e>
                    </m:nary>
                    <m:r>
                      <a:rPr lang="fr-FR" sz="2000" i="1">
                        <a:latin typeface="Cambria Math"/>
                      </a:rPr>
                      <m:t>=</m:t>
                    </m:r>
                    <m:nary>
                      <m:naryPr>
                        <m:ctrlPr>
                          <a:rPr lang="fr-FR" sz="2000" i="1"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20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fr-FR" sz="2000" i="1">
                            <a:latin typeface="Cambria Math"/>
                          </a:rPr>
                          <m:t>𝑏</m:t>
                        </m:r>
                      </m:sup>
                      <m:e>
                        <m:rad>
                          <m:radPr>
                            <m:degHide m:val="on"/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i="1">
                                    <a:latin typeface="Cambria Math"/>
                                  </a:rPr>
                                  <m:t>′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fr-FR" sz="20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fr-FR" sz="2000" i="1">
                                        <a:latin typeface="Cambria Math"/>
                                      </a:rPr>
                                      <m:t>𝑡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fr-FR" sz="20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fr-FR" sz="2000" i="1">
                                <a:latin typeface="Cambria Math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fr-FR" sz="2000" i="1">
                                    <a:latin typeface="Cambria Math"/>
                                  </a:rPr>
                                  <m:t>′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fr-FR" sz="20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fr-FR" sz="2000" i="1">
                                        <a:latin typeface="Cambria Math"/>
                                      </a:rPr>
                                      <m:t>𝑡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fr-FR" sz="20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fr-FR" sz="2000" i="1">
                                <a:latin typeface="Cambria Math"/>
                              </a:rPr>
                              <m:t> </m:t>
                            </m:r>
                          </m:e>
                        </m:rad>
                        <m:r>
                          <a:rPr lang="fr-FR" sz="2000" i="1">
                            <a:latin typeface="Cambria Math"/>
                          </a:rPr>
                          <m:t>𝑑𝑡</m:t>
                        </m:r>
                        <m:r>
                          <a:rPr lang="fr-FR" sz="2000" i="1">
                            <a:latin typeface="Cambria Math"/>
                          </a:rPr>
                          <m:t>.</m:t>
                        </m:r>
                      </m:e>
                    </m:nary>
                  </m:oMath>
                </a14:m>
                <a:endParaRPr lang="en-US" sz="2000" dirty="0" smtClean="0">
                  <a:latin typeface="+mj-lt"/>
                </a:endParaRPr>
              </a:p>
              <a:p>
                <a:pPr marL="342900" indent="-342900">
                  <a:buFont typeface="Arial" pitchFamily="34" charset="0"/>
                  <a:buChar char="•"/>
                </a:pPr>
                <a:r>
                  <a:rPr lang="en-US" sz="2000" dirty="0"/>
                  <a:t>We assume that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𝐶</m:t>
                    </m:r>
                  </m:oMath>
                </a14:m>
                <a:r>
                  <a:rPr lang="en-US" sz="2000" i="1" dirty="0"/>
                  <a:t> </a:t>
                </a:r>
                <a:r>
                  <a:rPr lang="en-US" sz="2000" dirty="0"/>
                  <a:t>is a </a:t>
                </a:r>
                <a:r>
                  <a:rPr lang="en-US" sz="2000" dirty="0">
                    <a:solidFill>
                      <a:srgbClr val="C00000"/>
                    </a:solidFill>
                  </a:rPr>
                  <a:t>smooth curve</a:t>
                </a:r>
                <a:r>
                  <a:rPr lang="en-US" sz="2000" dirty="0"/>
                  <a:t>. This means that, </a:t>
                </a:r>
                <a:endParaRPr lang="en-US" sz="2000" dirty="0" smtClean="0"/>
              </a:p>
              <a:p>
                <a:r>
                  <a:rPr lang="en-US" sz="2000" b="1" dirty="0"/>
                  <a:t> </a:t>
                </a:r>
                <a:r>
                  <a:rPr lang="en-US" sz="2000" b="1" dirty="0" smtClean="0"/>
                  <a:t>    </a:t>
                </a:r>
                <a14:m>
                  <m:oMath xmlns:m="http://schemas.openxmlformats.org/officeDocument/2006/math">
                    <m:r>
                      <a:rPr lang="fr-FR" sz="2000" b="1" i="1">
                        <a:latin typeface="Cambria Math"/>
                      </a:rPr>
                      <m:t>𝒓</m:t>
                    </m:r>
                  </m:oMath>
                </a14:m>
                <a:r>
                  <a:rPr lang="en-US" sz="2000" dirty="0"/>
                  <a:t> is differentiable,  </a:t>
                </a:r>
                <a14:m>
                  <m:oMath xmlns:m="http://schemas.openxmlformats.org/officeDocument/2006/math">
                    <m:r>
                      <a:rPr lang="en-US" sz="2000" b="1" i="1" dirty="0">
                        <a:latin typeface="Cambria Math"/>
                      </a:rPr>
                      <m:t>𝒓</m:t>
                    </m:r>
                    <m:r>
                      <a:rPr lang="fr-FR" sz="2000" i="1" dirty="0">
                        <a:latin typeface="Cambria Math"/>
                      </a:rPr>
                      <m:t>′</m:t>
                    </m:r>
                  </m:oMath>
                </a14:m>
                <a:r>
                  <a:rPr lang="en-US" sz="2000" dirty="0"/>
                  <a:t> is continuous and </a:t>
                </a:r>
                <a14:m>
                  <m:oMath xmlns:m="http://schemas.openxmlformats.org/officeDocument/2006/math">
                    <m:r>
                      <a:rPr lang="en-US" sz="2000" b="1" i="1" dirty="0">
                        <a:latin typeface="Cambria Math"/>
                      </a:rPr>
                      <m:t>𝒓</m:t>
                    </m:r>
                    <m:r>
                      <a:rPr lang="fr-FR" sz="2000" i="1" dirty="0">
                        <a:latin typeface="Cambria Math"/>
                      </a:rPr>
                      <m:t>′</m:t>
                    </m:r>
                    <m:r>
                      <a:rPr lang="en-US" sz="2000" i="1" dirty="0">
                        <a:latin typeface="Cambria Math"/>
                      </a:rPr>
                      <m:t>(</m:t>
                    </m:r>
                    <m:r>
                      <a:rPr lang="en-US" sz="2000" i="1" dirty="0">
                        <a:latin typeface="Cambria Math"/>
                      </a:rPr>
                      <m:t>𝑡</m:t>
                    </m:r>
                    <m:r>
                      <a:rPr lang="en-US" sz="2000" i="1" dirty="0">
                        <a:latin typeface="Cambria Math"/>
                      </a:rPr>
                      <m:t>) ≠ </m:t>
                    </m:r>
                    <m:r>
                      <a:rPr lang="en-US" sz="2000" b="1" i="1" dirty="0">
                        <a:latin typeface="Cambria Math"/>
                      </a:rPr>
                      <m:t>𝟎</m:t>
                    </m:r>
                    <m:r>
                      <a:rPr lang="en-US" sz="2000" i="1" dirty="0">
                        <a:latin typeface="Cambria Math"/>
                      </a:rPr>
                      <m:t>.</m:t>
                    </m:r>
                  </m:oMath>
                </a14:m>
                <a:endParaRPr lang="en-US" sz="2000" dirty="0"/>
              </a:p>
              <a:p>
                <a:endParaRPr lang="en-US" sz="2000" dirty="0" smtClean="0">
                  <a:latin typeface="+mj-lt"/>
                </a:endParaRP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39311"/>
                <a:ext cx="8064128" cy="4946867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756" t="-493" r="-1663" b="-13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751108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61564" y="1318292"/>
                <a:ext cx="8131746" cy="36439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>
                    <a:solidFill>
                      <a:srgbClr val="3333FF"/>
                    </a:solidFill>
                  </a:rPr>
                  <a:t>Theorem</a:t>
                </a:r>
                <a:r>
                  <a:rPr lang="fr-FR" sz="2000" dirty="0" smtClean="0"/>
                  <a:t>:  If a </a:t>
                </a:r>
                <a:r>
                  <a:rPr lang="en-US" sz="2000" dirty="0"/>
                  <a:t>curve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𝐶</m:t>
                    </m:r>
                  </m:oMath>
                </a14:m>
                <a:r>
                  <a:rPr lang="en-US" sz="2000" dirty="0"/>
                  <a:t>  in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2</m:t>
                    </m:r>
                    <m:r>
                      <a:rPr lang="fr-FR" sz="2000" i="1">
                        <a:latin typeface="Cambria Math"/>
                      </a:rPr>
                      <m:t>𝐷</m:t>
                    </m:r>
                    <m:r>
                      <a:rPr lang="fr-FR" sz="20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can be parameterized by </a:t>
                </a:r>
                <a:r>
                  <a:rPr lang="en-US" sz="2000" dirty="0"/>
                  <a:t>equations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𝑥</m:t>
                    </m:r>
                    <m:r>
                      <a:rPr lang="fr-FR" sz="2000" i="1">
                        <a:latin typeface="Cambria Math"/>
                      </a:rPr>
                      <m:t>=</m:t>
                    </m:r>
                    <m:r>
                      <a:rPr lang="fr-FR" sz="2000" i="1"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fr-FR" sz="2000" i="1">
                        <a:latin typeface="Cambria Math"/>
                      </a:rPr>
                      <m:t>,  </m:t>
                    </m:r>
                    <m:r>
                      <a:rPr lang="fr-FR" sz="2000" i="1">
                        <a:latin typeface="Cambria Math"/>
                      </a:rPr>
                      <m:t>𝑦</m:t>
                    </m:r>
                    <m:r>
                      <a:rPr lang="fr-FR" sz="2000" i="1">
                        <a:latin typeface="Cambria Math"/>
                      </a:rPr>
                      <m:t>=</m:t>
                    </m:r>
                    <m:r>
                      <a:rPr lang="fr-FR" sz="2000" i="1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fr-FR" sz="2000" i="1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  (</m:t>
                    </m:r>
                    <m:r>
                      <a:rPr lang="fr-FR" sz="2000" b="0" i="1" smtClean="0">
                        <a:latin typeface="Cambria Math"/>
                      </a:rPr>
                      <m:t>𝑎</m:t>
                    </m:r>
                    <m:r>
                      <a:rPr lang="fr-FR" sz="2000" b="0" i="1" smtClean="0">
                        <a:latin typeface="Cambria Math"/>
                      </a:rPr>
                      <m:t>≤</m:t>
                    </m:r>
                    <m:r>
                      <a:rPr lang="fr-FR" sz="2000" b="0" i="1" smtClean="0">
                        <a:latin typeface="Cambria Math"/>
                      </a:rPr>
                      <m:t>𝑡</m:t>
                    </m:r>
                    <m:r>
                      <a:rPr lang="fr-FR" sz="2000" b="0" i="1" smtClean="0">
                        <a:latin typeface="Cambria Math"/>
                      </a:rPr>
                      <m:t>≤</m:t>
                    </m:r>
                    <m:r>
                      <a:rPr lang="fr-FR" sz="2000" b="0" i="1" smtClean="0">
                        <a:latin typeface="Cambria Math"/>
                      </a:rPr>
                      <m:t>𝑏</m:t>
                    </m:r>
                    <m:r>
                      <a:rPr lang="fr-FR" sz="2000" b="0" i="1" smtClean="0">
                        <a:latin typeface="Cambria Math"/>
                      </a:rPr>
                      <m:t>).</m:t>
                    </m:r>
                  </m:oMath>
                </a14:m>
                <a:r>
                  <a:rPr lang="fr-FR" sz="2000" dirty="0" smtClean="0"/>
                  <a:t>                                                        </a:t>
                </a:r>
              </a:p>
              <a:p>
                <a:pPr algn="just"/>
                <a:r>
                  <a:rPr lang="fr-FR" sz="2000" dirty="0" err="1" smtClean="0"/>
                  <a:t>then</a:t>
                </a:r>
                <a:r>
                  <a:rPr lang="fr-FR" sz="2000" dirty="0" smtClean="0"/>
                  <a:t> 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supHide m:val="on"/>
                          <m:ctrlPr>
                            <a:rPr lang="fr-FR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i="1">
                              <a:latin typeface="Cambria Math"/>
                            </a:rPr>
                            <m:t>𝐶</m:t>
                          </m:r>
                        </m:sub>
                        <m:sup/>
                        <m:e>
                          <m:r>
                            <a:rPr lang="fr-FR" sz="20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0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sz="2000" i="1">
                                  <a:latin typeface="Cambria Math"/>
                                </a:rPr>
                                <m:t>𝑦</m:t>
                              </m:r>
                            </m:e>
                          </m:d>
                          <m:r>
                            <a:rPr lang="fr-FR" sz="2000" i="1">
                              <a:latin typeface="Cambria Math"/>
                            </a:rPr>
                            <m:t>𝑑𝑠</m:t>
                          </m:r>
                        </m:e>
                      </m:nary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fr-FR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fr-FR" sz="2000" i="1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fr-FR" sz="2000" i="1">
                              <a:latin typeface="Cambria Math"/>
                            </a:rPr>
                            <m:t>𝑓</m:t>
                          </m:r>
                          <m:r>
                            <a:rPr lang="fr-FR" sz="2000" i="1">
                              <a:latin typeface="Cambria Math"/>
                            </a:rPr>
                            <m:t>(</m:t>
                          </m:r>
                          <m:r>
                            <a:rPr lang="fr-FR" sz="2000" i="1">
                              <a:latin typeface="Cambria Math"/>
                            </a:rPr>
                            <m:t>𝑥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(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),</m:t>
                          </m:r>
                          <m:r>
                            <a:rPr lang="fr-FR" sz="2000" i="1">
                              <a:latin typeface="Cambria Math"/>
                            </a:rPr>
                            <m:t>𝑦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(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))</m:t>
                          </m:r>
                          <m:rad>
                            <m:radPr>
                              <m:degHide m:val="on"/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fr-FR" sz="2000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FR" sz="20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000" i="1">
                                          <a:latin typeface="Cambria Math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fr-FR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fr-FR" sz="2000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fr-FR" sz="2000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FR" sz="20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000" i="1">
                                          <a:latin typeface="Cambria Math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fr-FR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e>
                      </m:nary>
                      <m:r>
                        <a:rPr lang="fr-FR" sz="2000" i="1">
                          <a:latin typeface="Cambria Math"/>
                        </a:rPr>
                        <m:t>𝑑𝑡</m:t>
                      </m:r>
                      <m:r>
                        <a:rPr lang="fr-FR" sz="2000" i="1">
                          <a:latin typeface="Cambria Math"/>
                        </a:rPr>
                        <m:t>.</m:t>
                      </m:r>
                    </m:oMath>
                  </m:oMathPara>
                </a14:m>
                <a:r>
                  <a:rPr lang="en-US" sz="2000" dirty="0"/>
                  <a:t/>
                </a:r>
                <a:br>
                  <a:rPr lang="en-US" sz="2000" dirty="0"/>
                </a:br>
                <a:endParaRPr lang="fr-FR" sz="2000" dirty="0" smtClean="0"/>
              </a:p>
              <a:p>
                <a:pPr algn="just"/>
                <a:r>
                  <a:rPr lang="fr-FR" sz="2000" dirty="0" err="1" smtClean="0"/>
                  <a:t>Similarly</a:t>
                </a:r>
                <a:r>
                  <a:rPr lang="fr-FR" sz="2000" dirty="0" smtClean="0"/>
                  <a:t>, if </a:t>
                </a:r>
                <a:r>
                  <a:rPr lang="fr-FR" sz="2000" dirty="0"/>
                  <a:t>a </a:t>
                </a:r>
                <a:r>
                  <a:rPr lang="en-US" sz="2000" dirty="0"/>
                  <a:t>curve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𝐶</m:t>
                    </m:r>
                  </m:oMath>
                </a14:m>
                <a:r>
                  <a:rPr lang="en-US" sz="2000" dirty="0"/>
                  <a:t>  in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3</m:t>
                    </m:r>
                    <m:r>
                      <a:rPr lang="fr-FR" sz="2000" i="1">
                        <a:latin typeface="Cambria Math"/>
                      </a:rPr>
                      <m:t>𝐷</m:t>
                    </m:r>
                    <m:r>
                      <a:rPr lang="fr-FR" sz="20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can be parameterized by equations </a:t>
                </a:r>
                <a:endParaRPr lang="en-US" sz="2000" dirty="0" smtClean="0"/>
              </a:p>
              <a:p>
                <a:pPr algn="ctr"/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𝑥</m:t>
                    </m:r>
                    <m:r>
                      <a:rPr lang="fr-FR" sz="2000" i="1">
                        <a:latin typeface="Cambria Math"/>
                      </a:rPr>
                      <m:t>=</m:t>
                    </m:r>
                    <m:r>
                      <a:rPr lang="fr-FR" sz="2000" i="1"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fr-FR" sz="2000" i="1">
                        <a:latin typeface="Cambria Math"/>
                      </a:rPr>
                      <m:t>,  </m:t>
                    </m:r>
                    <m:r>
                      <a:rPr lang="fr-FR" sz="2000" i="1">
                        <a:latin typeface="Cambria Math"/>
                      </a:rPr>
                      <m:t>𝑦</m:t>
                    </m:r>
                    <m:r>
                      <a:rPr lang="fr-FR" sz="2000" i="1">
                        <a:latin typeface="Cambria Math"/>
                      </a:rPr>
                      <m:t>=</m:t>
                    </m:r>
                    <m:r>
                      <a:rPr lang="fr-FR" sz="2000" i="1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fr-FR" sz="2000" i="1">
                        <a:latin typeface="Cambria Math"/>
                      </a:rPr>
                      <m:t>,  </m:t>
                    </m:r>
                    <m:r>
                      <a:rPr lang="fr-FR" sz="2000" i="1">
                        <a:latin typeface="Cambria Math"/>
                      </a:rPr>
                      <m:t>𝑧</m:t>
                    </m:r>
                    <m:r>
                      <a:rPr lang="fr-FR" sz="2000" i="1">
                        <a:latin typeface="Cambria Math"/>
                      </a:rPr>
                      <m:t>=</m:t>
                    </m:r>
                    <m:r>
                      <a:rPr lang="fr-FR" sz="2000" i="1">
                        <a:latin typeface="Cambria Math"/>
                      </a:rPr>
                      <m:t>𝑧</m:t>
                    </m:r>
                    <m:d>
                      <m:dPr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fr-FR" sz="2000" i="1">
                        <a:latin typeface="Cambria Math"/>
                      </a:rPr>
                      <m:t>,  (</m:t>
                    </m:r>
                    <m:r>
                      <a:rPr lang="fr-FR" sz="2000" i="1">
                        <a:latin typeface="Cambria Math"/>
                      </a:rPr>
                      <m:t>𝑎</m:t>
                    </m:r>
                    <m:r>
                      <a:rPr lang="fr-FR" sz="2000" i="1">
                        <a:latin typeface="Cambria Math"/>
                      </a:rPr>
                      <m:t>≤</m:t>
                    </m:r>
                    <m:r>
                      <a:rPr lang="fr-FR" sz="2000" i="1">
                        <a:latin typeface="Cambria Math"/>
                      </a:rPr>
                      <m:t>𝑡</m:t>
                    </m:r>
                    <m:r>
                      <a:rPr lang="fr-FR" sz="2000" i="1">
                        <a:latin typeface="Cambria Math"/>
                      </a:rPr>
                      <m:t>≤</m:t>
                    </m:r>
                    <m:r>
                      <a:rPr lang="fr-FR" sz="2000" i="1">
                        <a:latin typeface="Cambria Math"/>
                      </a:rPr>
                      <m:t>𝑏</m:t>
                    </m:r>
                    <m:r>
                      <a:rPr lang="fr-FR" sz="2000" i="1">
                        <a:latin typeface="Cambria Math"/>
                      </a:rPr>
                      <m:t>)</m:t>
                    </m:r>
                  </m:oMath>
                </a14:m>
                <a:r>
                  <a:rPr lang="fr-FR" sz="2000" dirty="0" smtClean="0"/>
                  <a:t>                                                       </a:t>
                </a:r>
                <a:endParaRPr lang="fr-FR" sz="2000" dirty="0"/>
              </a:p>
              <a:p>
                <a:pPr algn="just"/>
                <a:r>
                  <a:rPr lang="fr-FR" sz="2000" dirty="0" err="1"/>
                  <a:t>then</a:t>
                </a:r>
                <a:r>
                  <a:rPr lang="fr-FR" sz="2000" dirty="0"/>
                  <a:t> 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supHide m:val="on"/>
                          <m:ctrlPr>
                            <a:rPr lang="fr-FR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i="1">
                              <a:latin typeface="Cambria Math"/>
                            </a:rPr>
                            <m:t>𝐶</m:t>
                          </m:r>
                        </m:sub>
                        <m:sup/>
                        <m:e>
                          <m:r>
                            <a:rPr lang="fr-FR" sz="20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0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sz="2000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</m:d>
                          <m:r>
                            <a:rPr lang="fr-FR" sz="2000" i="1">
                              <a:latin typeface="Cambria Math"/>
                            </a:rPr>
                            <m:t>𝑑𝑠</m:t>
                          </m:r>
                        </m:e>
                      </m:nary>
                      <m:r>
                        <a:rPr lang="fr-FR" sz="2000" i="1"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fr-FR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fr-FR" sz="2000" i="1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fr-FR" sz="2000" i="1">
                              <a:latin typeface="Cambria Math"/>
                            </a:rPr>
                            <m:t>𝑓</m:t>
                          </m:r>
                          <m:r>
                            <a:rPr lang="fr-FR" sz="2000" i="1">
                              <a:latin typeface="Cambria Math"/>
                            </a:rPr>
                            <m:t>(</m:t>
                          </m:r>
                          <m:r>
                            <a:rPr lang="fr-FR" sz="2000" i="1">
                              <a:latin typeface="Cambria Math"/>
                            </a:rPr>
                            <m:t>𝑥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(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),</m:t>
                          </m:r>
                          <m:r>
                            <a:rPr lang="fr-FR" sz="2000" i="1">
                              <a:latin typeface="Cambria Math"/>
                            </a:rPr>
                            <m:t>𝑦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(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),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𝑧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(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))</m:t>
                          </m:r>
                          <m:rad>
                            <m:radPr>
                              <m:degHide m:val="on"/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fr-FR" sz="2000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FR" sz="20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000" i="1">
                                          <a:latin typeface="Cambria Math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fr-FR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fr-FR" sz="2000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fr-FR" sz="2000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FR" sz="20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000" i="1">
                                          <a:latin typeface="Cambria Math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fr-FR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e>
                      </m:nary>
                      <m:r>
                        <a:rPr lang="fr-FR" sz="2000" i="1">
                          <a:latin typeface="Cambria Math"/>
                        </a:rPr>
                        <m:t>𝑑𝑡</m:t>
                      </m:r>
                      <m:r>
                        <a:rPr lang="fr-FR" sz="20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fr-FR" sz="2000" dirty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564" y="1318292"/>
                <a:ext cx="8131746" cy="3643946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825" t="-669" r="-282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865189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107"/>
          <a:stretch>
            <a:fillRect/>
          </a:stretch>
        </p:blipFill>
        <p:spPr bwMode="auto">
          <a:xfrm>
            <a:off x="5890032" y="1465776"/>
            <a:ext cx="2791170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E45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61564" y="1318292"/>
                <a:ext cx="5350596" cy="44793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rgbClr val="3333FF"/>
                    </a:solidFill>
                  </a:rPr>
                  <a:t>Piecewise 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>smooth</a:t>
                </a:r>
                <a:r>
                  <a:rPr lang="fr-FR" sz="2000" dirty="0" smtClean="0">
                    <a:solidFill>
                      <a:srgbClr val="3333FF"/>
                    </a:solidFill>
                  </a:rPr>
                  <a:t> </a:t>
                </a:r>
                <a:r>
                  <a:rPr lang="fr-FR" sz="2000" dirty="0" err="1" smtClean="0">
                    <a:solidFill>
                      <a:srgbClr val="3333FF"/>
                    </a:solidFill>
                  </a:rPr>
                  <a:t>curve</a:t>
                </a:r>
                <a:r>
                  <a:rPr lang="fr-FR" sz="2000" dirty="0" smtClean="0">
                    <a:solidFill>
                      <a:srgbClr val="3333FF"/>
                    </a:solidFill>
                  </a:rPr>
                  <a:t>:</a:t>
                </a:r>
                <a:r>
                  <a:rPr lang="fr-FR" sz="2000" dirty="0" smtClean="0"/>
                  <a:t>  </a:t>
                </a:r>
                <a:r>
                  <a:rPr lang="en-US" dirty="0" smtClean="0"/>
                  <a:t>Let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be </a:t>
                </a:r>
                <a:r>
                  <a:rPr lang="en-US" dirty="0"/>
                  <a:t>a union of a finite number of smooth curves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𝐶</m:t>
                    </m:r>
                    <m:r>
                      <a:rPr lang="en-US" i="1" baseline="-25000" dirty="0">
                        <a:latin typeface="Cambria Math"/>
                      </a:rPr>
                      <m:t>1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𝐶</m:t>
                    </m:r>
                    <m:r>
                      <a:rPr lang="en-US" i="1" baseline="-25000" dirty="0">
                        <a:latin typeface="Cambria Math"/>
                      </a:rPr>
                      <m:t>2</m:t>
                    </m:r>
                    <m:r>
                      <a:rPr lang="en-US" i="1" dirty="0">
                        <a:latin typeface="Cambria Math"/>
                      </a:rPr>
                      <m:t>, …, </m:t>
                    </m:r>
                    <m:r>
                      <a:rPr lang="en-US" i="1" dirty="0" err="1">
                        <a:latin typeface="Cambria Math"/>
                      </a:rPr>
                      <m:t>𝐶</m:t>
                    </m:r>
                    <m:r>
                      <a:rPr lang="en-US" i="1" baseline="-25000" dirty="0" err="1">
                        <a:latin typeface="Cambria Math"/>
                      </a:rPr>
                      <m:t>𝑛</m:t>
                    </m:r>
                    <m:r>
                      <a:rPr lang="en-US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/>
                  <a:t>where the initial point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fr-FR" b="0" i="1" dirty="0" smtClean="0">
                            <a:latin typeface="Cambria Math"/>
                          </a:rPr>
                          <m:t>𝑖</m:t>
                        </m:r>
                        <m:r>
                          <a:rPr lang="fr-FR" b="0" i="1" dirty="0" smtClean="0">
                            <a:latin typeface="Cambria Math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is </a:t>
                </a:r>
                <a:r>
                  <a:rPr lang="en-US" dirty="0"/>
                  <a:t>the terminal point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fr-FR" b="0" i="1" dirty="0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. Then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 </m:t>
                    </m:r>
                    <m:r>
                      <a:rPr lang="fr-FR" b="0" i="1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dirty="0" smtClean="0"/>
                  <a:t> is a called piecewise smooth curve.  </a:t>
                </a:r>
                <a:endParaRPr lang="en-US" sz="2000" dirty="0" smtClean="0"/>
              </a:p>
              <a:p>
                <a:pPr algn="just"/>
                <a:endParaRPr lang="fr-FR" sz="2000" dirty="0">
                  <a:solidFill>
                    <a:srgbClr val="3333FF"/>
                  </a:solidFill>
                </a:endParaRPr>
              </a:p>
              <a:p>
                <a:pPr algn="just"/>
                <a:r>
                  <a:rPr lang="fr-FR" sz="2000" dirty="0" smtClean="0">
                    <a:solidFill>
                      <a:srgbClr val="3333FF"/>
                    </a:solidFill>
                  </a:rPr>
                  <a:t>Line </a:t>
                </a:r>
                <a:r>
                  <a:rPr lang="fr-FR" sz="2000" dirty="0" err="1" smtClean="0">
                    <a:solidFill>
                      <a:srgbClr val="3333FF"/>
                    </a:solidFill>
                  </a:rPr>
                  <a:t>integral</a:t>
                </a:r>
                <a:r>
                  <a:rPr lang="fr-FR" sz="2000" dirty="0" smtClean="0">
                    <a:solidFill>
                      <a:srgbClr val="3333FF"/>
                    </a:solidFill>
                  </a:rPr>
                  <a:t> </a:t>
                </a:r>
                <a:r>
                  <a:rPr lang="fr-FR" sz="2000" dirty="0" err="1" smtClean="0">
                    <a:solidFill>
                      <a:srgbClr val="3333FF"/>
                    </a:solidFill>
                  </a:rPr>
                  <a:t>along</a:t>
                </a:r>
                <a:r>
                  <a:rPr lang="fr-FR" sz="2000" dirty="0" smtClean="0">
                    <a:solidFill>
                      <a:srgbClr val="3333FF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</a:rPr>
                      <m:t>𝐶</m:t>
                    </m:r>
                  </m:oMath>
                </a14:m>
                <a:r>
                  <a:rPr lang="fr-FR" sz="2000" dirty="0" smtClean="0">
                    <a:solidFill>
                      <a:srgbClr val="3333FF"/>
                    </a:solidFill>
                  </a:rPr>
                  <a:t> </a:t>
                </a:r>
                <a:r>
                  <a:rPr lang="fr-FR" sz="2000" dirty="0" err="1" smtClean="0">
                    <a:solidFill>
                      <a:srgbClr val="3333FF"/>
                    </a:solidFill>
                  </a:rPr>
                  <a:t>curve</a:t>
                </a:r>
                <a:r>
                  <a:rPr lang="fr-FR" sz="2000" dirty="0">
                    <a:solidFill>
                      <a:srgbClr val="3333FF"/>
                    </a:solidFill>
                  </a:rPr>
                  <a:t>:</a:t>
                </a:r>
                <a:r>
                  <a:rPr lang="fr-FR" sz="2000" dirty="0"/>
                  <a:t>  </a:t>
                </a:r>
                <a:r>
                  <a:rPr lang="en-US" sz="2000" dirty="0" smtClean="0"/>
                  <a:t>T</a:t>
                </a:r>
                <a:r>
                  <a:rPr lang="en-US" dirty="0" smtClean="0"/>
                  <a:t>hen</a:t>
                </a:r>
                <a:r>
                  <a:rPr lang="en-US" dirty="0"/>
                  <a:t>, we define the integral of </a:t>
                </a:r>
                <a:r>
                  <a:rPr lang="en-US" i="1" dirty="0"/>
                  <a:t>f</a:t>
                </a:r>
                <a:r>
                  <a:rPr lang="en-US" dirty="0"/>
                  <a:t> along </a:t>
                </a:r>
                <a:r>
                  <a:rPr lang="en-US" i="1" dirty="0"/>
                  <a:t>C</a:t>
                </a:r>
                <a:r>
                  <a:rPr lang="en-US" dirty="0"/>
                  <a:t> </a:t>
                </a:r>
                <a:r>
                  <a:rPr lang="en-US" dirty="0" smtClean="0"/>
                  <a:t>as </a:t>
                </a:r>
                <a:r>
                  <a:rPr lang="en-US" dirty="0"/>
                  <a:t>the sum of the integrals of </a:t>
                </a:r>
                <a:r>
                  <a:rPr lang="en-US" i="1" dirty="0"/>
                  <a:t>f</a:t>
                </a:r>
                <a:r>
                  <a:rPr lang="en-US" dirty="0"/>
                  <a:t> along each </a:t>
                </a:r>
                <a:r>
                  <a:rPr lang="en-US" dirty="0" smtClean="0"/>
                  <a:t>of </a:t>
                </a:r>
                <a:r>
                  <a:rPr lang="en-US" dirty="0"/>
                  <a:t>the smooth pieces of </a:t>
                </a:r>
                <a:r>
                  <a:rPr lang="en-US" i="1" dirty="0"/>
                  <a:t>C</a:t>
                </a:r>
                <a:r>
                  <a:rPr lang="en-US" dirty="0" smtClean="0"/>
                  <a:t>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supHide m:val="on"/>
                          <m:ctrlPr>
                            <a:rPr lang="fr-FR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i="1">
                              <a:latin typeface="Cambria Math"/>
                            </a:rPr>
                            <m:t>𝐶</m:t>
                          </m:r>
                        </m:sub>
                        <m:sup/>
                        <m:e>
                          <m:r>
                            <a:rPr lang="fr-FR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𝑧</m:t>
                              </m:r>
                            </m:e>
                          </m:d>
                          <m:r>
                            <a:rPr lang="fr-FR" i="1">
                              <a:latin typeface="Cambria Math"/>
                            </a:rPr>
                            <m:t>𝑑𝑠</m:t>
                          </m:r>
                        </m:e>
                      </m:nary>
                      <m:r>
                        <a:rPr lang="fr-FR" i="1">
                          <a:latin typeface="Cambria Math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fr-FR" i="1">
                              <a:latin typeface="Cambria Math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fr-FR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lang="fr-FR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𝑧</m:t>
                              </m:r>
                            </m:e>
                          </m:d>
                          <m:r>
                            <a:rPr lang="fr-FR" i="1">
                              <a:latin typeface="Cambria Math"/>
                            </a:rPr>
                            <m:t>𝑑𝑠</m:t>
                          </m:r>
                        </m:e>
                      </m:nary>
                      <m:r>
                        <a:rPr lang="fr-FR" b="0" i="1" smtClean="0">
                          <a:latin typeface="Cambria Math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fr-FR" i="1">
                              <a:latin typeface="Cambria Math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fr-FR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lang="fr-FR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𝑧</m:t>
                              </m:r>
                            </m:e>
                          </m:d>
                          <m:r>
                            <a:rPr lang="fr-FR" i="1">
                              <a:latin typeface="Cambria Math"/>
                            </a:rPr>
                            <m:t>𝑑𝑠</m:t>
                          </m:r>
                        </m:e>
                      </m:nary>
                      <m:r>
                        <a:rPr lang="fr-FR" b="0" i="1" smtClean="0">
                          <a:latin typeface="Cambria Math"/>
                        </a:rPr>
                        <m:t>+…+</m:t>
                      </m:r>
                      <m:nary>
                        <m:naryPr>
                          <m:supHide m:val="on"/>
                          <m:ctrlPr>
                            <a:rPr lang="fr-FR" i="1">
                              <a:latin typeface="Cambria Math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fr-FR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lang="fr-FR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𝑧</m:t>
                              </m:r>
                            </m:e>
                          </m:d>
                          <m:r>
                            <a:rPr lang="fr-FR" i="1">
                              <a:latin typeface="Cambria Math"/>
                            </a:rPr>
                            <m:t>𝑑𝑠</m:t>
                          </m:r>
                        </m:e>
                      </m:nary>
                      <m:r>
                        <a:rPr lang="fr-FR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 algn="just"/>
                <a:endParaRPr lang="en-US" dirty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564" y="1318292"/>
                <a:ext cx="5350596" cy="4479368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1254" t="-544" r="-2395" b="-12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546772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15950" y="1340768"/>
                <a:ext cx="8059738" cy="35095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Definition:</a:t>
                </a:r>
                <a:r>
                  <a:rPr lang="en-US" sz="2000" dirty="0" smtClean="0"/>
                  <a:t> </a:t>
                </a:r>
                <a:r>
                  <a:rPr lang="fr-FR" sz="2000" dirty="0" smtClean="0"/>
                  <a:t> </a:t>
                </a:r>
                <a:r>
                  <a:rPr lang="en-US" sz="2000" dirty="0" smtClean="0"/>
                  <a:t>We would like to define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supHide m:val="on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𝐶</m:t>
                          </m:r>
                        </m:sub>
                        <m:sup/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(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fr-FR" sz="2000" b="0" i="1" smtClean="0">
                          <a:latin typeface="Cambria Math"/>
                        </a:rPr>
                        <m:t>𝑑𝑥</m:t>
                      </m:r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000" b="0" i="0" smtClean="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func>
                                <m:func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fr-FR" sz="2000" b="0" i="0" smtClean="0">
                                      <a:latin typeface="Cambria Math"/>
                                    </a:rPr>
                                    <m:t>max</m:t>
                                  </m:r>
                                </m:fName>
                                <m:e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∆</m:t>
                                  </m:r>
                                  <m:sSub>
                                    <m:sSubPr>
                                      <m:ctrlPr>
                                        <a:rPr lang="fr-FR" sz="20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000" b="0" i="1" smtClean="0">
                                          <a:latin typeface="Cambria Math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fr-FR" sz="2000" b="0" i="1" smtClean="0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→0</m:t>
                                  </m:r>
                                </m:e>
                              </m:func>
                            </m:lim>
                          </m:limLow>
                        </m:fName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fr-FR" sz="2000" b="0" i="1" smtClean="0">
                                  <a:latin typeface="Cambria Math"/>
                                </a:rPr>
                                <m:t>∗</m:t>
                              </m:r>
                            </m:sup>
                          </m:sSubSup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fr-FR" sz="2000" b="0" i="1" smtClean="0">
                                  <a:latin typeface="Cambria Math"/>
                                </a:rPr>
                                <m:t>∗</m:t>
                              </m:r>
                            </m:sup>
                          </m:sSubSup>
                          <m:r>
                            <a:rPr lang="fr-FR" sz="2000" b="0" i="1" smtClean="0">
                              <a:latin typeface="Cambria Math"/>
                            </a:rPr>
                            <m:t>)</m:t>
                          </m:r>
                        </m:e>
                      </m:func>
                      <m:r>
                        <a:rPr lang="fr-FR" sz="2000" b="0" i="1" smtClean="0">
                          <a:latin typeface="Cambria Math"/>
                        </a:rPr>
                        <m:t>∆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2000" dirty="0" smtClean="0"/>
              </a:p>
              <a:p>
                <a:pPr algn="just"/>
                <a:endParaRPr lang="en-US" sz="20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supHide m:val="on"/>
                          <m:ctrlPr>
                            <a:rPr lang="fr-FR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i="1">
                              <a:latin typeface="Cambria Math"/>
                            </a:rPr>
                            <m:t>𝐶</m:t>
                          </m:r>
                        </m:sub>
                        <m:sup/>
                        <m:e>
                          <m:r>
                            <a:rPr lang="fr-FR" sz="2000" i="1">
                              <a:latin typeface="Cambria Math"/>
                            </a:rPr>
                            <m:t>𝑓</m:t>
                          </m:r>
                          <m:r>
                            <a:rPr lang="fr-FR" sz="2000" i="1">
                              <a:latin typeface="Cambria Math"/>
                            </a:rPr>
                            <m:t>(</m:t>
                          </m:r>
                          <m:r>
                            <a:rPr lang="fr-FR" sz="2000" i="1">
                              <a:latin typeface="Cambria Math"/>
                            </a:rPr>
                            <m:t>𝑥</m:t>
                          </m:r>
                          <m:r>
                            <a:rPr lang="fr-FR" sz="2000" i="1">
                              <a:latin typeface="Cambria Math"/>
                            </a:rPr>
                            <m:t>,</m:t>
                          </m:r>
                          <m:r>
                            <a:rPr lang="fr-FR" sz="2000" i="1">
                              <a:latin typeface="Cambria Math"/>
                            </a:rPr>
                            <m:t>𝑦</m:t>
                          </m:r>
                          <m:r>
                            <a:rPr lang="fr-FR" sz="2000" i="1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fr-FR" sz="2000" i="1">
                          <a:latin typeface="Cambria Math"/>
                        </a:rPr>
                        <m:t>𝑑</m:t>
                      </m:r>
                      <m:r>
                        <a:rPr lang="fr-FR" sz="2000" b="0" i="1" smtClean="0">
                          <a:latin typeface="Cambria Math"/>
                        </a:rPr>
                        <m:t>𝑦</m:t>
                      </m:r>
                      <m:r>
                        <a:rPr lang="fr-FR" sz="20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fr-FR" sz="2000" i="1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func>
                                <m:func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fr-FR" sz="2000">
                                      <a:latin typeface="Cambria Math"/>
                                    </a:rPr>
                                    <m:t>max</m:t>
                                  </m:r>
                                </m:fName>
                                <m:e>
                                  <m:r>
                                    <a:rPr lang="fr-FR" sz="2000" i="1">
                                      <a:latin typeface="Cambria Math"/>
                                    </a:rPr>
                                    <m:t>∆</m:t>
                                  </m:r>
                                  <m:sSub>
                                    <m:sSubPr>
                                      <m:ctrlPr>
                                        <a:rPr lang="fr-FR" sz="20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000" i="1">
                                          <a:latin typeface="Cambria Math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fr-FR" sz="20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fr-FR" sz="2000" i="1">
                                      <a:latin typeface="Cambria Math"/>
                                    </a:rPr>
                                    <m:t>→0</m:t>
                                  </m:r>
                                </m:e>
                              </m:func>
                            </m:lim>
                          </m:limLow>
                        </m:fName>
                        <m:e>
                          <m:r>
                            <a:rPr lang="fr-FR" sz="2000" i="1">
                              <a:latin typeface="Cambria Math"/>
                            </a:rPr>
                            <m:t>𝑓</m:t>
                          </m:r>
                          <m:r>
                            <a:rPr lang="fr-FR" sz="2000" i="1">
                              <a:latin typeface="Cambria Math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sz="2000" i="1">
                                  <a:latin typeface="Cambria Math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fr-FR" sz="2000" i="1">
                                  <a:latin typeface="Cambria Math"/>
                                </a:rPr>
                                <m:t>∗</m:t>
                              </m:r>
                            </m:sup>
                          </m:sSubSup>
                          <m:r>
                            <a:rPr lang="fr-FR" sz="2000" i="1">
                              <a:latin typeface="Cambria Math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fr-FR" sz="2000" i="1">
                                  <a:latin typeface="Cambria Math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fr-FR" sz="2000" i="1">
                                  <a:latin typeface="Cambria Math"/>
                                </a:rPr>
                                <m:t>∗</m:t>
                              </m:r>
                            </m:sup>
                          </m:sSubSup>
                          <m:r>
                            <a:rPr lang="fr-FR" sz="2000" i="1">
                              <a:latin typeface="Cambria Math"/>
                            </a:rPr>
                            <m:t>)</m:t>
                          </m:r>
                        </m:e>
                      </m:func>
                      <m:r>
                        <a:rPr lang="fr-FR" sz="2000" i="1">
                          <a:latin typeface="Cambria Math"/>
                        </a:rPr>
                        <m:t>∆</m:t>
                      </m:r>
                      <m:sSub>
                        <m:sSubPr>
                          <m:ctrlPr>
                            <a:rPr lang="fr-FR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fr-FR" sz="2000" i="1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000" dirty="0" smtClean="0"/>
              </a:p>
              <a:p>
                <a:pPr algn="just"/>
                <a:r>
                  <a:rPr lang="en-US" sz="2000" dirty="0"/>
                  <a:t>I</a:t>
                </a:r>
                <a:r>
                  <a:rPr lang="en-US" sz="2000" dirty="0" smtClean="0"/>
                  <a:t>f </a:t>
                </a:r>
                <a:r>
                  <a:rPr lang="en-US" sz="2000" dirty="0"/>
                  <a:t>the limits exist and do not depend on the choice of partition or sampling points, then we refer them as the line integrals of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𝑓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with respect to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𝑦</m:t>
                    </m:r>
                  </m:oMath>
                </a14:m>
                <a:r>
                  <a:rPr lang="en-US" sz="2000" dirty="0"/>
                  <a:t> along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𝐶</m:t>
                    </m:r>
                  </m:oMath>
                </a14:m>
                <a:r>
                  <a:rPr lang="en-US" sz="2000" dirty="0" smtClean="0"/>
                  <a:t>. Then </a:t>
                </a:r>
              </a:p>
              <a:p>
                <a:pPr algn="just"/>
                <a:endParaRPr lang="en-US" sz="2000" dirty="0"/>
              </a:p>
              <a:p>
                <a:pPr algn="just"/>
                <a:endParaRPr lang="en-US" sz="20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340768"/>
                <a:ext cx="8059738" cy="3509550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756" t="-694" r="-1664" b="-22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9793116"/>
              </p:ext>
            </p:extLst>
          </p:nvPr>
        </p:nvGraphicFramePr>
        <p:xfrm>
          <a:off x="2051720" y="4298850"/>
          <a:ext cx="4681538" cy="1722438"/>
        </p:xfrm>
        <a:graphic>
          <a:graphicData uri="http://schemas.openxmlformats.org/presentationml/2006/ole">
            <p:oleObj spid="_x0000_s31813" name="Equation" r:id="rId5" imgW="2451100" imgH="901700" progId="">
              <p:embed/>
            </p:oleObj>
          </a:graphicData>
        </a:graphic>
      </p:graphicFrame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065026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15950" y="1340768"/>
                <a:ext cx="8348538" cy="50642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Remark:</a:t>
                </a:r>
                <a:r>
                  <a:rPr lang="en-US" sz="2000" dirty="0" smtClean="0"/>
                  <a:t> </a:t>
                </a:r>
                <a:r>
                  <a:rPr lang="fr-FR" sz="2000" dirty="0" smtClean="0"/>
                  <a:t> </a:t>
                </a:r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Let a curve be parameterized by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latin typeface="Cambria Math"/>
                      </a:rPr>
                      <m:t>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fr-FR" sz="2000" b="1" i="1" smtClean="0">
                        <a:latin typeface="Cambria Math"/>
                      </a:rPr>
                      <m:t>𝒊</m:t>
                    </m:r>
                    <m:r>
                      <a:rPr lang="fr-FR" sz="2000" b="0" i="1" smtClean="0">
                        <a:latin typeface="Cambria Math"/>
                      </a:rPr>
                      <m:t>+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fr-FR" sz="2000" b="1" i="1" smtClean="0">
                        <a:latin typeface="Cambria Math"/>
                      </a:rPr>
                      <m:t>𝒋</m:t>
                    </m:r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fr-FR" sz="2000" b="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b="0" dirty="0" err="1" smtClean="0"/>
                  <a:t>Then</a:t>
                </a:r>
                <a:r>
                  <a:rPr lang="fr-FR" sz="2000" b="0" dirty="0" smtClean="0"/>
                  <a:t>,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𝑑</m:t>
                    </m:r>
                    <m:r>
                      <a:rPr lang="fr-FR" sz="2000" b="1" i="1" smtClean="0">
                        <a:latin typeface="Cambria Math"/>
                      </a:rPr>
                      <m:t>𝒓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𝑑𝑥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  <m:r>
                      <a:rPr lang="fr-FR" sz="2000" b="1" i="1" smtClean="0">
                        <a:latin typeface="Cambria Math"/>
                      </a:rPr>
                      <m:t>𝒊</m:t>
                    </m:r>
                    <m:r>
                      <a:rPr lang="fr-FR" sz="2000" b="0" i="1" smtClean="0">
                        <a:latin typeface="Cambria Math"/>
                      </a:rPr>
                      <m:t>+</m:t>
                    </m:r>
                    <m:r>
                      <a:rPr lang="fr-FR" sz="2000" b="0" i="1" smtClean="0">
                        <a:latin typeface="Cambria Math"/>
                      </a:rPr>
                      <m:t>𝑑𝑦</m:t>
                    </m:r>
                    <m:r>
                      <a:rPr lang="fr-FR" sz="2000" b="1" i="1" smtClean="0">
                        <a:latin typeface="Cambria Math"/>
                      </a:rPr>
                      <m:t>𝒋</m:t>
                    </m:r>
                  </m:oMath>
                </a14:m>
                <a:r>
                  <a:rPr lang="en-US" sz="2000" b="1" dirty="0" smtClean="0"/>
                  <a:t>.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b="1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For a vector field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latin typeface="Cambria Math"/>
                      </a:rPr>
                      <m:t>𝑭</m:t>
                    </m:r>
                    <m:d>
                      <m:dPr>
                        <m:ctrlPr>
                          <a:rPr lang="fr-FR" sz="20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fr-FR" sz="2000" b="1" i="1" smtClean="0">
                        <a:latin typeface="Cambria Math"/>
                      </a:rPr>
                      <m:t>𝒊</m:t>
                    </m:r>
                    <m:r>
                      <a:rPr lang="fr-FR" sz="2000" b="1" i="1" smtClean="0">
                        <a:latin typeface="Cambria Math"/>
                      </a:rPr>
                      <m:t>+</m:t>
                    </m:r>
                    <m:r>
                      <a:rPr lang="fr-FR" sz="2000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fr-FR" sz="2000" b="1" i="1" smtClean="0">
                        <a:latin typeface="Cambria Math"/>
                      </a:rPr>
                      <m:t>𝒋</m:t>
                    </m:r>
                    <m:r>
                      <a:rPr lang="fr-FR" sz="2000" b="1" i="1" smtClean="0">
                        <a:latin typeface="Cambria Math"/>
                      </a:rPr>
                      <m:t>.</m:t>
                    </m:r>
                  </m:oMath>
                </a14:m>
                <a:endParaRPr lang="fr-FR" sz="2000" b="1" i="1" dirty="0" smtClean="0"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supHide m:val="on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𝐶</m:t>
                          </m:r>
                        </m:sub>
                        <m:sup/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(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fr-FR" sz="2000" b="0" i="1" smtClean="0">
                          <a:latin typeface="Cambria Math"/>
                        </a:rPr>
                        <m:t>𝑑𝑥</m:t>
                      </m:r>
                      <m:r>
                        <a:rPr lang="fr-FR" sz="2000" b="0" i="1" smtClean="0">
                          <a:latin typeface="Cambria Math"/>
                        </a:rPr>
                        <m:t>+</m:t>
                      </m:r>
                      <m:r>
                        <a:rPr lang="fr-FR" sz="2000" b="0" i="1" smtClean="0">
                          <a:latin typeface="Cambria Math"/>
                        </a:rPr>
                        <m:t>𝑔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𝑑𝑦</m:t>
                      </m:r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𝐶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0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fr-FR" sz="2000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fr-FR" sz="20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</m:d>
                              <m:r>
                                <a:rPr lang="fr-FR" sz="2000" b="1" i="1">
                                  <a:latin typeface="Cambria Math"/>
                                </a:rPr>
                                <m:t>𝒊</m:t>
                              </m:r>
                              <m:r>
                                <a:rPr lang="fr-FR" sz="2000" b="1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fr-FR" sz="2000" i="1">
                                  <a:latin typeface="Cambria Math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0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fr-FR" sz="2000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fr-FR" sz="20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</m:d>
                              <m:r>
                                <a:rPr lang="fr-FR" sz="2000" b="1" i="1">
                                  <a:latin typeface="Cambria Math"/>
                                </a:rPr>
                                <m:t>𝒋</m:t>
                              </m:r>
                            </m:e>
                          </m:d>
                          <m:r>
                            <a:rPr lang="fr-FR" sz="2000" b="0" i="1" smtClean="0">
                              <a:latin typeface="Cambria Math"/>
                            </a:rPr>
                            <m:t>⋅(</m:t>
                          </m:r>
                          <m:r>
                            <a:rPr lang="fr-FR" sz="2000" i="1">
                              <a:latin typeface="Cambria Math"/>
                            </a:rPr>
                            <m:t>𝑑𝑥</m:t>
                          </m:r>
                          <m:r>
                            <a:rPr lang="fr-FR" sz="2000" i="1">
                              <a:latin typeface="Cambria Math"/>
                            </a:rPr>
                            <m:t> </m:t>
                          </m:r>
                          <m:r>
                            <a:rPr lang="fr-FR" sz="2000" b="1" i="1">
                              <a:latin typeface="Cambria Math"/>
                            </a:rPr>
                            <m:t>𝒊</m:t>
                          </m:r>
                          <m:r>
                            <a:rPr lang="fr-FR" sz="2000" i="1">
                              <a:latin typeface="Cambria Math"/>
                            </a:rPr>
                            <m:t>+</m:t>
                          </m:r>
                          <m:r>
                            <a:rPr lang="fr-FR" sz="2000" i="1">
                              <a:latin typeface="Cambria Math"/>
                            </a:rPr>
                            <m:t>𝑑𝑦</m:t>
                          </m:r>
                          <m:r>
                            <a:rPr lang="fr-FR" sz="2000" b="1" i="1">
                              <a:latin typeface="Cambria Math"/>
                            </a:rPr>
                            <m:t>𝒋</m:t>
                          </m:r>
                          <m:r>
                            <a:rPr lang="fr-FR" sz="2000" b="1" i="1" smtClean="0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fr-FR" sz="20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fr-FR" sz="2000" b="0" i="1" dirty="0" smtClean="0"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𝐶</m:t>
                          </m:r>
                        </m:sub>
                        <m:sup/>
                        <m:e>
                          <m:r>
                            <a:rPr lang="fr-FR" sz="2000" b="1" i="1" smtClean="0">
                              <a:latin typeface="Cambria Math"/>
                            </a:rPr>
                            <m:t>𝑭</m:t>
                          </m:r>
                          <m:r>
                            <a:rPr lang="fr-FR" sz="2000" b="1" i="1" smtClean="0">
                              <a:latin typeface="Cambria Math"/>
                            </a:rPr>
                            <m:t>⋅</m:t>
                          </m:r>
                          <m:r>
                            <a:rPr lang="fr-FR" sz="2000" b="1" i="1" smtClean="0">
                              <a:latin typeface="Cambria Math"/>
                            </a:rPr>
                            <m:t>𝒅𝒓</m:t>
                          </m:r>
                        </m:e>
                      </m:nary>
                      <m:r>
                        <a:rPr lang="fr-FR" sz="20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2000" dirty="0" smtClean="0"/>
              </a:p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Definition:</a:t>
                </a:r>
                <a:r>
                  <a:rPr lang="en-US" sz="2000" dirty="0" smtClean="0"/>
                  <a:t> </a:t>
                </a:r>
                <a:r>
                  <a:rPr lang="fr-FR" sz="2000" dirty="0" smtClean="0"/>
                  <a:t> </a:t>
                </a:r>
              </a:p>
              <a:p>
                <a:pPr algn="just"/>
                <a:r>
                  <a:rPr lang="fr-FR" sz="2000" dirty="0" smtClean="0"/>
                  <a:t>If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latin typeface="Cambria Math"/>
                      </a:rPr>
                      <m:t>𝑭</m:t>
                    </m:r>
                  </m:oMath>
                </a14:m>
                <a:r>
                  <a:rPr lang="en-US" sz="2000" b="1" dirty="0" smtClean="0"/>
                  <a:t> </a:t>
                </a:r>
                <a:r>
                  <a:rPr lang="en-US" sz="2000" dirty="0" smtClean="0"/>
                  <a:t>is a continuous vector field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sz="2000" b="1" dirty="0" smtClean="0"/>
                  <a:t> </a:t>
                </a:r>
                <a:r>
                  <a:rPr lang="en-US" sz="2000" dirty="0" smtClean="0"/>
                  <a:t>is a smooth oriented curve then the line integral of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latin typeface="Cambria Math"/>
                      </a:rPr>
                      <m:t>𝑭</m:t>
                    </m:r>
                  </m:oMath>
                </a14:m>
                <a:r>
                  <a:rPr lang="en-US" sz="2000" b="1" dirty="0" smtClean="0"/>
                  <a:t> along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sz="2000" dirty="0" smtClean="0"/>
                  <a:t> is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supHide m:val="on"/>
                          <m:ctrlPr>
                            <a:rPr lang="fr-FR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i="1">
                              <a:latin typeface="Cambria Math"/>
                            </a:rPr>
                            <m:t>𝐶</m:t>
                          </m:r>
                        </m:sub>
                        <m:sup/>
                        <m:e>
                          <m:r>
                            <a:rPr lang="fr-FR" sz="2000" b="1" i="1">
                              <a:latin typeface="Cambria Math"/>
                            </a:rPr>
                            <m:t>𝑭</m:t>
                          </m:r>
                          <m:r>
                            <a:rPr lang="fr-FR" sz="2000" b="1" i="1">
                              <a:latin typeface="Cambria Math"/>
                            </a:rPr>
                            <m:t>⋅</m:t>
                          </m:r>
                          <m:r>
                            <a:rPr lang="fr-FR" sz="2000" b="1" i="1">
                              <a:latin typeface="Cambria Math"/>
                            </a:rPr>
                            <m:t>𝒅𝒓</m:t>
                          </m:r>
                        </m:e>
                      </m:nary>
                    </m:oMath>
                  </m:oMathPara>
                </a14:m>
                <a:endParaRPr lang="en-US" sz="2000" dirty="0" smtClean="0"/>
              </a:p>
              <a:p>
                <a:pPr algn="just"/>
                <a:endParaRPr lang="en-US" sz="20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340768"/>
                <a:ext cx="8348538" cy="5064271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730" t="-481" r="-1533" b="-12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vector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fields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along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curves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357225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15950" y="1340768"/>
                <a:ext cx="8348538" cy="28781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Remark:</a:t>
                </a:r>
                <a:r>
                  <a:rPr lang="en-US" sz="2000" dirty="0" smtClean="0"/>
                  <a:t> </a:t>
                </a:r>
                <a:r>
                  <a:rPr lang="fr-FR" sz="2000" dirty="0" smtClean="0"/>
                  <a:t> </a:t>
                </a:r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As curve be parameterized by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latin typeface="Cambria Math"/>
                      </a:rPr>
                      <m:t>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fr-FR" sz="2000" b="1" i="1" smtClean="0">
                        <a:latin typeface="Cambria Math"/>
                      </a:rPr>
                      <m:t>𝒊</m:t>
                    </m:r>
                    <m:r>
                      <a:rPr lang="fr-FR" sz="2000" b="0" i="1" smtClean="0">
                        <a:latin typeface="Cambria Math"/>
                      </a:rPr>
                      <m:t>+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fr-FR" sz="2000" b="1" i="1" smtClean="0">
                        <a:latin typeface="Cambria Math"/>
                      </a:rPr>
                      <m:t>𝒋</m:t>
                    </m:r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fr-FR" sz="2000" b="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r>
                      <a:rPr lang="fr-FR" sz="2000" b="0" i="0" smtClean="0">
                        <a:latin typeface="Cambria Math"/>
                      </a:rPr>
                      <m:t> </m:t>
                    </m:r>
                    <m:r>
                      <a:rPr lang="fr-FR" sz="2000" b="1" i="1" smtClean="0">
                        <a:latin typeface="Cambria Math"/>
                      </a:rPr>
                      <m:t>𝑭</m:t>
                    </m:r>
                    <m:d>
                      <m:dPr>
                        <m:ctrlPr>
                          <a:rPr lang="fr-FR" sz="20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(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𝑡</m:t>
                        </m:r>
                        <m:r>
                          <a:rPr lang="fr-FR" sz="2000" b="0" i="1" smtClean="0">
                            <a:latin typeface="Cambria Math"/>
                          </a:rPr>
                          <m:t>),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  <m:r>
                          <a:rPr lang="fr-FR" sz="2000" b="0" i="1" smtClean="0">
                            <a:latin typeface="Cambria Math"/>
                          </a:rPr>
                          <m:t>(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𝑡</m:t>
                        </m:r>
                        <m:r>
                          <a:rPr lang="fr-FR" sz="2000" b="0" i="1" smtClean="0">
                            <a:latin typeface="Cambria Math"/>
                          </a:rPr>
                          <m:t>)</m:t>
                        </m:r>
                      </m:e>
                    </m:d>
                    <m:r>
                      <a:rPr lang="fr-FR" sz="2000" b="1" i="1" smtClean="0">
                        <a:latin typeface="Cambria Math"/>
                      </a:rPr>
                      <m:t>𝒊</m:t>
                    </m:r>
                    <m:r>
                      <a:rPr lang="fr-FR" sz="2000" b="1" i="1" smtClean="0">
                        <a:latin typeface="Cambria Math"/>
                      </a:rPr>
                      <m:t>+</m:t>
                    </m:r>
                    <m:r>
                      <a:rPr lang="fr-FR" sz="2000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(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𝑡</m:t>
                        </m:r>
                        <m:r>
                          <a:rPr lang="fr-FR" sz="2000" b="0" i="1" smtClean="0">
                            <a:latin typeface="Cambria Math"/>
                          </a:rPr>
                          <m:t>),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  <m:r>
                          <a:rPr lang="fr-FR" sz="2000" b="0" i="1" smtClean="0">
                            <a:latin typeface="Cambria Math"/>
                          </a:rPr>
                          <m:t>(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𝑡</m:t>
                        </m:r>
                        <m:r>
                          <a:rPr lang="fr-FR" sz="2000" b="0" i="1" smtClean="0">
                            <a:latin typeface="Cambria Math"/>
                          </a:rPr>
                          <m:t>)</m:t>
                        </m:r>
                      </m:e>
                    </m:d>
                    <m:r>
                      <a:rPr lang="fr-FR" sz="2000" b="1" i="1" smtClean="0">
                        <a:latin typeface="Cambria Math"/>
                      </a:rPr>
                      <m:t>𝒋</m:t>
                    </m:r>
                    <m:r>
                      <a:rPr lang="fr-FR" sz="20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fr-FR" sz="2000" b="1" i="1" dirty="0" smtClean="0">
                    <a:latin typeface="Cambria Math"/>
                  </a:rPr>
                  <a:t> 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b="1" i="1" dirty="0">
                  <a:latin typeface="Cambria Math"/>
                </a:endParaRPr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err="1" smtClean="0">
                    <a:latin typeface="+mj-lt"/>
                  </a:rPr>
                  <a:t>Then</a:t>
                </a:r>
                <a:r>
                  <a:rPr lang="fr-FR" sz="2000" dirty="0" smtClean="0">
                    <a:latin typeface="+mj-lt"/>
                  </a:rPr>
                  <a:t>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supHide m:val="on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𝐶</m:t>
                          </m:r>
                        </m:sub>
                        <m:sup/>
                        <m:e>
                          <m:r>
                            <a:rPr lang="fr-FR" sz="2000" b="1" i="1" smtClean="0">
                              <a:latin typeface="Cambria Math"/>
                            </a:rPr>
                            <m:t>𝑭</m:t>
                          </m:r>
                          <m:r>
                            <a:rPr lang="fr-FR" sz="2000" b="1" i="1" smtClean="0">
                              <a:latin typeface="Cambria Math"/>
                            </a:rPr>
                            <m:t>⋅</m:t>
                          </m:r>
                          <m:r>
                            <a:rPr lang="fr-FR" sz="2000" b="1" i="1" smtClean="0">
                              <a:latin typeface="Cambria Math"/>
                            </a:rPr>
                            <m:t>𝒅𝒓</m:t>
                          </m:r>
                        </m:e>
                      </m:nary>
                      <m:r>
                        <a:rPr lang="fr-FR" sz="2000" b="1" i="1" smtClean="0">
                          <a:latin typeface="Cambria Math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fr-FR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i="1">
                              <a:latin typeface="Cambria Math"/>
                            </a:rPr>
                            <m:t>𝐶</m:t>
                          </m:r>
                        </m:sub>
                        <m:sup/>
                        <m:e>
                          <m:r>
                            <a:rPr lang="fr-FR" sz="2000" b="1" i="1">
                              <a:latin typeface="Cambria Math"/>
                            </a:rPr>
                            <m:t>𝑭</m:t>
                          </m:r>
                          <m:r>
                            <a:rPr lang="fr-FR" sz="2000" b="1" i="1" smtClean="0">
                              <a:latin typeface="Cambria Math"/>
                            </a:rPr>
                            <m:t>(</m:t>
                          </m:r>
                          <m:r>
                            <a:rPr lang="fr-FR" sz="2000" b="1" i="1" smtClean="0">
                              <a:latin typeface="Cambria Math"/>
                            </a:rPr>
                            <m:t>𝒓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(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)</m:t>
                          </m:r>
                          <m:r>
                            <a:rPr lang="fr-FR" sz="2000" b="1" i="1">
                              <a:latin typeface="Cambria Math"/>
                            </a:rPr>
                            <m:t>⋅</m:t>
                          </m:r>
                          <m:sSup>
                            <m:sSup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p>
                              <m:r>
                                <a:rPr lang="fr-FR" sz="2000" b="0" i="1" smtClean="0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fr-FR" sz="2000" b="0" i="1" smtClean="0">
                              <a:latin typeface="Cambria Math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sz="2000" dirty="0" smtClean="0"/>
              </a:p>
              <a:p>
                <a:pPr algn="just"/>
                <a:endParaRPr lang="en-US" sz="20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340768"/>
                <a:ext cx="8348538" cy="2878160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730" t="-847" b="-29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vector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fields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along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curves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807935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vector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fields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along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curves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7717949" cy="4107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556791"/>
            <a:ext cx="1618164" cy="3843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7138783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15950" y="1340768"/>
                <a:ext cx="8348538" cy="38686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Remark:</a:t>
                </a:r>
                <a:r>
                  <a:rPr lang="en-US" sz="2000" dirty="0" smtClean="0"/>
                  <a:t> </a:t>
                </a:r>
                <a:r>
                  <a:rPr lang="fr-FR" sz="2000" dirty="0" smtClean="0"/>
                  <a:t> </a:t>
                </a:r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𝑡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 is an arc length parameter i.e.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𝑡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𝑠</m:t>
                    </m:r>
                  </m:oMath>
                </a14:m>
                <a:r>
                  <a:rPr lang="en-US" sz="2000" dirty="0" smtClean="0"/>
                  <a:t> then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latin typeface="Cambria Math"/>
                      </a:rPr>
                      <m:t>𝑻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1" i="1" smtClean="0">
                        <a:latin typeface="Cambria Math"/>
                      </a:rPr>
                      <m:t>𝒓</m:t>
                    </m:r>
                    <m:r>
                      <a:rPr lang="fr-FR" sz="2000" b="1" i="1" smtClean="0">
                        <a:latin typeface="Cambria Math"/>
                      </a:rPr>
                      <m:t>′</m:t>
                    </m:r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𝑠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b="1" dirty="0" smtClean="0"/>
                  <a:t> </a:t>
                </a:r>
                <a:r>
                  <a:rPr lang="en-US" sz="2000" dirty="0" smtClean="0"/>
                  <a:t>is the unit tangent vector field along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𝐶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sz="2000" b="1" dirty="0" smtClean="0"/>
                  <a:t> </a:t>
                </a:r>
                <a:r>
                  <a:rPr lang="en-US" sz="2000" dirty="0" smtClean="0"/>
                  <a:t>then</a:t>
                </a:r>
                <a:endParaRPr lang="en-US" sz="2000" b="1" dirty="0" smtClean="0"/>
              </a:p>
              <a:p>
                <a:pPr algn="just"/>
                <a:endParaRPr lang="fr-FR" sz="2000" b="1" i="1" dirty="0">
                  <a:latin typeface="Cambria Math"/>
                </a:endParaRPr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err="1" smtClean="0">
                    <a:latin typeface="+mj-lt"/>
                  </a:rPr>
                  <a:t>Then</a:t>
                </a:r>
                <a:r>
                  <a:rPr lang="fr-FR" sz="2000" dirty="0" smtClean="0">
                    <a:latin typeface="+mj-lt"/>
                  </a:rPr>
                  <a:t>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supHide m:val="on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𝐶</m:t>
                          </m:r>
                        </m:sub>
                        <m:sup/>
                        <m:e>
                          <m:r>
                            <a:rPr lang="fr-FR" sz="2000" b="1" i="1" smtClean="0">
                              <a:latin typeface="Cambria Math"/>
                            </a:rPr>
                            <m:t>𝑭</m:t>
                          </m:r>
                          <m:r>
                            <a:rPr lang="fr-FR" sz="2000" b="1" i="1" smtClean="0">
                              <a:latin typeface="Cambria Math"/>
                            </a:rPr>
                            <m:t>⋅</m:t>
                          </m:r>
                          <m:r>
                            <a:rPr lang="fr-FR" sz="2000" b="1" i="1" smtClean="0">
                              <a:latin typeface="Cambria Math"/>
                            </a:rPr>
                            <m:t>𝒅𝒓</m:t>
                          </m:r>
                        </m:e>
                      </m:nary>
                      <m:r>
                        <a:rPr lang="fr-FR" sz="2000" b="1" i="1" smtClean="0"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fr-FR" sz="2000" b="0" i="1" smtClean="0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fr-FR" sz="2000" b="1" i="1">
                              <a:latin typeface="Cambria Math"/>
                            </a:rPr>
                            <m:t>𝑭</m:t>
                          </m:r>
                          <m:r>
                            <a:rPr lang="fr-FR" sz="2000" b="1" i="1">
                              <a:latin typeface="Cambria Math"/>
                            </a:rPr>
                            <m:t>(</m:t>
                          </m:r>
                          <m:r>
                            <a:rPr lang="fr-FR" sz="2000" b="1" i="1">
                              <a:latin typeface="Cambria Math"/>
                            </a:rPr>
                            <m:t>𝒓</m:t>
                          </m:r>
                          <m:d>
                            <m:dPr>
                              <m:ctrlPr>
                                <a:rPr lang="fr-FR" sz="2000" b="1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  <m:r>
                            <a:rPr lang="fr-FR" sz="2000" b="1" i="1" smtClean="0">
                              <a:latin typeface="Cambria Math"/>
                            </a:rPr>
                            <m:t>)</m:t>
                          </m:r>
                          <m:r>
                            <a:rPr lang="fr-FR" sz="2000" b="1" i="1">
                              <a:latin typeface="Cambria Math"/>
                            </a:rPr>
                            <m:t>⋅</m:t>
                          </m:r>
                          <m:sSup>
                            <m:sSup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p>
                              <m:r>
                                <a:rPr lang="fr-FR" sz="2000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  <m:r>
                            <a:rPr lang="fr-FR" sz="2000" i="1">
                              <a:latin typeface="Cambria Math"/>
                            </a:rPr>
                            <m:t>𝑑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𝑠</m:t>
                          </m:r>
                        </m:e>
                      </m:nary>
                      <m:r>
                        <a:rPr lang="fr-FR" sz="2000" b="1" i="1"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fr-FR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fr-FR" sz="2000" i="1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fr-FR" sz="2000" b="1" i="1">
                              <a:latin typeface="Cambria Math"/>
                            </a:rPr>
                            <m:t>𝑭</m:t>
                          </m:r>
                          <m:d>
                            <m:dPr>
                              <m:ctrlPr>
                                <a:rPr lang="fr-FR" sz="2000" b="1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b="1" i="1">
                                  <a:latin typeface="Cambria Math"/>
                                </a:rPr>
                                <m:t>𝒓</m:t>
                              </m:r>
                              <m:d>
                                <m:dPr>
                                  <m:ctrlPr>
                                    <a:rPr lang="fr-FR" sz="2000" b="1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000" i="1"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fr-FR" sz="2000" b="1" i="1">
                              <a:latin typeface="Cambria Math"/>
                            </a:rPr>
                            <m:t>⋅</m:t>
                          </m:r>
                          <m:r>
                            <a:rPr lang="fr-FR" sz="2000" b="1" i="1" smtClean="0">
                              <a:latin typeface="Cambria Math"/>
                            </a:rPr>
                            <m:t>𝑻</m:t>
                          </m:r>
                          <m:r>
                            <a:rPr lang="fr-FR" sz="2000" i="1">
                              <a:latin typeface="Cambria Math"/>
                            </a:rPr>
                            <m:t>𝑑𝑠</m:t>
                          </m:r>
                        </m:e>
                      </m:nary>
                      <m:r>
                        <a:rPr lang="fr-FR" sz="2000" b="1" i="1">
                          <a:latin typeface="Cambria Math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fr-FR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𝐶</m:t>
                          </m:r>
                        </m:sub>
                        <m:sup/>
                        <m:e>
                          <m:r>
                            <a:rPr lang="fr-FR" sz="2000" b="1" i="1">
                              <a:latin typeface="Cambria Math"/>
                            </a:rPr>
                            <m:t>𝑭</m:t>
                          </m:r>
                          <m:r>
                            <a:rPr lang="fr-FR" sz="2000" b="1" i="1">
                              <a:latin typeface="Cambria Math"/>
                            </a:rPr>
                            <m:t>⋅</m:t>
                          </m:r>
                          <m:r>
                            <a:rPr lang="fr-FR" sz="2000" b="1" i="1" smtClean="0">
                              <a:latin typeface="Cambria Math"/>
                            </a:rPr>
                            <m:t>𝑻</m:t>
                          </m:r>
                          <m:r>
                            <a:rPr lang="fr-FR" sz="2000" i="1">
                              <a:latin typeface="Cambria Math"/>
                            </a:rPr>
                            <m:t>𝑑𝑠</m:t>
                          </m:r>
                        </m:e>
                      </m:nary>
                    </m:oMath>
                  </m:oMathPara>
                </a14:m>
                <a:endParaRPr lang="en-US" sz="2000" dirty="0" smtClean="0"/>
              </a:p>
              <a:p>
                <a:pPr algn="just"/>
                <a:endParaRPr lang="en-US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In other words, the integral of a vector field along a curve has the same value as the integral of the tangential component of the vector field along the curve.</a:t>
                </a:r>
              </a:p>
              <a:p>
                <a:pPr algn="just"/>
                <a:endParaRPr lang="en-US" sz="20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340768"/>
                <a:ext cx="8348538" cy="3868688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730" t="-630" r="-1533" b="-18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vector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fields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along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curves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070855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15950" y="1340768"/>
                <a:ext cx="8348538" cy="31700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Remark:</a:t>
                </a:r>
                <a:r>
                  <a:rPr lang="en-US" sz="2000" dirty="0" smtClean="0"/>
                  <a:t> </a:t>
                </a:r>
                <a:r>
                  <a:rPr lang="fr-FR" sz="2000" dirty="0" smtClean="0"/>
                  <a:t> </a:t>
                </a:r>
              </a:p>
              <a:p>
                <a:pPr algn="just"/>
                <a:endParaRPr lang="en-US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/>
                  <a:t>If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𝜃</m:t>
                    </m:r>
                  </m:oMath>
                </a14:m>
                <a:r>
                  <a:rPr lang="fr-FR" sz="2000" dirty="0" smtClean="0"/>
                  <a:t> </a:t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> the angle </a:t>
                </a:r>
                <a:r>
                  <a:rPr lang="fr-FR" sz="2000" dirty="0" err="1" smtClean="0"/>
                  <a:t>between</a:t>
                </a:r>
                <a:r>
                  <a:rPr lang="fr-FR" sz="2000" dirty="0" smtClean="0"/>
                  <a:t>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latin typeface="Cambria Math"/>
                      </a:rPr>
                      <m:t>𝑭</m:t>
                    </m:r>
                    <m:r>
                      <a:rPr lang="fr-FR" sz="2000" b="1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fr-FR" sz="2000" dirty="0" smtClean="0"/>
                  <a:t>and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latin typeface="Cambria Math"/>
                      </a:rPr>
                      <m:t>𝑻</m:t>
                    </m:r>
                  </m:oMath>
                </a14:m>
                <a:r>
                  <a:rPr lang="fr-FR" sz="2000" dirty="0" smtClean="0"/>
                  <a:t> then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latin typeface="Cambria Math"/>
                      </a:rPr>
                      <m:t>𝑭</m:t>
                    </m:r>
                    <m:r>
                      <a:rPr lang="fr-FR" sz="2000" b="1" i="1" smtClean="0">
                        <a:latin typeface="Cambria Math"/>
                      </a:rPr>
                      <m:t>⋅</m:t>
                    </m:r>
                    <m:r>
                      <a:rPr lang="fr-FR" sz="2000" b="1" i="1" smtClean="0">
                        <a:latin typeface="Cambria Math"/>
                      </a:rPr>
                      <m:t>𝑻</m:t>
                    </m:r>
                    <m:r>
                      <a:rPr lang="fr-FR" sz="2000" b="1" i="1" smtClean="0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fr-FR" sz="20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1" i="1" smtClean="0">
                            <a:latin typeface="Cambria Math"/>
                          </a:rPr>
                          <m:t>𝑭</m:t>
                        </m:r>
                      </m:e>
                    </m:d>
                    <m:d>
                      <m:dPr>
                        <m:begChr m:val="|"/>
                        <m:endChr m:val="|"/>
                        <m:ctrlPr>
                          <a:rPr lang="fr-FR" sz="20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1" i="1" smtClean="0">
                            <a:latin typeface="Cambria Math"/>
                          </a:rPr>
                          <m:t>𝑻</m:t>
                        </m:r>
                      </m:e>
                    </m:d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𝜃</m:t>
                        </m:r>
                        <m:r>
                          <a:rPr lang="fr-FR" sz="2000" b="0" i="1" smtClean="0">
                            <a:latin typeface="Cambria Math"/>
                          </a:rPr>
                          <m:t>.</m:t>
                        </m:r>
                      </m:e>
                    </m:func>
                  </m:oMath>
                </a14:m>
                <a:endParaRPr lang="fr-FR" sz="2000" b="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b="1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latin typeface="Cambria Math"/>
                      </a:rPr>
                      <m:t>𝑭</m:t>
                    </m:r>
                    <m:r>
                      <a:rPr lang="fr-FR" sz="2000" b="1" i="1" smtClean="0">
                        <a:latin typeface="Cambria Math"/>
                      </a:rPr>
                      <m:t>≠</m:t>
                    </m:r>
                    <m:r>
                      <a:rPr lang="fr-FR" sz="2000" b="1" i="1" smtClean="0">
                        <a:latin typeface="Cambria Math"/>
                      </a:rPr>
                      <m:t>𝟎</m:t>
                    </m:r>
                  </m:oMath>
                </a14:m>
                <a:r>
                  <a:rPr lang="en-US" sz="2000" b="1" dirty="0" smtClean="0"/>
                  <a:t> </a:t>
                </a:r>
                <a:r>
                  <a:rPr lang="en-US" sz="2000" dirty="0" smtClean="0"/>
                  <a:t>then the sign of </a:t>
                </a:r>
                <a14:m>
                  <m:oMath xmlns:m="http://schemas.openxmlformats.org/officeDocument/2006/math">
                    <m:r>
                      <a:rPr lang="fr-FR" sz="2000" b="1" i="1">
                        <a:latin typeface="Cambria Math"/>
                      </a:rPr>
                      <m:t>𝑭</m:t>
                    </m:r>
                    <m:r>
                      <a:rPr lang="fr-FR" sz="2000" b="1" i="1">
                        <a:latin typeface="Cambria Math"/>
                      </a:rPr>
                      <m:t>⋅</m:t>
                    </m:r>
                    <m:r>
                      <a:rPr lang="fr-FR" sz="2000" b="1" i="1">
                        <a:latin typeface="Cambria Math"/>
                      </a:rPr>
                      <m:t>𝑻</m:t>
                    </m:r>
                  </m:oMath>
                </a14:m>
                <a:r>
                  <a:rPr lang="en-US" sz="2000" b="1" dirty="0" smtClean="0"/>
                  <a:t> </a:t>
                </a:r>
                <a:r>
                  <a:rPr lang="en-US" sz="2000" dirty="0" smtClean="0"/>
                  <a:t>will depend on the angle between the direction of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latin typeface="Cambria Math"/>
                      </a:rPr>
                      <m:t>𝑭</m:t>
                    </m:r>
                  </m:oMath>
                </a14:m>
                <a:r>
                  <a:rPr lang="en-US" sz="2000" b="1" dirty="0" smtClean="0"/>
                  <a:t> </a:t>
                </a:r>
                <a:r>
                  <a:rPr lang="en-US" sz="2000" dirty="0" smtClean="0"/>
                  <a:t>and the direction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It will be 0 if </a:t>
                </a:r>
                <a14:m>
                  <m:oMath xmlns:m="http://schemas.openxmlformats.org/officeDocument/2006/math">
                    <m:r>
                      <a:rPr lang="fr-FR" sz="2000" b="1" i="1">
                        <a:latin typeface="Cambria Math"/>
                      </a:rPr>
                      <m:t>𝑭</m:t>
                    </m:r>
                  </m:oMath>
                </a14:m>
                <a:r>
                  <a:rPr lang="en-US" sz="2000" b="1" dirty="0"/>
                  <a:t> </a:t>
                </a:r>
                <a:r>
                  <a:rPr lang="en-US" sz="2000" dirty="0" smtClean="0"/>
                  <a:t>is normal to 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𝐶</m:t>
                    </m:r>
                    <m:r>
                      <a:rPr lang="fr-FR" sz="2000" b="0" i="0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sz="2000" dirty="0" smtClean="0"/>
                  <a:t> negative if it has opposite direction then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sz="2000" dirty="0" smtClean="0"/>
                  <a:t> and positive if both have the same direction.</a:t>
                </a:r>
                <a:endParaRPr lang="en-US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dirty="0" smtClean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340768"/>
                <a:ext cx="8348538" cy="3170099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730" t="-769" r="-1533" b="-2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vector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fields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along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curves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3584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221088"/>
            <a:ext cx="5040560" cy="2373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9258328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vector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fields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along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curves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40768"/>
            <a:ext cx="7361386" cy="5517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79305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Work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done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by a Force.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68760"/>
            <a:ext cx="7992888" cy="174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60251" y="2996952"/>
                <a:ext cx="8064128" cy="6801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solidFill>
                      <a:srgbClr val="3333FF"/>
                    </a:solidFill>
                  </a:rPr>
                  <a:t>Example:</a:t>
                </a:r>
                <a:r>
                  <a:rPr lang="en-US" dirty="0" smtClean="0"/>
                  <a:t> Find </a:t>
                </a:r>
                <a:r>
                  <a:rPr lang="en-US" dirty="0"/>
                  <a:t>the work done by the force </a:t>
                </a:r>
                <a:r>
                  <a:rPr lang="en-US" dirty="0" smtClean="0"/>
                  <a:t>field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/>
                      </a:rPr>
                      <m:t>𝑭</m:t>
                    </m:r>
                    <m:r>
                      <a:rPr lang="en-US" i="1" dirty="0" smtClean="0">
                        <a:latin typeface="Cambria Math"/>
                      </a:rPr>
                      <m:t>(</m:t>
                    </m:r>
                    <m:r>
                      <a:rPr lang="en-US" i="1" dirty="0" smtClean="0">
                        <a:latin typeface="Cambria Math"/>
                      </a:rPr>
                      <m:t>𝑥</m:t>
                    </m:r>
                    <m:r>
                      <a:rPr lang="en-US" i="1" dirty="0">
                        <a:latin typeface="Cambria Math"/>
                      </a:rPr>
                      <m:t>, </m:t>
                    </m:r>
                    <m:r>
                      <a:rPr lang="en-US" i="1" dirty="0">
                        <a:latin typeface="Cambria Math"/>
                      </a:rPr>
                      <m:t>𝑦</m:t>
                    </m:r>
                    <m:r>
                      <a:rPr lang="en-US" i="1" dirty="0">
                        <a:latin typeface="Cambria Math"/>
                      </a:rPr>
                      <m:t>)=</m:t>
                    </m:r>
                    <m:r>
                      <a:rPr lang="en-US" i="1" dirty="0">
                        <a:latin typeface="Cambria Math"/>
                      </a:rPr>
                      <m:t>𝑥</m:t>
                    </m:r>
                    <m:r>
                      <a:rPr lang="en-US" i="1" baseline="30000" dirty="0">
                        <a:latin typeface="Cambria Math"/>
                      </a:rPr>
                      <m:t>2</m:t>
                    </m:r>
                    <m:r>
                      <a:rPr lang="en-US" b="1" i="1" dirty="0">
                        <a:latin typeface="Cambria Math"/>
                      </a:rPr>
                      <m:t>𝒊</m:t>
                    </m:r>
                    <m:r>
                      <a:rPr lang="en-US" i="1" dirty="0">
                        <a:latin typeface="Cambria Math"/>
                      </a:rPr>
                      <m:t> –</m:t>
                    </m:r>
                    <m:r>
                      <a:rPr lang="en-US" i="1" dirty="0" err="1">
                        <a:latin typeface="Cambria Math"/>
                      </a:rPr>
                      <m:t>𝑥𝑦</m:t>
                    </m:r>
                    <m:r>
                      <a:rPr lang="en-US" b="1" i="1" dirty="0">
                        <a:latin typeface="Cambria Math"/>
                      </a:rPr>
                      <m:t>𝒋</m:t>
                    </m:r>
                    <m:r>
                      <a:rPr lang="en-US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in </a:t>
                </a:r>
                <a:r>
                  <a:rPr lang="en-US" dirty="0"/>
                  <a:t>moving a particle along </a:t>
                </a:r>
                <a:r>
                  <a:rPr lang="en-US" dirty="0" smtClean="0"/>
                  <a:t>the </a:t>
                </a:r>
                <a:r>
                  <a:rPr lang="en-US" dirty="0"/>
                  <a:t>quarter-circle </a:t>
                </a:r>
                <a:r>
                  <a:rPr lang="en-US" dirty="0" smtClean="0"/>
                  <a:t> 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/>
                      </a:rPr>
                      <m:t>𝒓</m:t>
                    </m:r>
                    <m:d>
                      <m:dPr>
                        <m:ctrlPr>
                          <a:rPr lang="en-US" b="1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i="1" dirty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b="0" i="1" dirty="0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0" dirty="0" err="1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i="1" dirty="0">
                            <a:latin typeface="Cambria Math"/>
                          </a:rPr>
                          <m:t>𝑡</m:t>
                        </m:r>
                      </m:e>
                    </m:func>
                    <m:r>
                      <a:rPr lang="en-US" b="1" i="1" dirty="0">
                        <a:latin typeface="Cambria Math"/>
                      </a:rPr>
                      <m:t>𝒊</m:t>
                    </m:r>
                    <m:r>
                      <a:rPr lang="fr-FR" b="0" i="1" dirty="0" smtClean="0">
                        <a:latin typeface="Cambria Math"/>
                      </a:rPr>
                      <m:t>+</m:t>
                    </m:r>
                    <m:r>
                      <a:rPr lang="en-US" i="1" dirty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i="1" dirty="0">
                        <a:latin typeface="Cambria Math"/>
                      </a:rPr>
                      <m:t>sin</m:t>
                    </m:r>
                    <m:r>
                      <a:rPr lang="en-US" i="1" dirty="0">
                        <a:latin typeface="Cambria Math"/>
                      </a:rPr>
                      <m:t>⁡</m:t>
                    </m:r>
                    <m:r>
                      <a:rPr lang="en-US" i="1" dirty="0">
                        <a:latin typeface="Cambria Math"/>
                      </a:rPr>
                      <m:t>𝑡</m:t>
                    </m:r>
                    <m:r>
                      <a:rPr lang="en-US" i="1" dirty="0">
                        <a:latin typeface="Cambria Math"/>
                      </a:rPr>
                      <m:t> </m:t>
                    </m:r>
                    <m:r>
                      <a:rPr lang="en-US" b="1" i="1" dirty="0">
                        <a:latin typeface="Cambria Math"/>
                      </a:rPr>
                      <m:t>𝒋</m:t>
                    </m:r>
                    <m:r>
                      <a:rPr lang="en-US" i="1" dirty="0">
                        <a:latin typeface="Cambria Math"/>
                      </a:rPr>
                      <m:t>,    0≤</m:t>
                    </m:r>
                    <m:r>
                      <a:rPr lang="en-US" i="1" dirty="0">
                        <a:latin typeface="Cambria Math"/>
                      </a:rPr>
                      <m:t>𝑡</m:t>
                    </m:r>
                    <m:r>
                      <a:rPr lang="en-US" i="1" dirty="0">
                        <a:latin typeface="Cambria Math"/>
                      </a:rPr>
                      <m:t>≤</m:t>
                    </m:r>
                    <m:r>
                      <a:rPr lang="el-GR" i="1" dirty="0">
                        <a:latin typeface="Cambria Math"/>
                      </a:rPr>
                      <m:t>𝜋</m:t>
                    </m:r>
                    <m:r>
                      <a:rPr lang="en-US" i="1" dirty="0">
                        <a:latin typeface="Cambria Math"/>
                      </a:rPr>
                      <m:t>/2</m:t>
                    </m:r>
                  </m:oMath>
                </a14:m>
                <a:r>
                  <a:rPr lang="en-US" dirty="0" smtClean="0"/>
                  <a:t>.</a:t>
                </a:r>
                <a:r>
                  <a:rPr lang="en-US" dirty="0"/>
                  <a:t> 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251" y="2996952"/>
                <a:ext cx="8064128" cy="680123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l="-831" t="-3604" b="-14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12"/>
              <p:cNvSpPr/>
              <p:nvPr/>
            </p:nvSpPr>
            <p:spPr>
              <a:xfrm>
                <a:off x="539552" y="3645024"/>
                <a:ext cx="8064128" cy="12859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 smtClean="0">
                    <a:solidFill>
                      <a:srgbClr val="3333FF"/>
                    </a:solidFill>
                  </a:rPr>
                  <a:t>Solution:</a:t>
                </a:r>
                <a:r>
                  <a:rPr lang="en-US" dirty="0" smtClean="0"/>
                  <a:t> </a:t>
                </a:r>
                <a:r>
                  <a:rPr lang="en-US" dirty="0"/>
                  <a:t>Since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𝑥</m:t>
                    </m:r>
                    <m:r>
                      <a:rPr lang="en-US" i="1" dirty="0" smtClean="0">
                        <a:latin typeface="Cambria Math"/>
                      </a:rPr>
                      <m:t> =</m:t>
                    </m:r>
                    <m:r>
                      <m:rPr>
                        <m:sty m:val="p"/>
                      </m:rPr>
                      <a:rPr lang="en-US" i="1" dirty="0" err="1">
                        <a:latin typeface="Cambria Math"/>
                      </a:rPr>
                      <m:t>cos</m:t>
                    </m:r>
                    <m:r>
                      <a:rPr lang="en-US" i="1" dirty="0">
                        <a:latin typeface="Cambria Math"/>
                      </a:rPr>
                      <m:t>⁡</m:t>
                    </m:r>
                    <m:r>
                      <a:rPr lang="en-US" i="1" dirty="0">
                        <a:latin typeface="Cambria Math"/>
                      </a:rPr>
                      <m:t>𝑡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𝑦</m:t>
                    </m:r>
                    <m:r>
                      <a:rPr lang="en-US" i="1" dirty="0" smtClean="0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 i="1" dirty="0" smtClean="0">
                        <a:latin typeface="Cambria Math"/>
                      </a:rPr>
                      <m:t>sin</m:t>
                    </m:r>
                    <m:r>
                      <a:rPr lang="en-US" i="1" dirty="0" smtClean="0">
                        <a:latin typeface="Cambria Math"/>
                      </a:rPr>
                      <m:t>⁡</m:t>
                    </m:r>
                    <m:r>
                      <a:rPr lang="en-US" i="1" dirty="0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dirty="0"/>
                  <a:t>, </a:t>
                </a:r>
                <a:r>
                  <a:rPr lang="en-US" dirty="0" smtClean="0"/>
                  <a:t>we </a:t>
                </a:r>
                <a:r>
                  <a:rPr lang="en-US" dirty="0"/>
                  <a:t>have:</a:t>
                </a:r>
                <a:r>
                  <a:rPr lang="en-US" dirty="0" smtClean="0"/>
                  <a:t> 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/>
                      </a:rPr>
                      <m:t>𝑭</m:t>
                    </m:r>
                    <m:d>
                      <m:dPr>
                        <m:ctrlPr>
                          <a:rPr lang="en-US" b="1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1" i="1" dirty="0" smtClean="0">
                            <a:latin typeface="Cambria Math"/>
                          </a:rPr>
                          <m:t>𝒓</m:t>
                        </m:r>
                        <m:d>
                          <m:dPr>
                            <m:ctrlPr>
                              <a:rPr lang="en-US" b="1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 dirty="0" smtClean="0">
                                <a:latin typeface="Cambria Math"/>
                              </a:rPr>
                              <m:t>𝑡</m:t>
                            </m:r>
                          </m:e>
                        </m:d>
                      </m:e>
                    </m:d>
                    <m:r>
                      <a:rPr lang="en-US" i="1" dirty="0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 i="1" dirty="0">
                        <a:latin typeface="Cambria Math"/>
                      </a:rPr>
                      <m:t>cos</m:t>
                    </m:r>
                    <m:r>
                      <a:rPr lang="en-US" i="1" baseline="30000" dirty="0">
                        <a:latin typeface="Cambria Math"/>
                      </a:rPr>
                      <m:t>2</m:t>
                    </m:r>
                    <m:r>
                      <a:rPr lang="en-US" i="1" dirty="0">
                        <a:latin typeface="Cambria Math"/>
                      </a:rPr>
                      <m:t>𝑡</m:t>
                    </m:r>
                    <m:r>
                      <a:rPr lang="en-US" i="1" dirty="0">
                        <a:latin typeface="Cambria Math"/>
                      </a:rPr>
                      <m:t> </m:t>
                    </m:r>
                    <m:r>
                      <a:rPr lang="en-US" b="1" i="1" dirty="0">
                        <a:latin typeface="Cambria Math"/>
                      </a:rPr>
                      <m:t>𝒊</m:t>
                    </m:r>
                    <m:r>
                      <a:rPr lang="en-US" i="1" dirty="0">
                        <a:latin typeface="Cambria Math"/>
                      </a:rPr>
                      <m:t> –</m:t>
                    </m:r>
                    <m:func>
                      <m:funcPr>
                        <m:ctrlPr>
                          <a:rPr lang="en-US" i="1" dirty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0" dirty="0" err="1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i="1" dirty="0">
                            <a:latin typeface="Cambria Math"/>
                          </a:rPr>
                          <m:t>𝑡</m:t>
                        </m:r>
                      </m:e>
                    </m:func>
                    <m:func>
                      <m:funcPr>
                        <m:ctrlPr>
                          <a:rPr lang="en-US" i="1" dirty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0" dirty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i="1" dirty="0">
                            <a:latin typeface="Cambria Math"/>
                          </a:rPr>
                          <m:t>𝑡</m:t>
                        </m:r>
                        <m:r>
                          <a:rPr lang="en-US" b="1" i="1" dirty="0">
                            <a:latin typeface="Cambria Math"/>
                          </a:rPr>
                          <m:t>𝒋</m:t>
                        </m:r>
                      </m:e>
                    </m:func>
                    <m:r>
                      <a:rPr lang="fr-FR" b="1" i="1" dirty="0" smtClean="0">
                        <a:latin typeface="Cambria Math"/>
                      </a:rPr>
                      <m:t> 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latin typeface="Cambria Math"/>
                          </a:rPr>
                          <m:t>𝒓</m:t>
                        </m:r>
                      </m:e>
                      <m:sup>
                        <m:r>
                          <a:rPr lang="fr-FR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i="1" dirty="0">
                        <a:latin typeface="Cambria Math"/>
                      </a:rPr>
                      <m:t>= –</m:t>
                    </m:r>
                    <m:func>
                      <m:funcPr>
                        <m:ctrlPr>
                          <a:rPr lang="en-US" i="1" dirty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0" dirty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i="1" dirty="0">
                            <a:latin typeface="Cambria Math"/>
                          </a:rPr>
                          <m:t>𝑡</m:t>
                        </m:r>
                        <m:r>
                          <a:rPr lang="en-US" b="1" i="1" dirty="0">
                            <a:latin typeface="Cambria Math"/>
                          </a:rPr>
                          <m:t>𝒊</m:t>
                        </m:r>
                      </m:e>
                    </m:func>
                    <m:r>
                      <a:rPr lang="en-US" i="1" dirty="0">
                        <a:latin typeface="Cambria Math"/>
                      </a:rPr>
                      <m:t>+</m:t>
                    </m:r>
                    <m:func>
                      <m:funcPr>
                        <m:ctrlPr>
                          <a:rPr lang="en-US" b="1" i="1" dirty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0" dirty="0" err="1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i="1" dirty="0">
                            <a:latin typeface="Cambria Math"/>
                          </a:rPr>
                          <m:t>𝑡</m:t>
                        </m:r>
                        <m:r>
                          <a:rPr lang="en-US" b="1" i="1" dirty="0">
                            <a:latin typeface="Cambria Math"/>
                          </a:rPr>
                          <m:t>𝒋</m:t>
                        </m:r>
                      </m:e>
                    </m:func>
                    <m:r>
                      <a:rPr lang="fr-FR" b="1" i="1" dirty="0" smtClean="0">
                        <a:latin typeface="Cambria Math"/>
                      </a:rPr>
                      <m:t>.</m:t>
                    </m:r>
                  </m:oMath>
                </a14:m>
                <a:endParaRPr lang="en-US" b="1" dirty="0" smtClean="0"/>
              </a:p>
              <a:p>
                <a:r>
                  <a:rPr lang="fr-FR" dirty="0" err="1"/>
                  <a:t>Therefore</a:t>
                </a:r>
                <a:r>
                  <a:rPr lang="fr-FR" dirty="0"/>
                  <a:t>  the </a:t>
                </a:r>
                <a:r>
                  <a:rPr lang="fr-FR" dirty="0" err="1"/>
                  <a:t>work</a:t>
                </a:r>
                <a:r>
                  <a:rPr lang="fr-FR" dirty="0"/>
                  <a:t> </a:t>
                </a:r>
                <a:r>
                  <a:rPr lang="fr-FR" dirty="0" err="1"/>
                  <a:t>done</a:t>
                </a:r>
                <a:r>
                  <a:rPr lang="fr-FR" dirty="0"/>
                  <a:t> </a:t>
                </a:r>
                <a:r>
                  <a:rPr lang="fr-FR" dirty="0" err="1"/>
                  <a:t>is</a:t>
                </a:r>
                <a:r>
                  <a:rPr lang="fr-FR" dirty="0"/>
                  <a:t> </a:t>
                </a:r>
              </a:p>
              <a:p>
                <a:pPr algn="ctr"/>
                <a:endParaRPr lang="en-US" b="1" dirty="0"/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3645024"/>
                <a:ext cx="8064128" cy="1285929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l="-832" t="-1896" b="-66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1906392"/>
              </p:ext>
            </p:extLst>
          </p:nvPr>
        </p:nvGraphicFramePr>
        <p:xfrm>
          <a:off x="611560" y="4725144"/>
          <a:ext cx="3024336" cy="1825819"/>
        </p:xfrm>
        <a:graphic>
          <a:graphicData uri="http://schemas.openxmlformats.org/presentationml/2006/ole">
            <p:oleObj spid="_x0000_s37932" name="Equation" r:id="rId7" imgW="1955800" imgH="1181100" progId="">
              <p:embed/>
            </p:oleObj>
          </a:graphicData>
        </a:graphic>
      </p:graphicFrame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84576" y="4625669"/>
            <a:ext cx="1872208" cy="1827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E45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4142851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Work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done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by a Force.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27917" y="1306513"/>
                <a:ext cx="8064128" cy="9678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 smtClean="0">
                    <a:solidFill>
                      <a:srgbClr val="3333FF"/>
                    </a:solidFill>
                  </a:rPr>
                  <a:t>Example:</a:t>
                </a:r>
                <a:r>
                  <a:rPr lang="en-US" dirty="0" smtClean="0"/>
                  <a:t> Find </a:t>
                </a:r>
                <a14:m>
                  <m:oMath xmlns:m="http://schemas.openxmlformats.org/officeDocument/2006/math">
                    <m:nary>
                      <m:naryPr>
                        <m:supHide m:val="on"/>
                        <m:ctrlPr>
                          <a:rPr lang="fr-FR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a:rPr lang="fr-FR" b="0" i="1" smtClean="0">
                            <a:latin typeface="Cambria Math"/>
                          </a:rPr>
                          <m:t>𝐶</m:t>
                        </m:r>
                      </m:sub>
                      <m:sup/>
                      <m:e>
                        <m:r>
                          <a:rPr lang="fr-FR" b="1" i="1" smtClean="0">
                            <a:latin typeface="Cambria Math"/>
                          </a:rPr>
                          <m:t>𝑭</m:t>
                        </m:r>
                        <m:r>
                          <a:rPr lang="fr-FR" b="1" i="1" smtClean="0">
                            <a:latin typeface="Cambria Math"/>
                          </a:rPr>
                          <m:t>⋅</m:t>
                        </m:r>
                        <m:r>
                          <a:rPr lang="fr-FR" b="0" i="1" smtClean="0">
                            <a:latin typeface="Cambria Math"/>
                          </a:rPr>
                          <m:t>𝑑</m:t>
                        </m:r>
                        <m:r>
                          <a:rPr lang="fr-FR" b="1" i="1" smtClean="0">
                            <a:latin typeface="Cambria Math"/>
                          </a:rPr>
                          <m:t>𝒓</m:t>
                        </m:r>
                      </m:e>
                    </m:nary>
                    <m:r>
                      <a:rPr lang="fr-FR" b="1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 when 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/>
                      </a:rPr>
                      <m:t>𝑭</m:t>
                    </m:r>
                    <m:d>
                      <m:dPr>
                        <m:ctrlPr>
                          <a:rPr lang="en-US" b="1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/>
                          </a:rPr>
                          <m:t>𝑥</m:t>
                        </m:r>
                        <m:r>
                          <a:rPr lang="en-US" i="1" dirty="0">
                            <a:latin typeface="Cambria Math"/>
                          </a:rPr>
                          <m:t>, </m:t>
                        </m:r>
                        <m:r>
                          <a:rPr lang="en-US" i="1" dirty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i="1" dirty="0">
                        <a:latin typeface="Cambria Math"/>
                      </a:rPr>
                      <m:t>=</m:t>
                    </m:r>
                    <m:r>
                      <a:rPr lang="fr-FR" b="0" i="1" dirty="0" smtClean="0">
                        <a:latin typeface="Cambria Math"/>
                      </a:rPr>
                      <m:t>𝑥𝑦</m:t>
                    </m:r>
                    <m:r>
                      <a:rPr lang="en-US" b="1" i="1" dirty="0">
                        <a:latin typeface="Cambria Math"/>
                      </a:rPr>
                      <m:t>𝒊</m:t>
                    </m:r>
                    <m:r>
                      <a:rPr lang="fr-FR" b="0" i="1" dirty="0" smtClean="0">
                        <a:latin typeface="Cambria Math"/>
                      </a:rPr>
                      <m:t>+</m:t>
                    </m:r>
                    <m:r>
                      <a:rPr lang="fr-FR" b="0" i="1" dirty="0" smtClean="0">
                        <a:latin typeface="Cambria Math"/>
                      </a:rPr>
                      <m:t>𝑦𝑧</m:t>
                    </m:r>
                    <m:r>
                      <a:rPr lang="en-US" b="1" i="1" dirty="0">
                        <a:latin typeface="Cambria Math"/>
                      </a:rPr>
                      <m:t>𝒋</m:t>
                    </m:r>
                    <m:r>
                      <a:rPr lang="fr-FR" b="0" i="1" dirty="0" smtClean="0">
                        <a:latin typeface="Cambria Math"/>
                      </a:rPr>
                      <m:t>+</m:t>
                    </m:r>
                    <m:r>
                      <a:rPr lang="fr-FR" b="0" i="1" dirty="0" smtClean="0">
                        <a:latin typeface="Cambria Math"/>
                      </a:rPr>
                      <m:t>𝑧𝑥</m:t>
                    </m:r>
                    <m:r>
                      <a:rPr lang="fr-FR" b="1" i="1" dirty="0" smtClean="0">
                        <a:latin typeface="Cambria Math"/>
                      </a:rPr>
                      <m:t>𝒌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where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dirty="0"/>
                  <a:t> is the twisted cubic given </a:t>
                </a:r>
                <a:r>
                  <a:rPr lang="en-US" dirty="0" smtClean="0"/>
                  <a:t>by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𝑥</m:t>
                    </m:r>
                    <m:r>
                      <a:rPr lang="fr-FR" b="0" i="1" dirty="0" smtClean="0">
                        <a:latin typeface="Cambria Math"/>
                      </a:rPr>
                      <m:t>=</m:t>
                    </m:r>
                    <m:r>
                      <a:rPr lang="en-US" i="1" dirty="0">
                        <a:latin typeface="Cambria Math"/>
                      </a:rPr>
                      <m:t>𝑡</m:t>
                    </m:r>
                    <m:r>
                      <a:rPr lang="fr-FR" b="0" i="1" dirty="0" smtClean="0">
                        <a:latin typeface="Cambria Math"/>
                      </a:rPr>
                      <m:t>,</m:t>
                    </m:r>
                    <m:r>
                      <a:rPr lang="en-US" i="1" dirty="0">
                        <a:latin typeface="Cambria Math"/>
                      </a:rPr>
                      <m:t>     </m:t>
                    </m:r>
                    <m:r>
                      <a:rPr lang="en-US" i="1" dirty="0">
                        <a:latin typeface="Cambria Math"/>
                      </a:rPr>
                      <m:t>𝑦</m:t>
                    </m:r>
                    <m:r>
                      <a:rPr lang="en-US" i="1" dirty="0">
                        <a:latin typeface="Cambria Math"/>
                      </a:rPr>
                      <m:t> = </m:t>
                    </m:r>
                    <m:sSup>
                      <m:sSupPr>
                        <m:ctrlPr>
                          <a:rPr lang="fr-FR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/>
                          </a:rPr>
                          <m:t>𝑡</m:t>
                        </m:r>
                      </m:e>
                      <m:sup>
                        <m:r>
                          <a:rPr lang="fr-FR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b="0" i="1" dirty="0" smtClean="0">
                        <a:latin typeface="Cambria Math"/>
                      </a:rPr>
                      <m:t>,</m:t>
                    </m:r>
                    <m:r>
                      <a:rPr lang="en-US" i="1" dirty="0">
                        <a:latin typeface="Cambria Math"/>
                      </a:rPr>
                      <m:t>     </m:t>
                    </m:r>
                    <m:r>
                      <a:rPr lang="en-US" i="1" dirty="0">
                        <a:latin typeface="Cambria Math"/>
                      </a:rPr>
                      <m:t>𝑧</m:t>
                    </m:r>
                    <m:r>
                      <a:rPr lang="en-US" i="1" dirty="0">
                        <a:latin typeface="Cambria Math"/>
                      </a:rPr>
                      <m:t> = </m:t>
                    </m:r>
                    <m:sSup>
                      <m:sSupPr>
                        <m:ctrlPr>
                          <a:rPr lang="fr-FR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/>
                          </a:rPr>
                          <m:t>𝑡</m:t>
                        </m:r>
                      </m:e>
                      <m:sup>
                        <m:r>
                          <a:rPr lang="fr-FR" b="0" i="1" dirty="0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fr-FR" b="0" i="1" dirty="0" smtClean="0">
                        <a:latin typeface="Cambria Math"/>
                      </a:rPr>
                      <m:t>,</m:t>
                    </m:r>
                    <m:r>
                      <a:rPr lang="en-US" i="1" dirty="0">
                        <a:latin typeface="Cambria Math"/>
                      </a:rPr>
                      <m:t>       0 ≤ </m:t>
                    </m:r>
                    <m:r>
                      <a:rPr lang="en-US" i="1" dirty="0">
                        <a:latin typeface="Cambria Math"/>
                      </a:rPr>
                      <m:t>𝑡</m:t>
                    </m:r>
                    <m:r>
                      <a:rPr lang="en-US" i="1" dirty="0">
                        <a:latin typeface="Cambria Math"/>
                      </a:rPr>
                      <m:t> ≤ 1.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17" y="1306513"/>
                <a:ext cx="8064128" cy="967894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756" t="-55346" b="-25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12"/>
              <p:cNvSpPr/>
              <p:nvPr/>
            </p:nvSpPr>
            <p:spPr>
              <a:xfrm>
                <a:off x="684336" y="2132856"/>
                <a:ext cx="8064128" cy="17851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 smtClean="0">
                    <a:solidFill>
                      <a:srgbClr val="3333FF"/>
                    </a:solidFill>
                  </a:rPr>
                  <a:t>Solution: We have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latin typeface="Cambria Math"/>
                        </a:rPr>
                        <m:t>𝒓</m:t>
                      </m:r>
                      <m:r>
                        <a:rPr lang="en-US" i="1" dirty="0" smtClean="0">
                          <a:latin typeface="Cambria Math"/>
                        </a:rPr>
                        <m:t>(</m:t>
                      </m:r>
                      <m:r>
                        <a:rPr lang="en-US" i="1" dirty="0" smtClean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) = 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 </m:t>
                      </m:r>
                      <m:r>
                        <a:rPr lang="en-US" b="1" i="1" dirty="0">
                          <a:latin typeface="Cambria Math"/>
                        </a:rPr>
                        <m:t>𝒊</m:t>
                      </m:r>
                      <m:r>
                        <a:rPr lang="en-US" i="1" dirty="0">
                          <a:latin typeface="Cambria Math"/>
                        </a:rPr>
                        <m:t> + 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baseline="30000" dirty="0">
                          <a:latin typeface="Cambria Math"/>
                        </a:rPr>
                        <m:t>2</m:t>
                      </m:r>
                      <m:r>
                        <a:rPr lang="en-US" i="1" dirty="0">
                          <a:latin typeface="Cambria Math"/>
                        </a:rPr>
                        <m:t> </m:t>
                      </m:r>
                      <m:r>
                        <a:rPr lang="en-US" b="1" i="1" dirty="0">
                          <a:latin typeface="Cambria Math"/>
                        </a:rPr>
                        <m:t>𝒋</m:t>
                      </m:r>
                      <m:r>
                        <a:rPr lang="en-US" i="1" dirty="0">
                          <a:latin typeface="Cambria Math"/>
                        </a:rPr>
                        <m:t> + 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baseline="30000" dirty="0">
                          <a:latin typeface="Cambria Math"/>
                        </a:rPr>
                        <m:t>3</m:t>
                      </m:r>
                      <m:r>
                        <a:rPr lang="en-US" i="1" dirty="0">
                          <a:latin typeface="Cambria Math"/>
                        </a:rPr>
                        <m:t> </m:t>
                      </m:r>
                      <m:r>
                        <a:rPr lang="en-US" b="1" i="1" dirty="0">
                          <a:latin typeface="Cambria Math"/>
                        </a:rPr>
                        <m:t>𝒌</m:t>
                      </m:r>
                    </m:oMath>
                  </m:oMathPara>
                </a14:m>
                <a:endParaRPr lang="en-US" b="1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latin typeface="Cambria Math"/>
                        </a:rPr>
                        <m:t>    </m:t>
                      </m:r>
                      <m:r>
                        <a:rPr lang="en-US" b="1" i="1" dirty="0" smtClean="0">
                          <a:latin typeface="Cambria Math"/>
                        </a:rPr>
                        <m:t>𝒓</m:t>
                      </m:r>
                      <m:r>
                        <a:rPr lang="fr-FR" b="0" i="1" dirty="0" smtClean="0">
                          <a:latin typeface="Cambria Math"/>
                        </a:rPr>
                        <m:t>′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) = </m:t>
                      </m:r>
                      <m:r>
                        <a:rPr lang="en-US" b="1" i="1" dirty="0">
                          <a:latin typeface="Cambria Math"/>
                        </a:rPr>
                        <m:t>𝒊</m:t>
                      </m:r>
                      <m:r>
                        <a:rPr lang="en-US" i="1" dirty="0">
                          <a:latin typeface="Cambria Math"/>
                        </a:rPr>
                        <m:t> + 2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 </m:t>
                      </m:r>
                      <m:r>
                        <a:rPr lang="en-US" b="1" i="1" dirty="0">
                          <a:latin typeface="Cambria Math"/>
                        </a:rPr>
                        <m:t>𝒋</m:t>
                      </m:r>
                      <m:r>
                        <a:rPr lang="en-US" i="1" dirty="0">
                          <a:latin typeface="Cambria Math"/>
                        </a:rPr>
                        <m:t> + 3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baseline="30000" dirty="0">
                          <a:latin typeface="Cambria Math"/>
                        </a:rPr>
                        <m:t>2</m:t>
                      </m:r>
                      <m:r>
                        <a:rPr lang="en-US" i="1" dirty="0">
                          <a:latin typeface="Cambria Math"/>
                        </a:rPr>
                        <m:t> </m:t>
                      </m:r>
                      <m:r>
                        <a:rPr lang="en-US" b="1" i="1" dirty="0">
                          <a:latin typeface="Cambria Math"/>
                        </a:rPr>
                        <m:t>𝒌</m:t>
                      </m:r>
                    </m:oMath>
                  </m:oMathPara>
                </a14:m>
                <a:endParaRPr lang="en-US" b="1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latin typeface="Cambria Math"/>
                        </a:rPr>
                        <m:t> </m:t>
                      </m:r>
                      <m:r>
                        <a:rPr lang="en-US" b="1" i="1" dirty="0" smtClean="0">
                          <a:latin typeface="Cambria Math"/>
                        </a:rPr>
                        <m:t>𝑭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b="1" i="1" dirty="0">
                          <a:latin typeface="Cambria Math"/>
                        </a:rPr>
                        <m:t>𝒓</m:t>
                      </m:r>
                      <m:r>
                        <a:rPr lang="en-US" i="1" dirty="0"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dirty="0">
                          <a:latin typeface="Cambria Math"/>
                        </a:rPr>
                        <m:t>)) = 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baseline="30000" dirty="0">
                          <a:latin typeface="Cambria Math"/>
                        </a:rPr>
                        <m:t>3</m:t>
                      </m:r>
                      <m:r>
                        <a:rPr lang="en-US" i="1" dirty="0">
                          <a:latin typeface="Cambria Math"/>
                        </a:rPr>
                        <m:t> </m:t>
                      </m:r>
                      <m:r>
                        <a:rPr lang="en-US" b="1" i="1" dirty="0">
                          <a:latin typeface="Cambria Math"/>
                        </a:rPr>
                        <m:t>𝒊</m:t>
                      </m:r>
                      <m:r>
                        <a:rPr lang="en-US" i="1" dirty="0">
                          <a:latin typeface="Cambria Math"/>
                        </a:rPr>
                        <m:t> + 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baseline="30000" dirty="0">
                          <a:latin typeface="Cambria Math"/>
                        </a:rPr>
                        <m:t>5</m:t>
                      </m:r>
                      <m:r>
                        <a:rPr lang="en-US" i="1" dirty="0">
                          <a:latin typeface="Cambria Math"/>
                        </a:rPr>
                        <m:t> </m:t>
                      </m:r>
                      <m:r>
                        <a:rPr lang="en-US" b="1" i="1" dirty="0">
                          <a:latin typeface="Cambria Math"/>
                        </a:rPr>
                        <m:t>𝒋</m:t>
                      </m:r>
                      <m:r>
                        <a:rPr lang="en-US" i="1" dirty="0">
                          <a:latin typeface="Cambria Math"/>
                        </a:rPr>
                        <m:t> + </m:t>
                      </m:r>
                      <m:r>
                        <a:rPr lang="en-US" i="1" dirty="0">
                          <a:latin typeface="Cambria Math"/>
                        </a:rPr>
                        <m:t>𝑡</m:t>
                      </m:r>
                      <m:r>
                        <a:rPr lang="en-US" i="1" baseline="30000" dirty="0">
                          <a:latin typeface="Cambria Math"/>
                        </a:rPr>
                        <m:t>4</m:t>
                      </m:r>
                      <m:r>
                        <a:rPr lang="en-US" i="1" dirty="0">
                          <a:latin typeface="Cambria Math"/>
                        </a:rPr>
                        <m:t> </m:t>
                      </m:r>
                      <m:r>
                        <a:rPr lang="en-US" b="1" i="1" dirty="0">
                          <a:latin typeface="Cambria Math"/>
                        </a:rPr>
                        <m:t>𝒌</m:t>
                      </m:r>
                    </m:oMath>
                  </m:oMathPara>
                </a14:m>
                <a:endParaRPr lang="en-US" b="1" dirty="0"/>
              </a:p>
              <a:p>
                <a:r>
                  <a:rPr lang="fr-FR" dirty="0" err="1" smtClean="0"/>
                  <a:t>Therefore</a:t>
                </a:r>
                <a:r>
                  <a:rPr lang="fr-FR" dirty="0" smtClean="0"/>
                  <a:t>,</a:t>
                </a:r>
                <a:endParaRPr lang="fr-FR" dirty="0"/>
              </a:p>
              <a:p>
                <a:pPr algn="ctr"/>
                <a:endParaRPr lang="en-US" b="1" dirty="0"/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36" y="2132856"/>
                <a:ext cx="8064128" cy="1785104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l="-756" t="-1365" b="-44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12021" y="2276872"/>
            <a:ext cx="1787623" cy="1803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E45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55140106"/>
              </p:ext>
            </p:extLst>
          </p:nvPr>
        </p:nvGraphicFramePr>
        <p:xfrm>
          <a:off x="1835696" y="3789041"/>
          <a:ext cx="2880704" cy="1901373"/>
        </p:xfrm>
        <a:graphic>
          <a:graphicData uri="http://schemas.openxmlformats.org/presentationml/2006/ole">
            <p:oleObj spid="_x0000_s39975" name="Equation" r:id="rId7" imgW="1790700" imgH="11811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28745974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Fundamental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Calculus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27917" y="1306513"/>
                <a:ext cx="8064128" cy="24006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 smtClean="0">
                    <a:solidFill>
                      <a:srgbClr val="3333FF"/>
                    </a:solidFill>
                  </a:rPr>
                  <a:t>Definitions:</a:t>
                </a:r>
                <a:r>
                  <a:rPr lang="en-US" dirty="0" smtClean="0"/>
                  <a:t> The parametric curve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dirty="0" smtClean="0"/>
                  <a:t> in a line integral is called the path of integration. </a:t>
                </a:r>
              </a:p>
              <a:p>
                <a:endParaRPr lang="en-US" dirty="0"/>
              </a:p>
              <a:p>
                <a:r>
                  <a:rPr lang="en-US" dirty="0" smtClean="0"/>
                  <a:t>A force field is </a:t>
                </a:r>
                <a14:m>
                  <m:oMath xmlns:m="http://schemas.openxmlformats.org/officeDocument/2006/math">
                    <m:r>
                      <a:rPr lang="fr-FR" b="1" i="1" smtClean="0">
                        <a:latin typeface="Cambria Math"/>
                      </a:rPr>
                      <m:t>𝑭</m:t>
                    </m:r>
                    <m:r>
                      <a:rPr lang="fr-FR" b="1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called  </a:t>
                </a:r>
                <a:r>
                  <a:rPr lang="en-US" sz="2000" dirty="0">
                    <a:solidFill>
                      <a:srgbClr val="3333FF"/>
                    </a:solidFill>
                  </a:rPr>
                  <a:t>conservative </a:t>
                </a:r>
                <a:r>
                  <a:rPr lang="en-US" dirty="0" smtClean="0"/>
                  <a:t>if there exists a scalar function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𝜙</m:t>
                    </m:r>
                  </m:oMath>
                </a14:m>
                <a:r>
                  <a:rPr lang="en-US" dirty="0" smtClean="0"/>
                  <a:t> (called the </a:t>
                </a:r>
                <a:r>
                  <a:rPr lang="en-US" sz="2000" dirty="0">
                    <a:solidFill>
                      <a:srgbClr val="3333FF"/>
                    </a:solidFill>
                  </a:rPr>
                  <a:t>p</a:t>
                </a:r>
                <a:r>
                  <a:rPr lang="en-US" sz="2000" dirty="0">
                    <a:solidFill>
                      <a:srgbClr val="3333FF"/>
                    </a:solidFill>
                  </a:rPr>
                  <a:t>otentia</a:t>
                </a:r>
                <a:r>
                  <a:rPr lang="en-US" sz="2000" dirty="0">
                    <a:solidFill>
                      <a:srgbClr val="3333FF"/>
                    </a:solidFill>
                  </a:rPr>
                  <a:t>l</a:t>
                </a:r>
                <a:r>
                  <a:rPr lang="en-US" dirty="0" smtClean="0"/>
                  <a:t>) such that the </a:t>
                </a:r>
                <a14:m>
                  <m:oMath xmlns:m="http://schemas.openxmlformats.org/officeDocument/2006/math">
                    <m:r>
                      <a:rPr lang="fr-FR" b="1" i="1" smtClean="0">
                        <a:latin typeface="Cambria Math"/>
                      </a:rPr>
                      <m:t>𝑭</m:t>
                    </m:r>
                    <m:r>
                      <a:rPr lang="fr-FR" b="0" i="1" smtClean="0">
                        <a:latin typeface="Cambria Math"/>
                      </a:rPr>
                      <m:t>(</m:t>
                    </m:r>
                    <m:r>
                      <a:rPr lang="fr-FR" b="0" i="1" smtClean="0">
                        <a:latin typeface="Cambria Math"/>
                      </a:rPr>
                      <m:t>𝑥</m:t>
                    </m:r>
                    <m:r>
                      <a:rPr lang="fr-FR" b="0" i="1" smtClean="0">
                        <a:latin typeface="Cambria Math"/>
                      </a:rPr>
                      <m:t>,</m:t>
                    </m:r>
                    <m:r>
                      <a:rPr lang="fr-FR" b="0" i="1" smtClean="0">
                        <a:latin typeface="Cambria Math"/>
                      </a:rPr>
                      <m:t>𝑦</m:t>
                    </m:r>
                    <m:r>
                      <a:rPr lang="fr-FR" b="0" i="1" smtClean="0">
                        <a:latin typeface="Cambria Math"/>
                      </a:rPr>
                      <m:t>)=</m:t>
                    </m:r>
                    <m:r>
                      <a:rPr lang="fr-FR" b="0" i="0" smtClean="0">
                        <a:latin typeface="Cambria Math"/>
                      </a:rPr>
                      <m:t>∇</m:t>
                    </m:r>
                    <m:r>
                      <a:rPr lang="fr-FR" b="0" i="1" smtClean="0">
                        <a:latin typeface="Cambria Math"/>
                      </a:rPr>
                      <m:t>𝜙</m:t>
                    </m:r>
                    <m:r>
                      <a:rPr lang="fr-FR" b="0" i="1" smtClean="0">
                        <a:latin typeface="Cambria Math"/>
                      </a:rPr>
                      <m:t>(</m:t>
                    </m:r>
                    <m:r>
                      <a:rPr lang="fr-FR" b="0" i="1" smtClean="0">
                        <a:latin typeface="Cambria Math"/>
                      </a:rPr>
                      <m:t>𝑥</m:t>
                    </m:r>
                    <m:r>
                      <a:rPr lang="fr-FR" b="0" i="1" smtClean="0">
                        <a:latin typeface="Cambria Math"/>
                      </a:rPr>
                      <m:t>,</m:t>
                    </m:r>
                    <m:r>
                      <a:rPr lang="fr-FR" b="0" i="1" smtClean="0">
                        <a:latin typeface="Cambria Math"/>
                      </a:rPr>
                      <m:t>𝑦</m:t>
                    </m:r>
                    <m:r>
                      <a:rPr lang="fr-FR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17" y="1306513"/>
                <a:ext cx="8064128" cy="2400657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756" t="-1015" b="-30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4409933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4948" y="1342134"/>
            <a:ext cx="8193516" cy="4823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Fundamental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Calculus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66778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Fundamental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Calculus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7917" y="1306513"/>
            <a:ext cx="806412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3333FF"/>
                </a:solidFill>
              </a:rPr>
              <a:t>Proof:</a:t>
            </a:r>
          </a:p>
          <a:p>
            <a:endParaRPr lang="en-US" dirty="0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85734"/>
            <a:ext cx="7771084" cy="4623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5926567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Independence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Path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27917" y="1306513"/>
                <a:ext cx="8064128" cy="20621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 smtClean="0">
                    <a:solidFill>
                      <a:srgbClr val="3333FF"/>
                    </a:solidFill>
                  </a:rPr>
                  <a:t>Remark:</a:t>
                </a:r>
                <a:r>
                  <a:rPr lang="en-US" dirty="0" smtClean="0"/>
                  <a:t> </a:t>
                </a:r>
                <a:r>
                  <a:rPr lang="fr-FR" dirty="0" smtClean="0"/>
                  <a:t> The </a:t>
                </a:r>
                <a:r>
                  <a:rPr lang="fr-FR" dirty="0" err="1" smtClean="0"/>
                  <a:t>fundamental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theorem</a:t>
                </a:r>
                <a:r>
                  <a:rPr lang="fr-FR" dirty="0" smtClean="0"/>
                  <a:t> of Calculus for line </a:t>
                </a:r>
                <a:r>
                  <a:rPr lang="fr-FR" dirty="0" err="1" smtClean="0"/>
                  <a:t>integrals</a:t>
                </a:r>
                <a:r>
                  <a:rPr lang="fr-FR" dirty="0" smtClean="0"/>
                  <a:t> points out </a:t>
                </a:r>
                <a:r>
                  <a:rPr lang="fr-FR" dirty="0" err="1" smtClean="0"/>
                  <a:t>that</a:t>
                </a:r>
                <a:r>
                  <a:rPr lang="fr-FR" dirty="0" smtClean="0"/>
                  <a:t> the value of a line </a:t>
                </a:r>
                <a:r>
                  <a:rPr lang="fr-FR" dirty="0" err="1" smtClean="0"/>
                  <a:t>integral</a:t>
                </a:r>
                <a:r>
                  <a:rPr lang="fr-FR" dirty="0" smtClean="0"/>
                  <a:t> of a conservative </a:t>
                </a:r>
                <a:r>
                  <a:rPr lang="fr-FR" dirty="0" err="1" smtClean="0"/>
                  <a:t>vector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field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along</a:t>
                </a:r>
                <a:r>
                  <a:rPr lang="fr-FR" dirty="0" smtClean="0"/>
                  <a:t> a </a:t>
                </a:r>
                <a:r>
                  <a:rPr lang="fr-FR" dirty="0" err="1" smtClean="0"/>
                  <a:t>piece</a:t>
                </a:r>
                <a:r>
                  <a:rPr lang="fr-FR" dirty="0" err="1" smtClean="0"/>
                  <a:t>wise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smooth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path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is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independent</a:t>
                </a:r>
                <a:r>
                  <a:rPr lang="fr-FR" dirty="0" smtClean="0"/>
                  <a:t> of the </a:t>
                </a:r>
                <a:r>
                  <a:rPr lang="fr-FR" dirty="0" err="1" smtClean="0"/>
                  <a:t>path</a:t>
                </a:r>
                <a:r>
                  <a:rPr lang="fr-FR" dirty="0" smtClean="0"/>
                  <a:t>; </a:t>
                </a:r>
                <a:r>
                  <a:rPr lang="fr-FR" dirty="0" err="1" smtClean="0"/>
                  <a:t>that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is</a:t>
                </a:r>
                <a:r>
                  <a:rPr lang="fr-FR" dirty="0" smtClean="0"/>
                  <a:t> the value of the </a:t>
                </a:r>
                <a:r>
                  <a:rPr lang="fr-FR" dirty="0" err="1" smtClean="0"/>
                  <a:t>integral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depends</a:t>
                </a:r>
                <a:r>
                  <a:rPr lang="fr-FR" dirty="0" smtClean="0"/>
                  <a:t> on the </a:t>
                </a:r>
                <a:r>
                  <a:rPr lang="fr-FR" dirty="0" err="1" smtClean="0"/>
                  <a:t>endpoints</a:t>
                </a:r>
                <a:r>
                  <a:rPr lang="fr-FR" dirty="0" smtClean="0"/>
                  <a:t> and not on the </a:t>
                </a:r>
                <a:r>
                  <a:rPr lang="fr-FR" dirty="0" err="1" smtClean="0"/>
                  <a:t>actural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path</a:t>
                </a:r>
                <a:r>
                  <a:rPr lang="fr-FR" dirty="0" smtClean="0"/>
                  <a:t>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𝐶</m:t>
                    </m:r>
                    <m:r>
                      <a:rPr lang="fr-FR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dirty="0" smtClean="0"/>
                  <a:t> </a:t>
                </a:r>
              </a:p>
              <a:p>
                <a:endParaRPr lang="en-US" dirty="0"/>
              </a:p>
              <a:p>
                <a:r>
                  <a:rPr lang="en-US" dirty="0" smtClean="0"/>
                  <a:t>Accordingly for a line integral of conservative vector field </a:t>
                </a:r>
                <a14:m>
                  <m:oMath xmlns:m="http://schemas.openxmlformats.org/officeDocument/2006/math">
                    <m:r>
                      <a:rPr lang="fr-FR" b="1" i="1" smtClean="0">
                        <a:latin typeface="Cambria Math"/>
                      </a:rPr>
                      <m:t>𝑭</m:t>
                    </m:r>
                    <m:r>
                      <a:rPr lang="fr-FR" b="1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is given by 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17" y="1306513"/>
                <a:ext cx="8064128" cy="2062103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756" t="-1180" b="-35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1806" y="3214806"/>
            <a:ext cx="6013400" cy="853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8271038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27917" y="1306513"/>
                <a:ext cx="8064128" cy="207159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 smtClean="0">
                    <a:solidFill>
                      <a:srgbClr val="3333FF"/>
                    </a:solidFill>
                  </a:rPr>
                  <a:t>Example: </a:t>
                </a:r>
                <a:r>
                  <a:rPr lang="en-US" sz="2000" dirty="0" smtClean="0"/>
                  <a:t>Confirm that the force field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latin typeface="Cambria Math"/>
                      </a:rPr>
                      <m:t>𝑭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1" i="1" smtClean="0">
                        <a:latin typeface="Cambria Math"/>
                      </a:rPr>
                      <m:t>𝒊</m:t>
                    </m:r>
                    <m:r>
                      <a:rPr lang="fr-FR" sz="2000" b="0" i="1" smtClean="0">
                        <a:latin typeface="Cambria Math"/>
                      </a:rPr>
                      <m:t>+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1" i="1" smtClean="0">
                        <a:latin typeface="Cambria Math"/>
                      </a:rPr>
                      <m:t>𝒋</m:t>
                    </m:r>
                  </m:oMath>
                </a14:m>
                <a:r>
                  <a:rPr lang="en-US" sz="2000" b="1" dirty="0" smtClean="0">
                    <a:solidFill>
                      <a:srgbClr val="3333FF"/>
                    </a:solidFill>
                  </a:rPr>
                  <a:t> </a:t>
                </a:r>
                <a:r>
                  <a:rPr lang="en-US" sz="2000" dirty="0" smtClean="0"/>
                  <a:t>is conservative by showing that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latin typeface="Cambria Math"/>
                      </a:rPr>
                      <m:t>𝑭</m:t>
                    </m:r>
                  </m:oMath>
                </a14:m>
                <a:r>
                  <a:rPr lang="en-US" sz="2000" b="1" dirty="0" smtClean="0">
                    <a:solidFill>
                      <a:srgbClr val="3333FF"/>
                    </a:solidFill>
                  </a:rPr>
                  <a:t> </a:t>
                </a:r>
                <a:r>
                  <a:rPr lang="en-US" sz="2000" dirty="0" smtClean="0"/>
                  <a:t>is the gradient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𝜙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𝑥𝑦</m:t>
                    </m:r>
                    <m:r>
                      <a:rPr lang="fr-FR" sz="2000" b="0" i="1" smtClean="0">
                        <a:latin typeface="Cambria Math"/>
                      </a:rPr>
                      <m:t>. </m:t>
                    </m:r>
                  </m:oMath>
                </a14:m>
                <a:r>
                  <a:rPr lang="en-US" sz="2000" b="1" dirty="0" smtClean="0">
                    <a:solidFill>
                      <a:srgbClr val="3333FF"/>
                    </a:solidFill>
                  </a:rPr>
                  <a:t> </a:t>
                </a:r>
                <a:r>
                  <a:rPr lang="en-US" sz="2000" dirty="0" smtClean="0"/>
                  <a:t>Use fundamental theorem of line integrals to evaluate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naryPr>
                      <m:sub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0,0</m:t>
                            </m:r>
                          </m:e>
                        </m:d>
                      </m:sub>
                      <m:sup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1,1</m:t>
                            </m:r>
                          </m:e>
                        </m:d>
                      </m:sup>
                      <m:e>
                        <m:r>
                          <a:rPr lang="fr-FR" sz="2000" b="1" i="1" smtClean="0">
                            <a:latin typeface="Cambria Math"/>
                          </a:rPr>
                          <m:t>𝑭</m:t>
                        </m:r>
                        <m:r>
                          <a:rPr lang="fr-FR" sz="2000" b="1" i="1" smtClean="0">
                            <a:latin typeface="Cambria Math"/>
                          </a:rPr>
                          <m:t>⋅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𝑑</m:t>
                        </m:r>
                        <m:r>
                          <a:rPr lang="fr-FR" sz="2000" b="1" i="1" smtClean="0">
                            <a:latin typeface="Cambria Math"/>
                          </a:rPr>
                          <m:t>𝒓</m:t>
                        </m:r>
                        <m:r>
                          <a:rPr lang="fr-FR" sz="2000" b="1" i="1" smtClean="0">
                            <a:latin typeface="Cambria Math"/>
                          </a:rPr>
                          <m:t>.</m:t>
                        </m:r>
                      </m:e>
                    </m:nary>
                  </m:oMath>
                </a14:m>
                <a:endParaRPr lang="en-US" sz="2000" b="1" dirty="0" smtClean="0">
                  <a:solidFill>
                    <a:srgbClr val="3333FF"/>
                  </a:solidFill>
                </a:endParaRPr>
              </a:p>
              <a:p>
                <a:endParaRPr lang="en-US" sz="2000" b="1" dirty="0">
                  <a:solidFill>
                    <a:srgbClr val="3333FF"/>
                  </a:solidFill>
                </a:endParaRPr>
              </a:p>
              <a:p>
                <a:r>
                  <a:rPr lang="en-US" sz="2000" dirty="0" smtClean="0">
                    <a:solidFill>
                      <a:srgbClr val="3333FF"/>
                    </a:solidFill>
                  </a:rPr>
                  <a:t>Solution: </a:t>
                </a:r>
                <a:endParaRPr lang="en-US" sz="2000" dirty="0" smtClean="0"/>
              </a:p>
              <a:p>
                <a:endParaRPr lang="en-US" dirty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17" y="1306513"/>
                <a:ext cx="8064128" cy="2071593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756" t="-1176" r="-454" b="-3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37592" y="2852937"/>
            <a:ext cx="3038464" cy="739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627826"/>
            <a:ext cx="4680715" cy="687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Independence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Path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849029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27917" y="1306513"/>
                <a:ext cx="8064128" cy="160043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 smtClean="0">
                    <a:solidFill>
                      <a:srgbClr val="3333FF"/>
                    </a:solidFill>
                  </a:rPr>
                  <a:t>Definition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>: </a:t>
                </a:r>
                <a:r>
                  <a:rPr lang="en-US" sz="2000" dirty="0" smtClean="0"/>
                  <a:t>We mean by a connected set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𝐷</m:t>
                    </m:r>
                    <m:r>
                      <a:rPr lang="fr-FR" sz="2000" b="0" i="0" smtClean="0">
                        <a:latin typeface="Cambria Math"/>
                      </a:rPr>
                      <m:t>, </m:t>
                    </m:r>
                  </m:oMath>
                </a14:m>
                <a:r>
                  <a:rPr lang="en-US" sz="2000" dirty="0" smtClean="0"/>
                  <a:t>that any two points in D can be joined by some piecewise smooth curve that lies entirely in D.  Informally, D is connected if it does not consist of two or more separate pieces.</a:t>
                </a:r>
                <a:endParaRPr lang="en-US" sz="2000" b="1" dirty="0">
                  <a:solidFill>
                    <a:srgbClr val="3333FF"/>
                  </a:solidFill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17" y="1306513"/>
                <a:ext cx="8064128" cy="1600438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756" t="-1521" r="-907" b="-4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Integration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along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closed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path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4710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212976"/>
            <a:ext cx="2257669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1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016584"/>
            <a:ext cx="3096344" cy="2212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8382553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8816" y="1555750"/>
            <a:ext cx="8003229" cy="2524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Integration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along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closed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path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182903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27917" y="1306513"/>
                <a:ext cx="8064128" cy="34470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Definition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>: </a:t>
                </a:r>
                <a:r>
                  <a:rPr lang="en-US" sz="2000" dirty="0" smtClean="0"/>
                  <a:t>We </a:t>
                </a:r>
                <a:r>
                  <a:rPr lang="fr-FR" sz="2000" dirty="0" err="1" smtClean="0"/>
                  <a:t>say</a:t>
                </a:r>
                <a:r>
                  <a:rPr lang="fr-FR" sz="2000" dirty="0" smtClean="0"/>
                  <a:t> </a:t>
                </a:r>
                <a:r>
                  <a:rPr lang="fr-FR" sz="2000" dirty="0" err="1" smtClean="0"/>
                  <a:t>that</a:t>
                </a:r>
                <a:r>
                  <a:rPr lang="fr-FR" sz="2000" dirty="0" smtClean="0"/>
                  <a:t> a </a:t>
                </a:r>
                <a:r>
                  <a:rPr lang="fr-FR" sz="2000" dirty="0" err="1" smtClean="0"/>
                  <a:t>parametric</a:t>
                </a:r>
                <a:r>
                  <a:rPr lang="fr-FR" sz="2000" dirty="0" smtClean="0"/>
                  <a:t> </a:t>
                </a:r>
                <a:r>
                  <a:rPr lang="fr-FR" sz="2000" dirty="0" err="1" smtClean="0"/>
                  <a:t>curve</a:t>
                </a:r>
                <a:r>
                  <a:rPr lang="fr-FR" sz="2000" dirty="0" smtClean="0"/>
                  <a:t> </a:t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> </a:t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>simple</a:t>
                </a:r>
                <a:r>
                  <a:rPr lang="fr-FR" sz="2000" dirty="0" smtClean="0"/>
                  <a:t> if </a:t>
                </a:r>
                <a:r>
                  <a:rPr lang="fr-FR" sz="2000" dirty="0" err="1" smtClean="0"/>
                  <a:t>it</a:t>
                </a:r>
                <a:r>
                  <a:rPr lang="fr-FR" sz="2000" dirty="0" smtClean="0"/>
                  <a:t> </a:t>
                </a:r>
                <a:r>
                  <a:rPr lang="fr-FR" sz="2000" dirty="0" err="1" smtClean="0"/>
                  <a:t>does</a:t>
                </a:r>
                <a:r>
                  <a:rPr lang="fr-FR" sz="2000" dirty="0" smtClean="0"/>
                  <a:t> not </a:t>
                </a:r>
                <a:r>
                  <a:rPr lang="fr-FR" sz="2000" dirty="0" err="1" smtClean="0"/>
                  <a:t>intersect</a:t>
                </a:r>
                <a:r>
                  <a:rPr lang="fr-FR" sz="2000" dirty="0" smtClean="0"/>
                  <a:t> </a:t>
                </a:r>
                <a:r>
                  <a:rPr lang="fr-FR" sz="2000" dirty="0" err="1" smtClean="0"/>
                  <a:t>itself</a:t>
                </a:r>
                <a:r>
                  <a:rPr lang="fr-FR" sz="2000" dirty="0" smtClean="0"/>
                  <a:t> </a:t>
                </a:r>
                <a:r>
                  <a:rPr lang="fr-FR" sz="2000" dirty="0" err="1" smtClean="0"/>
                  <a:t>between</a:t>
                </a:r>
                <a:r>
                  <a:rPr lang="fr-FR" sz="2000" dirty="0" smtClean="0"/>
                  <a:t> </a:t>
                </a:r>
                <a:r>
                  <a:rPr lang="fr-FR" sz="2000" dirty="0" err="1" smtClean="0"/>
                  <a:t>its</a:t>
                </a:r>
                <a:r>
                  <a:rPr lang="fr-FR" sz="2000" dirty="0" smtClean="0"/>
                  <a:t> </a:t>
                </a:r>
                <a:r>
                  <a:rPr lang="fr-FR" sz="2000" dirty="0" err="1" smtClean="0"/>
                  <a:t>endpoints</a:t>
                </a:r>
                <a:r>
                  <a:rPr lang="fr-FR" sz="2000" dirty="0" smtClean="0"/>
                  <a:t>. A simple </a:t>
                </a:r>
                <a:r>
                  <a:rPr lang="fr-FR" sz="2000" dirty="0" err="1" smtClean="0"/>
                  <a:t>parametric</a:t>
                </a:r>
                <a:r>
                  <a:rPr lang="fr-FR" sz="2000" dirty="0" smtClean="0"/>
                  <a:t> </a:t>
                </a:r>
                <a:r>
                  <a:rPr lang="fr-FR" sz="2000" dirty="0" err="1" smtClean="0"/>
                  <a:t>curve</a:t>
                </a:r>
                <a:r>
                  <a:rPr lang="fr-FR" sz="2000" dirty="0" smtClean="0"/>
                  <a:t> </a:t>
                </a:r>
                <a:r>
                  <a:rPr lang="fr-FR" sz="2000" dirty="0" err="1" smtClean="0"/>
                  <a:t>may</a:t>
                </a:r>
                <a:r>
                  <a:rPr lang="fr-FR" sz="2000" dirty="0" smtClean="0"/>
                  <a:t> or </a:t>
                </a:r>
                <a:r>
                  <a:rPr lang="fr-FR" sz="2000" dirty="0" err="1" smtClean="0"/>
                  <a:t>may</a:t>
                </a:r>
                <a:r>
                  <a:rPr lang="fr-FR" sz="2000" dirty="0" smtClean="0"/>
                  <a:t> not </a:t>
                </a:r>
                <a:r>
                  <a:rPr lang="fr-FR" sz="2000" dirty="0" err="1" smtClean="0"/>
                  <a:t>be</a:t>
                </a:r>
                <a:r>
                  <a:rPr lang="fr-FR" sz="2000" dirty="0" smtClean="0"/>
                  <a:t> </a:t>
                </a:r>
                <a:r>
                  <a:rPr lang="fr-FR" sz="2000" dirty="0" err="1" smtClean="0"/>
                  <a:t>closed</a:t>
                </a:r>
                <a:r>
                  <a:rPr lang="fr-FR" sz="2000" dirty="0" smtClean="0"/>
                  <a:t>. </a:t>
                </a:r>
              </a:p>
              <a:p>
                <a:pPr algn="just"/>
                <a:endParaRPr lang="fr-FR" sz="2000" dirty="0"/>
              </a:p>
              <a:p>
                <a:pPr algn="just"/>
                <a:r>
                  <a:rPr lang="fr-FR" sz="2000" dirty="0" err="1" smtClean="0"/>
                  <a:t>We</a:t>
                </a:r>
                <a:r>
                  <a:rPr lang="fr-FR" sz="2000" dirty="0" smtClean="0"/>
                  <a:t> </a:t>
                </a:r>
                <a:r>
                  <a:rPr lang="fr-FR" sz="2000" dirty="0" err="1" smtClean="0"/>
                  <a:t>say</a:t>
                </a:r>
                <a:r>
                  <a:rPr lang="fr-FR" sz="2000" dirty="0" smtClean="0"/>
                  <a:t> </a:t>
                </a:r>
                <a:r>
                  <a:rPr lang="fr-FR" sz="2000" dirty="0" err="1" smtClean="0"/>
                  <a:t>that</a:t>
                </a:r>
                <a:r>
                  <a:rPr lang="fr-FR" sz="2000" dirty="0" smtClean="0"/>
                  <a:t> a </a:t>
                </a:r>
                <a:r>
                  <a:rPr lang="fr-FR" sz="2000" dirty="0" err="1" smtClean="0"/>
                  <a:t>connected</a:t>
                </a:r>
                <a:r>
                  <a:rPr lang="fr-FR" sz="2000" dirty="0" smtClean="0"/>
                  <a:t> set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𝑆</m:t>
                    </m:r>
                  </m:oMath>
                </a14:m>
                <a:r>
                  <a:rPr lang="fr-FR" sz="2000" dirty="0" smtClean="0"/>
                  <a:t> in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2</m:t>
                    </m:r>
                    <m:r>
                      <a:rPr lang="fr-FR" sz="2000" b="0" i="1" dirty="0" smtClean="0">
                        <a:latin typeface="Cambria Math"/>
                      </a:rPr>
                      <m:t>𝐷</m:t>
                    </m:r>
                  </m:oMath>
                </a14:m>
                <a:r>
                  <a:rPr lang="fr-FR" sz="2000" dirty="0" smtClean="0"/>
                  <a:t> </a:t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> </a:t>
                </a:r>
                <a:r>
                  <a:rPr lang="fr-FR" sz="2000" dirty="0" err="1" smtClean="0">
                    <a:solidFill>
                      <a:srgbClr val="C00000"/>
                    </a:solidFill>
                  </a:rPr>
                  <a:t>simply</a:t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> </a:t>
                </a:r>
                <a:r>
                  <a:rPr lang="fr-FR" sz="2000" dirty="0" err="1" smtClean="0">
                    <a:solidFill>
                      <a:srgbClr val="C00000"/>
                    </a:solidFill>
                  </a:rPr>
                  <a:t>connected</a:t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> </a:t>
                </a:r>
                <a:r>
                  <a:rPr lang="fr-FR" sz="2000" dirty="0" smtClean="0"/>
                  <a:t>if no </a:t>
                </a:r>
                <a:r>
                  <a:rPr lang="fr-FR" sz="2000" dirty="0" err="1" smtClean="0"/>
                  <a:t>simply</a:t>
                </a:r>
                <a:r>
                  <a:rPr lang="fr-FR" sz="2000" dirty="0" smtClean="0"/>
                  <a:t> </a:t>
                </a:r>
                <a:r>
                  <a:rPr lang="fr-FR" sz="2000" dirty="0" err="1" smtClean="0"/>
                  <a:t>closed</a:t>
                </a:r>
                <a:r>
                  <a:rPr lang="fr-FR" sz="2000" dirty="0" smtClean="0"/>
                  <a:t> </a:t>
                </a:r>
                <a:r>
                  <a:rPr lang="fr-FR" sz="2000" dirty="0" err="1" smtClean="0"/>
                  <a:t>curve</a:t>
                </a:r>
                <a:r>
                  <a:rPr lang="fr-FR" sz="2000" dirty="0" smtClean="0"/>
                  <a:t> in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𝑆</m:t>
                    </m:r>
                  </m:oMath>
                </a14:m>
                <a:r>
                  <a:rPr lang="fr-FR" sz="2000" dirty="0" smtClean="0"/>
                  <a:t> encloses points </a:t>
                </a:r>
                <a:r>
                  <a:rPr lang="fr-FR" sz="2000" dirty="0" err="1" smtClean="0"/>
                  <a:t>that</a:t>
                </a:r>
                <a:r>
                  <a:rPr lang="fr-FR" sz="2000" dirty="0" smtClean="0"/>
                  <a:t> are not in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𝑆</m:t>
                    </m:r>
                  </m:oMath>
                </a14:m>
                <a:r>
                  <a:rPr lang="fr-FR" sz="2000" dirty="0" smtClean="0"/>
                  <a:t>. </a:t>
                </a:r>
                <a:r>
                  <a:rPr lang="fr-FR" sz="2000" dirty="0" err="1" smtClean="0"/>
                  <a:t>Informally</a:t>
                </a:r>
                <a:r>
                  <a:rPr lang="fr-FR" sz="2000" dirty="0" smtClean="0"/>
                  <a:t>, a </a:t>
                </a:r>
                <a:r>
                  <a:rPr lang="fr-FR" sz="2000" dirty="0" err="1" smtClean="0"/>
                  <a:t>connected</a:t>
                </a:r>
                <a:r>
                  <a:rPr lang="fr-FR" sz="2000" dirty="0" smtClean="0"/>
                  <a:t> set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𝑆</m:t>
                    </m:r>
                  </m:oMath>
                </a14:m>
                <a:r>
                  <a:rPr lang="fr-FR" sz="2000" dirty="0" smtClean="0"/>
                  <a:t> </a:t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> </a:t>
                </a:r>
                <a:r>
                  <a:rPr lang="fr-FR" sz="2000" dirty="0" err="1" smtClean="0"/>
                  <a:t>simply</a:t>
                </a:r>
                <a:r>
                  <a:rPr lang="fr-FR" sz="2000" dirty="0" smtClean="0"/>
                  <a:t> </a:t>
                </a:r>
                <a:r>
                  <a:rPr lang="fr-FR" sz="2000" dirty="0" err="1" smtClean="0"/>
                  <a:t>connected</a:t>
                </a:r>
                <a:r>
                  <a:rPr lang="fr-FR" sz="2000" dirty="0" smtClean="0"/>
                  <a:t> if </a:t>
                </a:r>
                <a:r>
                  <a:rPr lang="fr-FR" sz="2000" dirty="0" err="1" smtClean="0"/>
                  <a:t>it</a:t>
                </a:r>
                <a:r>
                  <a:rPr lang="fr-FR" sz="2000" dirty="0" smtClean="0"/>
                  <a:t> has no </a:t>
                </a:r>
                <a:r>
                  <a:rPr lang="fr-FR" sz="2000" dirty="0" err="1" smtClean="0"/>
                  <a:t>holes</a:t>
                </a:r>
                <a:r>
                  <a:rPr lang="fr-FR" sz="2000" dirty="0" smtClean="0"/>
                  <a:t>.</a:t>
                </a:r>
              </a:p>
              <a:p>
                <a:pPr algn="just"/>
                <a:endParaRPr lang="fr-FR" sz="2000" dirty="0" smtClean="0"/>
              </a:p>
              <a:p>
                <a:pPr algn="just"/>
                <a:r>
                  <a:rPr lang="fr-FR" sz="2000" dirty="0" smtClean="0"/>
                  <a:t>A </a:t>
                </a:r>
                <a:r>
                  <a:rPr lang="fr-FR" sz="2000" dirty="0" err="1" smtClean="0">
                    <a:solidFill>
                      <a:srgbClr val="C00000"/>
                    </a:solidFill>
                  </a:rPr>
                  <a:t>connected</a:t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> set </a:t>
                </a:r>
                <a:r>
                  <a:rPr lang="fr-FR" sz="2000" dirty="0" err="1" smtClean="0"/>
                  <a:t>with</a:t>
                </a:r>
                <a:r>
                  <a:rPr lang="fr-FR" sz="2000" dirty="0" smtClean="0"/>
                  <a:t> one or more </a:t>
                </a:r>
                <a:r>
                  <a:rPr lang="fr-FR" sz="2000" dirty="0" err="1" smtClean="0"/>
                  <a:t>holes</a:t>
                </a:r>
                <a:r>
                  <a:rPr lang="fr-FR" sz="2000" dirty="0" smtClean="0"/>
                  <a:t> </a:t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> </a:t>
                </a:r>
                <a:r>
                  <a:rPr lang="fr-FR" sz="2000" dirty="0" err="1" smtClean="0"/>
                  <a:t>said</a:t>
                </a:r>
                <a:r>
                  <a:rPr lang="fr-FR" sz="2000" dirty="0" smtClean="0"/>
                  <a:t> to </a:t>
                </a:r>
                <a:r>
                  <a:rPr lang="fr-FR" sz="2000" dirty="0" err="1" smtClean="0"/>
                  <a:t>be</a:t>
                </a:r>
                <a:r>
                  <a:rPr lang="fr-FR" sz="2000" dirty="0" smtClean="0"/>
                  <a:t> </a:t>
                </a:r>
                <a:r>
                  <a:rPr lang="fr-FR" sz="2000" dirty="0" err="1" smtClean="0">
                    <a:solidFill>
                      <a:srgbClr val="C00000"/>
                    </a:solidFill>
                  </a:rPr>
                  <a:t>multiply</a:t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> </a:t>
                </a:r>
                <a:r>
                  <a:rPr lang="fr-FR" sz="2000" dirty="0" err="1" smtClean="0">
                    <a:solidFill>
                      <a:srgbClr val="C00000"/>
                    </a:solidFill>
                  </a:rPr>
                  <a:t>connected</a:t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>.</a:t>
                </a:r>
                <a:endParaRPr lang="en-US" sz="2000" dirty="0">
                  <a:solidFill>
                    <a:srgbClr val="C00000"/>
                  </a:solidFill>
                </a:endParaRPr>
              </a:p>
              <a:p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17" y="1306513"/>
                <a:ext cx="8064128" cy="3447098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756" t="-707" r="-1663" b="-17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Test for conservative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fields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7" y="4509121"/>
            <a:ext cx="6480719" cy="1597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4655958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Test for conservative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fields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12775"/>
            <a:ext cx="7992120" cy="2212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9274229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27917" y="1306513"/>
                <a:ext cx="8064128" cy="42417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Example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>: </a:t>
                </a:r>
                <a:r>
                  <a:rPr lang="fr-FR" sz="2000" dirty="0" err="1" smtClean="0"/>
                  <a:t>Determine</a:t>
                </a:r>
                <a:r>
                  <a:rPr lang="fr-FR" sz="2000" dirty="0" smtClean="0"/>
                  <a:t> </a:t>
                </a:r>
                <a:r>
                  <a:rPr lang="fr-FR" sz="2000" dirty="0" err="1" smtClean="0"/>
                  <a:t>whether</a:t>
                </a:r>
                <a:endParaRPr lang="fr-FR" sz="2000" dirty="0" smtClean="0"/>
              </a:p>
              <a:p>
                <a:endParaRPr lang="fr-FR" sz="2000" dirty="0"/>
              </a:p>
              <a:p>
                <a:r>
                  <a:rPr lang="fr-FR" sz="2000" dirty="0" err="1" smtClean="0"/>
                  <a:t>is</a:t>
                </a:r>
                <a:r>
                  <a:rPr lang="fr-FR" sz="2000" dirty="0" smtClean="0"/>
                  <a:t> conservative or not.</a:t>
                </a:r>
              </a:p>
              <a:p>
                <a:pPr algn="just"/>
                <a:endParaRPr lang="fr-FR" sz="2000" dirty="0"/>
              </a:p>
              <a:p>
                <a:pPr algn="just"/>
                <a:r>
                  <a:rPr lang="fr-FR" sz="2000" dirty="0" smtClean="0"/>
                  <a:t>Solution:</a:t>
                </a:r>
              </a:p>
              <a:p>
                <a:pPr algn="just"/>
                <a:endParaRPr lang="fr-FR" sz="2000" dirty="0"/>
              </a:p>
              <a:p>
                <a:pPr algn="just"/>
                <a:endParaRPr lang="fr-FR" sz="2000" dirty="0" smtClean="0"/>
              </a:p>
              <a:p>
                <a:pPr algn="just"/>
                <a:endParaRPr lang="fr-FR" sz="2000" dirty="0"/>
              </a:p>
              <a:p>
                <a:pPr algn="just"/>
                <a:endParaRPr lang="fr-FR" sz="2000" dirty="0" smtClean="0"/>
              </a:p>
              <a:p>
                <a:pPr algn="just"/>
                <a:r>
                  <a:rPr lang="fr-FR" sz="2000" dirty="0" err="1" smtClean="0"/>
                  <a:t>Thus</a:t>
                </a:r>
                <a:r>
                  <a:rPr lang="fr-FR" sz="2000" dirty="0" smtClean="0"/>
                  <a:t>, </a:t>
                </a:r>
                <a:r>
                  <a:rPr lang="fr-FR" sz="2000" dirty="0" err="1" smtClean="0"/>
                  <a:t>there</a:t>
                </a:r>
                <a:r>
                  <a:rPr lang="fr-FR" sz="2000" dirty="0" smtClean="0"/>
                  <a:t> are no points in te </a:t>
                </a:r>
                <a:r>
                  <a:rPr lang="fr-FR" sz="2000" dirty="0" err="1" smtClean="0"/>
                  <a:t>xy</a:t>
                </a:r>
                <a:r>
                  <a:rPr lang="fr-FR" sz="2000" dirty="0" smtClean="0"/>
                  <a:t>-plane </a:t>
                </a:r>
                <a:r>
                  <a:rPr lang="fr-FR" sz="2000" dirty="0" err="1" smtClean="0"/>
                  <a:t>at</a:t>
                </a:r>
                <a:r>
                  <a:rPr lang="fr-FR" sz="20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𝜕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𝑓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𝜕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𝜕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𝑔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𝜕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fr-FR" sz="2000" dirty="0" smtClean="0"/>
                  <a:t> </a:t>
                </a:r>
                <a:r>
                  <a:rPr lang="fr-FR" sz="2000" dirty="0" err="1" smtClean="0"/>
                  <a:t>Hence</a:t>
                </a:r>
                <a:r>
                  <a:rPr lang="fr-FR" sz="2000" dirty="0" smtClean="0"/>
                  <a:t> F </a:t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> not a conservative </a:t>
                </a:r>
                <a:r>
                  <a:rPr lang="fr-FR" sz="2000" dirty="0" err="1" smtClean="0"/>
                  <a:t>field</a:t>
                </a:r>
                <a:r>
                  <a:rPr lang="fr-FR" sz="2000" dirty="0" smtClean="0"/>
                  <a:t> on </a:t>
                </a:r>
                <a:r>
                  <a:rPr lang="fr-FR" sz="2000" dirty="0" err="1" smtClean="0"/>
                  <a:t>any</a:t>
                </a:r>
                <a:r>
                  <a:rPr lang="fr-FR" sz="2000" dirty="0" smtClean="0"/>
                  <a:t> open set.</a:t>
                </a:r>
              </a:p>
              <a:p>
                <a:pPr algn="just"/>
                <a:endParaRPr lang="fr-FR" sz="2000" dirty="0"/>
              </a:p>
              <a:p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17" y="1306513"/>
                <a:ext cx="8064128" cy="4241739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756" t="-575" r="-1663" b="-14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Test for conservative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fields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719307"/>
            <a:ext cx="3024336" cy="341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533819"/>
            <a:ext cx="5904656" cy="139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81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39279" y="4689005"/>
            <a:ext cx="1604929" cy="205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2793039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Test for conservative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fields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55750"/>
            <a:ext cx="6876255" cy="3957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8296985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Test for conservative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fields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313" y="1556792"/>
            <a:ext cx="7956375" cy="411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0447335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Test for conservative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fields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4097" y="1489684"/>
            <a:ext cx="6804247" cy="3235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7050344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Test for conservative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fields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18250"/>
            <a:ext cx="7733557" cy="211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3468567"/>
            <a:ext cx="7308304" cy="3272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2386257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Test for conservative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fields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950" y="1306513"/>
            <a:ext cx="7081184" cy="539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0126961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582613"/>
            <a:ext cx="619125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CA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Lecture Summary 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5060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5061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828352" y="2017871"/>
            <a:ext cx="7848104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smtClean="0">
                <a:solidFill>
                  <a:srgbClr val="3333FF"/>
                </a:solidFill>
              </a:rPr>
              <a:t>Integrating </a:t>
            </a:r>
            <a:r>
              <a:rPr lang="en-US" sz="2200" dirty="0" smtClean="0">
                <a:solidFill>
                  <a:srgbClr val="3333FF"/>
                </a:solidFill>
              </a:rPr>
              <a:t>vector fields along curves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Work done by a force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Fundamental theorem of Calculus 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Independence of path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Integration along closed path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Test for conservative fields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endParaRPr lang="en-US" sz="22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endParaRPr lang="en-US" sz="2200" dirty="0" smtClean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527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MANUALPREVIEW" val="True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19405</TotalTime>
  <Words>205</Words>
  <Application>Microsoft Office PowerPoint</Application>
  <PresentationFormat>On-screen Show (4:3)</PresentationFormat>
  <Paragraphs>215</Paragraphs>
  <Slides>34</Slides>
  <Notes>31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Default Design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Company>INSA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Rasheed</dc:creator>
  <cp:lastModifiedBy>NTS</cp:lastModifiedBy>
  <cp:revision>2906</cp:revision>
  <dcterms:created xsi:type="dcterms:W3CDTF">2012-05-05T21:34:59Z</dcterms:created>
  <dcterms:modified xsi:type="dcterms:W3CDTF">2013-01-02T12:06:35Z</dcterms:modified>
</cp:coreProperties>
</file>