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6" r:id="rId3"/>
    <p:sldId id="267" r:id="rId4"/>
    <p:sldId id="763" r:id="rId5"/>
    <p:sldId id="766" r:id="rId6"/>
    <p:sldId id="767" r:id="rId7"/>
    <p:sldId id="768" r:id="rId8"/>
    <p:sldId id="769" r:id="rId9"/>
    <p:sldId id="773" r:id="rId10"/>
    <p:sldId id="782" r:id="rId11"/>
    <p:sldId id="780" r:id="rId12"/>
    <p:sldId id="781" r:id="rId13"/>
    <p:sldId id="784" r:id="rId14"/>
    <p:sldId id="783" r:id="rId15"/>
    <p:sldId id="785" r:id="rId16"/>
    <p:sldId id="786" r:id="rId17"/>
    <p:sldId id="787" r:id="rId18"/>
    <p:sldId id="788" r:id="rId19"/>
    <p:sldId id="789" r:id="rId20"/>
    <p:sldId id="791" r:id="rId21"/>
    <p:sldId id="792" r:id="rId22"/>
    <p:sldId id="793" r:id="rId23"/>
    <p:sldId id="794" r:id="rId24"/>
    <p:sldId id="796" r:id="rId25"/>
    <p:sldId id="797" r:id="rId26"/>
    <p:sldId id="800" r:id="rId27"/>
    <p:sldId id="798" r:id="rId28"/>
    <p:sldId id="801" r:id="rId29"/>
    <p:sldId id="802" r:id="rId30"/>
    <p:sldId id="803" r:id="rId31"/>
    <p:sldId id="804" r:id="rId32"/>
    <p:sldId id="805" r:id="rId33"/>
    <p:sldId id="807" r:id="rId34"/>
    <p:sldId id="806" r:id="rId35"/>
    <p:sldId id="808" r:id="rId36"/>
    <p:sldId id="809" r:id="rId37"/>
    <p:sldId id="494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6" autoAdjust="0"/>
    <p:restoredTop sz="96803" autoAdjust="0"/>
  </p:normalViewPr>
  <p:slideViewPr>
    <p:cSldViewPr>
      <p:cViewPr>
        <p:scale>
          <a:sx n="64" d="100"/>
          <a:sy n="64" d="100"/>
        </p:scale>
        <p:origin x="-75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wmf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0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28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01700" y="2021646"/>
            <a:ext cx="7848104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Simple polar regions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Double integrals in polar coordinates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Finding area using polar double integrals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Changing coordinates in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Introduction to line integrals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8"/>
              <p:cNvSpPr>
                <a:spLocks noChangeArrowheads="1"/>
              </p:cNvSpPr>
              <p:nvPr/>
            </p:nvSpPr>
            <p:spPr bwMode="auto">
              <a:xfrm>
                <a:off x="828352" y="2017871"/>
                <a:ext cx="7848104" cy="3139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Recalls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Introduction to line integrals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Arc length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Evaluating line integrals 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Line integral along piecewise smooth curves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Line integrals with respect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𝑧</m:t>
                    </m:r>
                  </m:oMath>
                </a14:m>
                <a:r>
                  <a:rPr lang="en-US" sz="2200" dirty="0" smtClean="0">
                    <a:solidFill>
                      <a:srgbClr val="3333FF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352" y="2017871"/>
                <a:ext cx="7848104" cy="313932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32" b="-9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769" y="1437547"/>
            <a:ext cx="7819555" cy="160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9680" y="4215864"/>
            <a:ext cx="2128958" cy="169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317" y="3207752"/>
            <a:ext cx="7601471" cy="82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55354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13"/>
              <p:cNvSpPr/>
              <p:nvPr/>
            </p:nvSpPr>
            <p:spPr>
              <a:xfrm>
                <a:off x="543942" y="1268760"/>
                <a:ext cx="5191908" cy="5022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Using </a:t>
                </a:r>
                <a:r>
                  <a:rPr lang="fr-FR" sz="2000" dirty="0" err="1" smtClean="0"/>
                  <a:t>circular</a:t>
                </a:r>
                <a:r>
                  <a:rPr lang="fr-FR" sz="2000" dirty="0" smtClean="0"/>
                  <a:t> arcs and rays, </a:t>
                </a:r>
                <a:r>
                  <a:rPr lang="en-US" sz="2000" dirty="0" smtClean="0"/>
                  <a:t>subdivide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into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polar rectangles.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Choose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each</a:t>
                </a:r>
                <a:r>
                  <a:rPr lang="fr-FR" sz="2000" dirty="0" smtClean="0"/>
                  <a:t> polar rectangle.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the area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> rectangle.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The volume of a </a:t>
                </a:r>
                <a:r>
                  <a:rPr lang="fr-FR" sz="2000" dirty="0" err="1" smtClean="0"/>
                  <a:t>rectangular</a:t>
                </a:r>
                <a:r>
                  <a:rPr lang="fr-FR" sz="2000" dirty="0" smtClean="0"/>
                  <a:t> </a:t>
                </a:r>
                <a:r>
                  <a:rPr lang="en-US" sz="2000" dirty="0" err="1" smtClean="0"/>
                  <a:t>parallelopiped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base area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height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Approximation to the volume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entire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sloid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  <m:r>
                      <a:rPr lang="fr-FR" sz="2000" b="0" i="1" smtClean="0">
                        <a:latin typeface="Cambria Math"/>
                      </a:rPr>
                      <m:t>≈</m:t>
                    </m:r>
                    <m:nary>
                      <m:naryPr>
                        <m:chr m:val="∑"/>
                        <m:ctrlPr>
                          <a:rPr lang="fr-FR" sz="2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fr-FR" sz="2000" i="1">
                                <a:latin typeface="Cambria Math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∆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2" y="1268760"/>
                <a:ext cx="5191908" cy="50222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39" t="-485" r="-2700" b="-7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6964" y="3916074"/>
            <a:ext cx="2448724" cy="166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5556" y="1412776"/>
            <a:ext cx="2727307" cy="2503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32237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808839" cy="455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2444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668344" cy="1280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92804"/>
            <a:ext cx="2512480" cy="2039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5675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633543" cy="264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55804"/>
            <a:ext cx="5436095" cy="215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34541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305" y="1447783"/>
            <a:ext cx="7846143" cy="213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28354310"/>
              </p:ext>
            </p:extLst>
          </p:nvPr>
        </p:nvGraphicFramePr>
        <p:xfrm>
          <a:off x="755576" y="3501008"/>
          <a:ext cx="7499350" cy="2084387"/>
        </p:xfrm>
        <a:graphic>
          <a:graphicData uri="http://schemas.openxmlformats.org/presentationml/2006/ole">
            <p:oleObj spid="_x0000_s14557" name="Equation" r:id="rId5" imgW="5435280" imgH="1511280" progId="Equation.3">
              <p:embed/>
            </p:oleObj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9317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5191908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What does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it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mean </a:t>
                </a:r>
                <a:r>
                  <a:rPr lang="en-US" sz="2000" dirty="0">
                    <a:solidFill>
                      <a:srgbClr val="3333FF"/>
                    </a:solidFill>
                  </a:rPr>
                  <a:t>to integrate a function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along </a:t>
                </a:r>
                <a:r>
                  <a:rPr lang="en-US" sz="2000" dirty="0">
                    <a:solidFill>
                      <a:srgbClr val="3333FF"/>
                    </a:solidFill>
                  </a:rPr>
                  <a:t>a curve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? 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We consider the problem of finding the mass of a very thin wire whose linear density function (mass per unit length) is known.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Model the wire by a smooth curve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between two points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𝑃</m:t>
                    </m:r>
                    <m:r>
                      <a:rPr lang="en-US" sz="200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3</m:t>
                    </m:r>
                    <m:r>
                      <a:rPr lang="en-US" sz="200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 smtClean="0"/>
                  <a:t>. 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</a:rPr>
                      <m:t>𝑧</m:t>
                    </m:r>
                    <m:r>
                      <a:rPr lang="en-US" sz="2000" b="0" i="1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 denote the corresponding value of the density function at a point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</a:rPr>
                      <m:t>𝑧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on the curve in space.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5191908" cy="501675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74" t="-486" r="-2700" b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29515"/>
            <a:ext cx="2808312" cy="384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34804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1031" y="1469336"/>
            <a:ext cx="4009955" cy="35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543942" y="1339311"/>
                <a:ext cx="4676130" cy="52525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Divide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smtClean="0"/>
                  <a:t> into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small</a:t>
                </a:r>
                <a:r>
                  <a:rPr lang="fr-FR" sz="2000" dirty="0" smtClean="0"/>
                  <a:t> sections </a:t>
                </a:r>
                <a:r>
                  <a:rPr lang="fr-FR" sz="2000" dirty="0" err="1" smtClean="0"/>
                  <a:t>using</a:t>
                </a:r>
                <a:r>
                  <a:rPr lang="fr-FR" sz="2000" dirty="0" smtClean="0"/>
                  <a:t> succession of distinct partition points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𝑃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, …,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𝑄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the Mass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> section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the arc </a:t>
                </a:r>
                <a:r>
                  <a:rPr lang="fr-FR" sz="2000" dirty="0" err="1" smtClean="0"/>
                  <a:t>length</a:t>
                </a:r>
                <a:r>
                  <a:rPr lang="fr-FR" sz="2000" dirty="0" smtClean="0"/>
                  <a:t> of </a:t>
                </a:r>
                <a:r>
                  <a:rPr lang="fr-FR" sz="2000" dirty="0" err="1" smtClean="0"/>
                  <a:t>it</a:t>
                </a:r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Choose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sampling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 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2000" dirty="0" smtClean="0"/>
                  <a:t> on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> arc.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b="0" i="1" dirty="0" smtClean="0">
                  <a:latin typeface="Cambria Math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≈</m:t>
                    </m:r>
                    <m:r>
                      <a:rPr lang="fr-FR" sz="200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Mass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of the </a:t>
                </a:r>
                <a:r>
                  <a:rPr lang="fr-FR" sz="2000" dirty="0" err="1" smtClean="0"/>
                  <a:t>entire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wire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:endParaRPr lang="fr-FR" sz="2000" b="0" i="1" dirty="0" smtClean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      </m:t>
                      </m:r>
                      <m:r>
                        <a:rPr lang="fr-FR" sz="2000" b="0" i="1" smtClean="0">
                          <a:latin typeface="Cambria Math"/>
                        </a:rPr>
                        <m:t>𝑀</m:t>
                      </m:r>
                      <m:r>
                        <a:rPr lang="fr-FR" sz="2000" b="0" i="1" smtClean="0">
                          <a:latin typeface="Cambria Math"/>
                        </a:rPr>
                        <m:t>≈</m:t>
                      </m:r>
                      <m:nary>
                        <m:naryPr>
                          <m:chr m:val="∑"/>
                          <m:ctrlPr>
                            <a:rPr lang="fr-FR" sz="20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fr-FR" sz="2000" b="0" i="1" smtClean="0">
                                  <a:latin typeface="Cambria Math"/>
                                </a:rPr>
                                <m:t>∗ 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2" y="1339311"/>
                <a:ext cx="4676130" cy="525252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043" t="-465" r="-2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179778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75629"/>
            <a:ext cx="8064128" cy="349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9541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1560" y="1339311"/>
            <a:ext cx="80641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Remark: </a:t>
            </a:r>
          </a:p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 </a:t>
            </a:r>
            <a:endParaRPr lang="en-US" sz="2000" dirty="0" smtClean="0"/>
          </a:p>
          <a:p>
            <a:pPr marL="0" lvl="1" algn="just"/>
            <a:r>
              <a:rPr lang="en-US" sz="2000" dirty="0" smtClean="0"/>
              <a:t>We define </a:t>
            </a:r>
            <a:r>
              <a:rPr lang="en-US" sz="2000" dirty="0"/>
              <a:t>an integral that </a:t>
            </a:r>
            <a:r>
              <a:rPr lang="en-US" sz="2000" dirty="0" smtClean="0"/>
              <a:t>is </a:t>
            </a:r>
            <a:r>
              <a:rPr lang="en-US" sz="2000" dirty="0"/>
              <a:t>similar to a single integral except that, instead of integrating over an interval [a, b], we integrate over a curve C. </a:t>
            </a:r>
            <a:r>
              <a:rPr lang="en-US" dirty="0"/>
              <a:t>Such integrals are called line integrals</a:t>
            </a:r>
            <a:r>
              <a:rPr lang="en-US" dirty="0" smtClean="0"/>
              <a:t>.</a:t>
            </a: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Applications: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Fluid </a:t>
            </a:r>
            <a:r>
              <a:rPr lang="en-US" dirty="0"/>
              <a:t>flow </a:t>
            </a:r>
            <a:endParaRPr lang="en-US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Forces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Electricity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Magnetism</a:t>
            </a:r>
            <a:endParaRPr lang="en-US" dirty="0"/>
          </a:p>
          <a:p>
            <a:pPr algn="just"/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xmlns="" val="38703346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244" y="5058090"/>
            <a:ext cx="3390700" cy="1755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3801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Interpretations:</a:t>
                </a: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 smtClean="0"/>
                  <a:t> is the density of a thin wire (represented by)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. Then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𝑧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𝑑𝑠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is the mass of the entire wire.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is a curve in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plane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is nonnegative continuous function defined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fr-FR" sz="2000" b="0" i="1" smtClean="0">
                        <a:latin typeface="Cambria Math"/>
                      </a:rPr>
                      <m:t>𝑑𝑠</m:t>
                    </m:r>
                  </m:oMath>
                </a14:m>
                <a:r>
                  <a:rPr lang="en-US" sz="2000" dirty="0" smtClean="0"/>
                  <a:t> can be interpreted as the area A of the sheet that is swept out by a vertical line segment that extends upward from the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err="1" smtClean="0">
                        <a:latin typeface="Cambria Math"/>
                      </a:rPr>
                      <m:t>𝑥</m:t>
                    </m:r>
                    <m:r>
                      <a:rPr lang="en-US" sz="2000" i="1" dirty="0" err="1" smtClean="0">
                        <a:latin typeface="Cambria Math"/>
                      </a:rPr>
                      <m:t>,</m:t>
                    </m:r>
                    <m:r>
                      <a:rPr lang="en-US" sz="2000" i="1" dirty="0" err="1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to a height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err="1" smtClean="0">
                        <a:latin typeface="Cambria Math"/>
                      </a:rPr>
                      <m:t>𝑥</m:t>
                    </m:r>
                    <m:r>
                      <a:rPr lang="en-US" sz="2000" i="1" dirty="0" err="1" smtClean="0">
                        <a:latin typeface="Cambria Math"/>
                      </a:rPr>
                      <m:t>,</m:t>
                    </m:r>
                    <m:r>
                      <a:rPr lang="en-US" sz="2000" i="1" dirty="0" err="1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and moves along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from one end point to the other i.e.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𝐴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lim</m:t>
                          </m:r>
                        </m:e>
                        <m:lim>
                          <m:func>
                            <m:func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fr-FR" sz="2000" b="0" i="1" smtClean="0">
                                  <a:latin typeface="Cambria Math"/>
                                </a:rPr>
                                <m:t>→0</m:t>
                              </m:r>
                            </m:e>
                          </m:func>
                        </m:lim>
                      </m:limLow>
                      <m:nary>
                        <m:naryPr>
                          <m:chr m:val="∑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) 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𝑑𝑠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380174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268" t="-642" r="-1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2"/>
          <a:stretch>
            <a:fillRect/>
          </a:stretch>
        </p:blipFill>
        <p:spPr bwMode="auto">
          <a:xfrm>
            <a:off x="4355977" y="5229200"/>
            <a:ext cx="1725265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911444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Arc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length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We </a:t>
                </a:r>
                <a:r>
                  <a:rPr lang="en-US" sz="2000" dirty="0"/>
                  <a:t>start with a plane curve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given by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parametric equations</a:t>
                </a:r>
              </a:p>
              <a:p>
                <a:endParaRPr lang="en-US" sz="2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latin typeface="Cambria Math"/>
                        </a:rPr>
                        <m:t>𝑡</m:t>
                      </m:r>
                      <m:r>
                        <a:rPr lang="en-US" sz="2000" i="1" dirty="0" smtClean="0">
                          <a:latin typeface="Cambria Math"/>
                        </a:rPr>
                        <m:t>) 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latin typeface="Cambria Math"/>
                        </a:rPr>
                        <m:t>𝑡</m:t>
                      </m:r>
                      <m:r>
                        <a:rPr lang="en-US" sz="2000" i="1" dirty="0" smtClean="0">
                          <a:latin typeface="Cambria Math"/>
                        </a:rPr>
                        <m:t>) 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𝑎</m:t>
                      </m:r>
                      <m:r>
                        <a:rPr lang="en-US" sz="2000" i="1" dirty="0" smtClean="0">
                          <a:latin typeface="Cambria Math"/>
                        </a:rPr>
                        <m:t> ≤ </m:t>
                      </m:r>
                      <m:r>
                        <a:rPr lang="en-US" sz="2000" i="1" dirty="0" smtClean="0">
                          <a:latin typeface="Cambria Math"/>
                        </a:rPr>
                        <m:t>𝑡</m:t>
                      </m:r>
                      <m:r>
                        <a:rPr lang="en-US" sz="2000" i="1" dirty="0" smtClean="0">
                          <a:latin typeface="Cambria Math"/>
                        </a:rPr>
                        <m:t> ≤ </m:t>
                      </m:r>
                      <m:r>
                        <a:rPr lang="en-US" sz="2000" i="1" dirty="0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US" sz="2000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sz="2000" dirty="0" smtClean="0"/>
                  <a:t>The direction in which the graph of a pair of parametric equation is traced as the parameter increases is called the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 orientation </a:t>
                </a:r>
                <a:r>
                  <a:rPr lang="en-US" sz="2000" dirty="0" smtClean="0"/>
                  <a:t>imposed on the curve by the equations.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sz="2000" dirty="0" smtClean="0"/>
                  <a:t>There is a difference between  a curve (set of points) and a parametric curve (a curve with an orientation imposed on it by a set of parametric equations).</a:t>
                </a:r>
                <a:endParaRPr lang="en-US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317009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56" t="-769" r="-1738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066" y="4509410"/>
            <a:ext cx="4036243" cy="220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37306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82849"/>
            <a:ext cx="6339034" cy="1486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Arc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length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39129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Arc length for a parametric curve</a:t>
                </a:r>
                <a:r>
                  <a:rPr lang="en-US" dirty="0" smtClean="0"/>
                  <a:t>: </a:t>
                </a:r>
                <a:r>
                  <a:rPr lang="en-US" sz="2000" dirty="0" smtClean="0">
                    <a:latin typeface="+mj-lt"/>
                  </a:rPr>
                  <a:t>If no segment of the curve represented by the parametric equations </a:t>
                </a:r>
                <a:endParaRPr lang="en-US" sz="2000" dirty="0">
                  <a:latin typeface="+mj-l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𝑎</m:t>
                      </m:r>
                      <m:r>
                        <a:rPr lang="en-US" sz="2000" i="1" dirty="0" smtClean="0">
                          <a:latin typeface="Cambria Math"/>
                        </a:rPr>
                        <m:t> ≤ </m:t>
                      </m:r>
                      <m:r>
                        <a:rPr lang="en-US" sz="2000" i="1" dirty="0" smtClean="0">
                          <a:latin typeface="Cambria Math"/>
                        </a:rPr>
                        <m:t>𝑡</m:t>
                      </m:r>
                      <m:r>
                        <a:rPr lang="en-US" sz="2000" i="1" dirty="0" smtClean="0">
                          <a:latin typeface="Cambria Math"/>
                        </a:rPr>
                        <m:t> ≤ </m:t>
                      </m:r>
                      <m:r>
                        <a:rPr lang="en-US" sz="2000" i="1" dirty="0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fr-FR" sz="2000" dirty="0" smtClean="0">
                  <a:latin typeface="+mj-lt"/>
                </a:endParaRPr>
              </a:p>
              <a:p>
                <a:pPr algn="just"/>
                <a:r>
                  <a:rPr lang="en-US" sz="2000" dirty="0" smtClean="0">
                    <a:latin typeface="+mj-lt"/>
                  </a:rPr>
                  <a:t>is traced more than once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increases from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, and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are continuous functions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then the arc length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of the curve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𝐿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𝑑𝑥</m:t>
                                          </m:r>
                                        </m:num>
                                        <m:den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𝑑𝑡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𝑑𝑦</m:t>
                                          </m:r>
                                        </m:num>
                                        <m:den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𝑑𝑡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US" sz="2000" dirty="0" smtClean="0">
                  <a:latin typeface="+mj-lt"/>
                </a:endParaRPr>
              </a:p>
              <a:p>
                <a:pPr algn="just"/>
                <a:r>
                  <a:rPr lang="en-US" sz="2000" dirty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>
                    <a:latin typeface="+mj-lt"/>
                  </a:rPr>
                  <a:t>The circumference of the circle parameterized by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asin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</a:p>
              <a:p>
                <a:pPr algn="just"/>
                <a:r>
                  <a:rPr lang="en-US" sz="2000" dirty="0" smtClean="0">
                    <a:latin typeface="+mj-lt"/>
                  </a:rPr>
                  <a:t>is given by</a:t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391299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623" r="-1738" b="-1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766198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Arc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length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2374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Arc length for a polar </a:t>
                </a:r>
                <a:r>
                  <a:rPr lang="en-US" sz="2000" dirty="0">
                    <a:solidFill>
                      <a:srgbClr val="3333FF"/>
                    </a:solidFill>
                  </a:rPr>
                  <a:t>curve</a:t>
                </a:r>
                <a:r>
                  <a:rPr lang="en-US" dirty="0" smtClean="0"/>
                  <a:t>: </a:t>
                </a:r>
                <a:r>
                  <a:rPr lang="en-US" sz="2000" dirty="0" smtClean="0">
                    <a:latin typeface="+mj-lt"/>
                  </a:rPr>
                  <a:t>If no segment of the polar curve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>
                  <a:latin typeface="+mj-lt"/>
                </a:endParaRPr>
              </a:p>
              <a:p>
                <a:pPr algn="just"/>
                <a:r>
                  <a:rPr lang="en-US" sz="2000" dirty="0" smtClean="0">
                    <a:latin typeface="+mj-lt"/>
                  </a:rPr>
                  <a:t>is traced more than once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increases from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𝛼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, and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𝑑𝑟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+mj-lt"/>
                  </a:rPr>
                  <a:t> </a:t>
                </a:r>
                <a:r>
                  <a:rPr lang="fr-FR" sz="2000" dirty="0" smtClean="0">
                    <a:latin typeface="+mj-lt"/>
                  </a:rPr>
                  <a:t> is</a:t>
                </a:r>
                <a:r>
                  <a:rPr lang="en-US" sz="2000" dirty="0" smtClean="0">
                    <a:latin typeface="+mj-lt"/>
                  </a:rPr>
                  <a:t> continuous functions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𝛼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then the arc length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from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𝐿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𝛼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𝛽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</m:e>
                                        <m:sup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𝛼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𝛽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b="0" i="1" smtClean="0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𝑑𝑟</m:t>
                                          </m:r>
                                        </m:num>
                                        <m:den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𝜃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237411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56" t="-1028" r="-1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28427"/>
            <a:ext cx="7556450" cy="2555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77071"/>
            <a:ext cx="2526370" cy="133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75110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632848" cy="5312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Arc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length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43153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Arc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length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4517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A curve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with parametric equations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</m:t>
                      </m:r>
                    </m:oMath>
                  </m:oMathPara>
                </a14:m>
                <a:endParaRPr lang="fr-FR" sz="2000" b="0" dirty="0" smtClean="0"/>
              </a:p>
              <a:p>
                <a:pPr algn="just"/>
                <a:r>
                  <a:rPr lang="en-US" sz="2000" dirty="0" smtClean="0"/>
                  <a:t>    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plane can </a:t>
                </a:r>
                <a:r>
                  <a:rPr lang="en-US" sz="2000" dirty="0"/>
                  <a:t>be given by the vector equation </a:t>
                </a:r>
                <a:endParaRPr lang="en-US" sz="20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>
                          <a:latin typeface="Cambria Math"/>
                        </a:rPr>
                        <m:t>= 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𝒋</m:t>
                      </m:r>
                      <m:r>
                        <a:rPr lang="en-US" sz="2000" i="1" dirty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 smtClean="0"/>
              </a:p>
              <a:p>
                <a:r>
                  <a:rPr lang="fr-FR" sz="2000" dirty="0" smtClean="0"/>
                  <a:t>    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Arc</m:t>
                    </m:r>
                    <m:r>
                      <a:rPr lang="fr-FR" sz="20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length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|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|</m:t>
                        </m:r>
                        <m:r>
                          <a:rPr lang="fr-FR" sz="2000" i="1">
                            <a:latin typeface="Cambria Math"/>
                          </a:rPr>
                          <m:t>𝑑𝑡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sup>
                      <m:e>
                        <m:rad>
                          <m:radPr>
                            <m:degHide m:val="on"/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</a:rPr>
                              <m:t> </m:t>
                            </m:r>
                          </m:e>
                        </m:rad>
                        <m:r>
                          <a:rPr lang="fr-FR" sz="2000" i="1">
                            <a:latin typeface="Cambria Math"/>
                          </a:rPr>
                          <m:t>𝑑𝑡</m:t>
                        </m:r>
                        <m:r>
                          <a:rPr lang="fr-FR" sz="2000" i="1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fr-FR" sz="2000" dirty="0" smtClean="0"/>
              </a:p>
              <a:p>
                <a:pPr algn="ctr"/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Similarly, a </a:t>
                </a:r>
                <a:r>
                  <a:rPr lang="en-US" sz="2000" dirty="0"/>
                  <a:t>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3</m:t>
                    </m:r>
                    <m:r>
                      <a:rPr lang="fr-FR" sz="2000" b="0" i="1" smtClean="0">
                        <a:latin typeface="Cambria Math"/>
                      </a:rPr>
                      <m:t>𝐷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with </a:t>
                </a:r>
                <a:r>
                  <a:rPr lang="en-US" sz="2000" dirty="0"/>
                  <a:t>parametric equations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𝑥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i="1">
                          <a:latin typeface="Cambria Math"/>
                        </a:rPr>
                        <m:t>,  </m:t>
                      </m:r>
                      <m:r>
                        <a:rPr lang="fr-FR" sz="2000" i="1">
                          <a:latin typeface="Cambria Math"/>
                        </a:rPr>
                        <m:t>𝑦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i="1">
                          <a:latin typeface="Cambria Math"/>
                        </a:rPr>
                        <m:t>, 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:r>
                  <a:rPr lang="en-US" sz="2000" dirty="0" smtClean="0"/>
                  <a:t>    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𝑥𝑦</m:t>
                    </m:r>
                    <m:r>
                      <a:rPr lang="fr-FR" sz="20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/>
                  <a:t>plane can be given by the vector equation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>
                          <a:latin typeface="Cambria Math"/>
                        </a:rPr>
                        <m:t>= 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𝒋</m:t>
                      </m:r>
                      <m:r>
                        <a:rPr lang="fr-FR" sz="2000" b="1" i="1" dirty="0" smtClean="0">
                          <a:latin typeface="Cambria Math"/>
                        </a:rPr>
                        <m:t>+</m:t>
                      </m:r>
                      <m:r>
                        <a:rPr lang="fr-FR" sz="2000" b="0" i="1" dirty="0" smtClean="0">
                          <a:latin typeface="Cambria Math"/>
                        </a:rPr>
                        <m:t>𝑧</m:t>
                      </m:r>
                      <m:r>
                        <a:rPr lang="fr-FR" sz="2000" b="0" i="1" dirty="0" smtClean="0">
                          <a:latin typeface="Cambria Math"/>
                        </a:rPr>
                        <m:t>(</m:t>
                      </m:r>
                      <m:r>
                        <a:rPr lang="fr-FR" sz="2000" b="0" i="1" dirty="0" smtClean="0">
                          <a:latin typeface="Cambria Math"/>
                        </a:rPr>
                        <m:t>𝑡</m:t>
                      </m:r>
                      <m:r>
                        <a:rPr lang="fr-FR" sz="2000" b="0" i="1" dirty="0" smtClean="0">
                          <a:latin typeface="Cambria Math"/>
                        </a:rPr>
                        <m:t>)</m:t>
                      </m:r>
                      <m:r>
                        <a:rPr lang="fr-FR" sz="2000" b="1" i="1" dirty="0" smtClean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fr-FR" sz="2000" dirty="0"/>
              </a:p>
              <a:p>
                <a:pPr algn="ctr"/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/>
                  <a:t>We </a:t>
                </a:r>
                <a:r>
                  <a:rPr lang="en-US" sz="2000" dirty="0"/>
                  <a:t>assume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is a </a:t>
                </a:r>
                <a:r>
                  <a:rPr lang="en-US" sz="2000" dirty="0">
                    <a:solidFill>
                      <a:srgbClr val="C00000"/>
                    </a:solidFill>
                  </a:rPr>
                  <a:t>smooth curve</a:t>
                </a:r>
                <a:r>
                  <a:rPr lang="en-US" sz="2000" dirty="0" smtClean="0"/>
                  <a:t>. This </a:t>
                </a:r>
                <a:r>
                  <a:rPr lang="en-US" sz="2000" dirty="0"/>
                  <a:t>means </a:t>
                </a:r>
                <a:r>
                  <a:rPr lang="en-US" sz="2000" dirty="0" smtClean="0"/>
                  <a:t>that,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𝒓</m:t>
                    </m:r>
                  </m:oMath>
                </a14:m>
                <a:r>
                  <a:rPr lang="en-US" sz="2000" dirty="0" smtClean="0"/>
                  <a:t> is differentiable,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/>
                      </a:rPr>
                      <m:t>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dirty="0"/>
                  <a:t> is continuous and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/>
                      </a:rPr>
                      <m:t>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𝑡</m:t>
                    </m:r>
                    <m:r>
                      <a:rPr lang="en-US" sz="2000" i="1" dirty="0">
                        <a:latin typeface="Cambria Math"/>
                      </a:rPr>
                      <m:t>) ≠ </m:t>
                    </m:r>
                    <m:r>
                      <a:rPr lang="en-US" sz="2000" b="1" i="1" dirty="0">
                        <a:latin typeface="Cambria Math"/>
                      </a:rPr>
                      <m:t>𝟎</m:t>
                    </m:r>
                    <m:r>
                      <a:rPr lang="en-US" sz="2000" i="1" dirty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algn="just"/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451751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56" t="-540" b="-1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03903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5256584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latin typeface="+mj-lt"/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be a smooth curve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plane </a:t>
                </a:r>
                <a:r>
                  <a:rPr lang="en-US" sz="2000" dirty="0"/>
                  <a:t>given by the vector equation </a:t>
                </a:r>
                <a:endParaRPr lang="en-US" sz="20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𝑟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>
                          <a:latin typeface="Cambria Math"/>
                        </a:rPr>
                        <m:t>= 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𝒋</m:t>
                      </m:r>
                      <m:r>
                        <a:rPr lang="en-US" sz="2000" i="1" dirty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 smtClean="0"/>
              </a:p>
              <a:p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/>
                  <a:t>Divide the </a:t>
                </a:r>
                <a:r>
                  <a:rPr lang="en-US" sz="2000" dirty="0"/>
                  <a:t>parameter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 smtClean="0"/>
                  <a:t>into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subintervals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𝑖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 err="1">
                        <a:latin typeface="Cambria Math"/>
                      </a:rPr>
                      <m:t>𝑡</m:t>
                    </m:r>
                    <m:r>
                      <a:rPr lang="en-US" sz="2000" i="1" baseline="-25000" dirty="0" err="1">
                        <a:latin typeface="Cambria Math"/>
                      </a:rPr>
                      <m:t>𝑖</m:t>
                    </m:r>
                    <m:r>
                      <a:rPr lang="en-US" sz="2000" i="1" dirty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/>
                  <a:t>of equal width.</a:t>
                </a:r>
              </a:p>
              <a:p>
                <a:endParaRPr lang="en-US" sz="2000" dirty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/>
                  <a:t>We 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</a:rPr>
                      <m:t>𝑖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 err="1">
                        <a:latin typeface="Cambria Math"/>
                      </a:rPr>
                      <m:t>𝑡</m:t>
                    </m:r>
                    <m:r>
                      <a:rPr lang="en-US" sz="2000" i="1" baseline="-25000" dirty="0" err="1">
                        <a:latin typeface="Cambria Math"/>
                      </a:rPr>
                      <m:t>𝑖</m:t>
                    </m:r>
                    <m:r>
                      <a:rPr lang="en-US" sz="2000" i="1" dirty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baseline="-25000" dirty="0" err="1">
                        <a:latin typeface="Cambria Math"/>
                      </a:rPr>
                      <m:t>𝑖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𝑦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a:rPr lang="en-US" sz="2000" i="1" dirty="0" err="1">
                        <a:latin typeface="Cambria Math"/>
                      </a:rPr>
                      <m:t>𝑡</m:t>
                    </m:r>
                    <m:r>
                      <a:rPr lang="en-US" sz="2000" i="1" baseline="-25000" dirty="0" err="1">
                        <a:latin typeface="Cambria Math"/>
                      </a:rPr>
                      <m:t>𝑖</m:t>
                    </m:r>
                    <m:r>
                      <a:rPr lang="en-US" sz="2000" i="1" dirty="0"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/>
                  <a:t>Then, the corresponding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divide </a:t>
                </a:r>
                <a:r>
                  <a:rPr lang="en-US" sz="2000" i="1" dirty="0"/>
                  <a:t>C</a:t>
                </a:r>
                <a:r>
                  <a:rPr lang="en-US" sz="2000" dirty="0"/>
                  <a:t> into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sub-arcs </a:t>
                </a:r>
                <a:r>
                  <a:rPr lang="en-US" sz="2000" dirty="0"/>
                  <a:t>with lengths </a:t>
                </a:r>
                <a:br>
                  <a:rPr lang="en-US" sz="2000" dirty="0"/>
                </a:b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∆</m:t>
                    </m:r>
                    <m:r>
                      <a:rPr lang="en-US" sz="2000" i="1" dirty="0" smtClean="0">
                        <a:latin typeface="Cambria Math"/>
                      </a:rPr>
                      <m:t>𝑠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, ∆</m:t>
                    </m:r>
                    <m:r>
                      <a:rPr lang="en-US" sz="2000" i="1" dirty="0">
                        <a:latin typeface="Cambria Math"/>
                      </a:rPr>
                      <m:t>𝑠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, …, ∆</m:t>
                    </m:r>
                    <m:r>
                      <a:rPr lang="en-US" sz="2000" i="1" dirty="0" err="1">
                        <a:latin typeface="Cambria Math"/>
                      </a:rPr>
                      <m:t>𝑠</m:t>
                    </m:r>
                    <m:r>
                      <a:rPr lang="en-US" sz="2000" i="1" baseline="-25000" dirty="0" err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dirty="0"/>
              </a:p>
              <a:p>
                <a:endParaRPr lang="en-US" sz="2000" dirty="0"/>
              </a:p>
              <a:p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5256584" cy="470898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59" t="-518" r="-2433" b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8" t="735"/>
          <a:stretch>
            <a:fillRect/>
          </a:stretch>
        </p:blipFill>
        <p:spPr bwMode="auto">
          <a:xfrm>
            <a:off x="5679652" y="1762314"/>
            <a:ext cx="2996804" cy="2962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991196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5256584" cy="49759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/>
                  <a:t>Then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2000" i="1" smtClean="0">
                            <a:latin typeface="Cambria Math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sup>
                      <m:e>
                        <m:rad>
                          <m:radPr>
                            <m:degHide m:val="on"/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e>
                    </m:nary>
                    <m:r>
                      <a:rPr lang="fr-FR" sz="2000" i="1" smtClean="0">
                        <a:latin typeface="Cambria Math"/>
                      </a:rPr>
                      <m:t>𝑑𝑡</m:t>
                    </m:r>
                  </m:oMath>
                </a14:m>
                <a:endParaRPr lang="fr-FR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/>
                  <a:t>Recall from mean value theorem for integrals that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 smtClean="0"/>
                  <a:t> is smooth, there exists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such that </a:t>
                </a:r>
              </a:p>
              <a:p>
                <a:endParaRPr lang="fr-FR" sz="20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−1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sup>
                        <m:e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i="1">
                          <a:latin typeface="Cambria Math"/>
                        </a:rPr>
                        <m:t>𝑑𝑡</m:t>
                      </m:r>
                      <m:r>
                        <a:rPr lang="fr-FR" sz="2000" b="0" i="1" smtClean="0">
                          <a:latin typeface="Cambria Math"/>
                        </a:rPr>
                        <m:t>=∆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fr-FR" sz="2000" dirty="0"/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 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000" dirty="0"/>
              </a:p>
              <a:p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5256584" cy="497597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59" t="-5392" b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53832"/>
            <a:ext cx="2754132" cy="270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14199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39311"/>
                <a:ext cx="8064128" cy="4234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>
                    <a:latin typeface="+mj-lt"/>
                  </a:rPr>
                  <a:t>Since the </a:t>
                </a:r>
                <a:r>
                  <a:rPr lang="fr-FR" sz="2000" dirty="0" err="1" smtClean="0">
                    <a:latin typeface="+mj-lt"/>
                  </a:rPr>
                  <a:t>parametrization</a:t>
                </a:r>
                <a:r>
                  <a:rPr lang="fr-FR" sz="2000" dirty="0" smtClean="0">
                    <a:latin typeface="+mj-lt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b="0" dirty="0" smtClean="0">
                    <a:latin typeface="+mj-lt"/>
                  </a:rPr>
                  <a:t> </a:t>
                </a:r>
                <a:r>
                  <a:rPr lang="fr-FR" sz="2000" b="0" dirty="0" err="1" smtClean="0">
                    <a:latin typeface="+mj-lt"/>
                  </a:rPr>
                  <a:t>is</a:t>
                </a:r>
                <a:r>
                  <a:rPr lang="fr-FR" sz="2000" b="0" dirty="0" smtClean="0">
                    <a:latin typeface="+mj-lt"/>
                  </a:rPr>
                  <a:t> </a:t>
                </a:r>
                <a:r>
                  <a:rPr lang="fr-FR" sz="2000" b="0" dirty="0" err="1" smtClean="0">
                    <a:latin typeface="+mj-lt"/>
                  </a:rPr>
                  <a:t>smooth</a:t>
                </a:r>
                <a:r>
                  <a:rPr lang="fr-FR" sz="2000" b="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→0</m:t>
                    </m:r>
                  </m:oMath>
                </a14:m>
                <a:r>
                  <a:rPr lang="fr-FR" sz="2000" b="0" dirty="0" smtClean="0">
                    <a:latin typeface="+mj-lt"/>
                  </a:rPr>
                  <a:t> </a:t>
                </a:r>
                <a:r>
                  <a:rPr lang="fr-FR" sz="2000" b="0" dirty="0" err="1" smtClean="0">
                    <a:latin typeface="+mj-lt"/>
                  </a:rPr>
                  <a:t>iff</a:t>
                </a:r>
                <a:r>
                  <a:rPr lang="fr-FR" sz="2000" b="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→0.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endParaRPr lang="fr-FR" sz="20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 b="0" i="0" smtClean="0"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fr-FR" sz="2000" b="0" i="1" smtClean="0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𝑓</m:t>
                              </m:r>
                            </m:e>
                          </m:nary>
                          <m:d>
                            <m:dPr>
                              <m:ctrlPr>
                                <a:rPr lang="en-US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sz="2000" i="1" dirty="0">
                                  <a:latin typeface="Cambria Math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 dirty="0" err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  <m:r>
                            <a:rPr lang="fr-FR" sz="2000" i="1" dirty="0">
                              <a:latin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fr-FR" sz="20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 dirty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fr-FR" sz="2000" i="1" dirty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                       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𝑓</m:t>
                              </m:r>
                            </m:e>
                          </m:nary>
                          <m:d>
                            <m:dPr>
                              <m:ctrlPr>
                                <a:rPr lang="en-US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i="1" dirty="0">
                                  <a:latin typeface="Cambria Math"/>
                                </a:rPr>
                                <m:t>)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 dirty="0" err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i="1" dirty="0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fr-FR" sz="20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fr-FR" sz="20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                       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𝑓</m:t>
                              </m:r>
                            </m:e>
                          </m:nary>
                          <m:d>
                            <m:dPr>
                              <m:ctrlPr>
                                <a:rPr lang="en-US" sz="2000" i="1" dirty="0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 dirty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2000" b="0" i="1" dirty="0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)</m:t>
                              </m:r>
                              <m:r>
                                <a:rPr lang="en-US" sz="2000" i="1" dirty="0">
                                  <a:latin typeface="Cambria Math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fr-FR" sz="2000" i="1" dirty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 dirty="0" err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fr-FR" sz="2000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2000" b="0" i="1" dirty="0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 dirty="0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fr-FR" sz="20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fr-FR" sz="20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func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                       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))</m:t>
                          </m:r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𝑑𝑡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9311"/>
                <a:ext cx="8064128" cy="423468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576" b="-1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973182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61564" y="1318292"/>
                <a:ext cx="8131746" cy="36439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>
                    <a:solidFill>
                      <a:srgbClr val="3333FF"/>
                    </a:solidFill>
                  </a:rPr>
                  <a:t>Theorem</a:t>
                </a:r>
                <a:r>
                  <a:rPr lang="fr-FR" sz="2000" dirty="0" smtClean="0"/>
                  <a:t>:  If a </a:t>
                </a:r>
                <a:r>
                  <a:rPr lang="en-US" sz="2000" dirty="0"/>
                  <a:t>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2</m:t>
                    </m:r>
                    <m:r>
                      <a:rPr lang="fr-FR" sz="2000" i="1">
                        <a:latin typeface="Cambria Math"/>
                      </a:rPr>
                      <m:t>𝐷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can be parameterized by </a:t>
                </a:r>
                <a:r>
                  <a:rPr lang="en-US" sz="2000" dirty="0"/>
                  <a:t>equations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  (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).</m:t>
                    </m:r>
                  </m:oMath>
                </a14:m>
                <a:r>
                  <a:rPr lang="fr-FR" sz="2000" dirty="0" smtClean="0"/>
                  <a:t>                                                        </a:t>
                </a:r>
              </a:p>
              <a:p>
                <a:pPr algn="just"/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 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))</m:t>
                          </m:r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i="1">
                          <a:latin typeface="Cambria Math"/>
                        </a:rPr>
                        <m:t>𝑑𝑡</m:t>
                      </m:r>
                      <m:r>
                        <a:rPr lang="fr-FR" sz="2000" i="1">
                          <a:latin typeface="Cambria Math"/>
                        </a:rPr>
                        <m:t>.</m:t>
                      </m:r>
                    </m:oMath>
                  </m:oMathPara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Similarly</a:t>
                </a:r>
                <a:r>
                  <a:rPr lang="fr-FR" sz="2000" dirty="0" smtClean="0"/>
                  <a:t>, if </a:t>
                </a:r>
                <a:r>
                  <a:rPr lang="fr-FR" sz="2000" dirty="0"/>
                  <a:t>a </a:t>
                </a:r>
                <a:r>
                  <a:rPr lang="en-US" sz="2000" dirty="0"/>
                  <a:t>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3</m:t>
                    </m:r>
                    <m:r>
                      <a:rPr lang="fr-FR" sz="2000" i="1">
                        <a:latin typeface="Cambria Math"/>
                      </a:rPr>
                      <m:t>𝐷</m:t>
                    </m:r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can be parameterized by equations </a:t>
                </a:r>
                <a:endParaRPr lang="en-US" sz="20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,  (</m:t>
                    </m:r>
                    <m:r>
                      <a:rPr lang="fr-FR" sz="2000" i="1">
                        <a:latin typeface="Cambria Math"/>
                      </a:rPr>
                      <m:t>𝑎</m:t>
                    </m:r>
                    <m:r>
                      <a:rPr lang="fr-FR" sz="2000" i="1">
                        <a:latin typeface="Cambria Math"/>
                      </a:rPr>
                      <m:t>≤</m:t>
                    </m:r>
                    <m:r>
                      <a:rPr lang="fr-FR" sz="2000" i="1">
                        <a:latin typeface="Cambria Math"/>
                      </a:rPr>
                      <m:t>𝑡</m:t>
                    </m:r>
                    <m:r>
                      <a:rPr lang="fr-FR" sz="2000" i="1">
                        <a:latin typeface="Cambria Math"/>
                      </a:rPr>
                      <m:t>≤</m:t>
                    </m:r>
                    <m:r>
                      <a:rPr lang="fr-FR" sz="2000" i="1">
                        <a:latin typeface="Cambria Math"/>
                      </a:rPr>
                      <m:t>𝑏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                                                      </a:t>
                </a:r>
                <a:endParaRPr lang="fr-FR" sz="2000" dirty="0"/>
              </a:p>
              <a:p>
                <a:pPr algn="just"/>
                <a:r>
                  <a:rPr lang="fr-FR" sz="2000" dirty="0" err="1"/>
                  <a:t>then</a:t>
                </a:r>
                <a:r>
                  <a:rPr lang="fr-FR" sz="2000" dirty="0"/>
                  <a:t> 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))</m:t>
                          </m:r>
                          <m:rad>
                            <m:radPr>
                              <m:degHide m:val="on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fr-FR" sz="2000" i="1">
                          <a:latin typeface="Cambria Math"/>
                        </a:rPr>
                        <m:t>𝑑𝑡</m:t>
                      </m:r>
                      <m:r>
                        <a:rPr lang="fr-FR" sz="20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64" y="1318292"/>
                <a:ext cx="8131746" cy="364394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825" t="-669" r="-28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6518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7"/>
            <a:ext cx="7344816" cy="433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5" y="3284984"/>
            <a:ext cx="2225464" cy="205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0260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3"/>
            <a:ext cx="7776864" cy="4195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289257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1061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66135"/>
            <a:ext cx="3318396" cy="2363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059738" cy="2296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Example:</a:t>
                </a:r>
                <a:r>
                  <a:rPr lang="en-US" sz="2000" dirty="0" smtClean="0"/>
                  <a:t> Evaluate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2+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𝑑𝑠</m:t>
                        </m:r>
                      </m:e>
                    </m:nary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where </a:t>
                </a:r>
                <a:r>
                  <a:rPr lang="en-US" sz="2000" i="1" dirty="0"/>
                  <a:t>C</a:t>
                </a:r>
                <a:r>
                  <a:rPr lang="en-US" sz="2000" dirty="0"/>
                  <a:t> is the upper half of the unit circle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+ </m:t>
                    </m:r>
                    <m:r>
                      <a:rPr lang="en-US" sz="2000" i="1" dirty="0">
                        <a:latin typeface="Cambria Math"/>
                      </a:rPr>
                      <m:t>𝑦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= 1</m:t>
                    </m:r>
                    <m:r>
                      <a:rPr lang="fr-FR" sz="2000" b="0" i="0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Solution: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unit circle can be </a:t>
                </a:r>
                <a:r>
                  <a:rPr lang="en-US" sz="2000" dirty="0" smtClean="0"/>
                  <a:t>parameterized </a:t>
                </a:r>
                <a:r>
                  <a:rPr lang="en-US" sz="2000" dirty="0"/>
                  <a:t>by means of the equations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func>
                      <m:funcPr>
                        <m:ctrlPr>
                          <a:rPr lang="en-US" sz="20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i="0" dirty="0" err="1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  <m:r>
                      <a:rPr lang="en-US" sz="2000" i="1" dirty="0">
                        <a:latin typeface="Cambria Math"/>
                      </a:rPr>
                      <m:t>      </m:t>
                    </m:r>
                    <m:r>
                      <a:rPr lang="en-US" sz="2000" i="1" dirty="0">
                        <a:latin typeface="Cambria Math"/>
                      </a:rPr>
                      <m:t>𝑦</m:t>
                    </m:r>
                    <m:r>
                      <a:rPr lang="en-US" sz="2000" i="1" dirty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0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i="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000" i="1" dirty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fr-FR" sz="2000" b="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0 ≤ 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≤ </m:t>
                    </m:r>
                    <m:r>
                      <a:rPr lang="el-GR" sz="2000" i="1" dirty="0">
                        <a:latin typeface="Cambria Math"/>
                      </a:rPr>
                      <m:t>𝜋</m:t>
                    </m:r>
                  </m:oMath>
                </a14:m>
                <a:r>
                  <a:rPr lang="fr-FR" sz="2000" dirty="0" smtClean="0"/>
                  <a:t>.</a:t>
                </a:r>
                <a:endParaRPr lang="el-GR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8" cy="229652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756" t="-27321" r="-1059" b="-3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70578900"/>
              </p:ext>
            </p:extLst>
          </p:nvPr>
        </p:nvGraphicFramePr>
        <p:xfrm>
          <a:off x="755576" y="3207752"/>
          <a:ext cx="5099670" cy="2550786"/>
        </p:xfrm>
        <a:graphic>
          <a:graphicData uri="http://schemas.openxmlformats.org/presentationml/2006/ole">
            <p:oleObj spid="_x0000_s24637" name="Equation" r:id="rId6" imgW="3302000" imgH="1651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120194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61564" y="1318292"/>
                <a:ext cx="8131746" cy="3447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Remarks:</a:t>
                </a:r>
                <a:r>
                  <a:rPr lang="fr-FR" sz="2000" dirty="0" smtClean="0"/>
                  <a:t>  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The </a:t>
                </a:r>
                <a:r>
                  <a:rPr lang="en-US" sz="2000" dirty="0"/>
                  <a:t>value of the </a:t>
                </a:r>
                <a:r>
                  <a:rPr lang="en-US" sz="2000" dirty="0">
                    <a:solidFill>
                      <a:srgbClr val="3333FF"/>
                    </a:solidFill>
                  </a:rPr>
                  <a:t>line integral does not depend on the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parameterization </a:t>
                </a:r>
                <a:r>
                  <a:rPr lang="en-US" sz="2000" dirty="0"/>
                  <a:t>of the </a:t>
                </a:r>
                <a:r>
                  <a:rPr lang="en-US" sz="2000" dirty="0" smtClean="0"/>
                  <a:t>curve provided </a:t>
                </a:r>
                <a:r>
                  <a:rPr lang="en-US" sz="2000" dirty="0">
                    <a:solidFill>
                      <a:srgbClr val="C00000"/>
                    </a:solidFill>
                  </a:rPr>
                  <a:t>the curve is traversed exactly once</a:t>
                </a:r>
                <a:r>
                  <a:rPr lang="en-US" sz="2000" dirty="0"/>
                  <a:t> as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increases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/>
                  <a:t>. </a:t>
                </a: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W</a:t>
                </a:r>
                <a:r>
                  <a:rPr lang="en-US" sz="2000" dirty="0" smtClean="0"/>
                  <a:t>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is the line segment that joins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0) </m:t>
                    </m:r>
                  </m:oMath>
                </a14:m>
                <a:r>
                  <a:rPr lang="en-US" sz="2000" dirty="0"/>
                  <a:t>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, 0)</m:t>
                    </m:r>
                  </m:oMath>
                </a14:m>
                <a:r>
                  <a:rPr lang="en-US" sz="2000" dirty="0"/>
                  <a:t>, using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as the parameter, we can write the parametric equations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as: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fr-FR" sz="2000" b="0" i="1" dirty="0" smtClean="0">
                          <a:latin typeface="Cambria Math"/>
                        </a:rPr>
                        <m:t>, 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latin typeface="Cambria Math"/>
                        </a:rPr>
                        <m:t> = 0,     </m:t>
                      </m:r>
                      <m:r>
                        <a:rPr lang="en-US" sz="2000" i="1" dirty="0" smtClean="0">
                          <a:latin typeface="Cambria Math"/>
                        </a:rPr>
                        <m:t>𝑎</m:t>
                      </m:r>
                      <m:r>
                        <a:rPr lang="en-US" sz="2000" i="1" dirty="0" smtClean="0">
                          <a:latin typeface="Cambria Math"/>
                        </a:rPr>
                        <m:t> ≤ 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 ≤ </m:t>
                      </m:r>
                      <m:r>
                        <a:rPr lang="en-US" sz="2000" i="1" dirty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fr-FR" sz="2000" dirty="0" smtClean="0"/>
              </a:p>
              <a:p>
                <a:r>
                  <a:rPr lang="en-US" dirty="0" smtClean="0"/>
                  <a:t>     In this case, the </a:t>
                </a:r>
                <a:r>
                  <a:rPr lang="en-US" dirty="0"/>
                  <a:t>line integral reduces to an ordinary </a:t>
                </a:r>
                <a:r>
                  <a:rPr lang="en-US" dirty="0" smtClean="0"/>
                  <a:t>single integral.</a:t>
                </a:r>
                <a:endParaRPr lang="en-US" dirty="0"/>
              </a:p>
              <a:p>
                <a:pPr algn="ctr"/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64" y="1318292"/>
                <a:ext cx="8131746" cy="344709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825" t="-707" r="-1725" b="-2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17935709"/>
              </p:ext>
            </p:extLst>
          </p:nvPr>
        </p:nvGraphicFramePr>
        <p:xfrm>
          <a:off x="2828149" y="4581128"/>
          <a:ext cx="3054313" cy="584015"/>
        </p:xfrm>
        <a:graphic>
          <a:graphicData uri="http://schemas.openxmlformats.org/presentationml/2006/ole">
            <p:oleObj spid="_x0000_s23616" name="Equation" r:id="rId5" imgW="1727200" imgH="330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041749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07"/>
          <a:stretch>
            <a:fillRect/>
          </a:stretch>
        </p:blipFill>
        <p:spPr bwMode="auto">
          <a:xfrm>
            <a:off x="5890032" y="1465776"/>
            <a:ext cx="279117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61564" y="1318292"/>
                <a:ext cx="5350596" cy="44793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Piecewise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smooth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curve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 smtClean="0"/>
                  <a:t>  </a:t>
                </a: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be </a:t>
                </a:r>
                <a:r>
                  <a:rPr lang="en-US" dirty="0"/>
                  <a:t>a union of a finite number of smooth curves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  <m:r>
                      <a:rPr lang="en-US" i="1" baseline="-25000" dirty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𝐶</m:t>
                    </m:r>
                    <m:r>
                      <a:rPr lang="en-US" i="1" baseline="-25000" dirty="0">
                        <a:latin typeface="Cambria Math"/>
                      </a:rPr>
                      <m:t>2</m:t>
                    </m:r>
                    <m:r>
                      <a:rPr lang="en-US" i="1" dirty="0">
                        <a:latin typeface="Cambria Math"/>
                      </a:rPr>
                      <m:t>, …, </m:t>
                    </m:r>
                    <m:r>
                      <a:rPr lang="en-US" i="1" dirty="0" err="1">
                        <a:latin typeface="Cambria Math"/>
                      </a:rPr>
                      <m:t>𝐶</m:t>
                    </m:r>
                    <m:r>
                      <a:rPr lang="en-US" i="1" baseline="-25000" dirty="0" err="1">
                        <a:latin typeface="Cambria Math"/>
                      </a:rPr>
                      <m:t>𝑛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where the initial point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</m:t>
                        </m:r>
                        <m:r>
                          <a:rPr lang="fr-FR" b="0" i="1" dirty="0" smtClean="0"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is </a:t>
                </a:r>
                <a:r>
                  <a:rPr lang="en-US" dirty="0"/>
                  <a:t>the terminal point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 </m:t>
                    </m:r>
                    <m:r>
                      <a:rPr lang="fr-FR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dirty="0" smtClean="0"/>
                  <a:t> is a called piecewise smooth curve.  </a:t>
                </a:r>
                <a:endParaRPr lang="en-US" sz="2000" dirty="0" smtClean="0"/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Line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integral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along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curve</a:t>
                </a:r>
                <a:r>
                  <a:rPr lang="fr-FR" sz="2000" dirty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/>
                  <a:t>  </a:t>
                </a:r>
                <a:r>
                  <a:rPr lang="en-US" sz="2000" dirty="0" smtClean="0"/>
                  <a:t>T</a:t>
                </a:r>
                <a:r>
                  <a:rPr lang="en-US" dirty="0" smtClean="0"/>
                  <a:t>hen</a:t>
                </a:r>
                <a:r>
                  <a:rPr lang="en-US" dirty="0"/>
                  <a:t>, we define the integral of </a:t>
                </a:r>
                <a:r>
                  <a:rPr lang="en-US" i="1" dirty="0"/>
                  <a:t>f</a:t>
                </a:r>
                <a:r>
                  <a:rPr lang="en-US" dirty="0"/>
                  <a:t> along </a:t>
                </a:r>
                <a:r>
                  <a:rPr lang="en-US" i="1" dirty="0"/>
                  <a:t>C</a:t>
                </a:r>
                <a:r>
                  <a:rPr lang="en-US" dirty="0"/>
                  <a:t> </a:t>
                </a:r>
                <a:r>
                  <a:rPr lang="en-US" dirty="0" smtClean="0"/>
                  <a:t>as </a:t>
                </a:r>
                <a:r>
                  <a:rPr lang="en-US" dirty="0"/>
                  <a:t>the sum of the integrals of </a:t>
                </a:r>
                <a:r>
                  <a:rPr lang="en-US" i="1" dirty="0"/>
                  <a:t>f</a:t>
                </a:r>
                <a:r>
                  <a:rPr lang="en-US" dirty="0"/>
                  <a:t> along each </a:t>
                </a:r>
                <a:r>
                  <a:rPr lang="en-US" dirty="0" smtClean="0"/>
                  <a:t>of </a:t>
                </a:r>
                <a:r>
                  <a:rPr lang="en-US" dirty="0"/>
                  <a:t>the smooth pieces of </a:t>
                </a:r>
                <a:r>
                  <a:rPr lang="en-US" i="1" dirty="0"/>
                  <a:t>C</a:t>
                </a:r>
                <a:r>
                  <a:rPr lang="en-US" dirty="0" smtClean="0"/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i="1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+…+</m:t>
                      </m:r>
                      <m:nary>
                        <m:naryPr>
                          <m:supHide m:val="on"/>
                          <m:ctrlPr>
                            <a:rPr lang="fr-FR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 algn="just"/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64" y="1318292"/>
                <a:ext cx="5350596" cy="447936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254" t="-544" r="-2395" b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818738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 along piecewise smooth 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4677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059738" cy="2911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</a:t>
                </a:r>
                <a:r>
                  <a:rPr lang="en-US" sz="2000" dirty="0" smtClean="0"/>
                  <a:t> Evaluate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𝑑𝑠</m:t>
                        </m:r>
                      </m:e>
                    </m:nary>
                  </m:oMath>
                </a14:m>
                <a:r>
                  <a:rPr lang="en-US" sz="2000" dirty="0" smtClean="0"/>
                  <a:t> where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𝐶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consists of the arc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/>
                  <a:t> of </a:t>
                </a:r>
                <a:r>
                  <a:rPr lang="en-US" sz="2000" dirty="0" smtClean="0"/>
                  <a:t>the parabola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(0, 0) </m:t>
                    </m:r>
                  </m:oMath>
                </a14:m>
                <a:r>
                  <a:rPr lang="en-US" sz="2000" dirty="0"/>
                  <a:t>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(1, 1) </m:t>
                    </m:r>
                  </m:oMath>
                </a14:m>
                <a:r>
                  <a:rPr lang="en-US" sz="2000" dirty="0"/>
                  <a:t>followed by the vertical </a:t>
                </a:r>
                <a:r>
                  <a:rPr lang="en-US" sz="2000" dirty="0" smtClean="0"/>
                  <a:t>line segment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(1, 1) </m:t>
                    </m:r>
                  </m:oMath>
                </a14:m>
                <a:r>
                  <a:rPr lang="en-US" sz="2000" dirty="0"/>
                  <a:t>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(1, 2).  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Solution: </a:t>
                </a:r>
                <a:r>
                  <a:rPr lang="en-US" sz="20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/>
                  <a:t> is the graph of </a:t>
                </a:r>
                <a:r>
                  <a:rPr lang="en-US" sz="2000" dirty="0" smtClean="0"/>
                  <a:t> a </a:t>
                </a:r>
                <a:r>
                  <a:rPr lang="en-US" sz="2000" dirty="0"/>
                  <a:t>function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we </a:t>
                </a:r>
                <a:r>
                  <a:rPr lang="en-US" sz="2000" dirty="0"/>
                  <a:t>can </a:t>
                </a:r>
                <a:endParaRPr lang="en-US" sz="2000" dirty="0" smtClean="0"/>
              </a:p>
              <a:p>
                <a:r>
                  <a:rPr lang="en-US" sz="2000" dirty="0" smtClean="0"/>
                  <a:t>choose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as </a:t>
                </a:r>
                <a:r>
                  <a:rPr lang="en-US" sz="2000" dirty="0"/>
                  <a:t>the parameter</a:t>
                </a:r>
                <a:r>
                  <a:rPr lang="en-US" sz="2000" dirty="0" smtClean="0"/>
                  <a:t>. Then</a:t>
                </a:r>
                <a:r>
                  <a:rPr lang="en-US" sz="2000" dirty="0"/>
                  <a:t>, the equations for 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  <m:r>
                      <a:rPr lang="en-US" sz="2000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 smtClean="0"/>
                  <a:t> become</a:t>
                </a:r>
                <a:r>
                  <a:rPr lang="en-US" sz="2000" dirty="0"/>
                  <a:t>: 	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    </m:t>
                    </m:r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   0 ≤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≤ 1.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8" cy="291188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21548" r="-1740" b="-2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96952"/>
            <a:ext cx="2106469" cy="2235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492757"/>
              </p:ext>
            </p:extLst>
          </p:nvPr>
        </p:nvGraphicFramePr>
        <p:xfrm>
          <a:off x="755576" y="3861048"/>
          <a:ext cx="3045619" cy="2295681"/>
        </p:xfrm>
        <a:graphic>
          <a:graphicData uri="http://schemas.openxmlformats.org/presentationml/2006/ole">
            <p:oleObj spid="_x0000_s26674" name="Equation" r:id="rId6" imgW="2159000" imgH="1625600" progId="">
              <p:embed/>
            </p:oleObj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818738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 along piecewise smooth 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4672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0441" y="1560342"/>
            <a:ext cx="2525247" cy="267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059738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Cont..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, we choose y </a:t>
                </a:r>
                <a:r>
                  <a:rPr lang="en-US" sz="2000" dirty="0" smtClean="0"/>
                  <a:t>as </a:t>
                </a:r>
                <a:r>
                  <a:rPr lang="en-US" sz="2000" dirty="0"/>
                  <a:t>the </a:t>
                </a:r>
                <a:r>
                  <a:rPr lang="en-US" sz="2000" dirty="0" smtClean="0"/>
                  <a:t>parameter.</a:t>
                </a:r>
              </a:p>
              <a:p>
                <a:pPr algn="just"/>
                <a:r>
                  <a:rPr lang="en-US" sz="2000" dirty="0" smtClean="0"/>
                  <a:t>So</a:t>
                </a:r>
                <a:r>
                  <a:rPr lang="en-US" sz="2000" dirty="0"/>
                  <a:t>, the equations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are</a:t>
                </a:r>
                <a:r>
                  <a:rPr lang="en-US" sz="2000" dirty="0"/>
                  <a:t>: </a:t>
                </a:r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=1     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r>
                        <a:rPr lang="en-US" sz="2000" i="1" dirty="0">
                          <a:latin typeface="Cambria Math"/>
                        </a:rPr>
                        <m:t>=1     1≤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r>
                        <a:rPr lang="en-US" sz="2000" i="1" dirty="0">
                          <a:latin typeface="Cambria Math"/>
                        </a:rPr>
                        <m:t>≤2 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:r>
                  <a:rPr lang="en-US" sz="2000" dirty="0" smtClean="0"/>
                  <a:t>Therefore,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Thus  </a:t>
                </a:r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8" cy="3170099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756" t="-769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0407308"/>
              </p:ext>
            </p:extLst>
          </p:nvPr>
        </p:nvGraphicFramePr>
        <p:xfrm>
          <a:off x="759966" y="2664207"/>
          <a:ext cx="4460106" cy="1480084"/>
        </p:xfrm>
        <a:graphic>
          <a:graphicData uri="http://schemas.openxmlformats.org/presentationml/2006/ole">
            <p:oleObj spid="_x0000_s27740" name="Equation" r:id="rId6" imgW="2527300" imgH="8382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89856390"/>
              </p:ext>
            </p:extLst>
          </p:nvPr>
        </p:nvGraphicFramePr>
        <p:xfrm>
          <a:off x="827584" y="4725144"/>
          <a:ext cx="3312368" cy="1419839"/>
        </p:xfrm>
        <a:graphic>
          <a:graphicData uri="http://schemas.openxmlformats.org/presentationml/2006/ole">
            <p:oleObj spid="_x0000_s27741" name="Equation" r:id="rId7" imgW="1777229" imgH="761669" progId="">
              <p:embed/>
            </p:oleObj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818738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 along piecewise smooth curves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08469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2"/>
              <p:cNvSpPr>
                <a:spLocks noChangeArrowheads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anchor="ctr"/>
              <a:lstStyle/>
              <a:p>
                <a:pPr>
                  <a:defRPr/>
                </a:pPr>
                <a:r>
                  <a:rPr lang="fr-FR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Line </a:t>
                </a:r>
                <a:r>
                  <a:rPr lang="en-US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integrals with respect to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𝑧</m:t>
                    </m:r>
                    <m:r>
                      <a:rPr lang="fr-FR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en-CA" sz="3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>
          <p:sp>
            <p:nvSpPr>
              <p:cNvPr id="11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087" t="-4464" b="-2767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059738" cy="320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> We have second type of line integral in which we replace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𝑑𝑠</m:t>
                    </m:r>
                  </m:oMath>
                </a14:m>
                <a:r>
                  <a:rPr lang="en-US" sz="2000" dirty="0" smtClean="0"/>
                  <a:t> in the integral by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𝑑𝑦</m:t>
                    </m:r>
                    <m:r>
                      <a:rPr lang="fr-FR" sz="2000" b="0" i="1" dirty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𝑑𝑧</m:t>
                    </m:r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sz="2000" dirty="0" smtClean="0"/>
                  <a:t> Suppose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a function defined on a smooth curve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in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plane and that partition points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are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. Letting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fr-FR" sz="20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latin typeface="Cambria Math"/>
                        </a:rPr>
                        <m:t>and</m:t>
                      </m:r>
                      <m:r>
                        <a:rPr lang="fr-FR" sz="2000" b="0" i="0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fr-FR" sz="2000" b="0" dirty="0" smtClean="0"/>
              </a:p>
              <a:p>
                <a:pPr algn="just"/>
                <a:r>
                  <a:rPr lang="en-US" sz="2000" dirty="0"/>
                  <a:t>w</a:t>
                </a:r>
                <a:r>
                  <a:rPr lang="en-US" sz="2000" dirty="0" smtClean="0"/>
                  <a:t>e would like to define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 b="0" i="0" smtClean="0"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→0</m:t>
                                  </m:r>
                                </m:e>
                              </m:func>
                            </m:lim>
                          </m:limLow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  <m:r>
                            <a:rPr lang="fr-FR" sz="2000" i="1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i="1">
                          <a:latin typeface="Cambria Math"/>
                        </a:rPr>
                        <m:t>𝑑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func>
                                <m:func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fr-FR" sz="2000" i="1">
                                      <a:latin typeface="Cambria Math"/>
                                    </a:rPr>
                                    <m:t>→0</m:t>
                                  </m:r>
                                </m:e>
                              </m:func>
                            </m:lim>
                          </m:limLow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r>
                            <a:rPr lang="fr-FR" sz="2000" i="1">
                              <a:latin typeface="Cambria Math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∗</m:t>
                              </m:r>
                            </m:sup>
                          </m:sSubSup>
                          <m:r>
                            <a:rPr lang="fr-FR" sz="20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fr-FR" sz="2000" i="1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8" cy="320177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762" r="-1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06502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2"/>
              <p:cNvSpPr>
                <a:spLocks noChangeArrowheads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anchor="ctr"/>
              <a:lstStyle/>
              <a:p>
                <a:pPr>
                  <a:defRPr/>
                </a:pPr>
                <a:r>
                  <a:rPr lang="fr-FR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Line </a:t>
                </a:r>
                <a:r>
                  <a:rPr lang="en-US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integrals with respect to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𝑧</m:t>
                    </m:r>
                    <m:r>
                      <a:rPr lang="fr-FR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en-CA" sz="3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>
          <p:sp>
            <p:nvSpPr>
              <p:cNvPr id="11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087" t="-4464" b="-2767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059738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sz="2000" dirty="0" smtClean="0"/>
                  <a:t> Unlike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, the values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change sign if the order of the partition points along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is reversed. 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In order to define the line integrals using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𝑑𝑦</m:t>
                    </m:r>
                  </m:oMath>
                </a14:m>
                <a:r>
                  <a:rPr lang="en-US" sz="2000" dirty="0" smtClean="0"/>
                  <a:t>, we must restrict ourselves to oriented curves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and to partitions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in which the partition points are ordered in the direction of the curve. 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With this restriction, if the limits exist and do not depend on the choice of partition or sampling points, then we refer them as the line integrals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with respect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000" dirty="0" smtClean="0"/>
                  <a:t> along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8" cy="317009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6" t="-769" r="-1740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271189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2"/>
              <p:cNvSpPr>
                <a:spLocks noChangeArrowheads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anchor="ctr"/>
              <a:lstStyle/>
              <a:p>
                <a:pPr>
                  <a:defRPr/>
                </a:pPr>
                <a:r>
                  <a:rPr lang="fr-FR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Line </a:t>
                </a:r>
                <a:r>
                  <a:rPr lang="en-US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integrals with respect to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𝑧</m:t>
                    </m:r>
                    <m:r>
                      <a:rPr lang="fr-FR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en-CA" sz="3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>
          <p:sp>
            <p:nvSpPr>
              <p:cNvPr id="11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087" t="-4464" b="-2767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059738" cy="38065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Evaluating line integrals with respect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𝑧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:</a:t>
                </a:r>
                <a:r>
                  <a:rPr lang="en-US" sz="2000" dirty="0" smtClean="0"/>
                  <a:t> 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The </a:t>
                </a:r>
                <a:r>
                  <a:rPr lang="en-US" sz="2000" dirty="0"/>
                  <a:t>following formulas say that line integrals with respect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000" dirty="0"/>
                  <a:t> can also be evaluated by expressing everything in terms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b="0" i="1" dirty="0" smtClean="0">
                          <a:latin typeface="Cambria Math"/>
                        </a:rPr>
                        <m:t>, 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fr-FR" sz="2000" b="0" i="0" dirty="0" smtClean="0">
                          <a:latin typeface="Cambria Math"/>
                        </a:rPr>
                        <m:t>,  </m:t>
                      </m:r>
                      <m:r>
                        <a:rPr lang="en-US" sz="2000" i="1" dirty="0" smtClean="0">
                          <a:latin typeface="Cambria Math"/>
                        </a:rPr>
                        <m:t>𝑑𝑥</m:t>
                      </m:r>
                      <m:r>
                        <a:rPr lang="en-US" sz="2000" i="1" dirty="0" smtClean="0">
                          <a:latin typeface="Cambria Math"/>
                        </a:rPr>
                        <m:t> = </m:t>
                      </m:r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dirty="0" smtClean="0">
                              <a:latin typeface="Cambria Math"/>
                            </a:rPr>
                            <m:t>′</m:t>
                          </m:r>
                          <m:d>
                            <m:dPr>
                              <m:ctrlPr>
                                <a:rPr lang="en-US" sz="200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 dirty="0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sz="2000" i="1" dirty="0" err="1">
                          <a:latin typeface="Cambria Math"/>
                        </a:rPr>
                        <m:t>𝑑𝑡</m:t>
                      </m:r>
                      <m:r>
                        <a:rPr lang="fr-FR" sz="2000" b="0" i="1" dirty="0" smtClean="0">
                          <a:latin typeface="Cambria Math"/>
                        </a:rPr>
                        <m:t>,  </m:t>
                      </m:r>
                      <m:r>
                        <a:rPr lang="en-US" sz="2000" i="1" dirty="0" err="1">
                          <a:latin typeface="Cambria Math"/>
                        </a:rPr>
                        <m:t>𝑑𝑦</m:t>
                      </m:r>
                      <m:r>
                        <a:rPr lang="en-US" sz="2000" i="1" dirty="0">
                          <a:latin typeface="Cambria Math"/>
                        </a:rPr>
                        <m:t> = </m:t>
                      </m:r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fr-FR" sz="2000" b="0" i="1" dirty="0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 dirty="0" err="1">
                          <a:latin typeface="Cambria Math"/>
                        </a:rPr>
                        <m:t>𝑑𝑡</m:t>
                      </m:r>
                      <m:r>
                        <a:rPr lang="fr-FR" sz="2000" b="0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 smtClean="0"/>
                  <a:t>Therefore,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And 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Sometimes we write </a:t>
                </a:r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8" cy="380655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756" t="-641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87258071"/>
              </p:ext>
            </p:extLst>
          </p:nvPr>
        </p:nvGraphicFramePr>
        <p:xfrm>
          <a:off x="2051100" y="2996952"/>
          <a:ext cx="4681140" cy="1722732"/>
        </p:xfrm>
        <a:graphic>
          <a:graphicData uri="http://schemas.openxmlformats.org/presentationml/2006/ole">
            <p:oleObj spid="_x0000_s30762" name="Equation" r:id="rId6" imgW="2451100" imgH="9017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57086"/>
              </p:ext>
            </p:extLst>
          </p:nvPr>
        </p:nvGraphicFramePr>
        <p:xfrm>
          <a:off x="1907705" y="5301208"/>
          <a:ext cx="3600400" cy="1272062"/>
        </p:xfrm>
        <a:graphic>
          <a:graphicData uri="http://schemas.openxmlformats.org/presentationml/2006/ole">
            <p:oleObj spid="_x0000_s30763" name="Equation" r:id="rId7" imgW="1727200" imgH="609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966817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2"/>
              <p:cNvSpPr>
                <a:spLocks noChangeArrowheads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anchor="ctr"/>
              <a:lstStyle/>
              <a:p>
                <a:pPr>
                  <a:defRPr/>
                </a:pPr>
                <a:r>
                  <a:rPr lang="fr-FR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Line </a:t>
                </a:r>
                <a:r>
                  <a:rPr lang="en-US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integrals with respect to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𝑧</m:t>
                    </m:r>
                    <m:r>
                      <a:rPr lang="fr-FR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en-CA" sz="3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>
          <p:sp>
            <p:nvSpPr>
              <p:cNvPr id="11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087" t="-4464" b="-2767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70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524327" cy="400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301208"/>
            <a:ext cx="1296144" cy="150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9904" y="5350428"/>
            <a:ext cx="1244174" cy="146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52516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2"/>
              <p:cNvSpPr>
                <a:spLocks noChangeArrowheads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anchor="ctr"/>
              <a:lstStyle/>
              <a:p>
                <a:pPr>
                  <a:defRPr/>
                </a:pPr>
                <a:r>
                  <a:rPr lang="fr-FR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Line </a:t>
                </a:r>
                <a:r>
                  <a:rPr lang="en-US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integrals with respect to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𝑧</m:t>
                    </m:r>
                    <m:r>
                      <a:rPr lang="fr-FR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en-CA" sz="3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>
          <p:sp>
            <p:nvSpPr>
              <p:cNvPr id="11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087" t="-4464" b="-2767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236295" cy="532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72816"/>
            <a:ext cx="2231480" cy="226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154479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2"/>
              <p:cNvSpPr>
                <a:spLocks noChangeArrowheads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anchor="ctr"/>
              <a:lstStyle/>
              <a:p>
                <a:pPr>
                  <a:defRPr/>
                </a:pPr>
                <a:r>
                  <a:rPr lang="fr-FR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Line </a:t>
                </a:r>
                <a:r>
                  <a:rPr lang="en-US" sz="3200" dirty="0" smtClean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integrals with respect to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𝑥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𝑦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𝑧</m:t>
                    </m:r>
                    <m:r>
                      <a:rPr lang="fr-FR" sz="3200" i="1" dirty="0" smtClean="0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en-CA" sz="3200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>
          <p:sp>
            <p:nvSpPr>
              <p:cNvPr id="11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620713"/>
                <a:ext cx="7885113" cy="68580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087" t="-4464" b="-27679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03322"/>
            <a:ext cx="2592288" cy="2015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127" y="1503322"/>
            <a:ext cx="2812753" cy="60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19687"/>
            <a:ext cx="2808312" cy="60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596" y="3189776"/>
            <a:ext cx="2622312" cy="599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67258"/>
            <a:ext cx="4861308" cy="58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900" y="4921050"/>
            <a:ext cx="4843976" cy="596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058759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Rectangle 8"/>
              <p:cNvSpPr>
                <a:spLocks noChangeArrowheads="1"/>
              </p:cNvSpPr>
              <p:nvPr/>
            </p:nvSpPr>
            <p:spPr bwMode="auto">
              <a:xfrm>
                <a:off x="828352" y="2017871"/>
                <a:ext cx="7848104" cy="2631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Introduction to line integrals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Arc length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Evaluating line integrals 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Line integral along piecewise smooth curves</a:t>
                </a:r>
              </a:p>
              <a:p>
                <a:pPr marL="0" lvl="2" indent="-365125">
                  <a:lnSpc>
                    <a:spcPct val="150000"/>
                  </a:lnSpc>
                  <a:buFont typeface="Arial" charset="0"/>
                  <a:buChar char="•"/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Line integrals with respect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𝑧</m:t>
                    </m:r>
                  </m:oMath>
                </a14:m>
                <a:endParaRPr lang="en-US" sz="22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8352" y="2017871"/>
                <a:ext cx="7848104" cy="263149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32" b="-138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18667</TotalTime>
  <Words>197</Words>
  <Application>Microsoft Office PowerPoint</Application>
  <PresentationFormat>On-screen Show (4:3)</PresentationFormat>
  <Paragraphs>230</Paragraphs>
  <Slides>37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2844</cp:revision>
  <dcterms:created xsi:type="dcterms:W3CDTF">2012-05-05T21:34:59Z</dcterms:created>
  <dcterms:modified xsi:type="dcterms:W3CDTF">2013-01-02T10:04:02Z</dcterms:modified>
</cp:coreProperties>
</file>