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66" r:id="rId3"/>
    <p:sldId id="267" r:id="rId4"/>
    <p:sldId id="743" r:id="rId5"/>
    <p:sldId id="747" r:id="rId6"/>
    <p:sldId id="748" r:id="rId7"/>
    <p:sldId id="751" r:id="rId8"/>
    <p:sldId id="757" r:id="rId9"/>
    <p:sldId id="759" r:id="rId10"/>
    <p:sldId id="764" r:id="rId11"/>
    <p:sldId id="763" r:id="rId12"/>
    <p:sldId id="765" r:id="rId13"/>
    <p:sldId id="766" r:id="rId14"/>
    <p:sldId id="767" r:id="rId15"/>
    <p:sldId id="779" r:id="rId16"/>
    <p:sldId id="768" r:id="rId17"/>
    <p:sldId id="769" r:id="rId18"/>
    <p:sldId id="770" r:id="rId19"/>
    <p:sldId id="771" r:id="rId20"/>
    <p:sldId id="772" r:id="rId21"/>
    <p:sldId id="773" r:id="rId22"/>
    <p:sldId id="774" r:id="rId23"/>
    <p:sldId id="775" r:id="rId24"/>
    <p:sldId id="776" r:id="rId25"/>
    <p:sldId id="777" r:id="rId26"/>
    <p:sldId id="778" r:id="rId27"/>
    <p:sldId id="780" r:id="rId28"/>
    <p:sldId id="781" r:id="rId29"/>
    <p:sldId id="783" r:id="rId30"/>
    <p:sldId id="782" r:id="rId31"/>
    <p:sldId id="784" r:id="rId32"/>
    <p:sldId id="785" r:id="rId33"/>
    <p:sldId id="494" r:id="rId34"/>
  </p:sldIdLst>
  <p:sldSz cx="9144000" cy="6858000" type="screen4x3"/>
  <p:notesSz cx="6858000" cy="9144000"/>
  <p:custDataLst>
    <p:tags r:id="rId3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676" autoAdjust="0"/>
    <p:restoredTop sz="96803" autoAdjust="0"/>
  </p:normalViewPr>
  <p:slideViewPr>
    <p:cSldViewPr>
      <p:cViewPr>
        <p:scale>
          <a:sx n="62" d="100"/>
          <a:sy n="62" d="100"/>
        </p:scale>
        <p:origin x="-1470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33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27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8352" y="1412776"/>
            <a:ext cx="7848104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Polar Coordinates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Rectangular Coordinates.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Cylindrical Coordinates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Spherical Coordinates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Equations of Surfaces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Conversion of Coordinate Systems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Directional Derivatives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Gradients.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8352" y="1945863"/>
            <a:ext cx="7848104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Simple polar regions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Double integrals in polar coordinates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Finding area using polar double integrals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Changing coordinates in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Introduction to line integrals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2230" y="1436578"/>
                <a:ext cx="4995900" cy="51696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Definition: </a:t>
                </a:r>
              </a:p>
              <a:p>
                <a:pPr algn="just"/>
                <a:r>
                  <a:rPr lang="en-US" sz="2000" dirty="0"/>
                  <a:t>Polar Coordinates are two values that locate a point on a plane by its distance from a fixed pole and its angle from a fixed line passing through the </a:t>
                </a:r>
                <a:r>
                  <a:rPr lang="en-US" sz="2000" dirty="0" smtClean="0"/>
                  <a:t>pole</a:t>
                </a:r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algn="just"/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be a point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en-US" sz="2000" dirty="0" smtClean="0"/>
                  <a:t>plane. Then using trigonometry we have </a:t>
                </a:r>
                <a:endParaRPr lang="en-US" sz="2000" dirty="0"/>
              </a:p>
              <a:p>
                <a:pPr algn="just"/>
                <a:endParaRPr lang="fr-FR" sz="2000" b="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𝑥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,  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 b="0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𝑟</m:t>
                      </m:r>
                      <m:r>
                        <a:rPr lang="fr-FR" sz="2000" b="0" i="1" smtClean="0">
                          <a:latin typeface="Cambria Math"/>
                        </a:rPr>
                        <m:t>≥0,  </m:t>
                      </m:r>
                      <m:r>
                        <a:rPr lang="fr-FR" sz="2000" b="0" i="0" smtClean="0">
                          <a:latin typeface="Cambria Math"/>
                        </a:rPr>
                        <m:t>0≤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≤2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fr-FR" sz="2000" i="1" dirty="0" smtClean="0">
                  <a:solidFill>
                    <a:srgbClr val="C00000"/>
                  </a:solidFill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+</m:t>
                        </m:r>
                      </m:e>
                    </m:func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fr-FR" sz="2000" dirty="0">
                    <a:solidFill>
                      <a:srgbClr val="C00000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/>
                  <a:t>.</a:t>
                </a:r>
                <a:endParaRPr lang="fr-FR" sz="2000" i="1" dirty="0">
                  <a:latin typeface="Cambria Math"/>
                </a:endParaRPr>
              </a:p>
              <a:p>
                <a:pPr algn="just"/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C0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num>
                      <m:den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⇒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𝜃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d>
                          <m:d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.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fr-FR" sz="2000" dirty="0" smtClean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30" y="1436578"/>
                <a:ext cx="4995900" cy="5169620"/>
              </a:xfrm>
              <a:prstGeom prst="rect">
                <a:avLst/>
              </a:prstGeom>
              <a:blipFill rotWithShape="1">
                <a:blip r:embed="rId3"/>
                <a:stretch>
                  <a:fillRect l="-1220" t="-472" r="-2561" b="-11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8130" y="1340769"/>
            <a:ext cx="2779243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180538"/>
            <a:ext cx="2915921" cy="1268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0148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476067"/>
                <a:ext cx="4289103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>Three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coordinates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are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required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establist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location of a point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This </a:t>
                </a:r>
                <a:r>
                  <a:rPr lang="fr-FR" sz="2000" dirty="0" err="1" smtClean="0"/>
                  <a:t>we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> do </a:t>
                </a:r>
                <a:r>
                  <a:rPr lang="fr-FR" sz="2000" dirty="0" err="1" smtClean="0"/>
                  <a:t>using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rectangular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of a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where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</m:oMath>
                </a14:m>
                <a:r>
                  <a:rPr lang="fr-FR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</m:oMath>
                </a14:m>
                <a:r>
                  <a:rPr lang="fr-FR" sz="2000" dirty="0" smtClean="0"/>
                  <a:t> are </a:t>
                </a:r>
                <a:r>
                  <a:rPr lang="fr-FR" sz="2000" dirty="0" err="1" smtClean="0"/>
                  <a:t>respectively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displacements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along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/>
                  <a:t>axis </a:t>
                </a:r>
                <a:r>
                  <a:rPr lang="fr-FR" sz="2000" dirty="0" err="1" smtClean="0"/>
                  <a:t>respectively</a:t>
                </a:r>
                <a:r>
                  <a:rPr lang="fr-FR" sz="2000" dirty="0" smtClean="0"/>
                  <a:t>. </a:t>
                </a:r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can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be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real </a:t>
                </a:r>
                <a:r>
                  <a:rPr lang="fr-FR" sz="2000" dirty="0" err="1" smtClean="0"/>
                  <a:t>numbers</a:t>
                </a:r>
                <a:r>
                  <a:rPr lang="fr-FR" sz="2000" dirty="0" smtClean="0"/>
                  <a:t>, </a:t>
                </a:r>
                <a:r>
                  <a:rPr lang="fr-FR" sz="2000" dirty="0" err="1" smtClean="0"/>
                  <a:t>without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restriction.</a:t>
                </a:r>
                <a:endParaRPr lang="fr-FR" sz="2000" dirty="0"/>
              </a:p>
              <a:p>
                <a:pPr algn="just"/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76067"/>
                <a:ext cx="4289103" cy="4401205"/>
              </a:xfrm>
              <a:prstGeom prst="rect">
                <a:avLst/>
              </a:prstGeom>
              <a:blipFill rotWithShape="1">
                <a:blip r:embed="rId3"/>
                <a:stretch>
                  <a:fillRect l="-1420" t="-554" r="-3125" b="-1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426551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29011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0" y="1412776"/>
                <a:ext cx="5341041" cy="4004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A point in </a:t>
                </a:r>
                <a:r>
                  <a:rPr lang="fr-FR" sz="2000" dirty="0" err="1" smtClean="0"/>
                  <a:t>cylindrocal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coordinates</a:t>
                </a:r>
                <a:r>
                  <a:rPr lang="fr-FR" sz="2000" dirty="0" smtClean="0"/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represented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by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three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quantities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𝑟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Distance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from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origin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,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Angle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polar-axis,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→  </m:t>
                    </m:r>
                  </m:oMath>
                </a14:m>
                <a:r>
                  <a:rPr lang="fr-FR" sz="2000" dirty="0" err="1" smtClean="0"/>
                  <a:t>Height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above</a:t>
                </a:r>
                <a:r>
                  <a:rPr lang="fr-FR" sz="2000" dirty="0" smtClean="0"/>
                  <a:t> the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−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plane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𝜃</m:t>
                        </m:r>
                      </m:e>
                    </m:func>
                  </m:oMath>
                </a14:m>
                <a:r>
                  <a:rPr lang="fr-FR" sz="2000" dirty="0"/>
                  <a:t>,  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𝑟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𝜃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,   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.</m:t>
                    </m:r>
                  </m:oMath>
                </a14:m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𝑟</m:t>
                      </m:r>
                      <m:r>
                        <a:rPr lang="fr-FR" sz="2000" i="1">
                          <a:latin typeface="Cambria Math"/>
                        </a:rPr>
                        <m:t>≥0,  0≤</m:t>
                      </m:r>
                      <m:r>
                        <a:rPr lang="fr-FR" sz="2000" i="1">
                          <a:latin typeface="Cambria Math"/>
                        </a:rPr>
                        <m:t>𝜃</m:t>
                      </m:r>
                      <m:r>
                        <a:rPr lang="fr-FR" sz="2000" i="1">
                          <a:latin typeface="Cambria Math"/>
                        </a:rPr>
                        <m:t>&lt;2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,   0≤</m:t>
                      </m:r>
                      <m:r>
                        <a:rPr lang="fr-FR" sz="2000" i="1"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latin typeface="Cambria Math"/>
                        </a:rPr>
                        <m:t>&lt;∞. </m:t>
                      </m:r>
                    </m:oMath>
                  </m:oMathPara>
                </a14:m>
                <a:endParaRPr lang="fr-FR" sz="2000" dirty="0"/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/>
                  <a:t>The point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>
                        <a:latin typeface="Cambria Math"/>
                      </a:rPr>
                      <m:t>P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/>
                  <a:t> i</a:t>
                </a:r>
                <a:r>
                  <a:rPr lang="fr-FR" sz="2000" dirty="0"/>
                  <a:t>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</a:rPr>
                      <m:t>𝑟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𝜃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𝑧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/>
                  <a:t> is </a:t>
                </a:r>
                <a:r>
                  <a:rPr lang="fr-FR" sz="2000" dirty="0" err="1"/>
                  <a:t>given</a:t>
                </a:r>
                <a:r>
                  <a:rPr lang="fr-FR" sz="2000" dirty="0"/>
                  <a:t> by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fr-FR" sz="20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fr-FR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fr-FR" sz="2000" i="1">
                          <a:latin typeface="Cambria Math"/>
                        </a:rPr>
                        <m:t>,  </m:t>
                      </m:r>
                      <m:r>
                        <a:rPr lang="fr-FR" sz="2000" i="1">
                          <a:latin typeface="Cambria Math"/>
                        </a:rPr>
                        <m:t>𝜃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  <m:r>
                        <a:rPr lang="fr-FR" sz="2000" i="1">
                          <a:latin typeface="Cambria Math"/>
                        </a:rPr>
                        <m:t>, </m:t>
                      </m:r>
                      <m:r>
                        <a:rPr lang="fr-FR" sz="2000" b="0" i="1" smtClean="0">
                          <a:latin typeface="Cambria Math"/>
                        </a:rPr>
                        <m:t> </m:t>
                      </m:r>
                      <m:r>
                        <a:rPr lang="fr-FR" sz="2000" i="1"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𝑧</m:t>
                      </m:r>
                    </m:oMath>
                  </m:oMathPara>
                </a14:m>
                <a:endParaRPr lang="fr-FR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2776"/>
                <a:ext cx="5341041" cy="4004879"/>
              </a:xfrm>
              <a:prstGeom prst="rect">
                <a:avLst/>
              </a:prstGeom>
              <a:blipFill rotWithShape="1">
                <a:blip r:embed="rId3"/>
                <a:stretch>
                  <a:fillRect l="-1142" t="-609" r="-2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2602" y="1633972"/>
            <a:ext cx="2723086" cy="316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8828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12"/>
              <p:cNvSpPr/>
              <p:nvPr/>
            </p:nvSpPr>
            <p:spPr>
              <a:xfrm>
                <a:off x="611561" y="1412776"/>
                <a:ext cx="4680519" cy="5059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A point in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Spherical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coordinates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can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represented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by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three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quantities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𝜌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𝜃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𝜙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algn="just"/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𝜌</m:t>
                      </m:r>
                      <m:r>
                        <a:rPr lang="fr-FR" sz="2000" b="0" i="1" smtClean="0">
                          <a:latin typeface="Cambria Math"/>
                        </a:rPr>
                        <m:t>≥0,  0≤</m:t>
                      </m:r>
                      <m:r>
                        <a:rPr lang="fr-FR" sz="2000" b="0" i="1" smtClean="0">
                          <a:latin typeface="Cambria Math"/>
                        </a:rPr>
                        <m:t>𝜃</m:t>
                      </m:r>
                      <m:r>
                        <a:rPr lang="fr-FR" sz="2000" b="0" i="1" smtClean="0">
                          <a:latin typeface="Cambria Math"/>
                        </a:rPr>
                        <m:t>&lt;2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,  0≤</m:t>
                      </m:r>
                      <m:r>
                        <a:rPr lang="fr-FR" sz="2000" b="0" i="1" smtClean="0">
                          <a:latin typeface="Cambria Math"/>
                        </a:rPr>
                        <m:t>𝜙</m:t>
                      </m:r>
                      <m:r>
                        <a:rPr lang="fr-FR" sz="2000" b="0" i="1" smtClean="0">
                          <a:latin typeface="Cambria Math"/>
                        </a:rPr>
                        <m:t>≤</m:t>
                      </m:r>
                      <m:r>
                        <a:rPr lang="fr-FR" sz="2000" b="0" i="1" smtClean="0">
                          <a:latin typeface="Cambria Math"/>
                        </a:rPr>
                        <m:t>𝜋</m:t>
                      </m:r>
                      <m:r>
                        <a:rPr lang="fr-FR" sz="2000" b="0" i="1" smtClean="0">
                          <a:latin typeface="Cambria Math"/>
                        </a:rPr>
                        <m:t>. </m:t>
                      </m:r>
                    </m:oMath>
                  </m:oMathPara>
                </a14:m>
                <a:endParaRPr lang="fr-FR" sz="2000" dirty="0" smtClean="0"/>
              </a:p>
              <a:p>
                <a:pPr algn="just"/>
                <a:endParaRPr lang="fr-FR" sz="2000" i="1" dirty="0" smtClean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𝜌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2000" i="1">
                              <a:latin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sz="2000" i="1">
                              <a:latin typeface="Cambria Math"/>
                            </a:rPr>
                            <m:t>+</m:t>
                          </m:r>
                          <m:r>
                            <a:rPr lang="fr-FR" sz="2000" i="1">
                              <a:latin typeface="Cambria Math"/>
                            </a:rPr>
                            <m:t>𝑦</m:t>
                          </m:r>
                          <m:r>
                            <a:rPr lang="fr-FR" sz="2000" i="1">
                              <a:latin typeface="Cambria Math"/>
                            </a:rPr>
                            <m:t>²+</m:t>
                          </m:r>
                          <m:r>
                            <a:rPr lang="fr-FR" sz="2000" i="1">
                              <a:latin typeface="Cambria Math"/>
                            </a:rPr>
                            <m:t>𝑧</m:t>
                          </m:r>
                          <m:r>
                            <a:rPr lang="fr-FR" sz="2000" i="1">
                              <a:latin typeface="Cambria Math"/>
                            </a:rPr>
                            <m:t>²</m:t>
                          </m:r>
                        </m:e>
                      </m:rad>
                    </m:oMath>
                  </m:oMathPara>
                </a14:m>
                <a:endParaRPr lang="fr-FR" sz="20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𝜃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fr-FR" sz="20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𝜙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fr-FR" sz="2000" i="1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20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ad>
                                    <m:radPr>
                                      <m:degHide m:val="on"/>
                                      <m:ctrlPr>
                                        <a:rPr lang="fr-FR" sz="2000" i="1">
                                          <a:latin typeface="Cambria Math"/>
                                        </a:rPr>
                                      </m:ctrlPr>
                                    </m:radPr>
                                    <m:deg/>
                                    <m:e>
                                      <m:sSup>
                                        <m:sSupPr>
                                          <m:ctrlPr>
                                            <a:rPr lang="fr-FR" sz="20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p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fr-FR" sz="2000" i="1">
                                          <a:latin typeface="Cambria Math"/>
                                        </a:rPr>
                                        <m:t>+</m:t>
                                      </m:r>
                                      <m:sSup>
                                        <m:sSupPr>
                                          <m:ctrlPr>
                                            <a:rPr lang="fr-FR" sz="2000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𝑦</m:t>
                                          </m:r>
                                        </m:e>
                                        <m:sup>
                                          <m:r>
                                            <a:rPr lang="fr-FR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rad>
                                </m:num>
                                <m:den>
                                  <m:r>
                                    <a:rPr lang="fr-FR" sz="2000" i="1">
                                      <a:latin typeface="Cambria Math"/>
                                    </a:rPr>
                                    <m:t>𝑧</m:t>
                                  </m:r>
                                </m:den>
                              </m:f>
                            </m:e>
                          </m:d>
                        </m:e>
                      </m:func>
                      <m:r>
                        <a:rPr lang="fr-FR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fr-FR" sz="2000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fr-FR" sz="2000"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f>
                            <m:f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000" i="1"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r>
                                <a:rPr lang="fr-FR" sz="2000" i="1">
                                  <a:latin typeface="Cambria Math"/>
                                </a:rPr>
                                <m:t>𝜌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fr-FR" sz="2000" i="1" dirty="0">
                  <a:latin typeface="Cambria Math"/>
                </a:endParaRPr>
              </a:p>
              <a:p>
                <a:pPr algn="just"/>
                <a:endParaRPr lang="fr-FR" sz="2000" i="1" dirty="0">
                  <a:latin typeface="Cambria Math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𝑥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𝜙</m:t>
                          </m:r>
                        </m:e>
                      </m:func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𝜙</m:t>
                          </m:r>
                        </m:e>
                      </m:func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r>
                        <a:rPr lang="fr-FR" sz="2000" i="1">
                          <a:latin typeface="Cambria Math"/>
                        </a:rPr>
                        <m:t>𝜌</m:t>
                      </m:r>
                      <m:func>
                        <m:funcPr>
                          <m:ctrlPr>
                            <a:rPr lang="fr-FR" sz="2000" i="1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200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fr-FR" sz="2000" i="1">
                              <a:latin typeface="Cambria Math"/>
                            </a:rPr>
                            <m:t>𝜙</m:t>
                          </m:r>
                        </m:e>
                      </m:func>
                      <m:r>
                        <a:rPr lang="fr-FR" sz="20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/>
              </a:p>
              <a:p>
                <a:pPr algn="just"/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1412776"/>
                <a:ext cx="4680519" cy="5059205"/>
              </a:xfrm>
              <a:prstGeom prst="rect">
                <a:avLst/>
              </a:prstGeom>
              <a:blipFill rotWithShape="1">
                <a:blip r:embed="rId3"/>
                <a:stretch>
                  <a:fillRect l="-1302" t="-482" r="-2865"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262" y="1412776"/>
            <a:ext cx="3156426" cy="374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113036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7974" y="1268760"/>
            <a:ext cx="7114664" cy="2207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9856" y="3429000"/>
            <a:ext cx="7830345" cy="214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2947" y="5325419"/>
            <a:ext cx="1420618" cy="1415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2872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1560" y="1268760"/>
            <a:ext cx="79615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r>
              <a:rPr lang="fr-FR" sz="2000" dirty="0" smtClean="0">
                <a:solidFill>
                  <a:srgbClr val="3333FF"/>
                </a:solidFill>
              </a:rPr>
              <a:t>:</a:t>
            </a: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 smtClean="0">
              <a:solidFill>
                <a:srgbClr val="3333FF"/>
              </a:solidFill>
            </a:endParaRPr>
          </a:p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Def</a:t>
            </a:r>
            <a:r>
              <a:rPr lang="fr-FR" sz="2000" dirty="0" smtClean="0">
                <a:solidFill>
                  <a:srgbClr val="3333FF"/>
                </a:solidFill>
              </a:rPr>
              <a:t>.</a:t>
            </a:r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73328"/>
            <a:ext cx="6912768" cy="233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6953" y="4414978"/>
            <a:ext cx="6161311" cy="176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20852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6446" y="5492552"/>
            <a:ext cx="3599730" cy="987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852" y="1351485"/>
            <a:ext cx="7945219" cy="321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706" y="4586354"/>
            <a:ext cx="8051580" cy="828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403648" y="4469050"/>
            <a:ext cx="12241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solidFill>
                  <a:srgbClr val="3333FF"/>
                </a:solidFill>
              </a:rPr>
              <a:t>Theorem</a:t>
            </a:r>
            <a:endParaRPr lang="fr-FR" sz="2000" dirty="0" smtClean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61741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regions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7373" y="3207752"/>
            <a:ext cx="6620346" cy="174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7769" y="1437547"/>
            <a:ext cx="7819555" cy="1601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255354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8947" y="2420888"/>
            <a:ext cx="2128958" cy="169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7601471" cy="825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330594"/>
            <a:ext cx="1872208" cy="18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7"/>
            <a:ext cx="7488832" cy="1111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Simple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regions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73630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543942" y="1268760"/>
                <a:ext cx="5191908" cy="50222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Using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circular</a:t>
                </a:r>
                <a:r>
                  <a:rPr lang="fr-FR" sz="2000" dirty="0" smtClean="0"/>
                  <a:t> arcs and rays, </a:t>
                </a:r>
                <a:r>
                  <a:rPr lang="fr-FR" sz="2000" dirty="0" err="1" smtClean="0"/>
                  <a:t>subdivide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region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into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polar rectangles.</a:t>
                </a: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in </a:t>
                </a:r>
                <a:r>
                  <a:rPr lang="fr-FR" sz="2000" dirty="0" err="1" smtClean="0"/>
                  <a:t>each</a:t>
                </a:r>
                <a:r>
                  <a:rPr lang="fr-FR" sz="2000" dirty="0" smtClean="0"/>
                  <a:t/>
                </a:r>
                <a:r>
                  <a:rPr lang="fr-FR" sz="2000" dirty="0" smtClean="0"/>
                  <a:t>polar rectangle</a:t>
                </a:r>
                <a:r>
                  <a:rPr lang="fr-FR" sz="2000" dirty="0" smtClean="0"/>
                  <a:t>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area 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rectangle.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volume of a </a:t>
                </a:r>
                <a:r>
                  <a:rPr lang="fr-FR" sz="2000" dirty="0" err="1" smtClean="0"/>
                  <a:t>rectangular</a:t>
                </a:r>
                <a:r>
                  <a:rPr lang="fr-FR" sz="2000" dirty="0" smtClean="0"/>
                  <a:t/>
                </a:r>
                <a:r>
                  <a:rPr lang="en-US" sz="2000" dirty="0" err="1" smtClean="0"/>
                  <a:t>parallelopiped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base area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 and </a:t>
                </a:r>
                <a:r>
                  <a:rPr lang="fr-FR" sz="2000" dirty="0" err="1" smtClean="0"/>
                  <a:t>height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14:m>
                  <m:oMath xmlns:m="http://schemas.openxmlformats.org/officeDocument/2006/math">
                    <m:r>
                      <a:rPr lang="fr-FR" sz="20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Approximation to the volume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</m:oMath>
                </a14:m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entire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sloid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𝑉</m:t>
                    </m:r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fr-FR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fr-FR" sz="2000" i="1">
                                <a:latin typeface="Cambria Math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𝐴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268760"/>
                <a:ext cx="5191908" cy="5022272"/>
              </a:xfrm>
              <a:prstGeom prst="rect">
                <a:avLst/>
              </a:prstGeom>
              <a:blipFill rotWithShape="1">
                <a:blip r:embed="rId3"/>
                <a:stretch>
                  <a:fillRect l="-939" t="-485" r="-2700" b="-77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6964" y="3916074"/>
            <a:ext cx="2448724" cy="1666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5556" y="1412776"/>
            <a:ext cx="2727307" cy="2503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232237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7808839" cy="4559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72444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543942" y="1405225"/>
                <a:ext cx="8131746" cy="28229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Remark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𝑟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a:rPr lang="fr-FR" sz="2000" b="0" i="1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r>
                      <a:rPr lang="fr-FR" sz="2000" b="0" i="1" smtClean="0">
                        <a:latin typeface="Cambria Math"/>
                      </a:rPr>
                      <m:t>𝜃</m:t>
                    </m:r>
                    <m:r>
                      <a:rPr lang="fr-FR" sz="2000" b="0" i="1" smtClean="0">
                        <a:latin typeface="Cambria Math"/>
                      </a:rPr>
                      <m:t>≤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fr-FR" sz="2000" dirty="0" smtClean="0"/>
                  <a:t/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The area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fr-FR" sz="2000" b="0" i="0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r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fr-FR" sz="2000" b="0" i="0" smtClean="0">
                              <a:latin typeface="Cambria Math"/>
                            </a:rPr>
                            <m:t>k</m:t>
                          </m:r>
                        </m:sub>
                        <m:sup>
                          <m:r>
                            <a:rPr lang="fr-FR" sz="2000" b="0" i="0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sub>
                        <m:sup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𝑟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−1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)</m:t>
                      </m:r>
                      <m:d>
                        <m:dPr>
                          <m:ctrlPr>
                            <a:rPr lang="fr-FR" sz="20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∆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𝜃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fr-FR" sz="2000" dirty="0" smtClean="0"/>
              </a:p>
              <a:p>
                <a:pPr algn="just"/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0" smtClean="0">
                        <a:latin typeface="Cambria Math"/>
                      </a:rPr>
                      <m:t>      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b="0" i="1" dirty="0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dirty="0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fr-FR" sz="2000" b="0" i="1" dirty="0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endParaRPr lang="fr-FR" sz="2000" b="0" dirty="0" smtClean="0"/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>,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𝐴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=</m:t>
                    </m:r>
                    <m:r>
                      <a:rPr lang="fr-FR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𝑟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/>
                  <a:t/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i="1" dirty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i="1" dirty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i="1" dirty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i="1" dirty="0">
                            <a:latin typeface="Cambria Math"/>
                          </a:rPr>
                          <m:t>∗</m:t>
                        </m:r>
                      </m:sup>
                    </m:sSubSup>
                    <m:r>
                      <a:rPr lang="fr-FR" sz="2000" i="1" dirty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 dirty="0">
                            <a:latin typeface="Cambria Math"/>
                          </a:rPr>
                          <m:t>𝑟</m:t>
                        </m:r>
                      </m:e>
                      <m:sub>
                        <m:r>
                          <a:rPr lang="fr-FR" sz="2000" i="1" dirty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i="1" dirty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i="1" dirty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 dirty="0">
                            <a:latin typeface="Cambria Math"/>
                          </a:rPr>
                          <m:t>𝜃</m:t>
                        </m:r>
                      </m:e>
                      <m:sub>
                        <m:r>
                          <a:rPr lang="fr-FR" sz="2000" i="1" dirty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>.</a:t>
                </a:r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405225"/>
                <a:ext cx="8131746" cy="2822952"/>
              </a:xfrm>
              <a:prstGeom prst="rect">
                <a:avLst/>
              </a:prstGeom>
              <a:blipFill rotWithShape="1">
                <a:blip r:embed="rId4"/>
                <a:stretch>
                  <a:fillRect l="-750" t="-864" b="-3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500278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727" y="1628800"/>
            <a:ext cx="7668344" cy="1280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6075" y="3238088"/>
            <a:ext cx="2512480" cy="2039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55675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633543" cy="2644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37258" y="4355804"/>
            <a:ext cx="5436095" cy="215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834541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7767"/>
            <a:ext cx="6933851" cy="5183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76271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24110"/>
            <a:ext cx="7929032" cy="5124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polar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708920"/>
            <a:ext cx="1602512" cy="278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833203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Finding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area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polar double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041" y="1555750"/>
            <a:ext cx="7731747" cy="3455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3239" y="2743756"/>
            <a:ext cx="2515145" cy="2557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011063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305" y="1447783"/>
            <a:ext cx="7846143" cy="2131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328354310"/>
              </p:ext>
            </p:extLst>
          </p:nvPr>
        </p:nvGraphicFramePr>
        <p:xfrm>
          <a:off x="755576" y="3501008"/>
          <a:ext cx="7499350" cy="2084387"/>
        </p:xfrm>
        <a:graphic>
          <a:graphicData uri="http://schemas.openxmlformats.org/presentationml/2006/ole">
            <p:oleObj spid="_x0000_s14374" name="Equation" r:id="rId5" imgW="5435280" imgH="1511280" progId="Equation.3">
              <p:embed/>
            </p:oleObj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Changing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9317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8719"/>
            <a:ext cx="7817495" cy="4312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87882" y="3933056"/>
            <a:ext cx="1932590" cy="1636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Changing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1492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93821300"/>
              </p:ext>
            </p:extLst>
          </p:nvPr>
        </p:nvGraphicFramePr>
        <p:xfrm>
          <a:off x="269658" y="2420888"/>
          <a:ext cx="7296151" cy="2776538"/>
        </p:xfrm>
        <a:graphic>
          <a:graphicData uri="http://schemas.openxmlformats.org/presentationml/2006/ole">
            <p:oleObj spid="_x0000_s16450" name="Equation" r:id="rId4" imgW="4305240" imgH="163800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38149894"/>
              </p:ext>
            </p:extLst>
          </p:nvPr>
        </p:nvGraphicFramePr>
        <p:xfrm>
          <a:off x="611561" y="1484784"/>
          <a:ext cx="8064128" cy="632053"/>
        </p:xfrm>
        <a:graphic>
          <a:graphicData uri="http://schemas.openxmlformats.org/presentationml/2006/ole">
            <p:oleObj spid="_x0000_s16451" name="Equation" r:id="rId5" imgW="4698720" imgH="368280" progId="Equation.3">
              <p:embed/>
            </p:oleObj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Changing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2852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2" t="11371" r="36116" b="16408"/>
          <a:stretch>
            <a:fillRect/>
          </a:stretch>
        </p:blipFill>
        <p:spPr bwMode="auto">
          <a:xfrm>
            <a:off x="5581079" y="2060848"/>
            <a:ext cx="35274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7984"/>
            <a:ext cx="8280400" cy="445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Changing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4452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72" t="11371" r="36116" b="16408"/>
          <a:stretch>
            <a:fillRect/>
          </a:stretch>
        </p:blipFill>
        <p:spPr bwMode="auto">
          <a:xfrm>
            <a:off x="5581079" y="2060848"/>
            <a:ext cx="3527425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7984"/>
            <a:ext cx="8280400" cy="445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Changing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27473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34854163"/>
              </p:ext>
            </p:extLst>
          </p:nvPr>
        </p:nvGraphicFramePr>
        <p:xfrm>
          <a:off x="606910" y="1412776"/>
          <a:ext cx="8009690" cy="4104456"/>
        </p:xfrm>
        <a:graphic>
          <a:graphicData uri="http://schemas.openxmlformats.org/presentationml/2006/ole">
            <p:oleObj spid="_x0000_s17440" name="Equation" r:id="rId4" imgW="4609800" imgH="2361960" progId="Equation.3">
              <p:embed/>
            </p:oleObj>
          </a:graphicData>
        </a:graphic>
      </p:graphicFrame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Changing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coordinates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65293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543942" y="1339311"/>
                <a:ext cx="5191908" cy="47200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/>
                  <a:t>Given </a:t>
                </a:r>
                <a:r>
                  <a:rPr lang="fr-FR" sz="2000" dirty="0" err="1" smtClean="0"/>
                  <a:t>any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>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fr-FR" sz="2000" dirty="0" smtClean="0"/>
                  <a:t>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</a:t>
                </a:r>
                <a:r>
                  <a:rPr lang="fr-FR" sz="2000" dirty="0" err="1" smtClean="0"/>
                  <a:t>corresponding</a:t>
                </a:r>
                <a:r>
                  <a:rPr lang="fr-FR" sz="2000" dirty="0" smtClean="0"/>
                  <a:t> value of the </a:t>
                </a:r>
                <a:r>
                  <a:rPr lang="fr-FR" sz="2000" dirty="0" err="1" smtClean="0"/>
                  <a:t>density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>.</a:t>
                </a:r>
              </a:p>
              <a:p>
                <a:pPr algn="just"/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Divide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err="1" smtClean="0"/>
                  <a:t>into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𝑛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small</a:t>
                </a:r>
                <a:r>
                  <a:rPr lang="fr-FR" sz="2000" dirty="0" smtClean="0"/>
                  <a:t> sections </a:t>
                </a:r>
                <a:r>
                  <a:rPr lang="fr-FR" sz="2000" dirty="0" err="1" smtClean="0"/>
                  <a:t>using</a:t>
                </a:r>
                <a:r>
                  <a:rPr lang="fr-FR" sz="2000" dirty="0" smtClean="0"/>
                  <a:t> succession of distinct partition points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−1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𝑄</m:t>
                    </m:r>
                    <m:r>
                      <a:rPr lang="fr-FR" sz="2000" b="0" i="1" smtClean="0">
                        <a:latin typeface="Cambria Math"/>
                      </a:rPr>
                      <m:t> .</m:t>
                    </m:r>
                  </m:oMath>
                </a14:m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denote</a:t>
                </a:r>
                <a:r>
                  <a:rPr lang="fr-FR" sz="2000" dirty="0" smtClean="0"/>
                  <a:t> the </a:t>
                </a:r>
                <a:r>
                  <a:rPr lang="fr-FR" sz="2000" dirty="0" smtClean="0"/>
                  <a:t>Mass </a:t>
                </a:r>
                <a:r>
                  <a:rPr lang="fr-FR" sz="2000" dirty="0" smtClean="0"/>
                  <a:t>of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/>
                </a:r>
                <a:r>
                  <a:rPr lang="fr-FR" sz="2000" dirty="0" smtClean="0"/>
                  <a:t>section</a:t>
                </a:r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err="1" smtClean="0"/>
                  <a:t>Choose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arbitrary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sampling</a:t>
                </a:r>
                <a:r>
                  <a:rPr lang="fr-FR" sz="2000" dirty="0" smtClean="0"/>
                  <a:t> point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∗</m:t>
                        </m:r>
                      </m:sup>
                    </m:sSubSup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 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fr-FR" sz="2000" dirty="0" smtClean="0"/>
                  <a:t> on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fr-FR" sz="2000" dirty="0" smtClean="0"/>
                  <a:t> arc. </a:t>
                </a:r>
                <a:endParaRPr lang="fr-FR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𝑀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r>
                      <a:rPr lang="fr-FR" sz="200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i="1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Sup>
                          <m:sSub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𝑘</m:t>
                            </m:r>
                          </m:sub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fr-FR" sz="2000" dirty="0" smtClean="0"/>
                  <a:t>Mass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smtClean="0"/>
                  <a:t>of the </a:t>
                </a:r>
                <a:r>
                  <a:rPr lang="fr-FR" sz="2000" dirty="0" err="1" smtClean="0"/>
                  <a:t>entire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wire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endParaRPr lang="fr-FR" sz="2000" b="0" i="1" dirty="0" smtClean="0">
                  <a:latin typeface="Cambria Math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      </m:t>
                    </m:r>
                    <m:r>
                      <a:rPr lang="fr-FR" sz="2000" b="0" i="1" smtClean="0">
                        <a:latin typeface="Cambria Math"/>
                      </a:rPr>
                      <m:t>𝑀</m:t>
                    </m:r>
                    <m:r>
                      <a:rPr lang="fr-FR" sz="2000" b="0" i="1" smtClean="0">
                        <a:latin typeface="Cambria Math"/>
                      </a:rPr>
                      <m:t>≈</m:t>
                    </m:r>
                    <m:nary>
                      <m:naryPr>
                        <m:chr m:val="∑"/>
                        <m:ctrlPr>
                          <a:rPr lang="fr-FR" sz="20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fr-FR" sz="2000" b="0" i="1" smtClean="0">
                            <a:latin typeface="Cambria Math"/>
                          </a:rPr>
                          <m:t>𝑘</m:t>
                        </m:r>
                        <m:r>
                          <a:rPr lang="fr-FR" sz="2000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𝑛</m:t>
                        </m:r>
                      </m:sup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fr-FR" sz="2000" i="1">
                                <a:latin typeface="Cambria Math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𝑘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fr-FR" sz="2000" b="0" i="1" smtClean="0"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𝑘</m:t>
                                </m:r>
                              </m:sub>
                            </m:sSub>
                            <m:r>
                              <a:rPr lang="fr-FR" sz="2000" b="0" i="1" smtClean="0">
                                <a:latin typeface="Cambria Math"/>
                              </a:rPr>
                              <m:t>∗ 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∆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𝑠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</m:nary>
                  </m:oMath>
                </a14:m>
                <a:r>
                  <a:rPr lang="fr-FR" sz="2000" dirty="0" smtClean="0"/>
                  <a:t>.</a:t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942" y="1339311"/>
                <a:ext cx="5191908" cy="4720010"/>
              </a:xfrm>
              <a:prstGeom prst="rect">
                <a:avLst/>
              </a:prstGeom>
              <a:blipFill rotWithShape="1">
                <a:blip r:embed="rId3"/>
                <a:stretch>
                  <a:fillRect l="-1174" t="-517" r="-2700" b="-8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50878" y="1469336"/>
            <a:ext cx="2624810" cy="231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0848" y="3789040"/>
            <a:ext cx="3064869" cy="158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179778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489" y="1628800"/>
            <a:ext cx="7219534" cy="3127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95418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120" y="1400936"/>
            <a:ext cx="4321968" cy="371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10"/>
              <p:cNvSpPr/>
              <p:nvPr/>
            </p:nvSpPr>
            <p:spPr>
              <a:xfrm>
                <a:off x="744439" y="1339311"/>
                <a:ext cx="8131746" cy="409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/>
                  <a:t>If                                                                   </a:t>
                </a:r>
              </a:p>
              <a:p>
                <a:pPr algn="just"/>
                <a:r>
                  <a:rPr lang="fr-FR" sz="2000" dirty="0" smtClean="0"/>
                  <a:t>are the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equations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endParaRPr lang="fr-FR" sz="2000" dirty="0"/>
              </a:p>
              <a:p>
                <a:pPr algn="just"/>
                <a:endParaRPr lang="fr-FR" sz="2000" dirty="0" smtClean="0"/>
              </a:p>
              <a:p>
                <a:pPr algn="just"/>
                <a:r>
                  <a:rPr lang="fr-FR" sz="2000" dirty="0" err="1" smtClean="0"/>
                  <a:t>Similarly</a:t>
                </a:r>
                <a:r>
                  <a:rPr lang="fr-FR" sz="2000" dirty="0" smtClean="0"/>
                  <a:t>, in 3D if                                                                          </a:t>
                </a:r>
              </a:p>
              <a:p>
                <a:pPr algn="just"/>
                <a:r>
                  <a:rPr lang="fr-FR" sz="2000" dirty="0" smtClean="0"/>
                  <a:t>are the </a:t>
                </a:r>
                <a:r>
                  <a:rPr lang="fr-FR" sz="2000" dirty="0" err="1" smtClean="0"/>
                  <a:t>parametric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equations</a:t>
                </a:r>
                <a:r>
                  <a:rPr lang="fr-FR" sz="2000" dirty="0" smtClean="0"/>
                  <a:t> of the </a:t>
                </a:r>
                <a:r>
                  <a:rPr lang="fr-FR" sz="2000" dirty="0" err="1" smtClean="0"/>
                  <a:t>curve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𝐶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then</a:t>
                </a:r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/>
                </a:r>
              </a:p>
              <a:p>
                <a:pPr algn="just"/>
                <a:endParaRPr lang="fr-FR" sz="2000" dirty="0"/>
              </a:p>
              <a:p>
                <a:pPr algn="just"/>
                <a:r>
                  <a:rPr lang="fr-FR" sz="2000" dirty="0" smtClean="0"/>
                  <a:t/>
                </a:r>
                <a:endParaRPr lang="fr-FR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fr-FR" sz="2000" dirty="0" smtClean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439" y="1339311"/>
                <a:ext cx="8131746" cy="4093428"/>
              </a:xfrm>
              <a:prstGeom prst="rect">
                <a:avLst/>
              </a:prstGeom>
              <a:blipFill rotWithShape="1">
                <a:blip r:embed="rId4"/>
                <a:stretch>
                  <a:fillRect l="-750" t="-596" b="-1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4688" y="2060848"/>
            <a:ext cx="4437136" cy="7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7716" y="3156997"/>
            <a:ext cx="5132636" cy="416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5302" y="4077072"/>
            <a:ext cx="5615907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92895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55750"/>
            <a:ext cx="7056016" cy="416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8225" y="3406995"/>
            <a:ext cx="2225464" cy="205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71848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7644607" cy="4124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45024"/>
            <a:ext cx="289257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828834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0" name="Rectangle 9"/>
          <p:cNvSpPr/>
          <p:nvPr/>
        </p:nvSpPr>
        <p:spPr>
          <a:xfrm>
            <a:off x="611560" y="1268760"/>
            <a:ext cx="796151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fr-FR" sz="2000" dirty="0">
              <a:solidFill>
                <a:srgbClr val="3333FF"/>
              </a:solidFill>
            </a:endParaRPr>
          </a:p>
          <a:p>
            <a:pPr algn="just"/>
            <a:endParaRPr lang="fr-FR" sz="2000" dirty="0"/>
          </a:p>
          <a:p>
            <a:pPr algn="just"/>
            <a:endParaRPr lang="en-US" sz="2000" dirty="0" smtClean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fr-FR" sz="2000" dirty="0" smtClean="0">
              <a:solidFill>
                <a:schemeClr val="tx1"/>
              </a:solidFill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line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integrals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479" y="1453520"/>
            <a:ext cx="8127353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5728" y="1340768"/>
            <a:ext cx="2020257" cy="1866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38423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8352" y="2017871"/>
            <a:ext cx="7848104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Simple polar regions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Double integrals in polar coordinates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Finding area using polar double integrals 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Changing coordinates in integrals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200" dirty="0" smtClean="0">
                <a:solidFill>
                  <a:srgbClr val="3333FF"/>
                </a:solidFill>
              </a:rPr>
              <a:t>Introduction to line integrals</a:t>
            </a: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16969</TotalTime>
  <Words>217</Words>
  <Application>Microsoft Office PowerPoint</Application>
  <PresentationFormat>On-screen Show (4:3)</PresentationFormat>
  <Paragraphs>198</Paragraphs>
  <Slides>33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2682</cp:revision>
  <dcterms:created xsi:type="dcterms:W3CDTF">2012-05-05T21:34:59Z</dcterms:created>
  <dcterms:modified xsi:type="dcterms:W3CDTF">2012-12-30T16:07:12Z</dcterms:modified>
</cp:coreProperties>
</file>