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267" r:id="rId4"/>
    <p:sldId id="729" r:id="rId5"/>
    <p:sldId id="730" r:id="rId6"/>
    <p:sldId id="734" r:id="rId7"/>
    <p:sldId id="739" r:id="rId8"/>
    <p:sldId id="740" r:id="rId9"/>
    <p:sldId id="742" r:id="rId10"/>
    <p:sldId id="743" r:id="rId11"/>
    <p:sldId id="744" r:id="rId12"/>
    <p:sldId id="745" r:id="rId13"/>
    <p:sldId id="747" r:id="rId14"/>
    <p:sldId id="748" r:id="rId15"/>
    <p:sldId id="750" r:id="rId16"/>
    <p:sldId id="753" r:id="rId17"/>
    <p:sldId id="751" r:id="rId18"/>
    <p:sldId id="749" r:id="rId19"/>
    <p:sldId id="752" r:id="rId20"/>
    <p:sldId id="754" r:id="rId21"/>
    <p:sldId id="757" r:id="rId22"/>
    <p:sldId id="756" r:id="rId23"/>
    <p:sldId id="755" r:id="rId24"/>
    <p:sldId id="758" r:id="rId25"/>
    <p:sldId id="759" r:id="rId26"/>
    <p:sldId id="760" r:id="rId27"/>
    <p:sldId id="761" r:id="rId28"/>
    <p:sldId id="763" r:id="rId29"/>
    <p:sldId id="770" r:id="rId30"/>
    <p:sldId id="762" r:id="rId31"/>
    <p:sldId id="764" r:id="rId32"/>
    <p:sldId id="766" r:id="rId33"/>
    <p:sldId id="767" r:id="rId34"/>
    <p:sldId id="768" r:id="rId35"/>
    <p:sldId id="769" r:id="rId36"/>
    <p:sldId id="494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676" autoAdjust="0"/>
    <p:restoredTop sz="96803" autoAdjust="0"/>
  </p:normalViewPr>
  <p:slideViewPr>
    <p:cSldViewPr>
      <p:cViewPr>
        <p:scale>
          <a:sx n="68" d="100"/>
          <a:sy n="68" d="100"/>
        </p:scale>
        <p:origin x="-132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26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Iterated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Theorem of </a:t>
            </a:r>
            <a:r>
              <a:rPr lang="en-US" sz="2400" dirty="0" err="1" smtClean="0">
                <a:solidFill>
                  <a:srgbClr val="3333FF"/>
                </a:solidFill>
              </a:rPr>
              <a:t>Fubini</a:t>
            </a:r>
            <a:endParaRPr lang="en-US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Properties of double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Integrals over non-rectangular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Reversing the order of integration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8352" y="1412776"/>
            <a:ext cx="7848104" cy="460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Polar 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Rectangular Coordinates.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Cylindrical 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Spherical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Equations of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Conversion of Coordinate Systems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Directional Derivatives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Gradients.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43942" y="1411319"/>
                <a:ext cx="5191908" cy="5330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Using </a:t>
                </a:r>
                <a:r>
                  <a:rPr lang="fr-FR" sz="2000" dirty="0" err="1" smtClean="0"/>
                  <a:t>lines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parallel</a:t>
                </a:r>
                <a:r>
                  <a:rPr lang="fr-FR" sz="2000" dirty="0" smtClean="0"/>
                  <a:t> to the </a:t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axes, </a:t>
                </a:r>
                <a:r>
                  <a:rPr lang="fr-FR" sz="2000" dirty="0" err="1" smtClean="0"/>
                  <a:t>divide</a:t>
                </a:r>
                <a:r>
                  <a:rPr lang="fr-FR" sz="2000" dirty="0" smtClean="0"/>
                  <a:t> the rectangle </a:t>
                </a:r>
                <a:r>
                  <a:rPr lang="fr-FR" sz="2000" dirty="0" err="1" smtClean="0"/>
                  <a:t>enclusing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into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 smtClean="0"/>
                  <a:t>subrectangles</a:t>
                </a:r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subrectangle</a:t>
                </a:r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area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rectangle.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volume of a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/>
                </a:r>
                <a:r>
                  <a:rPr lang="en-US" sz="2000" dirty="0" err="1" smtClean="0"/>
                  <a:t>parallelopiped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base area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Approximation to the volume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sloid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i="1">
                                <a:latin typeface="Cambria Math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411319"/>
                <a:ext cx="5191908" cy="5330049"/>
              </a:xfrm>
              <a:prstGeom prst="rect">
                <a:avLst/>
              </a:prstGeom>
              <a:blipFill rotWithShape="1">
                <a:blip r:embed="rId3"/>
                <a:stretch>
                  <a:fillRect l="-939" t="-458" r="-2700" b="-7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35850" y="1484784"/>
            <a:ext cx="295902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5212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8059738" cy="289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49" y="1355911"/>
                <a:ext cx="8059739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/>
                  <a:t/>
                </a:r>
                <a:r>
                  <a:rPr lang="fr-FR" sz="2000" dirty="0" err="1">
                    <a:solidFill>
                      <a:srgbClr val="3333FF"/>
                    </a:solidFill>
                  </a:rPr>
                  <a:t>Definition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Definition</a:t>
                </a:r>
                <a:r>
                  <a:rPr lang="fr-FR" sz="2000" dirty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/>
                  <a:t>The double </a:t>
                </a:r>
                <a:r>
                  <a:rPr lang="fr-FR" sz="2000" dirty="0" err="1"/>
                  <a:t>integral</a:t>
                </a:r>
                <a:r>
                  <a:rPr lang="fr-FR" sz="2000" dirty="0"/>
                  <a:t> of a </a:t>
                </a:r>
                <a:r>
                  <a:rPr lang="fr-FR" sz="2000" dirty="0" err="1"/>
                  <a:t>function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fr-FR" sz="2000" dirty="0"/>
                  <a:t> over a </a:t>
                </a:r>
                <a:r>
                  <a:rPr lang="fr-FR" sz="2000" dirty="0" err="1"/>
                  <a:t>region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/>
                  <a:t/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:r>
                  <a:rPr lang="fr-FR" sz="2000" dirty="0" err="1"/>
                  <a:t>defined</a:t>
                </a:r>
                <a:r>
                  <a:rPr lang="fr-FR" sz="2000" dirty="0"/>
                  <a:t> as the </a:t>
                </a:r>
                <a:r>
                  <a:rPr lang="fr-FR" sz="2000" dirty="0" err="1"/>
                  <a:t>limit</a:t>
                </a:r>
                <a:r>
                  <a:rPr lang="fr-FR" sz="2000" dirty="0"/>
                  <a:t> of the Riemann </a:t>
                </a:r>
                <a:r>
                  <a:rPr lang="fr-FR" sz="2000" dirty="0" err="1"/>
                  <a:t>sums</a:t>
                </a:r>
                <a:r>
                  <a:rPr lang="fr-FR" sz="2000" dirty="0"/>
                  <a:t> and </a:t>
                </a:r>
                <a:r>
                  <a:rPr lang="fr-FR" sz="2000" dirty="0" err="1"/>
                  <a:t>is</a:t>
                </a:r>
                <a:r>
                  <a:rPr lang="fr-FR" sz="2000" dirty="0"/>
                  <a:t/>
                </a:r>
                <a:r>
                  <a:rPr lang="fr-FR" sz="2000" dirty="0" err="1"/>
                  <a:t>denoted</a:t>
                </a:r>
                <a:r>
                  <a:rPr lang="fr-FR" sz="2000" dirty="0"/>
                  <a:t> by </a:t>
                </a:r>
              </a:p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49" y="1355911"/>
                <a:ext cx="8059739" cy="4093428"/>
              </a:xfrm>
              <a:prstGeom prst="rect">
                <a:avLst/>
              </a:prstGeom>
              <a:blipFill rotWithShape="1">
                <a:blip r:embed="rId4"/>
                <a:stretch>
                  <a:fillRect l="-756" t="-595" r="-1664" b="-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157192"/>
            <a:ext cx="4087631" cy="9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05101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982232"/>
            <a:ext cx="6157039" cy="15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5948" y="1268760"/>
            <a:ext cx="80597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r>
              <a:rPr lang="fr-FR" dirty="0" err="1" smtClean="0">
                <a:solidFill>
                  <a:srgbClr val="3333FF"/>
                </a:solidFill>
              </a:rPr>
              <a:t>Definition</a:t>
            </a:r>
            <a:r>
              <a:rPr lang="fr-FR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 smtClean="0"/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187" y="1628800"/>
            <a:ext cx="8135938" cy="3342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90571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1" y="1844823"/>
            <a:ext cx="5108178" cy="334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39552" y="1300698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3182" y="1484784"/>
            <a:ext cx="2883274" cy="365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299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539552" y="1300698"/>
            <a:ext cx="80597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364" y="1340768"/>
            <a:ext cx="4479859" cy="145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8550" y="3219946"/>
            <a:ext cx="7836200" cy="193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8862" y="5157192"/>
            <a:ext cx="3483258" cy="1621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1600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9552" y="1300698"/>
            <a:ext cx="80597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 smtClean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534" y="1677999"/>
            <a:ext cx="6575778" cy="2831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870015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2230" y="1436578"/>
                <a:ext cx="3815754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Definition: </a:t>
                </a:r>
              </a:p>
              <a:p>
                <a:pPr algn="just"/>
                <a:r>
                  <a:rPr lang="en-US" sz="2000" dirty="0"/>
                  <a:t>Polar Coordinates are two values that locate a point on a plane by its distance from a fixed pole and its angle from a fixed line passing through the </a:t>
                </a:r>
                <a:r>
                  <a:rPr lang="en-US" sz="2000" dirty="0" smtClean="0"/>
                  <a:t>pole.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be a point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plane. Then using trigonometry we have </a:t>
                </a:r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𝑟</m:t>
                      </m:r>
                      <m:r>
                        <a:rPr lang="fr-FR" sz="2000" b="0" i="1" smtClean="0">
                          <a:latin typeface="Cambria Math"/>
                        </a:rPr>
                        <m:t>≥0,  </m:t>
                      </m:r>
                      <m:r>
                        <a:rPr lang="fr-FR" sz="2000" b="0" i="0" smtClean="0">
                          <a:latin typeface="Cambria Math"/>
                        </a:rPr>
                        <m:t>0≤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≤2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436578"/>
                <a:ext cx="3815754" cy="5016758"/>
              </a:xfrm>
              <a:prstGeom prst="rect">
                <a:avLst/>
              </a:prstGeom>
              <a:blipFill rotWithShape="1">
                <a:blip r:embed="rId4"/>
                <a:stretch>
                  <a:fillRect l="-1597" t="-486" r="-3674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40768"/>
            <a:ext cx="3887382" cy="1712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80537"/>
            <a:ext cx="4212065" cy="1832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8014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2230" y="1436578"/>
                <a:ext cx="3815754" cy="4246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Definition: </a:t>
                </a:r>
              </a:p>
              <a:p>
                <a:pPr algn="just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be a point in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polar coordinate plane. Again by  using trigonometry we have 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</m:e>
                      </m:func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:r>
                  <a:rPr lang="fr-FR" sz="2000" b="0" dirty="0" smtClean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.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436578"/>
                <a:ext cx="3815754" cy="4246291"/>
              </a:xfrm>
              <a:prstGeom prst="rect">
                <a:avLst/>
              </a:prstGeom>
              <a:blipFill rotWithShape="1">
                <a:blip r:embed="rId4"/>
                <a:stretch>
                  <a:fillRect l="-1597" t="-575" r="-5272"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3957" y="1565344"/>
            <a:ext cx="4061731" cy="1790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48209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2230" y="1436578"/>
                <a:ext cx="8063458" cy="42462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Examples: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Consider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4,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in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 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𝜃</m:t>
                    </m:r>
                    <m:r>
                      <a:rPr lang="fr-FR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plane. In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Cartesian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becomes</a:t>
                </a: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The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(−5,12)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plane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converted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plane as </a:t>
                </a:r>
              </a:p>
              <a:p>
                <a:pPr algn="just"/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436578"/>
                <a:ext cx="8063458" cy="4246291"/>
              </a:xfrm>
              <a:prstGeom prst="rect">
                <a:avLst/>
              </a:prstGeom>
              <a:blipFill rotWithShape="1">
                <a:blip r:embed="rId4"/>
                <a:stretch>
                  <a:fillRect l="-756" r="-1663"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44476281"/>
              </p:ext>
            </p:extLst>
          </p:nvPr>
        </p:nvGraphicFramePr>
        <p:xfrm>
          <a:off x="827584" y="2276872"/>
          <a:ext cx="2689225" cy="1728788"/>
        </p:xfrm>
        <a:graphic>
          <a:graphicData uri="http://schemas.openxmlformats.org/presentationml/2006/ole">
            <p:oleObj spid="_x0000_s3315" name="Equation" r:id="rId5" imgW="2247840" imgH="144756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7066377"/>
              </p:ext>
            </p:extLst>
          </p:nvPr>
        </p:nvGraphicFramePr>
        <p:xfrm>
          <a:off x="755576" y="4365104"/>
          <a:ext cx="3402519" cy="1008112"/>
        </p:xfrm>
        <a:graphic>
          <a:graphicData uri="http://schemas.openxmlformats.org/presentationml/2006/ole">
            <p:oleObj spid="_x0000_s3316" name="Equation" r:id="rId6" imgW="2133360" imgH="63468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73472188"/>
              </p:ext>
            </p:extLst>
          </p:nvPr>
        </p:nvGraphicFramePr>
        <p:xfrm>
          <a:off x="4427984" y="4437112"/>
          <a:ext cx="3024336" cy="826433"/>
        </p:xfrm>
        <a:graphic>
          <a:graphicData uri="http://schemas.openxmlformats.org/presentationml/2006/ole">
            <p:oleObj spid="_x0000_s3317" name="Equation" r:id="rId7" imgW="1752480" imgH="4824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0347473"/>
              </p:ext>
            </p:extLst>
          </p:nvPr>
        </p:nvGraphicFramePr>
        <p:xfrm>
          <a:off x="827584" y="5655049"/>
          <a:ext cx="2232248" cy="361476"/>
        </p:xfrm>
        <a:graphic>
          <a:graphicData uri="http://schemas.openxmlformats.org/presentationml/2006/ole">
            <p:oleObj spid="_x0000_s3318" name="Equation" r:id="rId8" imgW="1346040" imgH="2156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640150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Rectangular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476067"/>
                <a:ext cx="4289103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Three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are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required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establist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location of a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This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> do </a:t>
                </a:r>
                <a:r>
                  <a:rPr lang="fr-FR" sz="2000" dirty="0" err="1" smtClean="0"/>
                  <a:t>using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of a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where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respectively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displacements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along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/>
                  <a:t>axis </a:t>
                </a:r>
                <a:r>
                  <a:rPr lang="fr-FR" sz="2000" dirty="0" err="1" smtClean="0"/>
                  <a:t>respectively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real </a:t>
                </a:r>
                <a:r>
                  <a:rPr lang="fr-FR" sz="2000" dirty="0" err="1" smtClean="0"/>
                  <a:t>numbers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without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restriction.</a:t>
                </a:r>
                <a:endParaRPr lang="fr-FR" sz="2000" dirty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6067"/>
                <a:ext cx="4289103" cy="4401205"/>
              </a:xfrm>
              <a:prstGeom prst="rect">
                <a:avLst/>
              </a:prstGeom>
              <a:blipFill rotWithShape="1">
                <a:blip r:embed="rId3"/>
                <a:stretch>
                  <a:fillRect l="-1420" t="-554" r="-3125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426551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29011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Cylindrical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1" y="1412776"/>
                <a:ext cx="4392487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A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represented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quantities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𝑟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Distance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from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origin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,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Angle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polar-axis,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above</a:t>
                </a:r>
                <a:r>
                  <a:rPr lang="fr-FR" sz="2000" dirty="0" smtClean="0"/>
                  <a:t>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plane.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/>
                  <a:t>This </a:t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system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called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Cylindrical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system.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:r>
                  <a:rPr lang="fr-FR" sz="2000" dirty="0"/>
                  <a:t>T</a:t>
                </a:r>
                <a:r>
                  <a:rPr lang="fr-FR" sz="2000" dirty="0" smtClean="0"/>
                  <a:t>here are restrictions on the </a:t>
                </a:r>
                <a:r>
                  <a:rPr lang="fr-FR" sz="2000" dirty="0" err="1" smtClean="0"/>
                  <a:t>allowable</a:t>
                </a:r>
                <a:r>
                  <a:rPr lang="fr-FR" sz="2000" dirty="0" smtClean="0"/>
                  <a:t> values of the </a:t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>.</a:t>
                </a: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4392487" cy="4708981"/>
              </a:xfrm>
              <a:prstGeom prst="rect">
                <a:avLst/>
              </a:prstGeom>
              <a:blipFill rotWithShape="1">
                <a:blip r:embed="rId3"/>
                <a:stretch>
                  <a:fillRect l="-1387" t="-518" r="-3051" b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4697" y="1417948"/>
            <a:ext cx="3280991" cy="3811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28828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96752"/>
            <a:ext cx="3073431" cy="1578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Cylindrical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1" y="1412776"/>
                <a:ext cx="4752527" cy="4928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cylindrical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just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add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to the </a:t>
                </a:r>
                <a:r>
                  <a:rPr lang="fr-FR" sz="2000" dirty="0" err="1" smtClean="0"/>
                  <a:t>the</a:t>
                </a:r>
                <a:r>
                  <a:rPr lang="fr-FR" sz="2000" dirty="0" smtClean="0"/>
                  <a:t> polar </a:t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err="1" smtClean="0"/>
                  <a:t>Consider</a:t>
                </a:r>
                <a:r>
                  <a:rPr lang="fr-FR" sz="2000" dirty="0" smtClean="0"/>
                  <a:t> a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𝑟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𝜃</m:t>
                        </m:r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r>
                          <a:rPr lang="fr-FR" sz="2000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smtClean="0"/>
                  <a:t>in </a:t>
                </a:r>
                <a:r>
                  <a:rPr lang="fr-FR" sz="2000" dirty="0" err="1"/>
                  <a:t>cylindrical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>.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>,</a:t>
                </a:r>
                <a:r>
                  <a:rPr lang="fr-FR" sz="2000" dirty="0"/>
                  <a:t> in </a:t>
                </a:r>
                <a:r>
                  <a:rPr lang="fr-FR" sz="2000" dirty="0" err="1"/>
                  <a:t>rectangular</a:t>
                </a:r>
                <a:r>
                  <a:rPr lang="fr-FR" sz="2000" dirty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</a:p>
              <a:p>
                <a:pPr algn="just"/>
                <a:r>
                  <a:rPr lang="fr-FR" sz="2000" dirty="0" smtClean="0"/>
                  <a:t/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b="0" dirty="0" smtClean="0"/>
                  <a:t>, 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,   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𝑟</m:t>
                      </m:r>
                      <m:r>
                        <a:rPr lang="fr-FR" sz="2000" b="0" i="1" smtClean="0">
                          <a:latin typeface="Cambria Math"/>
                        </a:rPr>
                        <m:t>≥0,  0≤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&lt;2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,  0≤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&lt;∞. 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smtClean="0"/>
                  <a:t>The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latin typeface="Cambria Math"/>
                      </a:rPr>
                      <m:t>P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/>
                  <a:t> i</a:t>
                </a:r>
                <a:r>
                  <a:rPr lang="fr-FR" sz="2000" dirty="0" smtClean="0"/>
                  <a:t>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is </a:t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fr-FR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, 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4752527" cy="4928209"/>
              </a:xfrm>
              <a:prstGeom prst="rect">
                <a:avLst/>
              </a:prstGeom>
              <a:blipFill rotWithShape="1">
                <a:blip r:embed="rId5"/>
                <a:stretch>
                  <a:fillRect l="-1282" t="-495" r="-2821" b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89139"/>
            <a:ext cx="3103810" cy="2296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27447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Cylindrical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50" y="1484784"/>
            <a:ext cx="7946298" cy="208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57012"/>
            <a:ext cx="2987824" cy="277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30590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1" y="1412776"/>
                <a:ext cx="4680519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A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represented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quantities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𝜌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𝜌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Distance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from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origin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,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Angle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polar-axis,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𝜙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/>
                  <a:t>Angle </a:t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the z-axis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/>
                  <a:t>This </a:t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system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called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Spherical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</a:t>
                </a:r>
                <a:r>
                  <a:rPr lang="fr-FR" sz="2000" dirty="0" smtClean="0"/>
                  <a:t> system.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:r>
                  <a:rPr lang="fr-FR" sz="2000" dirty="0"/>
                  <a:t>T</a:t>
                </a:r>
                <a:r>
                  <a:rPr lang="fr-FR" sz="2000" dirty="0" smtClean="0"/>
                  <a:t>here are restrictions on the </a:t>
                </a:r>
                <a:r>
                  <a:rPr lang="fr-FR" sz="2000" dirty="0" err="1" smtClean="0"/>
                  <a:t>allowable</a:t>
                </a:r>
                <a:r>
                  <a:rPr lang="fr-FR" sz="2000" dirty="0" smtClean="0"/>
                  <a:t> values of the </a:t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>.</a:t>
                </a:r>
              </a:p>
              <a:p>
                <a:pPr algn="just"/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r>
                        <a:rPr lang="fr-FR" sz="2000" b="0" i="1" smtClean="0">
                          <a:latin typeface="Cambria Math"/>
                        </a:rPr>
                        <m:t>≥0,  0≤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&lt;2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,  0≤</m:t>
                      </m:r>
                      <m:r>
                        <a:rPr lang="fr-FR" sz="2000" b="0" i="1" smtClean="0">
                          <a:latin typeface="Cambria Math"/>
                        </a:rPr>
                        <m:t>𝜙</m:t>
                      </m:r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4680519" cy="5016758"/>
              </a:xfrm>
              <a:prstGeom prst="rect">
                <a:avLst/>
              </a:prstGeom>
              <a:blipFill rotWithShape="1">
                <a:blip r:embed="rId3"/>
                <a:stretch>
                  <a:fillRect l="-1302" t="-486" r="-2995" b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262" y="1412776"/>
            <a:ext cx="3156426" cy="374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Spherical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1303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Spherical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1" y="1412776"/>
                <a:ext cx="4752527" cy="3828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Cartesian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Spherical</a:t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:</a:t>
                </a:r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²+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²</m:t>
                          </m:r>
                        </m:e>
                      </m:rad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𝜃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𝜙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  <m:sSup>
                                        <m:s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num>
                                <m:den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fr-FR" sz="2000" b="0" i="0" smtClean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fr-FR" sz="2000" b="0" i="1" smtClean="0">
                                  <a:latin typeface="Cambria Math"/>
                                </a:rPr>
                                <m:t>𝜌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fr-FR" sz="2000" b="0" i="1" dirty="0" smtClean="0">
                  <a:latin typeface="Cambria Math"/>
                </a:endParaRPr>
              </a:p>
              <a:p>
                <a:pPr algn="just"/>
                <a:endParaRPr lang="fr-FR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𝜙</m:t>
                          </m:r>
                        </m:e>
                      </m:func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fr-FR" sz="20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𝜙</m:t>
                          </m:r>
                        </m:e>
                      </m:func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fr-FR" sz="2000" b="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𝜙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4752527" cy="3828099"/>
              </a:xfrm>
              <a:prstGeom prst="rect">
                <a:avLst/>
              </a:prstGeom>
              <a:blipFill rotWithShape="1">
                <a:blip r:embed="rId4"/>
                <a:stretch>
                  <a:fillRect l="-1282" t="-796" b="-1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262" y="1412776"/>
            <a:ext cx="3156426" cy="374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90156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Spherical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726" y="1412777"/>
            <a:ext cx="7267650" cy="312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164" y="4534277"/>
            <a:ext cx="1656184" cy="208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04858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Spherical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3943"/>
            <a:ext cx="7380311" cy="3825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700807"/>
            <a:ext cx="1529401" cy="221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92718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Equations of surfaces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14" y="1635722"/>
            <a:ext cx="8008674" cy="27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2872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89128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Conversion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46821"/>
            <a:ext cx="7201631" cy="148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12446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Directional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103" y="1628800"/>
            <a:ext cx="7830345" cy="214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5916" y="3776992"/>
            <a:ext cx="2664296" cy="2655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42601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Directional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41014"/>
            <a:ext cx="7056784" cy="497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28162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1560" y="1268760"/>
            <a:ext cx="79615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Directional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7" y="1700808"/>
            <a:ext cx="7344816" cy="2475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81834"/>
            <a:ext cx="7848104" cy="209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2085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Directional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8063682" cy="411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725601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Directional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8034093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39415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945" y="1739968"/>
            <a:ext cx="7097415" cy="203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11560" y="1268760"/>
            <a:ext cx="79615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Remark</a:t>
            </a:r>
            <a:r>
              <a:rPr lang="fr-FR" sz="2000" dirty="0" smtClean="0">
                <a:solidFill>
                  <a:srgbClr val="3333FF"/>
                </a:solidFill>
              </a:rPr>
              <a:t>: 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25006"/>
            <a:ext cx="3980755" cy="109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77072"/>
            <a:ext cx="2773040" cy="213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55354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Properties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8452876"/>
              </p:ext>
            </p:extLst>
          </p:nvPr>
        </p:nvGraphicFramePr>
        <p:xfrm>
          <a:off x="971600" y="1772816"/>
          <a:ext cx="2362200" cy="342900"/>
        </p:xfrm>
        <a:graphic>
          <a:graphicData uri="http://schemas.openxmlformats.org/presentationml/2006/ole">
            <p:oleObj spid="_x0000_s4107" name="Equation" r:id="rId4" imgW="1396394" imgH="203112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9005369"/>
              </p:ext>
            </p:extLst>
          </p:nvPr>
        </p:nvGraphicFramePr>
        <p:xfrm>
          <a:off x="971600" y="2294012"/>
          <a:ext cx="2427288" cy="342900"/>
        </p:xfrm>
        <a:graphic>
          <a:graphicData uri="http://schemas.openxmlformats.org/presentationml/2006/ole">
            <p:oleObj spid="_x0000_s4108" name="Equation" r:id="rId5" imgW="1435100" imgH="2032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0056784"/>
              </p:ext>
            </p:extLst>
          </p:nvPr>
        </p:nvGraphicFramePr>
        <p:xfrm>
          <a:off x="1043608" y="2899221"/>
          <a:ext cx="1997075" cy="385763"/>
        </p:xfrm>
        <a:graphic>
          <a:graphicData uri="http://schemas.openxmlformats.org/presentationml/2006/ole">
            <p:oleObj spid="_x0000_s4109" name="Equation" r:id="rId6" imgW="118110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886870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4370" y="4663698"/>
            <a:ext cx="1828271" cy="2035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229" y="1340768"/>
            <a:ext cx="7945219" cy="321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7475903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5"/>
            <a:ext cx="7848104" cy="308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29816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268760"/>
                <a:ext cx="7961511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Remarks:</a:t>
                </a: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 point on a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level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and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smoothly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parametrized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tangent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vector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𝑖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𝑗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>
                    <a:solidFill>
                      <a:schemeClr val="tx1"/>
                    </a:solidFill>
                  </a:rPr>
                  <a:t>Differentiatiing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level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obtain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𝑇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gives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 direction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along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which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nearly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constant and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so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𝛻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⋅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7961511" cy="4401205"/>
              </a:xfrm>
              <a:prstGeom prst="rect">
                <a:avLst/>
              </a:prstGeom>
              <a:blipFill rotWithShape="1">
                <a:blip r:embed="rId4"/>
                <a:stretch>
                  <a:fillRect l="-766" t="-554" r="-1685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61048"/>
            <a:ext cx="5943931" cy="775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1143635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108" y="1412776"/>
            <a:ext cx="8051580" cy="828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1560" y="1268760"/>
            <a:ext cx="796151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Remark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170" y="2996952"/>
            <a:ext cx="7813278" cy="71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0639" y="3845602"/>
            <a:ext cx="4239593" cy="275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51995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560840" cy="414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765229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Gradient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3982" y="1556792"/>
            <a:ext cx="5612234" cy="28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57229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8352" y="1340768"/>
            <a:ext cx="784810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smtClean="0">
                <a:solidFill>
                  <a:srgbClr val="3333FF"/>
                </a:solidFill>
              </a:rPr>
              <a:t>Polar </a:t>
            </a:r>
            <a:r>
              <a:rPr lang="en-US" sz="2200" dirty="0" smtClean="0">
                <a:solidFill>
                  <a:srgbClr val="3333FF"/>
                </a:solidFill>
              </a:rPr>
              <a:t>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Rectangular Coordinates.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Cylindrical 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Spherical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Equations of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Conversion of Coordinate Systems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Directional Derivatives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Gradients.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16780</TotalTime>
  <Words>189</Words>
  <Application>Microsoft Office PowerPoint</Application>
  <PresentationFormat>On-screen Show (4:3)</PresentationFormat>
  <Paragraphs>157</Paragraphs>
  <Slides>36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2618</cp:revision>
  <dcterms:created xsi:type="dcterms:W3CDTF">2012-05-05T21:34:59Z</dcterms:created>
  <dcterms:modified xsi:type="dcterms:W3CDTF">2012-12-30T14:32:35Z</dcterms:modified>
</cp:coreProperties>
</file>