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66" r:id="rId3"/>
    <p:sldId id="267" r:id="rId4"/>
    <p:sldId id="695" r:id="rId5"/>
    <p:sldId id="703" r:id="rId6"/>
    <p:sldId id="708" r:id="rId7"/>
    <p:sldId id="713" r:id="rId8"/>
    <p:sldId id="721" r:id="rId9"/>
    <p:sldId id="720" r:id="rId10"/>
    <p:sldId id="724" r:id="rId11"/>
    <p:sldId id="727" r:id="rId12"/>
    <p:sldId id="728" r:id="rId13"/>
    <p:sldId id="729" r:id="rId14"/>
    <p:sldId id="730" r:id="rId15"/>
    <p:sldId id="731" r:id="rId16"/>
    <p:sldId id="732" r:id="rId17"/>
    <p:sldId id="734" r:id="rId18"/>
    <p:sldId id="735" r:id="rId19"/>
    <p:sldId id="736" r:id="rId20"/>
    <p:sldId id="737" r:id="rId21"/>
    <p:sldId id="738" r:id="rId22"/>
    <p:sldId id="739" r:id="rId23"/>
    <p:sldId id="740" r:id="rId24"/>
    <p:sldId id="741" r:id="rId25"/>
    <p:sldId id="742" r:id="rId26"/>
    <p:sldId id="744" r:id="rId27"/>
    <p:sldId id="743" r:id="rId28"/>
    <p:sldId id="745" r:id="rId29"/>
    <p:sldId id="746" r:id="rId30"/>
    <p:sldId id="747" r:id="rId31"/>
    <p:sldId id="748" r:id="rId32"/>
    <p:sldId id="494" r:id="rId33"/>
  </p:sldIdLst>
  <p:sldSz cx="9144000" cy="6858000" type="screen4x3"/>
  <p:notesSz cx="6858000" cy="9144000"/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  <a:srgbClr val="8A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603" autoAdjust="0"/>
    <p:restoredTop sz="96803" autoAdjust="0"/>
  </p:normalViewPr>
  <p:slideViewPr>
    <p:cSldViewPr>
      <p:cViewPr>
        <p:scale>
          <a:sx n="82" d="100"/>
          <a:sy n="82" d="100"/>
        </p:scale>
        <p:origin x="-900" y="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32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25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7584" y="1668864"/>
            <a:ext cx="784810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Differentiability of multivariable 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Differentials &amp; linear approximations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Chain rules for partial differentiation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Implicit differentiation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Extrema of </a:t>
            </a:r>
            <a:r>
              <a:rPr lang="en-US" sz="2400" dirty="0" smtClean="0">
                <a:solidFill>
                  <a:srgbClr val="3333FF"/>
                </a:solidFill>
              </a:rPr>
              <a:t>multivariable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>
                <a:solidFill>
                  <a:srgbClr val="3333FF"/>
                </a:solidFill>
              </a:rPr>
              <a:t>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7584" y="1668864"/>
            <a:ext cx="784810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Introduction to double integrals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Iterated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Theorem of </a:t>
            </a:r>
            <a:r>
              <a:rPr lang="en-US" sz="2400" dirty="0" err="1" smtClean="0">
                <a:solidFill>
                  <a:srgbClr val="3333FF"/>
                </a:solidFill>
              </a:rPr>
              <a:t>Fubini</a:t>
            </a:r>
            <a:endParaRPr lang="en-US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Properties of double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Integrals over non-rectangular regions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Reversing the order of integration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1617" y="4489132"/>
            <a:ext cx="2288255" cy="1892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684336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Definition: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be a function of two variables and 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be a point on the graph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 </a:t>
                </a:r>
                <a:r>
                  <a:rPr lang="en-US" sz="2000" dirty="0">
                    <a:latin typeface="Arial" charset="0"/>
                    <a:cs typeface="Arial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𝐶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>
                    <a:latin typeface="Arial" charset="0"/>
                    <a:cs typeface="Arial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𝐶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are </a:t>
                </a:r>
                <a:r>
                  <a:rPr lang="en-US" sz="2000" dirty="0">
                    <a:latin typeface="Arial" charset="0"/>
                    <a:cs typeface="Arial" charset="0"/>
                  </a:rPr>
                  <a:t>the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intersections </a:t>
                </a:r>
                <a:r>
                  <a:rPr lang="en-US" sz="2000" dirty="0">
                    <a:latin typeface="Arial" charset="0"/>
                    <a:cs typeface="Arial" charset="0"/>
                  </a:rPr>
                  <a:t>of the surface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𝑧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with the plane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𝑦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𝑇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𝑇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tangent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lines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to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curves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r>
                  <a:rPr lang="fr-FR" sz="2000" dirty="0" err="1" smtClean="0"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if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exists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the plane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containing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𝑇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𝑇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called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tangent plane to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/>
                  <a:t>The equation </a:t>
                </a:r>
                <a:r>
                  <a:rPr lang="en-US" sz="2000" dirty="0"/>
                  <a:t>of the tangent plane is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solidFill>
                            <a:srgbClr val="3333FF"/>
                          </a:solidFill>
                          <a:latin typeface="Cambria Math"/>
                        </a:rPr>
                        <m:t>𝑧</m:t>
                      </m:r>
                      <m:r>
                        <a:rPr lang="fr-FR" sz="2000" i="1">
                          <a:solidFill>
                            <a:srgbClr val="3333FF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i="1">
                          <a:solidFill>
                            <a:srgbClr val="3333FF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𝑦</m:t>
                          </m:r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i="1">
                          <a:solidFill>
                            <a:srgbClr val="3333FF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endParaRPr lang="en-US" sz="2000" dirty="0" smtClean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6" y="1340768"/>
                <a:ext cx="8136136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749" t="-491" r="-1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5950" y="4615869"/>
            <a:ext cx="1784161" cy="1701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8592027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9276" y="1382213"/>
            <a:ext cx="7941787" cy="1542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Definition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:</a:t>
                </a:r>
              </a:p>
              <a:p>
                <a:pPr marL="0" indent="0" algn="just">
                  <a:buNone/>
                </a:pPr>
                <a:endParaRPr lang="en-US" sz="2000" dirty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en-US" sz="2000" dirty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</a:t>
                </a:r>
                <a:r>
                  <a:rPr lang="en-US" sz="2000" dirty="0">
                    <a:solidFill>
                      <a:srgbClr val="3333FF"/>
                    </a:solidFill>
                  </a:rPr>
                  <a:t>: </a:t>
                </a:r>
                <a:r>
                  <a:rPr lang="fr-FR" sz="2000" dirty="0"/>
                  <a:t>If a </a:t>
                </a:r>
                <a:r>
                  <a:rPr lang="fr-FR" sz="2000" dirty="0" err="1"/>
                  <a:t>function</a:t>
                </a:r>
                <a:r>
                  <a:rPr lang="fr-FR" sz="2000" dirty="0"/>
                  <a:t/>
                </a:r>
                <a:r>
                  <a:rPr lang="fr-FR" sz="2000" dirty="0" err="1"/>
                  <a:t>is</a:t>
                </a:r>
                <a:r>
                  <a:rPr lang="fr-FR" sz="2000" dirty="0"/>
                  <a:t/>
                </a:r>
                <a:r>
                  <a:rPr lang="fr-FR" sz="2000" dirty="0" err="1"/>
                  <a:t>differentiable</a:t>
                </a:r>
                <a:r>
                  <a:rPr lang="fr-FR" sz="2000" dirty="0"/>
                  <a:t/>
                </a:r>
                <a:r>
                  <a:rPr lang="fr-FR" sz="2000" dirty="0" err="1"/>
                  <a:t>at</a:t>
                </a:r>
                <a:r>
                  <a:rPr lang="fr-FR" sz="2000" dirty="0"/>
                  <a:t> a point, </a:t>
                </a:r>
                <a:r>
                  <a:rPr lang="fr-FR" sz="2000" dirty="0" err="1"/>
                  <a:t>then</a:t>
                </a:r>
                <a:r>
                  <a:rPr lang="fr-FR" sz="2000" dirty="0"/>
                  <a:t/>
                </a:r>
                <a:r>
                  <a:rPr lang="fr-FR" sz="2000" dirty="0" err="1"/>
                  <a:t>it</a:t>
                </a:r>
                <a:r>
                  <a:rPr lang="fr-FR" sz="2000" dirty="0"/>
                  <a:t/>
                </a:r>
                <a:r>
                  <a:rPr lang="fr-FR" sz="2000" dirty="0" err="1"/>
                  <a:t>is</a:t>
                </a:r>
                <a:r>
                  <a:rPr lang="fr-FR" sz="2000" dirty="0"/>
                  <a:t/>
                </a:r>
                <a:r>
                  <a:rPr lang="fr-FR" sz="2000" dirty="0" err="1"/>
                  <a:t>continuous</a:t>
                </a:r>
                <a:r>
                  <a:rPr lang="fr-FR" sz="2000" dirty="0"/>
                  <a:t/>
                </a:r>
                <a:r>
                  <a:rPr lang="fr-FR" sz="2000" dirty="0" err="1"/>
                  <a:t>at</a:t>
                </a:r>
                <a:r>
                  <a:rPr lang="fr-FR" sz="2000" dirty="0"/>
                  <a:t/>
                </a:r>
                <a:r>
                  <a:rPr lang="fr-FR" sz="2000" dirty="0" err="1"/>
                  <a:t>that</a:t>
                </a:r>
                <a:r>
                  <a:rPr lang="fr-FR" sz="2000" dirty="0"/>
                  <a:t> point.</a:t>
                </a:r>
                <a:endParaRPr lang="en-US" sz="2000" dirty="0"/>
              </a:p>
              <a:p>
                <a:pPr marL="0" indent="0" algn="just">
                  <a:buNone/>
                </a:pPr>
                <a:endParaRPr lang="en-US" sz="2000" b="1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sz="2000" dirty="0">
                    <a:solidFill>
                      <a:srgbClr val="3333FF"/>
                    </a:solidFill>
                  </a:rPr>
                  <a:t>Theorem: </a:t>
                </a:r>
                <a:r>
                  <a:rPr lang="fr-FR" sz="2000" dirty="0"/>
                  <a:t>If </a:t>
                </a:r>
                <a:r>
                  <a:rPr lang="fr-FR" sz="2000" dirty="0"/>
                  <a:t>all first-</a:t>
                </a:r>
                <a:r>
                  <a:rPr lang="fr-FR" sz="2000" dirty="0" err="1"/>
                  <a:t>order</a:t>
                </a:r>
                <a:r>
                  <a:rPr lang="fr-FR" sz="2000" dirty="0"/>
                  <a:t> partial </a:t>
                </a:r>
                <a:r>
                  <a:rPr lang="fr-FR" sz="2000" dirty="0" err="1"/>
                  <a:t>derivatives</a:t>
                </a:r>
                <a:r>
                  <a:rPr lang="fr-FR" sz="2000" dirty="0"/>
                  <a:t> of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exist and are continuous at a point, then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is differentiable at that point.</a:t>
                </a:r>
              </a:p>
              <a:p>
                <a:pPr marL="0" indent="0" algn="just">
                  <a:buNone/>
                </a:pPr>
                <a:endParaRPr lang="en-US" sz="2000" b="1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en-US" sz="2000" dirty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en-US" sz="20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36136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825" t="-491" r="-1649" b="-3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97746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Definition (Total differential): </a:t>
            </a:r>
            <a:r>
              <a:rPr lang="fr-FR" sz="2000" dirty="0" smtClean="0">
                <a:solidFill>
                  <a:schemeClr val="tx1"/>
                </a:solidFill>
              </a:rPr>
              <a:t> </a:t>
            </a:r>
            <a:endParaRPr lang="en-US" sz="2000" dirty="0" smtClean="0">
              <a:solidFill>
                <a:srgbClr val="3333FF"/>
              </a:solidFill>
            </a:endParaRPr>
          </a:p>
        </p:txBody>
      </p:sp>
      <p:pic>
        <p:nvPicPr>
          <p:cNvPr id="12595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95547"/>
            <a:ext cx="8079186" cy="429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88550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245" y="3429000"/>
            <a:ext cx="7961313" cy="161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611560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Local linear approximation: </a:t>
                </a:r>
                <a:r>
                  <a:rPr lang="en-US" sz="2000" dirty="0" smtClean="0"/>
                  <a:t>Since the tangent plane to the surface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𝑃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is very close to the </a:t>
                </a:r>
                <a:r>
                  <a:rPr lang="en-US" sz="2000" dirty="0" err="1" smtClean="0"/>
                  <a:t>surfact</a:t>
                </a:r>
                <a:r>
                  <a:rPr lang="en-US" sz="2000" dirty="0" smtClean="0"/>
                  <a:t> at least when it is near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𝑃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/>
                  <a:t> we may use the function defining the tangent plane as a linear approximation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> Recall that the equation of the tangent plane to the graph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𝑃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is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0768"/>
                <a:ext cx="8136136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749" t="-491" r="-1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4832" y="5076128"/>
            <a:ext cx="2298497" cy="148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8778" y="5075331"/>
            <a:ext cx="2301373" cy="148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013866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189" y="1340768"/>
            <a:ext cx="8172275" cy="2085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46831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Definition (chain rules) for partial derivatives: </a:t>
            </a: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</p:txBody>
      </p:sp>
      <p:pic>
        <p:nvPicPr>
          <p:cNvPr id="1464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73016"/>
            <a:ext cx="2587898" cy="293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603501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748379" cy="4745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50179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1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6352" y="1406935"/>
            <a:ext cx="7790920" cy="16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612328" y="1268760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Theorem:</a:t>
            </a: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Definitions:  </a:t>
            </a:r>
            <a:endParaRPr lang="en-US" sz="2000" dirty="0">
              <a:solidFill>
                <a:srgbClr val="3333FF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68960"/>
            <a:ext cx="7992120" cy="248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945298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874" y="3016859"/>
            <a:ext cx="7992814" cy="2716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15950" y="1340768"/>
                <a:ext cx="8059737" cy="597666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 (</a:t>
                </a:r>
                <a:r>
                  <a:rPr lang="en-US" sz="2000" dirty="0" err="1" smtClean="0">
                    <a:solidFill>
                      <a:srgbClr val="3333FF"/>
                    </a:solidFill>
                  </a:rPr>
                  <a:t>Extream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 value):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continuous on a closed and bounded set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𝑅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, then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has both an absolute maximum and an absolute minimum 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𝑅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/>
                </a:r>
                <a:endParaRPr lang="en-US" sz="2000" dirty="0"/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</a:t>
                </a:r>
                <a:r>
                  <a:rPr lang="en-US" sz="2000" dirty="0">
                    <a:solidFill>
                      <a:srgbClr val="3333FF"/>
                    </a:solidFill>
                  </a:rPr>
                  <a:t>: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 has </a:t>
                </a:r>
                <a:r>
                  <a:rPr lang="en-US" sz="2000" dirty="0"/>
                  <a:t/>
                </a:r>
                <a:r>
                  <a:rPr lang="en-US" sz="2000" dirty="0" smtClean="0"/>
                  <a:t>a relative extremum at a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 if it is a critical point and the first order partial derivatives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exist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>
                    <a:solidFill>
                      <a:srgbClr val="3333FF"/>
                    </a:solidFill>
                  </a:rPr>
                  <a:t>Theorem:</a:t>
                </a:r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059737" cy="5976664"/>
              </a:xfrm>
              <a:prstGeom prst="rect">
                <a:avLst/>
              </a:prstGeom>
              <a:blipFill rotWithShape="1">
                <a:blip r:embed="rId4"/>
                <a:stretch>
                  <a:fillRect l="-756" t="-408" r="-1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663610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3750"/>
                <a:ext cx="8059738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Recall: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definite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integral</a:t>
                </a:r>
                <a:r>
                  <a:rPr lang="fr-FR" sz="2000" dirty="0" smtClean="0"/>
                  <a:t> of a one variable </a:t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fr-FR" sz="2000" dirty="0" smtClean="0"/>
                  <a:t> was </a:t>
                </a:r>
                <a:r>
                  <a:rPr lang="fr-FR" sz="2000" dirty="0" err="1" smtClean="0"/>
                  <a:t>defined</a:t>
                </a:r>
                <a:r>
                  <a:rPr lang="fr-FR" sz="2000" dirty="0" smtClean="0"/>
                  <a:t> as</a:t>
                </a:r>
                <a:endParaRPr lang="fr-FR" sz="200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:endParaRPr lang="fr-FR" sz="2000" i="1" dirty="0">
                  <a:latin typeface="Cambria Math"/>
                </a:endParaRPr>
              </a:p>
              <a:p>
                <a:pPr marL="0" indent="0" algn="just">
                  <a:buNone/>
                </a:pPr>
                <a:endParaRPr lang="fr-FR" sz="200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:endParaRPr lang="fr-FR" sz="200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:r>
                  <a:rPr lang="en-US" sz="2000" dirty="0"/>
                  <a:t>a</a:t>
                </a:r>
                <a:r>
                  <a:rPr lang="en-US" sz="2000" dirty="0" smtClean="0"/>
                  <a:t>rose from a problem of finding area under curve.</a:t>
                </a:r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3750"/>
                <a:ext cx="8059738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-756" t="-1254" r="-1815" b="-4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15951" y="3429000"/>
                <a:ext cx="5828257" cy="309403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>
                    <a:solidFill>
                      <a:srgbClr val="3333FF"/>
                    </a:solidFill>
                  </a:rPr>
                  <a:t>The volume problem: </a:t>
                </a:r>
                <a:r>
                  <a:rPr lang="en-US" sz="2000" dirty="0"/>
                  <a:t>Give a function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of two variables that is continuous non-negative on a region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𝑅</m:t>
                    </m:r>
                  </m:oMath>
                </a14:m>
                <a:r>
                  <a:rPr lang="en-US" sz="2000" dirty="0"/>
                  <a:t> in the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𝑥𝑦</m:t>
                    </m:r>
                    <m:r>
                      <a:rPr lang="fr-FR" sz="2000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/>
                  <a:t>plane, find the volume of the solid enclosed between the surface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𝑧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𝑓</m:t>
                    </m:r>
                    <m:r>
                      <a:rPr lang="fr-FR" sz="2000" i="1">
                        <a:latin typeface="Cambria Math"/>
                      </a:rPr>
                      <m:t>(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,</m:t>
                    </m:r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/>
                  <a:t> and the region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𝑅</m:t>
                    </m:r>
                    <m:r>
                      <a:rPr lang="fr-FR" sz="2000" i="1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1" y="3429000"/>
                <a:ext cx="5828257" cy="3094037"/>
              </a:xfrm>
              <a:prstGeom prst="rect">
                <a:avLst/>
              </a:prstGeom>
              <a:blipFill rotWithShape="1">
                <a:blip r:embed="rId4"/>
                <a:stretch>
                  <a:fillRect l="-1046" t="-789" r="-2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8653" y="2034792"/>
            <a:ext cx="5149205" cy="746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116771"/>
            <a:ext cx="2186185" cy="2184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2966495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43942" y="1268760"/>
                <a:ext cx="5191908" cy="53300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Using </a:t>
                </a:r>
                <a:r>
                  <a:rPr lang="fr-FR" sz="2000" dirty="0" err="1" smtClean="0"/>
                  <a:t>lines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parallel</a:t>
                </a:r>
                <a:r>
                  <a:rPr lang="fr-FR" sz="2000" dirty="0" smtClean="0"/>
                  <a:t> to the </a:t>
                </a:r>
                <a:r>
                  <a:rPr lang="fr-FR" sz="2000" dirty="0" err="1" smtClean="0"/>
                  <a:t>coordinate</a:t>
                </a:r>
                <a:r>
                  <a:rPr lang="fr-FR" sz="2000" dirty="0" smtClean="0"/>
                  <a:t> axes, </a:t>
                </a:r>
                <a:r>
                  <a:rPr lang="fr-FR" sz="2000" dirty="0" err="1" smtClean="0"/>
                  <a:t>divide</a:t>
                </a:r>
                <a:r>
                  <a:rPr lang="fr-FR" sz="2000" dirty="0" smtClean="0"/>
                  <a:t> the rectangle </a:t>
                </a:r>
                <a:r>
                  <a:rPr lang="fr-FR" sz="2000" dirty="0" err="1" smtClean="0"/>
                  <a:t>enclusing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region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into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err="1" smtClean="0"/>
                  <a:t>subrectangles</a:t>
                </a:r>
                <a:r>
                  <a:rPr lang="fr-FR" sz="2000" dirty="0" smtClean="0"/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Choose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arbitrary</a:t>
                </a:r>
                <a:r>
                  <a:rPr lang="fr-FR" sz="2000" dirty="0" smtClean="0"/>
                  <a:t>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in </a:t>
                </a:r>
                <a:r>
                  <a:rPr lang="fr-FR" sz="2000" dirty="0" err="1" smtClean="0"/>
                  <a:t>each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subrectangle</a:t>
                </a:r>
                <a:r>
                  <a:rPr lang="fr-FR" sz="2000" dirty="0" smtClean="0"/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denote</a:t>
                </a:r>
                <a:r>
                  <a:rPr lang="fr-FR" sz="2000" dirty="0" smtClean="0"/>
                  <a:t> the area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fr-FR" sz="2000" dirty="0" smtClean="0"/>
                  <a:t> rectangle.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The volume of a </a:t>
                </a:r>
                <a:r>
                  <a:rPr lang="fr-FR" sz="2000" dirty="0" err="1" smtClean="0"/>
                  <a:t>rectangular</a:t>
                </a:r>
                <a:r>
                  <a:rPr lang="fr-FR" sz="2000" dirty="0" smtClean="0"/>
                  <a:t/>
                </a:r>
                <a:r>
                  <a:rPr lang="en-US" sz="2000" dirty="0" err="1" smtClean="0"/>
                  <a:t>parallelopiped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base area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r-FR" sz="2000" dirty="0" smtClean="0"/>
                  <a:t> and </a:t>
                </a:r>
                <a:r>
                  <a:rPr lang="fr-FR" sz="2000" dirty="0" err="1" smtClean="0"/>
                  <a:t>height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given</a:t>
                </a:r>
                <a:r>
                  <a:rPr lang="fr-FR" sz="2000" dirty="0" smtClean="0"/>
                  <a:t> by </a:t>
                </a:r>
                <a14:m>
                  <m:oMath xmlns:m="http://schemas.openxmlformats.org/officeDocument/2006/math">
                    <m:r>
                      <a:rPr lang="fr-FR" sz="200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Approximation to the volume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fr-FR" sz="2000" dirty="0" smtClean="0"/>
                  <a:t> of the </a:t>
                </a:r>
                <a:r>
                  <a:rPr lang="fr-FR" sz="2000" dirty="0" err="1" smtClean="0"/>
                  <a:t>entire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sloid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𝑉</m:t>
                    </m:r>
                    <m:r>
                      <a:rPr lang="fr-FR" sz="2000" b="0" i="1" smtClean="0">
                        <a:latin typeface="Cambria Math"/>
                      </a:rPr>
                      <m:t>≈</m:t>
                    </m:r>
                    <m:nary>
                      <m:naryPr>
                        <m:chr m:val="∑"/>
                        <m:ctrlPr>
                          <a:rPr lang="fr-FR" sz="20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b="0" i="1" smtClean="0">
                            <a:latin typeface="Cambria Math"/>
                          </a:rPr>
                          <m:t>𝑘</m:t>
                        </m:r>
                        <m:r>
                          <a:rPr lang="fr-FR" sz="2000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fr-FR" sz="2000" i="1">
                                <a:latin typeface="Cambria Math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∆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r>
                  <a:rPr lang="fr-FR" sz="2000" dirty="0" smtClean="0"/>
                  <a:t>.</a:t>
                </a: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42" y="1268760"/>
                <a:ext cx="5191908" cy="5330049"/>
              </a:xfrm>
              <a:prstGeom prst="rect">
                <a:avLst/>
              </a:prstGeom>
              <a:blipFill rotWithShape="1">
                <a:blip r:embed="rId3"/>
                <a:stretch>
                  <a:fillRect l="-939" t="-458" r="-2700" b="-7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35850" y="1484784"/>
            <a:ext cx="295902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752120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830" y="1412776"/>
            <a:ext cx="8059738" cy="289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5949" y="1355911"/>
            <a:ext cx="805973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/>
              <a:t>           </a:t>
            </a:r>
            <a:r>
              <a:rPr lang="fr-FR" sz="2000" dirty="0" err="1">
                <a:solidFill>
                  <a:srgbClr val="3333FF"/>
                </a:solidFill>
              </a:rPr>
              <a:t>Definition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r>
              <a:rPr lang="fr-FR" sz="2000" dirty="0" smtClean="0">
                <a:solidFill>
                  <a:srgbClr val="3333FF"/>
                </a:solidFill>
              </a:rPr>
              <a:t>           </a:t>
            </a:r>
            <a:r>
              <a:rPr lang="fr-FR" sz="2000" dirty="0" err="1" smtClean="0">
                <a:solidFill>
                  <a:srgbClr val="3333FF"/>
                </a:solidFill>
              </a:rPr>
              <a:t>Definition</a:t>
            </a:r>
            <a:r>
              <a:rPr lang="fr-FR" sz="2000" dirty="0" smtClean="0">
                <a:solidFill>
                  <a:srgbClr val="3333FF"/>
                </a:solidFill>
              </a:rPr>
              <a:t>: </a:t>
            </a:r>
            <a:r>
              <a:rPr lang="fr-FR" sz="2000" dirty="0" smtClean="0"/>
              <a:t>The </a:t>
            </a:r>
            <a:r>
              <a:rPr lang="fr-FR" sz="2000" dirty="0" err="1" smtClean="0"/>
              <a:t>sum</a:t>
            </a:r>
            <a:r>
              <a:rPr lang="fr-FR" sz="2000" dirty="0" smtClean="0"/>
              <a:t> in the </a:t>
            </a:r>
            <a:r>
              <a:rPr lang="fr-FR" sz="2000" dirty="0" err="1" smtClean="0"/>
              <a:t>limit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called</a:t>
            </a:r>
            <a:r>
              <a:rPr lang="fr-FR" sz="2000" dirty="0" smtClean="0"/>
              <a:t> the Riemann </a:t>
            </a:r>
            <a:r>
              <a:rPr lang="fr-FR" sz="2000" dirty="0" err="1" smtClean="0"/>
              <a:t>sum</a:t>
            </a:r>
            <a:r>
              <a:rPr lang="fr-FR" sz="2000" dirty="0" smtClean="0"/>
              <a:t>.  </a:t>
            </a: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051011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49" y="1355911"/>
                <a:ext cx="8059739" cy="3170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Definition: </a:t>
                </a:r>
                <a:r>
                  <a:rPr lang="fr-FR" sz="2000" dirty="0" smtClean="0"/>
                  <a:t>The double </a:t>
                </a:r>
                <a:r>
                  <a:rPr lang="fr-FR" sz="2000" dirty="0" err="1" smtClean="0"/>
                  <a:t>integral</a:t>
                </a:r>
                <a:r>
                  <a:rPr lang="fr-FR" sz="2000" dirty="0" smtClean="0"/>
                  <a:t> of a </a:t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fr-FR" sz="2000" dirty="0" smtClean="0"/>
                  <a:t> over a </a:t>
                </a:r>
                <a:r>
                  <a:rPr lang="fr-FR" sz="2000" dirty="0" err="1" smtClean="0"/>
                  <a:t>region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defined</a:t>
                </a:r>
                <a:r>
                  <a:rPr lang="fr-FR" sz="2000" dirty="0" smtClean="0"/>
                  <a:t> as the </a:t>
                </a:r>
                <a:r>
                  <a:rPr lang="fr-FR" sz="2000" dirty="0" err="1" smtClean="0"/>
                  <a:t>limit</a:t>
                </a:r>
                <a:r>
                  <a:rPr lang="fr-FR" sz="2000" dirty="0" smtClean="0"/>
                  <a:t> of the Riemann </a:t>
                </a:r>
                <a:r>
                  <a:rPr lang="fr-FR" sz="2000" dirty="0" err="1" smtClean="0"/>
                  <a:t>sums</a:t>
                </a:r>
                <a:r>
                  <a:rPr lang="fr-FR" sz="2000" dirty="0" smtClean="0"/>
                  <a:t> and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denoted</a:t>
                </a:r>
                <a:r>
                  <a:rPr lang="fr-FR" sz="2000" dirty="0" smtClean="0"/>
                  <a:t> by </a:t>
                </a: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continuous</a:t>
                </a:r>
                <a:r>
                  <a:rPr lang="fr-FR" sz="2000" dirty="0" smtClean="0"/>
                  <a:t> and non-</a:t>
                </a:r>
                <a:r>
                  <a:rPr lang="fr-FR" sz="2000" dirty="0" err="1" smtClean="0"/>
                  <a:t>negative</a:t>
                </a:r>
                <a:r>
                  <a:rPr lang="fr-FR" sz="2000" dirty="0" smtClean="0"/>
                  <a:t> on the </a:t>
                </a:r>
                <a:r>
                  <a:rPr lang="fr-FR" sz="2000" dirty="0" err="1" smtClean="0"/>
                  <a:t>region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  <m:r>
                      <a:rPr lang="fr-FR" sz="2000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> the volume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related</a:t>
                </a:r>
                <a:r>
                  <a:rPr lang="fr-FR" sz="2000" dirty="0" smtClean="0"/>
                  <a:t> to the double </a:t>
                </a:r>
                <a:r>
                  <a:rPr lang="fr-FR" sz="2000" dirty="0" err="1" smtClean="0"/>
                  <a:t>integral</a:t>
                </a:r>
                <a:r>
                  <a:rPr lang="fr-FR" sz="2000" dirty="0" smtClean="0"/>
                  <a:t> as </a:t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/>
                  <a:t/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49" y="1355911"/>
                <a:ext cx="8059739" cy="3170099"/>
              </a:xfrm>
              <a:prstGeom prst="rect">
                <a:avLst/>
              </a:prstGeom>
              <a:blipFill rotWithShape="1">
                <a:blip r:embed="rId3"/>
                <a:stretch>
                  <a:fillRect l="-756" t="-769" r="-1664" b="-2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3" y="2224648"/>
            <a:ext cx="4087631" cy="9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253" y="4005065"/>
            <a:ext cx="2232852" cy="92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867330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49" y="1355911"/>
                <a:ext cx="8059739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Definition: </a:t>
                </a:r>
                <a:r>
                  <a:rPr lang="fr-FR" sz="2000" dirty="0" smtClean="0"/>
                  <a:t>The partial </a:t>
                </a:r>
                <a:r>
                  <a:rPr lang="fr-FR" sz="2000" dirty="0" err="1" smtClean="0"/>
                  <a:t>derivatives</a:t>
                </a:r>
                <a:r>
                  <a:rPr lang="fr-FR" sz="2000" dirty="0" smtClean="0"/>
                  <a:t> of a </a:t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fr-FR" sz="2000" dirty="0" smtClean="0"/>
                  <a:t> are </a:t>
                </a:r>
                <a:r>
                  <a:rPr lang="fr-FR" sz="2000" dirty="0" err="1" smtClean="0"/>
                  <a:t>calculated</a:t>
                </a:r>
                <a:r>
                  <a:rPr lang="fr-FR" sz="2000" dirty="0" smtClean="0"/>
                  <a:t> by holding one of the variables </a:t>
                </a:r>
                <a:r>
                  <a:rPr lang="fr-FR" sz="2000" dirty="0" err="1" smtClean="0"/>
                  <a:t>fixed</a:t>
                </a:r>
                <a:r>
                  <a:rPr lang="fr-FR" sz="2000" dirty="0" smtClean="0"/>
                  <a:t> and </a:t>
                </a:r>
                <a:r>
                  <a:rPr lang="fr-FR" sz="2000" dirty="0" err="1" smtClean="0"/>
                  <a:t>differentiating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respect to the </a:t>
                </a:r>
                <a:r>
                  <a:rPr lang="fr-FR" sz="2000" dirty="0" err="1" smtClean="0"/>
                  <a:t>other</a:t>
                </a:r>
                <a:r>
                  <a:rPr lang="fr-FR" sz="2000" dirty="0" smtClean="0"/>
                  <a:t> variable. If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reverse </a:t>
                </a:r>
                <a:r>
                  <a:rPr lang="fr-FR" sz="2000" dirty="0" err="1" smtClean="0"/>
                  <a:t>this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process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call </a:t>
                </a:r>
                <a:r>
                  <a:rPr lang="fr-FR" sz="2000" dirty="0" err="1" smtClean="0"/>
                  <a:t>it</a:t>
                </a:r>
                <a:r>
                  <a:rPr lang="fr-FR" sz="2000" dirty="0" smtClean="0"/>
                  <a:t> partial </a:t>
                </a:r>
                <a:r>
                  <a:rPr lang="fr-FR" sz="2000" dirty="0" err="1" smtClean="0"/>
                  <a:t>integration</a:t>
                </a:r>
                <a:r>
                  <a:rPr lang="fr-FR" sz="2000" dirty="0" smtClean="0"/>
                  <a:t>. The </a:t>
                </a:r>
                <a:r>
                  <a:rPr lang="fr-FR" sz="2000" dirty="0" err="1" smtClean="0"/>
                  <a:t>symbols</a:t>
                </a:r>
                <a:r>
                  <a:rPr lang="fr-FR" sz="2000" dirty="0" smtClean="0"/>
                  <a:t/>
                </a: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 smtClean="0"/>
                  <a:t>Denote</a:t>
                </a:r>
                <a:r>
                  <a:rPr lang="fr-FR" sz="2000" dirty="0" smtClean="0"/>
                  <a:t> partial </a:t>
                </a:r>
                <a:r>
                  <a:rPr lang="fr-FR" sz="2000" dirty="0" err="1" smtClean="0"/>
                  <a:t>definite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integrals</a:t>
                </a:r>
                <a:r>
                  <a:rPr lang="fr-FR" sz="2000" dirty="0" smtClean="0"/>
                  <a:t> w.r.t.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fr-FR" sz="2000" dirty="0" smtClean="0"/>
                  <a:t> and w.r.t.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respectively</a:t>
                </a:r>
                <a:r>
                  <a:rPr lang="fr-FR" sz="2000" dirty="0"/>
                  <a:t>.</a:t>
                </a:r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>
                    <a:solidFill>
                      <a:srgbClr val="3333FF"/>
                    </a:solidFill>
                  </a:rPr>
                  <a:t>Example</a:t>
                </a:r>
                <a:r>
                  <a:rPr lang="fr-FR" sz="2000" dirty="0">
                    <a:solidFill>
                      <a:srgbClr val="3333FF"/>
                    </a:solidFill>
                  </a:rPr>
                  <a:t>: </a:t>
                </a:r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fr-FR" sz="2000" dirty="0" smtClean="0"/>
                  <a:t/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49" y="1355911"/>
                <a:ext cx="8059739" cy="3785652"/>
              </a:xfrm>
              <a:prstGeom prst="rect">
                <a:avLst/>
              </a:prstGeom>
              <a:blipFill rotWithShape="1">
                <a:blip r:embed="rId4"/>
                <a:stretch>
                  <a:fillRect l="-756" t="-644" r="-1664" b="-2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793372"/>
            <a:ext cx="4608749" cy="851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7808" y="4725143"/>
            <a:ext cx="5174432" cy="180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351228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5948" y="1268760"/>
            <a:ext cx="80597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Definition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  <a:endParaRPr lang="fr-FR" sz="2000" dirty="0" smtClean="0"/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Iterated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187" y="1814900"/>
            <a:ext cx="8135938" cy="3342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9905714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Iterated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140" y="1422292"/>
            <a:ext cx="8143923" cy="486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899094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Iterated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421" y="1417910"/>
            <a:ext cx="5544616" cy="323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8138" y="5229199"/>
            <a:ext cx="5323508" cy="763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273809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Fubini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547" y="1268760"/>
            <a:ext cx="7941901" cy="199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39552" y="1268413"/>
            <a:ext cx="80597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  <a:endParaRPr lang="fr-FR" sz="2000" dirty="0" smtClean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979" y="4581128"/>
            <a:ext cx="6611736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56992"/>
            <a:ext cx="6684803" cy="1198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3139488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Fubini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59" y="1353679"/>
            <a:ext cx="8064129" cy="488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2544" y="3501008"/>
            <a:ext cx="1825920" cy="2187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151498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1" y="1844823"/>
            <a:ext cx="5108178" cy="3348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39552" y="1300698"/>
            <a:ext cx="80597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  <a:endParaRPr lang="fr-FR" sz="2000" dirty="0" smtClean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3182" y="1484784"/>
            <a:ext cx="2883274" cy="3658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22993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on non-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rectangular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regions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9552" y="1300698"/>
            <a:ext cx="80597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Definition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  <a:endParaRPr lang="fr-FR" sz="20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8364" y="1340768"/>
            <a:ext cx="4479859" cy="145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550" y="3219946"/>
            <a:ext cx="7836200" cy="1937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8862" y="5157192"/>
            <a:ext cx="3483258" cy="1621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21600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on non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rectangular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regions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9" y="1340769"/>
            <a:ext cx="7128792" cy="4988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014969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9552" y="1300698"/>
            <a:ext cx="80597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  <a:endParaRPr lang="fr-FR" sz="2000" dirty="0" smtClean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4534" y="1677999"/>
            <a:ext cx="6575778" cy="2831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870015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7940383" cy="465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7" y="1340767"/>
            <a:ext cx="1728192" cy="139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205646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343" y="1268760"/>
            <a:ext cx="6949985" cy="5116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0908" y="3253664"/>
            <a:ext cx="3151572" cy="2119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7198446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981" y="1268413"/>
            <a:ext cx="7632650" cy="489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580300"/>
            <a:ext cx="2736304" cy="2233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7413572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1340768"/>
            <a:ext cx="7556450" cy="546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40968"/>
            <a:ext cx="1739765" cy="3356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7028055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Reversing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the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order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59" y="1340768"/>
            <a:ext cx="7809219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7262" y="4293096"/>
            <a:ext cx="1745018" cy="1699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78511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385" y="1268760"/>
            <a:ext cx="7055959" cy="549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Reversing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the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order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582146"/>
            <a:ext cx="3788786" cy="237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888249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7584" y="1668864"/>
            <a:ext cx="784810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Introduction to double integrals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Iterated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Theorem of </a:t>
            </a:r>
            <a:r>
              <a:rPr lang="en-US" sz="2400" dirty="0" err="1" smtClean="0">
                <a:solidFill>
                  <a:srgbClr val="3333FF"/>
                </a:solidFill>
              </a:rPr>
              <a:t>Fubini</a:t>
            </a:r>
            <a:endParaRPr lang="en-US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Properties of double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Integrals over non-rectangular regions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Reversing the order of integration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16006</TotalTime>
  <Words>236</Words>
  <Application>Microsoft Office PowerPoint</Application>
  <PresentationFormat>On-screen Show (4:3)</PresentationFormat>
  <Paragraphs>118</Paragraphs>
  <Slides>32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vcomsats</cp:lastModifiedBy>
  <cp:revision>2543</cp:revision>
  <dcterms:created xsi:type="dcterms:W3CDTF">2012-05-05T21:34:59Z</dcterms:created>
  <dcterms:modified xsi:type="dcterms:W3CDTF">2012-12-29T16:13:28Z</dcterms:modified>
</cp:coreProperties>
</file>