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Default Extension="wmf" ContentType="image/x-wmf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256" r:id="rId2"/>
    <p:sldId id="266" r:id="rId3"/>
    <p:sldId id="267" r:id="rId4"/>
    <p:sldId id="667" r:id="rId5"/>
    <p:sldId id="672" r:id="rId6"/>
    <p:sldId id="674" r:id="rId7"/>
    <p:sldId id="676" r:id="rId8"/>
    <p:sldId id="678" r:id="rId9"/>
    <p:sldId id="682" r:id="rId10"/>
    <p:sldId id="693" r:id="rId11"/>
    <p:sldId id="695" r:id="rId12"/>
    <p:sldId id="697" r:id="rId13"/>
    <p:sldId id="698" r:id="rId14"/>
    <p:sldId id="703" r:id="rId15"/>
    <p:sldId id="699" r:id="rId16"/>
    <p:sldId id="702" r:id="rId17"/>
    <p:sldId id="705" r:id="rId18"/>
    <p:sldId id="706" r:id="rId19"/>
    <p:sldId id="708" r:id="rId20"/>
    <p:sldId id="707" r:id="rId21"/>
    <p:sldId id="709" r:id="rId22"/>
    <p:sldId id="710" r:id="rId23"/>
    <p:sldId id="711" r:id="rId24"/>
    <p:sldId id="712" r:id="rId25"/>
    <p:sldId id="713" r:id="rId26"/>
    <p:sldId id="717" r:id="rId27"/>
    <p:sldId id="714" r:id="rId28"/>
    <p:sldId id="718" r:id="rId29"/>
    <p:sldId id="719" r:id="rId30"/>
    <p:sldId id="721" r:id="rId31"/>
    <p:sldId id="720" r:id="rId32"/>
    <p:sldId id="723" r:id="rId33"/>
    <p:sldId id="724" r:id="rId34"/>
    <p:sldId id="725" r:id="rId35"/>
    <p:sldId id="726" r:id="rId36"/>
    <p:sldId id="727" r:id="rId37"/>
    <p:sldId id="732" r:id="rId38"/>
    <p:sldId id="728" r:id="rId39"/>
    <p:sldId id="729" r:id="rId40"/>
    <p:sldId id="731" r:id="rId41"/>
    <p:sldId id="730" r:id="rId42"/>
    <p:sldId id="494" r:id="rId43"/>
  </p:sldIdLst>
  <p:sldSz cx="9144000" cy="6858000" type="screen4x3"/>
  <p:notesSz cx="6858000" cy="9144000"/>
  <p:custDataLst>
    <p:tags r:id="rId45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02075"/>
    <a:srgbClr val="CC0099"/>
    <a:srgbClr val="8A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279" autoAdjust="0"/>
    <p:restoredTop sz="99645" autoAdjust="0"/>
  </p:normalViewPr>
  <p:slideViewPr>
    <p:cSldViewPr>
      <p:cViewPr>
        <p:scale>
          <a:sx n="60" d="100"/>
          <a:sy n="60" d="100"/>
        </p:scale>
        <p:origin x="-1584" y="-3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5CB8E0A-088C-416A-9DCF-13BA82FD9D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435758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51D0984-5299-44ED-82B6-2BAD54E4D122}" type="slidenum">
              <a:rPr lang="en-US" smtClean="0"/>
              <a:pPr eaLnBrk="1" hangingPunct="1"/>
              <a:t>42</a:t>
            </a:fld>
            <a:endParaRPr lang="en-US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458C94-4C89-4E1B-8FDD-8E2E14AB3C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55286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E6E1BB-AD14-411A-A03F-AC4CA4DAC5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36453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FE4695-DB0C-4CB6-8938-1D19EAA6BE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5868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507C2C-A432-4353-BC92-F241BDE720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78280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D522CB-E1B8-4C75-8544-5984C8B702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72546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F6B377-760B-449A-9A93-21EE7CEF68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14568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2F6DAE-90DA-4242-9D59-59B57EEF4C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35341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78987E-CB3B-4413-A840-B9F5D9D135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8042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829B9-927D-4017-9B53-62B6383D41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37758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98D3A2-EE5B-4FE3-BAAC-0EAAA6CB29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8988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E8B553-1E5F-4798-AD82-6440AB332E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0784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1B2C9E6-627D-4280-BB49-B4ED18D27F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2093913" y="2349500"/>
            <a:ext cx="3990975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3200" dirty="0">
                <a:solidFill>
                  <a:srgbClr val="3333FF"/>
                </a:solidFill>
              </a:rPr>
              <a:t>(MTH 250)</a:t>
            </a:r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2484438" y="4365625"/>
            <a:ext cx="5616575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en-US" sz="4800" dirty="0">
                <a:solidFill>
                  <a:srgbClr val="008000"/>
                </a:solidFill>
              </a:rPr>
              <a:t>Lecture </a:t>
            </a:r>
            <a:r>
              <a:rPr lang="en-US" sz="4800" dirty="0" smtClean="0">
                <a:solidFill>
                  <a:srgbClr val="008000"/>
                </a:solidFill>
              </a:rPr>
              <a:t>24</a:t>
            </a:r>
            <a:endParaRPr lang="en-US" sz="4800" dirty="0">
              <a:solidFill>
                <a:srgbClr val="008000"/>
              </a:solidFill>
            </a:endParaRPr>
          </a:p>
        </p:txBody>
      </p:sp>
      <p:sp>
        <p:nvSpPr>
          <p:cNvPr id="2052" name="Line 16"/>
          <p:cNvSpPr>
            <a:spLocks noChangeShapeType="1"/>
          </p:cNvSpPr>
          <p:nvPr/>
        </p:nvSpPr>
        <p:spPr bwMode="auto">
          <a:xfrm>
            <a:off x="395288" y="3213100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3" name="Line 17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4" name="Text Box 18"/>
          <p:cNvSpPr txBox="1">
            <a:spLocks noChangeArrowheads="1"/>
          </p:cNvSpPr>
          <p:nvPr/>
        </p:nvSpPr>
        <p:spPr bwMode="auto">
          <a:xfrm>
            <a:off x="971550" y="2511425"/>
            <a:ext cx="511333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4000" dirty="0"/>
              <a:t>Calculus</a:t>
            </a:r>
          </a:p>
        </p:txBody>
      </p:sp>
      <p:sp>
        <p:nvSpPr>
          <p:cNvPr id="2055" name="Line 19"/>
          <p:cNvSpPr>
            <a:spLocks noChangeShapeType="1"/>
          </p:cNvSpPr>
          <p:nvPr/>
        </p:nvSpPr>
        <p:spPr bwMode="auto">
          <a:xfrm>
            <a:off x="395288" y="3213100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6" name="Line 20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7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8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9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0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1" name="Line 22"/>
          <p:cNvSpPr>
            <a:spLocks noChangeShapeType="1"/>
          </p:cNvSpPr>
          <p:nvPr/>
        </p:nvSpPr>
        <p:spPr bwMode="auto">
          <a:xfrm flipV="1">
            <a:off x="468313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2" name="Line 23"/>
          <p:cNvSpPr>
            <a:spLocks noChangeShapeType="1"/>
          </p:cNvSpPr>
          <p:nvPr/>
        </p:nvSpPr>
        <p:spPr bwMode="auto">
          <a:xfrm>
            <a:off x="828675" y="2565400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3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4" name="Line 22"/>
          <p:cNvSpPr>
            <a:spLocks noChangeShapeType="1"/>
          </p:cNvSpPr>
          <p:nvPr/>
        </p:nvSpPr>
        <p:spPr bwMode="auto">
          <a:xfrm flipV="1">
            <a:off x="468313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5" name="Line 22"/>
          <p:cNvSpPr>
            <a:spLocks noChangeShapeType="1"/>
          </p:cNvSpPr>
          <p:nvPr/>
        </p:nvSpPr>
        <p:spPr bwMode="auto">
          <a:xfrm>
            <a:off x="393700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6" name="Line 22"/>
          <p:cNvSpPr>
            <a:spLocks noChangeShapeType="1"/>
          </p:cNvSpPr>
          <p:nvPr/>
        </p:nvSpPr>
        <p:spPr bwMode="auto">
          <a:xfrm flipV="1">
            <a:off x="466725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901700" y="620713"/>
            <a:ext cx="6191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US" sz="3600" dirty="0"/>
              <a:t>Previous Lecture’s Summary</a:t>
            </a:r>
            <a:endParaRPr lang="en-CA" sz="36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076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3077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827584" y="1668864"/>
            <a:ext cx="7848104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Multivariable functions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err="1" smtClean="0">
                <a:solidFill>
                  <a:srgbClr val="3333FF"/>
                </a:solidFill>
              </a:rPr>
              <a:t>Limits</a:t>
            </a:r>
            <a:r>
              <a:rPr lang="fr-FR" sz="2400" dirty="0" smtClean="0">
                <a:solidFill>
                  <a:srgbClr val="3333FF"/>
                </a:solidFill>
              </a:rPr>
              <a:t> </a:t>
            </a:r>
            <a:r>
              <a:rPr lang="fr-FR" sz="2400" dirty="0" err="1" smtClean="0">
                <a:solidFill>
                  <a:srgbClr val="3333FF"/>
                </a:solidFill>
              </a:rPr>
              <a:t>along</a:t>
            </a:r>
            <a:r>
              <a:rPr lang="fr-FR" sz="2400" dirty="0" smtClean="0">
                <a:solidFill>
                  <a:srgbClr val="3333FF"/>
                </a:solidFill>
              </a:rPr>
              <a:t> </a:t>
            </a:r>
            <a:r>
              <a:rPr lang="fr-FR" sz="2400" dirty="0" err="1" smtClean="0">
                <a:solidFill>
                  <a:srgbClr val="3333FF"/>
                </a:solidFill>
              </a:rPr>
              <a:t>smooth</a:t>
            </a:r>
            <a:r>
              <a:rPr lang="fr-FR" sz="2400" dirty="0" smtClean="0">
                <a:solidFill>
                  <a:srgbClr val="3333FF"/>
                </a:solidFill>
              </a:rPr>
              <a:t> </a:t>
            </a:r>
            <a:r>
              <a:rPr lang="fr-FR" sz="2400" dirty="0" err="1" smtClean="0">
                <a:solidFill>
                  <a:srgbClr val="3333FF"/>
                </a:solidFill>
              </a:rPr>
              <a:t>curves</a:t>
            </a:r>
            <a:endParaRPr lang="fr-FR" sz="2400" dirty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err="1" smtClean="0">
                <a:solidFill>
                  <a:srgbClr val="3333FF"/>
                </a:solidFill>
              </a:rPr>
              <a:t>Limits</a:t>
            </a:r>
            <a:r>
              <a:rPr lang="fr-FR" sz="2400" dirty="0" smtClean="0">
                <a:solidFill>
                  <a:srgbClr val="3333FF"/>
                </a:solidFill>
              </a:rPr>
              <a:t> of </a:t>
            </a:r>
            <a:r>
              <a:rPr lang="fr-FR" sz="2400" dirty="0" err="1" smtClean="0">
                <a:solidFill>
                  <a:srgbClr val="3333FF"/>
                </a:solidFill>
              </a:rPr>
              <a:t>multivariable</a:t>
            </a:r>
            <a:r>
              <a:rPr lang="fr-FR" sz="2400" dirty="0" smtClean="0">
                <a:solidFill>
                  <a:srgbClr val="3333FF"/>
                </a:solidFill>
              </a:rPr>
              <a:t> </a:t>
            </a:r>
            <a:r>
              <a:rPr lang="fr-FR" sz="2400" dirty="0" err="1" smtClean="0">
                <a:solidFill>
                  <a:srgbClr val="3333FF"/>
                </a:solidFill>
              </a:rPr>
              <a:t>functions</a:t>
            </a:r>
            <a:endParaRPr lang="fr-FR" sz="24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err="1" smtClean="0">
                <a:solidFill>
                  <a:srgbClr val="3333FF"/>
                </a:solidFill>
              </a:rPr>
              <a:t>Continuity</a:t>
            </a:r>
            <a:r>
              <a:rPr lang="fr-FR" sz="2400" dirty="0" smtClean="0">
                <a:solidFill>
                  <a:srgbClr val="3333FF"/>
                </a:solidFill>
              </a:rPr>
              <a:t> of </a:t>
            </a:r>
            <a:r>
              <a:rPr lang="fr-FR" sz="2400" dirty="0" err="1" smtClean="0">
                <a:solidFill>
                  <a:srgbClr val="3333FF"/>
                </a:solidFill>
              </a:rPr>
              <a:t>multivariable</a:t>
            </a:r>
            <a:r>
              <a:rPr lang="fr-FR" sz="2400" dirty="0" smtClean="0">
                <a:solidFill>
                  <a:srgbClr val="3333FF"/>
                </a:solidFill>
              </a:rPr>
              <a:t> </a:t>
            </a:r>
            <a:r>
              <a:rPr lang="fr-FR" sz="2400" dirty="0" err="1" smtClean="0">
                <a:solidFill>
                  <a:srgbClr val="3333FF"/>
                </a:solidFill>
              </a:rPr>
              <a:t>functions</a:t>
            </a:r>
            <a:endParaRPr lang="fr-FR" sz="24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smtClean="0">
                <a:solidFill>
                  <a:srgbClr val="3333FF"/>
                </a:solidFill>
              </a:rPr>
              <a:t>Partial </a:t>
            </a:r>
            <a:r>
              <a:rPr lang="fr-FR" sz="2400" dirty="0" err="1" smtClean="0">
                <a:solidFill>
                  <a:srgbClr val="3333FF"/>
                </a:solidFill>
              </a:rPr>
              <a:t>differentiation</a:t>
            </a:r>
            <a:endParaRPr lang="en-US" sz="2400" dirty="0" smtClean="0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828675" y="620713"/>
            <a:ext cx="6191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US" sz="3600" dirty="0" smtClean="0"/>
              <a:t>Today’s </a:t>
            </a:r>
            <a:r>
              <a:rPr lang="en-US" sz="3600" dirty="0"/>
              <a:t>Lecture</a:t>
            </a:r>
            <a:endParaRPr lang="en-CA" sz="36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971550" y="1412875"/>
            <a:ext cx="7467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  <a:defRPr/>
            </a:pPr>
            <a:endParaRPr lang="fr-FR" sz="24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827584" y="1668864"/>
            <a:ext cx="7848104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Recalls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Differentiability of multivariable functions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Differentials &amp; linear approximations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Chain rules for partial differentiation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Implicit differentiation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smtClean="0">
                <a:solidFill>
                  <a:srgbClr val="3333FF"/>
                </a:solidFill>
              </a:rPr>
              <a:t>Extrema of </a:t>
            </a:r>
            <a:r>
              <a:rPr lang="en-US" sz="2400" dirty="0" smtClean="0">
                <a:solidFill>
                  <a:srgbClr val="3333FF"/>
                </a:solidFill>
              </a:rPr>
              <a:t>multivariable</a:t>
            </a:r>
            <a:r>
              <a:rPr lang="fr-FR" sz="2400" dirty="0" smtClean="0">
                <a:solidFill>
                  <a:srgbClr val="3333FF"/>
                </a:solidFill>
              </a:rPr>
              <a:t> </a:t>
            </a:r>
            <a:r>
              <a:rPr lang="en-US" sz="2400" dirty="0" smtClean="0">
                <a:solidFill>
                  <a:srgbClr val="3333FF"/>
                </a:solidFill>
              </a:rPr>
              <a:t>functions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endParaRPr lang="en-US" sz="2400" dirty="0" smtClean="0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4" name="Rectangle 5"/>
              <p:cNvSpPr txBox="1">
                <a:spLocks noChangeArrowheads="1"/>
              </p:cNvSpPr>
              <p:nvPr/>
            </p:nvSpPr>
            <p:spPr>
              <a:xfrm>
                <a:off x="539552" y="1340768"/>
                <a:ext cx="8136136" cy="4320480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fr-FR" sz="2000" dirty="0" err="1" smtClean="0">
                    <a:solidFill>
                      <a:srgbClr val="3333FF"/>
                    </a:solidFill>
                  </a:rPr>
                  <a:t>Definition</a:t>
                </a: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: 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In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general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, a </a:t>
                </a:r>
                <a:r>
                  <a:rPr lang="fr-FR" sz="2000" dirty="0" err="1">
                    <a:latin typeface="Arial" charset="0"/>
                    <a:cs typeface="Arial" charset="0"/>
                  </a:rPr>
                  <a:t>function</a:t>
                </a:r>
                <a:r>
                  <a:rPr lang="fr-FR" sz="2000" dirty="0">
                    <a:latin typeface="Arial" charset="0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  <a:cs typeface="Arial" charset="0"/>
                      </a:rPr>
                      <m:t>𝑓</m:t>
                    </m:r>
                  </m:oMath>
                </a14:m>
                <a:r>
                  <a:rPr lang="en-US" altLang="zh-TW" sz="2000" dirty="0">
                    <a:latin typeface="Arial" charset="0"/>
                    <a:cs typeface="Arial" charset="0"/>
                  </a:rPr>
                  <a:t> of </a:t>
                </a:r>
                <a14:m>
                  <m:oMath xmlns:m="http://schemas.openxmlformats.org/officeDocument/2006/math">
                    <m:r>
                      <a:rPr lang="fr-FR" altLang="zh-TW" sz="2000" b="0" i="1" dirty="0" smtClean="0">
                        <a:latin typeface="Cambria Math"/>
                        <a:cs typeface="Arial" charset="0"/>
                      </a:rPr>
                      <m:t>𝑛</m:t>
                    </m:r>
                  </m:oMath>
                </a14:m>
                <a:r>
                  <a:rPr lang="en-US" altLang="zh-TW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en-US" altLang="zh-TW" sz="2000" dirty="0">
                    <a:latin typeface="Arial" charset="0"/>
                    <a:cs typeface="Arial" charset="0"/>
                  </a:rPr>
                  <a:t>variables,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altLang="zh-TW" sz="2000" b="0" i="1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altLang="zh-TW" sz="2000" i="1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  <m:sub>
                        <m:r>
                          <a:rPr lang="fr-FR" altLang="zh-TW" sz="2000" b="0" i="1" smtClean="0">
                            <a:latin typeface="Cambria Math"/>
                            <a:cs typeface="Arial" charset="0"/>
                          </a:rPr>
                          <m:t>1</m:t>
                        </m:r>
                      </m:sub>
                    </m:sSub>
                    <m:r>
                      <a:rPr lang="fr-FR" altLang="zh-TW" sz="2000" b="0" i="1" smtClean="0">
                        <a:latin typeface="Cambria Math"/>
                        <a:cs typeface="Arial" charset="0"/>
                      </a:rPr>
                      <m:t>, </m:t>
                    </m:r>
                    <m:sSub>
                      <m:sSubPr>
                        <m:ctrlPr>
                          <a:rPr lang="fr-FR" altLang="zh-TW" sz="2000" b="0" i="1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altLang="zh-TW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  <m:sub>
                        <m:r>
                          <a:rPr lang="fr-FR" altLang="zh-TW" sz="2000" b="0" i="1" smtClean="0">
                            <a:latin typeface="Cambria Math"/>
                            <a:cs typeface="Arial" charset="0"/>
                          </a:rPr>
                          <m:t>2</m:t>
                        </m:r>
                      </m:sub>
                    </m:sSub>
                    <m:r>
                      <a:rPr lang="fr-FR" altLang="zh-TW" sz="2000" b="0" i="1" smtClean="0">
                        <a:latin typeface="Cambria Math"/>
                        <a:cs typeface="Arial" charset="0"/>
                      </a:rPr>
                      <m:t>,…</m:t>
                    </m:r>
                    <m:sSub>
                      <m:sSubPr>
                        <m:ctrlPr>
                          <a:rPr lang="fr-FR" altLang="zh-TW" sz="2000" b="0" i="1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altLang="zh-TW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  <m:sub>
                        <m:r>
                          <a:rPr lang="fr-FR" altLang="zh-TW" sz="2000" b="0" i="1" smtClean="0">
                            <a:latin typeface="Cambria Math"/>
                            <a:cs typeface="Arial" charset="0"/>
                          </a:rPr>
                          <m:t>𝑛</m:t>
                        </m:r>
                      </m:sub>
                    </m:sSub>
                    <m:r>
                      <a:rPr lang="fr-FR" altLang="zh-TW" sz="2000" i="1">
                        <a:latin typeface="Cambria Math"/>
                        <a:cs typeface="Arial" charset="0"/>
                      </a:rPr>
                      <m:t>, </m:t>
                    </m:r>
                  </m:oMath>
                </a14:m>
                <a:r>
                  <a:rPr lang="en-US" altLang="zh-TW" sz="2000" dirty="0">
                    <a:latin typeface="Arial" charset="0"/>
                    <a:cs typeface="Arial" charset="0"/>
                  </a:rPr>
                  <a:t> is a rule that assigns a unique real number </a:t>
                </a:r>
                <a14:m>
                  <m:oMath xmlns:m="http://schemas.openxmlformats.org/officeDocument/2006/math">
                    <m:r>
                      <a:rPr lang="fr-FR" altLang="zh-TW" sz="2000" i="1">
                        <a:latin typeface="Cambria Math"/>
                        <a:cs typeface="Arial" charset="0"/>
                      </a:rPr>
                      <m:t>𝑓</m:t>
                    </m:r>
                    <m:r>
                      <a:rPr lang="fr-FR" altLang="zh-TW" sz="2000" i="1">
                        <a:latin typeface="Cambria Math"/>
                        <a:cs typeface="Arial" charset="0"/>
                      </a:rPr>
                      <m:t>(</m:t>
                    </m:r>
                    <m:sSub>
                      <m:sSubPr>
                        <m:ctrlPr>
                          <a:rPr lang="fr-FR" altLang="zh-TW" sz="2000" b="0" i="1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altLang="zh-TW" sz="2000" i="1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  <m:sub>
                        <m:r>
                          <a:rPr lang="fr-FR" altLang="zh-TW" sz="2000" b="0" i="1" smtClean="0">
                            <a:latin typeface="Cambria Math"/>
                            <a:cs typeface="Arial" charset="0"/>
                          </a:rPr>
                          <m:t>1</m:t>
                        </m:r>
                      </m:sub>
                    </m:sSub>
                    <m:r>
                      <a:rPr lang="fr-FR" altLang="zh-TW" sz="2000" i="1">
                        <a:latin typeface="Cambria Math"/>
                        <a:cs typeface="Arial" charset="0"/>
                      </a:rPr>
                      <m:t>,</m:t>
                    </m:r>
                    <m:sSub>
                      <m:sSubPr>
                        <m:ctrlPr>
                          <a:rPr lang="fr-FR" altLang="zh-TW" sz="2000" b="0" i="1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altLang="zh-TW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  <m:sub>
                        <m:r>
                          <a:rPr lang="fr-FR" altLang="zh-TW" sz="2000" b="0" i="1" smtClean="0">
                            <a:latin typeface="Cambria Math"/>
                            <a:cs typeface="Arial" charset="0"/>
                          </a:rPr>
                          <m:t>2</m:t>
                        </m:r>
                      </m:sub>
                    </m:sSub>
                    <m:r>
                      <a:rPr lang="fr-FR" altLang="zh-TW" sz="2000" b="0" i="1" smtClean="0">
                        <a:latin typeface="Cambria Math"/>
                        <a:cs typeface="Arial" charset="0"/>
                      </a:rPr>
                      <m:t>, …, </m:t>
                    </m:r>
                    <m:sSub>
                      <m:sSubPr>
                        <m:ctrlPr>
                          <a:rPr lang="fr-FR" altLang="zh-TW" sz="2000" b="0" i="1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altLang="zh-TW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  <m:sub>
                        <m:r>
                          <a:rPr lang="fr-FR" altLang="zh-TW" sz="2000" b="0" i="1" smtClean="0">
                            <a:latin typeface="Cambria Math"/>
                            <a:cs typeface="Arial" charset="0"/>
                          </a:rPr>
                          <m:t>𝑛</m:t>
                        </m:r>
                      </m:sub>
                    </m:sSub>
                    <m:r>
                      <a:rPr lang="fr-FR" altLang="zh-TW" sz="2000" i="1">
                        <a:latin typeface="Cambria Math"/>
                        <a:cs typeface="Arial" charset="0"/>
                      </a:rPr>
                      <m:t>)</m:t>
                    </m:r>
                  </m:oMath>
                </a14:m>
                <a:r>
                  <a:rPr lang="en-US" altLang="zh-TW" sz="2000" dirty="0">
                    <a:latin typeface="Arial" charset="0"/>
                    <a:cs typeface="Arial" charset="0"/>
                  </a:rPr>
                  <a:t> to each point </a:t>
                </a:r>
                <a14:m>
                  <m:oMath xmlns:m="http://schemas.openxmlformats.org/officeDocument/2006/math">
                    <m:r>
                      <a:rPr lang="fr-FR" altLang="zh-TW" sz="2000" i="1">
                        <a:latin typeface="Cambria Math"/>
                        <a:cs typeface="Arial" charset="0"/>
                      </a:rPr>
                      <m:t>(</m:t>
                    </m:r>
                    <m:sSub>
                      <m:sSubPr>
                        <m:ctrlPr>
                          <a:rPr lang="fr-FR" altLang="zh-TW" sz="2000" b="0" i="1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altLang="zh-TW" sz="2000" i="1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  <m:sub>
                        <m:r>
                          <a:rPr lang="fr-FR" altLang="zh-TW" sz="2000" b="0" i="1" smtClean="0">
                            <a:latin typeface="Cambria Math"/>
                            <a:cs typeface="Arial" charset="0"/>
                          </a:rPr>
                          <m:t>1</m:t>
                        </m:r>
                      </m:sub>
                    </m:sSub>
                    <m:r>
                      <a:rPr lang="fr-FR" altLang="zh-TW" sz="2000" b="0" i="1" smtClean="0">
                        <a:latin typeface="Cambria Math"/>
                        <a:cs typeface="Arial" charset="0"/>
                      </a:rPr>
                      <m:t>,</m:t>
                    </m:r>
                    <m:sSub>
                      <m:sSubPr>
                        <m:ctrlPr>
                          <a:rPr lang="fr-FR" altLang="zh-TW" sz="2000" b="0" i="1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altLang="zh-TW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  <m:sub>
                        <m:r>
                          <a:rPr lang="fr-FR" altLang="zh-TW" sz="2000" b="0" i="1" smtClean="0">
                            <a:latin typeface="Cambria Math"/>
                            <a:cs typeface="Arial" charset="0"/>
                          </a:rPr>
                          <m:t>2</m:t>
                        </m:r>
                      </m:sub>
                    </m:sSub>
                    <m:r>
                      <a:rPr lang="fr-FR" altLang="zh-TW" sz="2000" b="0" i="1" smtClean="0">
                        <a:latin typeface="Cambria Math"/>
                        <a:cs typeface="Arial" charset="0"/>
                      </a:rPr>
                      <m:t>, …,</m:t>
                    </m:r>
                    <m:sSub>
                      <m:sSubPr>
                        <m:ctrlPr>
                          <a:rPr lang="fr-FR" altLang="zh-TW" sz="2000" b="0" i="1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altLang="zh-TW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  <m:sub>
                        <m:r>
                          <a:rPr lang="fr-FR" altLang="zh-TW" sz="2000" b="0" i="1" smtClean="0">
                            <a:latin typeface="Cambria Math"/>
                            <a:cs typeface="Arial" charset="0"/>
                          </a:rPr>
                          <m:t>𝑛</m:t>
                        </m:r>
                      </m:sub>
                    </m:sSub>
                    <m:r>
                      <a:rPr lang="fr-FR" altLang="zh-TW" sz="2000" i="1">
                        <a:latin typeface="Cambria Math"/>
                        <a:cs typeface="Arial" charset="0"/>
                      </a:rPr>
                      <m:t>)</m:t>
                    </m:r>
                  </m:oMath>
                </a14:m>
                <a:r>
                  <a:rPr lang="en-US" altLang="zh-TW" sz="2000" dirty="0">
                    <a:latin typeface="Arial" charset="0"/>
                    <a:cs typeface="Arial" charset="0"/>
                  </a:rPr>
                  <a:t> in some set </a:t>
                </a:r>
                <a14:m>
                  <m:oMath xmlns:m="http://schemas.openxmlformats.org/officeDocument/2006/math">
                    <m:r>
                      <a:rPr lang="fr-FR" altLang="zh-TW" sz="2000" i="1">
                        <a:latin typeface="Cambria Math"/>
                        <a:cs typeface="Arial" charset="0"/>
                      </a:rPr>
                      <m:t>𝐷</m:t>
                    </m:r>
                  </m:oMath>
                </a14:m>
                <a:r>
                  <a:rPr lang="en-US" altLang="zh-TW" sz="2000" dirty="0">
                    <a:latin typeface="Arial" charset="0"/>
                    <a:cs typeface="Arial" charset="0"/>
                  </a:rPr>
                  <a:t> in </a:t>
                </a:r>
                <a:r>
                  <a:rPr lang="en-US" altLang="zh-TW" sz="2000" dirty="0" smtClean="0">
                    <a:latin typeface="Arial" charset="0"/>
                    <a:cs typeface="Arial" charset="0"/>
                  </a:rPr>
                  <a:t>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altLang="zh-TW" sz="2000" b="0" i="1" smtClean="0">
                            <a:latin typeface="Cambria Math"/>
                            <a:cs typeface="Arial" charset="0"/>
                          </a:rPr>
                        </m:ctrlPr>
                      </m:sSupPr>
                      <m:e>
                        <m:r>
                          <a:rPr lang="fr-FR" altLang="zh-TW" sz="2000" b="0" i="1" smtClean="0">
                            <a:latin typeface="Cambria Math"/>
                            <a:cs typeface="Arial" charset="0"/>
                          </a:rPr>
                          <m:t>𝑅</m:t>
                        </m:r>
                      </m:e>
                      <m:sup>
                        <m:r>
                          <a:rPr lang="fr-FR" altLang="zh-TW" sz="2000" b="0" i="1" smtClean="0">
                            <a:latin typeface="Cambria Math"/>
                            <a:cs typeface="Arial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altLang="zh-TW" sz="2000" dirty="0" smtClean="0">
                    <a:latin typeface="Arial" charset="0"/>
                    <a:cs typeface="Arial" charset="0"/>
                  </a:rPr>
                  <a:t>. The set </a:t>
                </a:r>
                <a14:m>
                  <m:oMath xmlns:m="http://schemas.openxmlformats.org/officeDocument/2006/math">
                    <m:r>
                      <a:rPr lang="fr-FR" altLang="zh-TW" sz="2000" b="0" i="1" smtClean="0">
                        <a:latin typeface="Cambria Math"/>
                        <a:cs typeface="Arial" charset="0"/>
                      </a:rPr>
                      <m:t>𝐷</m:t>
                    </m:r>
                  </m:oMath>
                </a14:m>
                <a:r>
                  <a:rPr lang="en-US" altLang="zh-TW" sz="2000" dirty="0" smtClean="0">
                    <a:latin typeface="Arial" charset="0"/>
                    <a:cs typeface="Arial" charset="0"/>
                  </a:rPr>
                  <a:t> is called its </a:t>
                </a:r>
                <a:r>
                  <a:rPr lang="en-US" altLang="zh-TW" sz="2000" dirty="0" smtClean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domain</a:t>
                </a:r>
                <a:r>
                  <a:rPr lang="en-US" altLang="zh-TW" sz="2000" dirty="0" smtClean="0">
                    <a:latin typeface="Arial" charset="0"/>
                    <a:cs typeface="Arial" charset="0"/>
                  </a:rPr>
                  <a:t> and the set </a:t>
                </a:r>
                <a14:m>
                  <m:oMath xmlns:m="http://schemas.openxmlformats.org/officeDocument/2006/math">
                    <m:r>
                      <a:rPr lang="fr-FR" altLang="zh-TW" sz="2000" b="0" i="1" smtClean="0">
                        <a:latin typeface="Cambria Math"/>
                        <a:cs typeface="Arial" charset="0"/>
                      </a:rPr>
                      <m:t>{ </m:t>
                    </m:r>
                    <m:r>
                      <a:rPr lang="fr-FR" altLang="zh-TW" sz="2000" b="0" i="1" smtClean="0">
                        <a:latin typeface="Cambria Math"/>
                        <a:cs typeface="Arial" charset="0"/>
                      </a:rPr>
                      <m:t>𝑓</m:t>
                    </m:r>
                    <m:d>
                      <m:dPr>
                        <m:ctrlPr>
                          <a:rPr lang="fr-FR" altLang="zh-TW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altLang="zh-TW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altLang="zh-TW" sz="2000" b="0" i="1" smtClean="0"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fr-FR" altLang="zh-TW" sz="2000" b="0" i="1" smtClean="0">
                                <a:latin typeface="Cambria Math"/>
                                <a:cs typeface="Arial" charset="0"/>
                              </a:rPr>
                              <m:t>1</m:t>
                            </m:r>
                          </m:sub>
                        </m:sSub>
                        <m:r>
                          <a:rPr lang="fr-FR" altLang="zh-TW" sz="2000" b="0" i="1" smtClean="0">
                            <a:latin typeface="Cambria Math"/>
                            <a:cs typeface="Arial" charset="0"/>
                          </a:rPr>
                          <m:t>,</m:t>
                        </m:r>
                        <m:sSub>
                          <m:sSubPr>
                            <m:ctrlPr>
                              <a:rPr lang="fr-FR" altLang="zh-TW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altLang="zh-TW" sz="2000" b="0" i="1" smtClean="0"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fr-FR" altLang="zh-TW" sz="2000" b="0" i="1" smtClean="0">
                                <a:latin typeface="Cambria Math"/>
                                <a:cs typeface="Arial" charset="0"/>
                              </a:rPr>
                              <m:t>2</m:t>
                            </m:r>
                          </m:sub>
                        </m:sSub>
                        <m:r>
                          <a:rPr lang="fr-FR" altLang="zh-TW" sz="2000" b="0" i="1" smtClean="0">
                            <a:latin typeface="Cambria Math"/>
                            <a:cs typeface="Arial" charset="0"/>
                          </a:rPr>
                          <m:t>,…,</m:t>
                        </m:r>
                        <m:sSub>
                          <m:sSubPr>
                            <m:ctrlPr>
                              <a:rPr lang="fr-FR" altLang="zh-TW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altLang="zh-TW" sz="2000" b="0" i="1" smtClean="0"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fr-FR" altLang="zh-TW" sz="2000" b="0" i="1" smtClean="0">
                                <a:latin typeface="Cambria Math"/>
                                <a:cs typeface="Arial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fr-FR" altLang="zh-TW" sz="2000" b="0" i="1" smtClean="0">
                        <a:latin typeface="Cambria Math"/>
                        <a:cs typeface="Arial" charset="0"/>
                      </a:rPr>
                      <m:t>:</m:t>
                    </m:r>
                    <m:d>
                      <m:dPr>
                        <m:ctrlPr>
                          <a:rPr lang="fr-FR" altLang="zh-TW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altLang="zh-TW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altLang="zh-TW" sz="2000" b="0" i="1" smtClean="0"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fr-FR" altLang="zh-TW" sz="2000" b="0" i="1" smtClean="0">
                                <a:latin typeface="Cambria Math"/>
                                <a:cs typeface="Arial" charset="0"/>
                              </a:rPr>
                              <m:t>1</m:t>
                            </m:r>
                          </m:sub>
                        </m:sSub>
                        <m:r>
                          <a:rPr lang="fr-FR" altLang="zh-TW" sz="2000" b="0" i="1" smtClean="0">
                            <a:latin typeface="Cambria Math"/>
                            <a:cs typeface="Arial" charset="0"/>
                          </a:rPr>
                          <m:t>,</m:t>
                        </m:r>
                        <m:sSub>
                          <m:sSubPr>
                            <m:ctrlPr>
                              <a:rPr lang="fr-FR" altLang="zh-TW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altLang="zh-TW" sz="2000" b="0" i="1" smtClean="0"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fr-FR" altLang="zh-TW" sz="2000" b="0" i="1" smtClean="0">
                                <a:latin typeface="Cambria Math"/>
                                <a:cs typeface="Arial" charset="0"/>
                              </a:rPr>
                              <m:t>2</m:t>
                            </m:r>
                          </m:sub>
                        </m:sSub>
                        <m:r>
                          <a:rPr lang="fr-FR" altLang="zh-TW" sz="2000" b="0" i="1" smtClean="0">
                            <a:latin typeface="Cambria Math"/>
                            <a:cs typeface="Arial" charset="0"/>
                          </a:rPr>
                          <m:t>,…</m:t>
                        </m:r>
                        <m:sSub>
                          <m:sSubPr>
                            <m:ctrlPr>
                              <a:rPr lang="fr-FR" altLang="zh-TW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altLang="zh-TW" sz="2000" b="0" i="1" smtClean="0"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fr-FR" altLang="zh-TW" sz="2000" b="0" i="1" smtClean="0">
                                <a:latin typeface="Cambria Math"/>
                                <a:cs typeface="Arial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fr-FR" altLang="zh-TW" sz="2000" b="0" i="1" smtClean="0">
                        <a:latin typeface="Cambria Math"/>
                        <a:cs typeface="Arial" charset="0"/>
                      </a:rPr>
                      <m:t>∈</m:t>
                    </m:r>
                    <m:r>
                      <a:rPr lang="fr-FR" altLang="zh-TW" sz="2000" b="0" i="1" smtClean="0">
                        <a:latin typeface="Cambria Math"/>
                        <a:cs typeface="Arial" charset="0"/>
                      </a:rPr>
                      <m:t>𝐷</m:t>
                    </m:r>
                    <m:r>
                      <a:rPr lang="fr-FR" altLang="zh-TW" sz="2000" b="0" i="1" smtClean="0">
                        <a:latin typeface="Cambria Math"/>
                        <a:cs typeface="Arial" charset="0"/>
                      </a:rPr>
                      <m:t>}</m:t>
                    </m:r>
                  </m:oMath>
                </a14:m>
                <a:r>
                  <a:rPr lang="en-US" altLang="zh-TW" sz="2000" dirty="0" smtClean="0">
                    <a:latin typeface="Arial" charset="0"/>
                    <a:cs typeface="Arial" charset="0"/>
                  </a:rPr>
                  <a:t> is called its </a:t>
                </a:r>
                <a:r>
                  <a:rPr lang="en-US" altLang="zh-TW" sz="2000" dirty="0" smtClean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range</a:t>
                </a:r>
                <a:r>
                  <a:rPr lang="en-US" altLang="zh-TW" sz="2000" dirty="0" smtClean="0">
                    <a:latin typeface="Arial" charset="0"/>
                    <a:cs typeface="Arial" charset="0"/>
                  </a:rPr>
                  <a:t>.</a:t>
                </a:r>
                <a:r>
                  <a:rPr lang="fr-FR" sz="2000" dirty="0">
                    <a:solidFill>
                      <a:srgbClr val="3333FF"/>
                    </a:solidFill>
                  </a:rPr>
                  <a:t> Definition</a:t>
                </a:r>
                <a:r>
                  <a:rPr lang="en-US" sz="2000" dirty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: </a:t>
                </a:r>
                <a:r>
                  <a:rPr lang="en-US" sz="2000" dirty="0">
                    <a:latin typeface="Arial" charset="0"/>
                    <a:cs typeface="Arial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/>
                        <a:cs typeface="Arial" charset="0"/>
                      </a:rPr>
                      <m:t>𝑓</m:t>
                    </m:r>
                  </m:oMath>
                </a14:m>
                <a:r>
                  <a:rPr lang="en-US" sz="2000" dirty="0">
                    <a:latin typeface="Arial" charset="0"/>
                    <a:cs typeface="Arial" charset="0"/>
                  </a:rPr>
                  <a:t> is a function of two variables with domain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/>
                        <a:cs typeface="Arial" charset="0"/>
                      </a:rPr>
                      <m:t>𝐷</m:t>
                    </m:r>
                    <m:r>
                      <a:rPr lang="en-US" sz="2000" i="1" dirty="0">
                        <a:latin typeface="Cambria Math"/>
                        <a:cs typeface="Arial" charset="0"/>
                      </a:rPr>
                      <m:t>,</m:t>
                    </m:r>
                  </m:oMath>
                </a14:m>
                <a:r>
                  <a:rPr lang="en-US" sz="2000" dirty="0">
                    <a:latin typeface="Arial" charset="0"/>
                    <a:cs typeface="Arial" charset="0"/>
                  </a:rPr>
                  <a:t> then the graph of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  <a:cs typeface="Arial" charset="0"/>
                      </a:rPr>
                      <m:t>𝑓</m:t>
                    </m:r>
                    <m:r>
                      <a:rPr lang="fr-FR" sz="2000" i="1">
                        <a:latin typeface="Cambria Math"/>
                        <a:cs typeface="Arial" charset="0"/>
                      </a:rPr>
                      <m:t> </m:t>
                    </m:r>
                  </m:oMath>
                </a14:m>
                <a:r>
                  <a:rPr lang="en-US" sz="2000" dirty="0">
                    <a:latin typeface="Arial" charset="0"/>
                    <a:cs typeface="Arial" charset="0"/>
                  </a:rPr>
                  <a:t>is the set of all points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/>
                        <a:cs typeface="Arial" charset="0"/>
                      </a:rPr>
                      <m:t>(</m:t>
                    </m:r>
                    <m:r>
                      <a:rPr lang="en-US" sz="2000" i="1" dirty="0">
                        <a:latin typeface="Cambria Math"/>
                        <a:cs typeface="Arial" charset="0"/>
                      </a:rPr>
                      <m:t>𝑥</m:t>
                    </m:r>
                    <m:r>
                      <a:rPr lang="en-US" sz="2000" i="1" dirty="0">
                        <a:latin typeface="Cambria Math"/>
                        <a:cs typeface="Arial" charset="0"/>
                      </a:rPr>
                      <m:t>, </m:t>
                    </m:r>
                    <m:r>
                      <a:rPr lang="en-US" sz="2000" i="1" dirty="0">
                        <a:latin typeface="Cambria Math"/>
                        <a:cs typeface="Arial" charset="0"/>
                      </a:rPr>
                      <m:t>𝑦</m:t>
                    </m:r>
                    <m:r>
                      <a:rPr lang="en-US" sz="2000" i="1" dirty="0">
                        <a:latin typeface="Cambria Math"/>
                        <a:cs typeface="Arial" charset="0"/>
                      </a:rPr>
                      <m:t>, </m:t>
                    </m:r>
                    <m:r>
                      <a:rPr lang="en-US" sz="2000" i="1" dirty="0">
                        <a:latin typeface="Cambria Math"/>
                        <a:cs typeface="Arial" charset="0"/>
                      </a:rPr>
                      <m:t>𝑧</m:t>
                    </m:r>
                    <m:r>
                      <a:rPr lang="en-US" sz="2000" i="1" dirty="0">
                        <a:latin typeface="Cambria Math"/>
                        <a:cs typeface="Arial" charset="0"/>
                      </a:rPr>
                      <m:t>)</m:t>
                    </m:r>
                  </m:oMath>
                </a14:m>
                <a:r>
                  <a:rPr lang="en-US" sz="2000" dirty="0">
                    <a:latin typeface="Arial" charset="0"/>
                    <a:cs typeface="Arial" charset="0"/>
                  </a:rPr>
                  <a:t>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i="1" dirty="0">
                            <a:latin typeface="Cambria Math"/>
                            <a:cs typeface="Arial" charset="0"/>
                          </a:rPr>
                        </m:ctrlPr>
                      </m:sSupPr>
                      <m:e>
                        <m:r>
                          <a:rPr lang="en-US" sz="2000" i="1" dirty="0">
                            <a:latin typeface="Cambria Math"/>
                            <a:cs typeface="Arial" charset="0"/>
                          </a:rPr>
                          <m:t>𝑅</m:t>
                        </m:r>
                      </m:e>
                      <m:sup>
                        <m:r>
                          <a:rPr lang="en-US" sz="2000" i="1" dirty="0">
                            <a:latin typeface="Cambria Math"/>
                            <a:cs typeface="Arial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2000" dirty="0">
                    <a:latin typeface="Arial" charset="0"/>
                    <a:cs typeface="Arial" charset="0"/>
                  </a:rPr>
                  <a:t> such that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/>
                        <a:cs typeface="Arial" charset="0"/>
                      </a:rPr>
                      <m:t>𝑧</m:t>
                    </m:r>
                    <m:r>
                      <a:rPr lang="en-US" sz="2000" i="1" dirty="0">
                        <a:latin typeface="Cambria Math"/>
                        <a:cs typeface="Arial" charset="0"/>
                      </a:rPr>
                      <m:t>=</m:t>
                    </m:r>
                    <m:r>
                      <a:rPr lang="en-US" sz="2000" i="1" dirty="0">
                        <a:latin typeface="Cambria Math"/>
                        <a:cs typeface="Arial" charset="0"/>
                      </a:rPr>
                      <m:t>𝑓</m:t>
                    </m:r>
                    <m:r>
                      <a:rPr lang="en-US" sz="2000" i="1" dirty="0">
                        <a:latin typeface="Cambria Math"/>
                        <a:cs typeface="Arial" charset="0"/>
                      </a:rPr>
                      <m:t> (</m:t>
                    </m:r>
                    <m:r>
                      <a:rPr lang="en-US" sz="2000" i="1" dirty="0">
                        <a:latin typeface="Cambria Math"/>
                        <a:cs typeface="Arial" charset="0"/>
                      </a:rPr>
                      <m:t>𝑥</m:t>
                    </m:r>
                    <m:r>
                      <a:rPr lang="en-US" sz="2000" i="1" dirty="0">
                        <a:latin typeface="Cambria Math"/>
                        <a:cs typeface="Arial" charset="0"/>
                      </a:rPr>
                      <m:t>, </m:t>
                    </m:r>
                    <m:r>
                      <a:rPr lang="en-US" sz="2000" i="1" dirty="0">
                        <a:latin typeface="Cambria Math"/>
                        <a:cs typeface="Arial" charset="0"/>
                      </a:rPr>
                      <m:t>𝑦</m:t>
                    </m:r>
                    <m:r>
                      <a:rPr lang="en-US" sz="2000" i="1" dirty="0">
                        <a:latin typeface="Cambria Math"/>
                        <a:cs typeface="Arial" charset="0"/>
                      </a:rPr>
                      <m:t>) </m:t>
                    </m:r>
                  </m:oMath>
                </a14:m>
                <a:r>
                  <a:rPr lang="en-US" sz="2000" dirty="0">
                    <a:latin typeface="Arial" charset="0"/>
                    <a:cs typeface="Arial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/>
                        <a:cs typeface="Arial" charset="0"/>
                      </a:rPr>
                      <m:t>(</m:t>
                    </m:r>
                    <m:r>
                      <a:rPr lang="en-US" sz="2000" i="1" dirty="0">
                        <a:latin typeface="Cambria Math"/>
                        <a:cs typeface="Arial" charset="0"/>
                      </a:rPr>
                      <m:t>𝑥</m:t>
                    </m:r>
                    <m:r>
                      <a:rPr lang="en-US" sz="2000" i="1" dirty="0">
                        <a:latin typeface="Cambria Math"/>
                        <a:cs typeface="Arial" charset="0"/>
                      </a:rPr>
                      <m:t>, </m:t>
                    </m:r>
                    <m:r>
                      <a:rPr lang="en-US" sz="2000" i="1" dirty="0">
                        <a:latin typeface="Cambria Math"/>
                        <a:cs typeface="Arial" charset="0"/>
                      </a:rPr>
                      <m:t>𝑦</m:t>
                    </m:r>
                    <m:r>
                      <a:rPr lang="en-US" sz="2000" i="1" dirty="0">
                        <a:latin typeface="Cambria Math"/>
                        <a:cs typeface="Arial" charset="0"/>
                      </a:rPr>
                      <m:t>) </m:t>
                    </m:r>
                  </m:oMath>
                </a14:m>
                <a:r>
                  <a:rPr lang="en-US" sz="2000" dirty="0">
                    <a:latin typeface="Arial" charset="0"/>
                    <a:cs typeface="Arial" charset="0"/>
                  </a:rPr>
                  <a:t>is in </a:t>
                </a:r>
                <a14:m>
                  <m:oMath xmlns:m="http://schemas.openxmlformats.org/officeDocument/2006/math">
                    <m:r>
                      <a:rPr lang="en-US" sz="2000" i="1" dirty="0">
                        <a:latin typeface="Cambria Math"/>
                        <a:cs typeface="Arial" charset="0"/>
                      </a:rPr>
                      <m:t>𝐷</m:t>
                    </m:r>
                  </m:oMath>
                </a14:m>
                <a:r>
                  <a:rPr lang="en-US" sz="2000" dirty="0">
                    <a:latin typeface="Arial" charset="0"/>
                    <a:cs typeface="Arial" charset="0"/>
                  </a:rPr>
                  <a:t>.</a:t>
                </a:r>
              </a:p>
              <a:p>
                <a:pPr marL="0" indent="0" algn="just">
                  <a:buNone/>
                </a:pPr>
                <a:endParaRPr lang="en-US" altLang="zh-TW" sz="2000" dirty="0"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4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340768"/>
                <a:ext cx="8136136" cy="4320480"/>
              </a:xfrm>
              <a:prstGeom prst="rect">
                <a:avLst/>
              </a:prstGeom>
              <a:blipFill rotWithShape="1">
                <a:blip r:embed="rId3"/>
                <a:stretch>
                  <a:fillRect l="-825" t="-564" r="-16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75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0451" y="3611104"/>
            <a:ext cx="5113677" cy="1618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96225" y="3259248"/>
            <a:ext cx="2504838" cy="2003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2552547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4" name="Rectangle 5"/>
              <p:cNvSpPr txBox="1">
                <a:spLocks noChangeArrowheads="1"/>
              </p:cNvSpPr>
              <p:nvPr/>
            </p:nvSpPr>
            <p:spPr>
              <a:xfrm>
                <a:off x="612328" y="1340768"/>
                <a:ext cx="8136136" cy="496855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en-US" sz="2000" dirty="0">
                    <a:solidFill>
                      <a:srgbClr val="3333FF"/>
                    </a:solidFill>
                  </a:rPr>
                  <a:t>Defintion: </a:t>
                </a:r>
                <a:r>
                  <a:rPr lang="en-US" sz="2000" dirty="0">
                    <a:latin typeface="Arial" charset="0"/>
                    <a:cs typeface="Arial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  <a:cs typeface="Arial" charset="0"/>
                      </a:rPr>
                      <m:t>𝐶</m:t>
                    </m:r>
                  </m:oMath>
                </a14:m>
                <a:r>
                  <a:rPr lang="en-US" sz="2000" dirty="0">
                    <a:latin typeface="Arial" charset="0"/>
                    <a:cs typeface="Arial" charset="0"/>
                  </a:rPr>
                  <a:t> is a smooth parametric curve in 2D or 3D that is represented by  </a:t>
                </a:r>
                <a14:m>
                  <m:oMath xmlns:m="http://schemas.openxmlformats.org/officeDocument/2006/math"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𝑥</m:t>
                    </m:r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=</m:t>
                    </m:r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𝑥</m:t>
                    </m:r>
                    <m:d>
                      <m:d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𝑡</m:t>
                        </m:r>
                      </m:e>
                    </m:d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,  </m:t>
                    </m:r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𝑦</m:t>
                    </m:r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=</m:t>
                    </m:r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𝑦</m:t>
                    </m:r>
                    <m:d>
                      <m:d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𝑡</m:t>
                        </m:r>
                      </m:e>
                    </m:d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     </m:t>
                    </m:r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𝑜𝑟</m:t>
                    </m:r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     </m:t>
                    </m:r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𝑥</m:t>
                    </m:r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=</m:t>
                    </m:r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𝑥</m:t>
                    </m:r>
                    <m:d>
                      <m:d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𝑡</m:t>
                        </m:r>
                      </m:e>
                    </m:d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,   </m:t>
                    </m:r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𝑦</m:t>
                    </m:r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=</m:t>
                    </m:r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𝑦</m:t>
                    </m:r>
                    <m:d>
                      <m:d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𝑡</m:t>
                        </m:r>
                      </m:e>
                    </m:d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,  </m:t>
                    </m:r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𝑧</m:t>
                    </m:r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=</m:t>
                    </m:r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𝑧</m:t>
                    </m:r>
                    <m:d>
                      <m:d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𝑡</m:t>
                        </m:r>
                      </m:e>
                    </m:d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.</m:t>
                    </m:r>
                  </m:oMath>
                </a14:m>
                <a:endParaRPr lang="en-US" sz="2000" dirty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r>
                  <a:rPr lang="en-US" sz="2000" dirty="0">
                    <a:latin typeface="Arial" charset="0"/>
                    <a:cs typeface="Arial" charset="0"/>
                  </a:rPr>
                  <a:t>Then, </a:t>
                </a:r>
                <a:endParaRPr lang="en-US" sz="2000" dirty="0" smtClean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en-US" sz="2000" dirty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en-US" sz="2000" dirty="0" smtClean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en-US" sz="2000" dirty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en-US" sz="2000" dirty="0" smtClean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r>
                  <a:rPr lang="en-US" sz="2000" dirty="0">
                    <a:solidFill>
                      <a:srgbClr val="3333FF"/>
                    </a:solidFill>
                  </a:rPr>
                  <a:t>Definitions: </a:t>
                </a:r>
                <a:r>
                  <a:rPr lang="en-US" sz="2000" dirty="0" smtClean="0">
                    <a:solidFill>
                      <a:srgbClr val="3333FF"/>
                    </a:solidFill>
                  </a:rPr>
                  <a:t/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Let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fr-FR" sz="2000" i="1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i="1"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0</m:t>
                            </m:r>
                          </m:sub>
                        </m:sSub>
                        <m:r>
                          <a:rPr lang="fr-FR" sz="2000" i="1">
                            <a:latin typeface="Cambria Math"/>
                            <a:cs typeface="Arial" charset="0"/>
                          </a:rPr>
                          <m:t>,</m:t>
                        </m:r>
                        <m:sSub>
                          <m:sSubPr>
                            <m:ctrlPr>
                              <a:rPr lang="fr-FR" sz="2000" i="1"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fr-FR" sz="2000" i="1">
                        <a:latin typeface="Cambria Math"/>
                        <a:cs typeface="Arial" charset="0"/>
                      </a:rPr>
                      <m:t>∈</m:t>
                    </m:r>
                    <m:sSup>
                      <m:sSupPr>
                        <m:ctrlPr>
                          <a:rPr lang="fr-FR" sz="2000" i="1">
                            <a:latin typeface="Cambria Math"/>
                            <a:cs typeface="Arial" charset="0"/>
                          </a:rPr>
                        </m:ctrlPr>
                      </m:sSupPr>
                      <m:e>
                        <m:r>
                          <a:rPr lang="fr-FR" sz="2000" i="1">
                            <a:latin typeface="Cambria Math"/>
                            <a:cs typeface="Arial" charset="0"/>
                          </a:rPr>
                          <m:t>𝑅</m:t>
                        </m:r>
                      </m:e>
                      <m:sup>
                        <m:r>
                          <a:rPr lang="fr-FR" sz="2000" i="1">
                            <a:latin typeface="Cambria Math"/>
                            <a:cs typeface="Arial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000" dirty="0">
                    <a:latin typeface="Arial" charset="0"/>
                    <a:cs typeface="Arial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  <a:cs typeface="Arial" charset="0"/>
                      </a:rPr>
                      <m:t>𝛿</m:t>
                    </m:r>
                    <m:r>
                      <a:rPr lang="fr-FR" sz="2000" i="1">
                        <a:latin typeface="Cambria Math"/>
                        <a:cs typeface="Arial" charset="0"/>
                      </a:rPr>
                      <m:t>&gt;0.</m:t>
                    </m:r>
                  </m:oMath>
                </a14:m>
                <a:r>
                  <a:rPr lang="en-US" sz="2000" dirty="0">
                    <a:latin typeface="Arial" charset="0"/>
                    <a:cs typeface="Arial" charset="0"/>
                  </a:rPr>
                  <a:t> The set of all point that are enclosed by the circle centered 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fr-FR" sz="2000" i="1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i="1"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0</m:t>
                            </m:r>
                          </m:sub>
                        </m:sSub>
                        <m:r>
                          <a:rPr lang="fr-FR" sz="2000" i="1">
                            <a:latin typeface="Cambria Math"/>
                            <a:cs typeface="Arial" charset="0"/>
                          </a:rPr>
                          <m:t>,</m:t>
                        </m:r>
                        <m:sSub>
                          <m:sSubPr>
                            <m:ctrlPr>
                              <a:rPr lang="fr-FR" sz="2000" i="1"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>
                    <a:latin typeface="Arial" charset="0"/>
                    <a:cs typeface="Arial" charset="0"/>
                  </a:rPr>
                  <a:t> and radius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  <a:cs typeface="Arial" charset="0"/>
                      </a:rPr>
                      <m:t>𝛿</m:t>
                    </m:r>
                  </m:oMath>
                </a14:m>
                <a:r>
                  <a:rPr lang="en-US" sz="2000" dirty="0">
                    <a:latin typeface="Arial" charset="0"/>
                    <a:cs typeface="Arial" charset="0"/>
                  </a:rPr>
                  <a:t>, but do not lie on the circle, is called the </a:t>
                </a:r>
                <a:r>
                  <a:rPr lang="en-US" sz="2000" dirty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open disk </a:t>
                </a:r>
                <a:r>
                  <a:rPr lang="en-US" sz="2000" dirty="0">
                    <a:latin typeface="Arial" charset="0"/>
                    <a:cs typeface="Arial" charset="0"/>
                  </a:rPr>
                  <a:t>of radius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  <a:cs typeface="Arial" charset="0"/>
                      </a:rPr>
                      <m:t>𝛿</m:t>
                    </m:r>
                  </m:oMath>
                </a14:m>
                <a:r>
                  <a:rPr lang="en-US" sz="2000" dirty="0">
                    <a:latin typeface="Arial" charset="0"/>
                    <a:cs typeface="Arial" charset="0"/>
                  </a:rPr>
                  <a:t> and center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fr-FR" sz="2000" i="1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i="1"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0</m:t>
                            </m:r>
                          </m:sub>
                        </m:sSub>
                        <m:r>
                          <a:rPr lang="fr-FR" sz="2000" i="1">
                            <a:latin typeface="Cambria Math"/>
                            <a:cs typeface="Arial" charset="0"/>
                          </a:rPr>
                          <m:t>,</m:t>
                        </m:r>
                        <m:sSub>
                          <m:sSubPr>
                            <m:ctrlPr>
                              <a:rPr lang="fr-FR" sz="2000" i="1"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fr-FR" sz="2000">
                        <a:latin typeface="Cambria Math"/>
                        <a:cs typeface="Arial" charset="0"/>
                      </a:rPr>
                      <m:t>.</m:t>
                    </m:r>
                  </m:oMath>
                </a14:m>
                <a:r>
                  <a:rPr lang="en-US" sz="2000" dirty="0">
                    <a:latin typeface="Arial" charset="0"/>
                    <a:cs typeface="Arial" charset="0"/>
                  </a:rPr>
                  <a:t> The set of points that lie on the circle together with those enclosed by  the circle is called the </a:t>
                </a:r>
                <a:r>
                  <a:rPr lang="en-US" sz="2000" dirty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closed disk</a:t>
                </a:r>
                <a:r>
                  <a:rPr lang="en-US" sz="2000" dirty="0">
                    <a:latin typeface="Arial" charset="0"/>
                    <a:cs typeface="Arial" charset="0"/>
                  </a:rPr>
                  <a:t>.</a:t>
                </a:r>
              </a:p>
              <a:p>
                <a:pPr marL="0" indent="0" algn="just">
                  <a:buNone/>
                </a:pPr>
                <a:endParaRPr lang="en-US" sz="2000" dirty="0" smtClean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en-US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en-US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en-US" sz="2000" dirty="0">
                  <a:solidFill>
                    <a:srgbClr val="3333FF"/>
                  </a:solidFill>
                </a:endParaRPr>
              </a:p>
            </p:txBody>
          </p:sp>
        </mc:Choice>
        <mc:Fallback>
          <p:sp>
            <p:nvSpPr>
              <p:cNvPr id="14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328" y="1340768"/>
                <a:ext cx="8136136" cy="4968552"/>
              </a:xfrm>
              <a:prstGeom prst="rect">
                <a:avLst/>
              </a:prstGeom>
              <a:blipFill rotWithShape="1">
                <a:blip r:embed="rId3"/>
                <a:stretch>
                  <a:fillRect l="-749" t="-491" r="-2472" b="-146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88150" y="2060848"/>
            <a:ext cx="5620298" cy="17641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3388586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4" name="Rectangle 5"/>
              <p:cNvSpPr txBox="1">
                <a:spLocks noChangeArrowheads="1"/>
              </p:cNvSpPr>
              <p:nvPr/>
            </p:nvSpPr>
            <p:spPr>
              <a:xfrm>
                <a:off x="612328" y="1340768"/>
                <a:ext cx="8136136" cy="496855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</a:rPr>
                  <a:t>Definitions: </a:t>
                </a:r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Analogously, if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𝑆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is a sphere centered at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(</m:t>
                    </m:r>
                    <m:sSub>
                      <m:sSub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  <m:sub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0</m:t>
                        </m:r>
                      </m:sub>
                    </m:sSub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,</m:t>
                    </m:r>
                    <m:sSub>
                      <m:sSub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𝑦</m:t>
                        </m:r>
                      </m:e>
                      <m:sub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0</m:t>
                        </m:r>
                      </m:sub>
                    </m:sSub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,</m:t>
                    </m:r>
                    <m:sSub>
                      <m:sSub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𝑧</m:t>
                        </m:r>
                      </m:e>
                      <m:sub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0</m:t>
                        </m:r>
                      </m:sub>
                    </m:sSub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)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and has positive radius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𝛿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, then the set of points that enclosed by the sphere, but do not lie on the sphere, is called the </a:t>
                </a:r>
                <a:r>
                  <a:rPr lang="en-US" sz="2000" dirty="0" smtClean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open ball</a:t>
                </a:r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. The set of points that lie on the sphere together with those enclosed by the sphere is called the </a:t>
                </a:r>
                <a:r>
                  <a:rPr lang="en-US" sz="2000" dirty="0" smtClean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closed ball</a:t>
                </a:r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.</a:t>
                </a:r>
              </a:p>
              <a:p>
                <a:pPr marL="0" indent="0" algn="just">
                  <a:buNone/>
                </a:pPr>
                <a:endParaRPr lang="en-US" sz="2000" dirty="0" smtClean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r>
                  <a:rPr lang="en-US" sz="2000" dirty="0" smtClean="0">
                    <a:latin typeface="Arial" charset="0"/>
                    <a:cs typeface="Arial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  <a:cs typeface="Arial" charset="0"/>
                      </a:rPr>
                      <m:t>𝐷</m:t>
                    </m:r>
                  </m:oMath>
                </a14:m>
                <a:r>
                  <a:rPr lang="en-US" sz="2000" dirty="0">
                    <a:latin typeface="Arial" charset="0"/>
                    <a:cs typeface="Arial" charset="0"/>
                  </a:rPr>
                  <a:t> is a set in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  <a:cs typeface="Arial" charset="0"/>
                      </a:rPr>
                      <m:t>2</m:t>
                    </m:r>
                    <m:r>
                      <a:rPr lang="fr-FR" sz="2000" i="1">
                        <a:latin typeface="Cambria Math"/>
                        <a:cs typeface="Arial" charset="0"/>
                      </a:rPr>
                      <m:t>𝐷</m:t>
                    </m:r>
                  </m:oMath>
                </a14:m>
                <a:r>
                  <a:rPr lang="en-US" sz="2000" dirty="0">
                    <a:latin typeface="Arial" charset="0"/>
                    <a:cs typeface="Arial" charset="0"/>
                  </a:rPr>
                  <a:t>, then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fr-FR" sz="2000" i="1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i="1"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0</m:t>
                            </m:r>
                          </m:sub>
                        </m:sSub>
                        <m:r>
                          <a:rPr lang="fr-FR" sz="2000" i="1">
                            <a:latin typeface="Cambria Math"/>
                            <a:cs typeface="Arial" charset="0"/>
                          </a:rPr>
                          <m:t>,</m:t>
                        </m:r>
                        <m:sSub>
                          <m:sSubPr>
                            <m:ctrlPr>
                              <a:rPr lang="fr-FR" sz="2000" i="1"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>
                    <a:latin typeface="Arial" charset="0"/>
                    <a:cs typeface="Arial" charset="0"/>
                  </a:rPr>
                  <a:t> called </a:t>
                </a:r>
                <a:r>
                  <a:rPr lang="en-US" sz="2000" dirty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an interior point </a:t>
                </a:r>
                <a:r>
                  <a:rPr lang="en-US" sz="2000" dirty="0">
                    <a:latin typeface="Arial" charset="0"/>
                    <a:cs typeface="Arial" charset="0"/>
                  </a:rPr>
                  <a:t>of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  <a:cs typeface="Arial" charset="0"/>
                      </a:rPr>
                      <m:t>𝐷</m:t>
                    </m:r>
                  </m:oMath>
                </a14:m>
                <a:r>
                  <a:rPr lang="en-US" sz="2000" dirty="0">
                    <a:latin typeface="Arial" charset="0"/>
                    <a:cs typeface="Arial" charset="0"/>
                  </a:rPr>
                  <a:t> if there is some  open disk centered at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  <a:cs typeface="Arial" charset="0"/>
                      </a:rPr>
                      <m:t>(</m:t>
                    </m:r>
                    <m:sSub>
                      <m:sSubPr>
                        <m:ctrlPr>
                          <a:rPr lang="fr-FR" sz="2000" i="1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i="1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  <m:sub>
                        <m:r>
                          <a:rPr lang="fr-FR" sz="2000" i="1">
                            <a:latin typeface="Cambria Math"/>
                            <a:cs typeface="Arial" charset="0"/>
                          </a:rPr>
                          <m:t>0</m:t>
                        </m:r>
                      </m:sub>
                    </m:sSub>
                    <m:r>
                      <a:rPr lang="fr-FR" sz="2000" i="1">
                        <a:latin typeface="Cambria Math"/>
                        <a:cs typeface="Arial" charset="0"/>
                      </a:rPr>
                      <m:t>,</m:t>
                    </m:r>
                    <m:sSub>
                      <m:sSubPr>
                        <m:ctrlPr>
                          <a:rPr lang="fr-FR" sz="2000" i="1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i="1">
                            <a:latin typeface="Cambria Math"/>
                            <a:cs typeface="Arial" charset="0"/>
                          </a:rPr>
                          <m:t>𝑦</m:t>
                        </m:r>
                      </m:e>
                      <m:sub>
                        <m:r>
                          <a:rPr lang="fr-FR" sz="2000" i="1">
                            <a:latin typeface="Cambria Math"/>
                            <a:cs typeface="Arial" charset="0"/>
                          </a:rPr>
                          <m:t>0</m:t>
                        </m:r>
                      </m:sub>
                    </m:sSub>
                    <m:r>
                      <a:rPr lang="fr-FR" sz="2000" i="1">
                        <a:latin typeface="Cambria Math"/>
                        <a:cs typeface="Arial" charset="0"/>
                      </a:rPr>
                      <m:t>)</m:t>
                    </m:r>
                  </m:oMath>
                </a14:m>
                <a:r>
                  <a:rPr lang="en-US" sz="2000" dirty="0">
                    <a:latin typeface="Arial" charset="0"/>
                    <a:cs typeface="Arial" charset="0"/>
                  </a:rPr>
                  <a:t> that contains only points of D, and is called a </a:t>
                </a:r>
                <a:r>
                  <a:rPr lang="en-US" sz="2000" dirty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boundary point </a:t>
                </a:r>
                <a:r>
                  <a:rPr lang="en-US" sz="2000" dirty="0">
                    <a:latin typeface="Arial" charset="0"/>
                    <a:cs typeface="Arial" charset="0"/>
                  </a:rPr>
                  <a:t>if every open disk centered 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fr-FR" sz="2000" i="1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i="1"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0</m:t>
                            </m:r>
                          </m:sub>
                        </m:sSub>
                        <m:r>
                          <a:rPr lang="fr-FR" sz="2000" i="1">
                            <a:latin typeface="Cambria Math"/>
                            <a:cs typeface="Arial" charset="0"/>
                          </a:rPr>
                          <m:t>,</m:t>
                        </m:r>
                        <m:sSub>
                          <m:sSubPr>
                            <m:ctrlPr>
                              <a:rPr lang="fr-FR" sz="2000" i="1"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>
                    <a:latin typeface="Arial" charset="0"/>
                    <a:cs typeface="Arial" charset="0"/>
                  </a:rPr>
                  <a:t> contains both points in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  <a:cs typeface="Arial" charset="0"/>
                      </a:rPr>
                      <m:t>𝐷</m:t>
                    </m:r>
                  </m:oMath>
                </a14:m>
                <a:r>
                  <a:rPr lang="en-US" sz="2000" dirty="0">
                    <a:latin typeface="Arial" charset="0"/>
                    <a:cs typeface="Arial" charset="0"/>
                  </a:rPr>
                  <a:t> and points not in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  <a:cs typeface="Arial" charset="0"/>
                      </a:rPr>
                      <m:t>𝐷</m:t>
                    </m:r>
                    <m:r>
                      <a:rPr lang="fr-FR" sz="2000" i="1">
                        <a:latin typeface="Cambria Math"/>
                        <a:cs typeface="Arial" charset="0"/>
                      </a:rPr>
                      <m:t>.</m:t>
                    </m:r>
                  </m:oMath>
                </a14:m>
                <a:endParaRPr lang="en-US" sz="2000" dirty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r>
                  <a:rPr lang="en-US" sz="2000" dirty="0">
                    <a:latin typeface="Arial" charset="0"/>
                    <a:cs typeface="Arial" charset="0"/>
                  </a:rPr>
                  <a:t>A set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  <a:cs typeface="Arial" charset="0"/>
                      </a:rPr>
                      <m:t>𝐷</m:t>
                    </m:r>
                  </m:oMath>
                </a14:m>
                <a:r>
                  <a:rPr lang="en-US" sz="2000" dirty="0">
                    <a:latin typeface="Arial" charset="0"/>
                    <a:cs typeface="Arial" charset="0"/>
                  </a:rPr>
                  <a:t> is called </a:t>
                </a:r>
                <a:r>
                  <a:rPr lang="en-US" sz="2000" dirty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closed </a:t>
                </a:r>
                <a:r>
                  <a:rPr lang="en-US" sz="2000" dirty="0">
                    <a:latin typeface="Arial" charset="0"/>
                    <a:cs typeface="Arial" charset="0"/>
                  </a:rPr>
                  <a:t>if it contains all of its boundary points and </a:t>
                </a:r>
                <a:r>
                  <a:rPr lang="en-US" sz="2000" dirty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open</a:t>
                </a:r>
                <a:r>
                  <a:rPr lang="en-US" sz="2000" dirty="0">
                    <a:latin typeface="Arial" charset="0"/>
                    <a:cs typeface="Arial" charset="0"/>
                  </a:rPr>
                  <a:t> if it contains none of its boundary points.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i="1">
                            <a:latin typeface="Cambria Math"/>
                            <a:cs typeface="Arial" charset="0"/>
                          </a:rPr>
                        </m:ctrlPr>
                      </m:sSupPr>
                      <m:e>
                        <m:r>
                          <a:rPr lang="fr-FR" sz="2000" i="1">
                            <a:latin typeface="Cambria Math"/>
                            <a:cs typeface="Arial" charset="0"/>
                          </a:rPr>
                          <m:t>𝑅</m:t>
                        </m:r>
                      </m:e>
                      <m:sup>
                        <m:r>
                          <a:rPr lang="fr-FR" sz="2000" i="1">
                            <a:latin typeface="Cambria Math"/>
                            <a:cs typeface="Arial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000" dirty="0">
                    <a:latin typeface="Arial" charset="0"/>
                    <a:cs typeface="Arial" charset="0"/>
                  </a:rPr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i="1">
                            <a:latin typeface="Cambria Math"/>
                            <a:cs typeface="Arial" charset="0"/>
                          </a:rPr>
                        </m:ctrlPr>
                      </m:sSupPr>
                      <m:e>
                        <m:r>
                          <a:rPr lang="fr-FR" sz="2000" i="1">
                            <a:latin typeface="Cambria Math"/>
                            <a:cs typeface="Arial" charset="0"/>
                          </a:rPr>
                          <m:t>𝑅</m:t>
                        </m:r>
                      </m:e>
                      <m:sup>
                        <m:r>
                          <a:rPr lang="fr-FR" sz="2000" i="1">
                            <a:latin typeface="Cambria Math"/>
                            <a:cs typeface="Arial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2000" dirty="0">
                    <a:latin typeface="Arial" charset="0"/>
                    <a:cs typeface="Arial" charset="0"/>
                  </a:rPr>
                  <a:t>are both closed and open.</a:t>
                </a:r>
              </a:p>
              <a:p>
                <a:pPr marL="0" indent="0" algn="just">
                  <a:buNone/>
                </a:pPr>
                <a:endParaRPr lang="en-US" sz="2000" dirty="0" smtClean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4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328" y="1340768"/>
                <a:ext cx="8136136" cy="4968552"/>
              </a:xfrm>
              <a:prstGeom prst="rect">
                <a:avLst/>
              </a:prstGeom>
              <a:blipFill rotWithShape="1">
                <a:blip r:embed="rId3"/>
                <a:stretch>
                  <a:fillRect l="-749" t="-491" r="-16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5309457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4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4008" y="4725845"/>
            <a:ext cx="2118844" cy="1738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673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12776"/>
            <a:ext cx="7992120" cy="3313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4" name="Rectangle 5"/>
          <p:cNvSpPr txBox="1">
            <a:spLocks noChangeArrowheads="1"/>
          </p:cNvSpPr>
          <p:nvPr/>
        </p:nvSpPr>
        <p:spPr>
          <a:xfrm>
            <a:off x="612328" y="1340768"/>
            <a:ext cx="8136136" cy="496855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2000" dirty="0" smtClean="0">
                <a:solidFill>
                  <a:srgbClr val="3333FF"/>
                </a:solidFill>
              </a:rPr>
              <a:t>Definition (formal):</a:t>
            </a:r>
            <a:endParaRPr lang="en-US" sz="20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pic>
        <p:nvPicPr>
          <p:cNvPr id="116739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1987" y="4854110"/>
            <a:ext cx="4164029" cy="1812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785928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3645024"/>
            <a:ext cx="8136136" cy="16898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4" name="Rectangle 5"/>
          <p:cNvSpPr txBox="1">
            <a:spLocks noChangeArrowheads="1"/>
          </p:cNvSpPr>
          <p:nvPr/>
        </p:nvSpPr>
        <p:spPr>
          <a:xfrm>
            <a:off x="612328" y="1340768"/>
            <a:ext cx="8136136" cy="496855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2000" dirty="0" smtClean="0">
                <a:solidFill>
                  <a:srgbClr val="3333FF"/>
                </a:solidFill>
              </a:rPr>
              <a:t>Theorem: </a:t>
            </a:r>
          </a:p>
          <a:p>
            <a:pPr marL="0" indent="0" algn="just">
              <a:buNone/>
            </a:pPr>
            <a:endParaRPr lang="en-US" sz="2000" dirty="0">
              <a:solidFill>
                <a:srgbClr val="3333FF"/>
              </a:solidFill>
            </a:endParaRPr>
          </a:p>
          <a:p>
            <a:pPr marL="0" indent="0" algn="just">
              <a:buNone/>
            </a:pPr>
            <a:endParaRPr lang="en-US" sz="2000" dirty="0" smtClean="0">
              <a:solidFill>
                <a:srgbClr val="3333FF"/>
              </a:solidFill>
            </a:endParaRPr>
          </a:p>
          <a:p>
            <a:pPr marL="0" indent="0" algn="just">
              <a:buNone/>
            </a:pPr>
            <a:endParaRPr lang="en-US" sz="2000" dirty="0">
              <a:solidFill>
                <a:srgbClr val="3333FF"/>
              </a:solidFill>
            </a:endParaRPr>
          </a:p>
          <a:p>
            <a:pPr marL="0" indent="0" algn="just">
              <a:buNone/>
            </a:pPr>
            <a:endParaRPr lang="en-US" sz="2000" dirty="0" smtClean="0">
              <a:solidFill>
                <a:srgbClr val="3333FF"/>
              </a:solidFill>
            </a:endParaRPr>
          </a:p>
          <a:p>
            <a:pPr marL="0" indent="0" algn="just">
              <a:buNone/>
            </a:pPr>
            <a:endParaRPr lang="en-US" sz="2000" dirty="0">
              <a:solidFill>
                <a:srgbClr val="3333FF"/>
              </a:solidFill>
            </a:endParaRPr>
          </a:p>
          <a:p>
            <a:pPr marL="0" indent="0" algn="just">
              <a:buNone/>
            </a:pPr>
            <a:r>
              <a:rPr lang="en-US" sz="2000" dirty="0" err="1" smtClean="0">
                <a:solidFill>
                  <a:srgbClr val="3333FF"/>
                </a:solidFill>
              </a:rPr>
              <a:t>Def</a:t>
            </a:r>
            <a:r>
              <a:rPr lang="en-US" sz="2000" dirty="0" smtClean="0">
                <a:solidFill>
                  <a:srgbClr val="3333FF"/>
                </a:solidFill>
              </a:rPr>
              <a:t>:</a:t>
            </a:r>
          </a:p>
          <a:p>
            <a:pPr marL="0" indent="0" algn="just">
              <a:buNone/>
            </a:pPr>
            <a:endParaRPr lang="en-US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</p:txBody>
      </p:sp>
      <p:pic>
        <p:nvPicPr>
          <p:cNvPr id="11878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748582"/>
            <a:ext cx="8130534" cy="16804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4245616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514" y="1441489"/>
            <a:ext cx="8163942" cy="4378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3193027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23" name="Rectangle 5"/>
          <p:cNvSpPr txBox="1">
            <a:spLocks noChangeArrowheads="1"/>
          </p:cNvSpPr>
          <p:nvPr/>
        </p:nvSpPr>
        <p:spPr>
          <a:xfrm>
            <a:off x="539552" y="1340768"/>
            <a:ext cx="8136136" cy="496855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en-US" sz="20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5"/>
              <p:cNvSpPr txBox="1">
                <a:spLocks noChangeArrowheads="1"/>
              </p:cNvSpPr>
              <p:nvPr/>
            </p:nvSpPr>
            <p:spPr>
              <a:xfrm>
                <a:off x="684336" y="1340768"/>
                <a:ext cx="8136136" cy="496855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</a:rPr>
                  <a:t>Theorem: 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Let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be a function of two variables.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𝑥𝑦</m:t>
                        </m:r>
                      </m:sub>
                    </m:sSub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𝑦𝑥</m:t>
                        </m:r>
                      </m:sub>
                    </m:sSub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are continuous on some open disk, then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𝑥𝑦</m:t>
                        </m:r>
                      </m:sub>
                    </m:sSub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𝑦𝑥</m:t>
                        </m:r>
                      </m:sub>
                    </m:sSub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on the disk</a:t>
                </a:r>
                <a:endParaRPr lang="en-US" sz="2000" dirty="0" smtClean="0">
                  <a:solidFill>
                    <a:srgbClr val="3333FF"/>
                  </a:solidFill>
                </a:endParaRPr>
              </a:p>
            </p:txBody>
          </p:sp>
        </mc:Choice>
        <mc:Fallback>
          <p:sp>
            <p:nvSpPr>
              <p:cNvPr id="11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336" y="1340768"/>
                <a:ext cx="8136136" cy="4968552"/>
              </a:xfrm>
              <a:prstGeom prst="rect">
                <a:avLst/>
              </a:prstGeom>
              <a:blipFill rotWithShape="1">
                <a:blip r:embed="rId3"/>
                <a:stretch>
                  <a:fillRect l="-749" t="-613" r="-15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312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2621" y="2492896"/>
            <a:ext cx="8079566" cy="17667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0748802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09177" y="3356992"/>
            <a:ext cx="2087957" cy="1726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23" name="Rectangle 5"/>
          <p:cNvSpPr txBox="1">
            <a:spLocks noChangeArrowheads="1"/>
          </p:cNvSpPr>
          <p:nvPr/>
        </p:nvSpPr>
        <p:spPr>
          <a:xfrm>
            <a:off x="539552" y="1340768"/>
            <a:ext cx="8136136" cy="496855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en-US" sz="20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5"/>
              <p:cNvSpPr txBox="1">
                <a:spLocks noChangeArrowheads="1"/>
              </p:cNvSpPr>
              <p:nvPr/>
            </p:nvSpPr>
            <p:spPr>
              <a:xfrm>
                <a:off x="684336" y="1340768"/>
                <a:ext cx="8136136" cy="496855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</a:rPr>
                  <a:t>Definition: 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Let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𝑓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,</m:t>
                        </m:r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𝑦</m:t>
                        </m:r>
                      </m:e>
                    </m:d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be a function of two variables and let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,</m:t>
                        </m:r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r-FR" sz="20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sz="20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fr-FR" sz="20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fr-FR" sz="20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fr-FR" sz="20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fr-FR" sz="20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be a point on the graph of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. </a:t>
                </a:r>
                <a:r>
                  <a:rPr lang="en-US" sz="2000" dirty="0">
                    <a:latin typeface="Arial" charset="0"/>
                    <a:cs typeface="Arial" charset="0"/>
                  </a:rPr>
                  <a:t>Suppose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i="1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i="1">
                            <a:latin typeface="Cambria Math"/>
                            <a:cs typeface="Arial" charset="0"/>
                          </a:rPr>
                          <m:t>𝐶</m:t>
                        </m:r>
                      </m:e>
                      <m:sub>
                        <m:r>
                          <a:rPr lang="fr-FR" sz="2000" i="1">
                            <a:latin typeface="Cambria Math"/>
                            <a:cs typeface="Arial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>
                    <a:latin typeface="Arial" charset="0"/>
                    <a:cs typeface="Arial" charset="0"/>
                  </a:rPr>
                  <a:t/>
                </a:r>
                <a:r>
                  <a:rPr lang="fr-FR" sz="2000" dirty="0">
                    <a:latin typeface="Arial" charset="0"/>
                    <a:cs typeface="Arial" charset="0"/>
                  </a:rPr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i="1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i="1">
                            <a:latin typeface="Cambria Math"/>
                            <a:cs typeface="Arial" charset="0"/>
                          </a:rPr>
                          <m:t>𝐶</m:t>
                        </m:r>
                      </m:e>
                      <m:sub>
                        <m:r>
                          <a:rPr lang="fr-FR" sz="2000" i="1">
                            <a:latin typeface="Cambria Math"/>
                            <a:cs typeface="Arial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fr-FR" sz="2000" dirty="0">
                    <a:latin typeface="Arial" charset="0"/>
                    <a:cs typeface="Arial" charset="0"/>
                  </a:rPr>
                  <a:t/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are </a:t>
                </a:r>
                <a:r>
                  <a:rPr lang="en-US" sz="2000" dirty="0">
                    <a:latin typeface="Arial" charset="0"/>
                    <a:cs typeface="Arial" charset="0"/>
                  </a:rPr>
                  <a:t>the 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intersections </a:t>
                </a:r>
                <a:r>
                  <a:rPr lang="en-US" sz="2000" dirty="0">
                    <a:latin typeface="Arial" charset="0"/>
                    <a:cs typeface="Arial" charset="0"/>
                  </a:rPr>
                  <a:t>of the surface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  <a:cs typeface="Arial" charset="0"/>
                      </a:rPr>
                      <m:t>𝑧</m:t>
                    </m:r>
                    <m:r>
                      <a:rPr lang="fr-FR" sz="2000" i="1">
                        <a:latin typeface="Cambria Math"/>
                        <a:cs typeface="Arial" charset="0"/>
                      </a:rPr>
                      <m:t>=</m:t>
                    </m:r>
                    <m:r>
                      <a:rPr lang="fr-FR" sz="2000" i="1">
                        <a:latin typeface="Cambria Math"/>
                        <a:cs typeface="Arial" charset="0"/>
                      </a:rPr>
                      <m:t>𝑓</m:t>
                    </m:r>
                    <m:r>
                      <a:rPr lang="fr-FR" sz="2000" i="1">
                        <a:latin typeface="Cambria Math"/>
                        <a:cs typeface="Arial" charset="0"/>
                      </a:rPr>
                      <m:t>(</m:t>
                    </m:r>
                    <m:r>
                      <a:rPr lang="fr-FR" sz="2000" i="1">
                        <a:latin typeface="Cambria Math"/>
                        <a:cs typeface="Arial" charset="0"/>
                      </a:rPr>
                      <m:t>𝑥</m:t>
                    </m:r>
                    <m:r>
                      <a:rPr lang="fr-FR" sz="2000" i="1">
                        <a:latin typeface="Cambria Math"/>
                        <a:cs typeface="Arial" charset="0"/>
                      </a:rPr>
                      <m:t>,</m:t>
                    </m:r>
                    <m:r>
                      <a:rPr lang="fr-FR" sz="2000" i="1">
                        <a:latin typeface="Cambria Math"/>
                        <a:cs typeface="Arial" charset="0"/>
                      </a:rPr>
                      <m:t>𝑦</m:t>
                    </m:r>
                    <m:r>
                      <a:rPr lang="fr-FR" sz="2000" i="1">
                        <a:latin typeface="Cambria Math"/>
                        <a:cs typeface="Arial" charset="0"/>
                      </a:rPr>
                      <m:t>)</m:t>
                    </m:r>
                  </m:oMath>
                </a14:m>
                <a:r>
                  <a:rPr lang="en-US" sz="2000" dirty="0">
                    <a:latin typeface="Arial" charset="0"/>
                    <a:cs typeface="Arial" charset="0"/>
                  </a:rPr>
                  <a:t> with the plane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  <a:cs typeface="Arial" charset="0"/>
                      </a:rPr>
                      <m:t>𝑦</m:t>
                    </m:r>
                    <m:r>
                      <a:rPr lang="fr-FR" sz="2000" i="1">
                        <a:latin typeface="Cambria Math"/>
                        <a:cs typeface="Arial" charset="0"/>
                      </a:rPr>
                      <m:t>=</m:t>
                    </m:r>
                    <m:sSub>
                      <m:sSubPr>
                        <m:ctrlPr>
                          <a:rPr lang="fr-FR" sz="2000" i="1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i="1">
                            <a:latin typeface="Cambria Math"/>
                            <a:cs typeface="Arial" charset="0"/>
                          </a:rPr>
                          <m:t>𝑦</m:t>
                        </m:r>
                      </m:e>
                      <m:sub>
                        <m:r>
                          <a:rPr lang="fr-FR" sz="2000" i="1">
                            <a:latin typeface="Cambria Math"/>
                            <a:cs typeface="Arial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=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0</m:t>
                        </m:r>
                      </m:sub>
                    </m:sSub>
                    <m:r>
                      <a:rPr lang="fr-FR" sz="2000" b="0" i="0" smtClean="0">
                        <a:latin typeface="Cambria Math"/>
                        <a:cs typeface="Arial" charset="0"/>
                      </a:rPr>
                      <m:t>.</m:t>
                    </m:r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> 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𝑇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𝑇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be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the tangent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lines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to the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curves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𝐶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𝐶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at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point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0</m:t>
                            </m:r>
                          </m:sub>
                        </m:sSub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,</m:t>
                        </m:r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fr-FR" sz="2000" b="0" i="0" smtClean="0">
                        <a:latin typeface="Cambria Math"/>
                        <a:cs typeface="Arial" charset="0"/>
                      </a:rPr>
                      <m:t>. </m:t>
                    </m:r>
                  </m:oMath>
                </a14:m>
                <a:r>
                  <a:rPr lang="fr-FR" sz="2000" dirty="0" err="1" smtClean="0">
                    <a:latin typeface="Arial" charset="0"/>
                    <a:cs typeface="Arial" charset="0"/>
                  </a:rPr>
                  <a:t>Then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, if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it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exists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, the plane 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containing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𝑇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𝑇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is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called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the tangent plane to 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𝑓</m:t>
                    </m:r>
                  </m:oMath>
                </a14:m>
                <a:r>
                  <a:rPr lang="fr-FR" sz="2000" dirty="0" smtClean="0">
                    <a:latin typeface="Arial" charset="0"/>
                    <a:cs typeface="Arial" charset="0"/>
                  </a:rPr>
                  <a:t/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at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point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0</m:t>
                            </m:r>
                          </m:sub>
                        </m:sSub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,</m:t>
                        </m:r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fr-FR" sz="2000" b="0" i="0" smtClean="0">
                        <a:latin typeface="Cambria Math"/>
                        <a:cs typeface="Arial" charset="0"/>
                      </a:rPr>
                      <m:t>.</m:t>
                    </m:r>
                  </m:oMath>
                </a14:m>
                <a:endParaRPr lang="fr-FR" sz="2000" dirty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:endParaRPr lang="en-US" sz="2000" dirty="0" smtClean="0">
                  <a:solidFill>
                    <a:srgbClr val="3333FF"/>
                  </a:solidFill>
                </a:endParaRPr>
              </a:p>
            </p:txBody>
          </p:sp>
        </mc:Choice>
        <mc:Fallback>
          <p:sp>
            <p:nvSpPr>
              <p:cNvPr id="11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336" y="1340768"/>
                <a:ext cx="8136136" cy="4968552"/>
              </a:xfrm>
              <a:prstGeom prst="rect">
                <a:avLst/>
              </a:prstGeom>
              <a:blipFill rotWithShape="1">
                <a:blip r:embed="rId4"/>
                <a:stretch>
                  <a:fillRect l="-749" t="-491" r="-16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Tangent plane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2595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97134" y="3429000"/>
            <a:ext cx="1623338" cy="1548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2511" y="3356992"/>
            <a:ext cx="4813585" cy="1808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8592027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23" name="Rectangle 5"/>
          <p:cNvSpPr txBox="1">
            <a:spLocks noChangeArrowheads="1"/>
          </p:cNvSpPr>
          <p:nvPr/>
        </p:nvSpPr>
        <p:spPr>
          <a:xfrm>
            <a:off x="539552" y="1340768"/>
            <a:ext cx="8136136" cy="496855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en-US" sz="20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5"/>
              <p:cNvSpPr txBox="1">
                <a:spLocks noChangeArrowheads="1"/>
              </p:cNvSpPr>
              <p:nvPr/>
            </p:nvSpPr>
            <p:spPr>
              <a:xfrm>
                <a:off x="539552" y="1268760"/>
                <a:ext cx="8136136" cy="496855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algn="just"/>
                <a:r>
                  <a:rPr lang="en-US" sz="2000" dirty="0" smtClean="0">
                    <a:solidFill>
                      <a:schemeClr val="tx1"/>
                    </a:solidFill>
                  </a:rPr>
                  <a:t>Recall that the equation of the plane in point-normal form passing through point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𝑃</m:t>
                    </m:r>
                    <m:d>
                      <m:d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fr-FR" sz="2000" b="0" i="0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is of the form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𝐴</m:t>
                    </m:r>
                    <m:d>
                      <m:d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+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𝐵</m:t>
                    </m:r>
                    <m:d>
                      <m:d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𝑦</m:t>
                        </m:r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+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𝐶</m:t>
                    </m:r>
                    <m:d>
                      <m:d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𝑧</m:t>
                        </m:r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=0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.</a:t>
                </a:r>
              </a:p>
              <a:p>
                <a:pPr algn="just"/>
                <a:r>
                  <a:rPr lang="en-US" sz="2000" dirty="0" smtClean="0">
                    <a:solidFill>
                      <a:schemeClr val="tx1"/>
                    </a:solidFill>
                  </a:rPr>
                  <a:t>Assuming the plane is not vertical, we have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𝐶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≠0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.</a:t>
                </a:r>
              </a:p>
              <a:p>
                <a:pPr algn="just"/>
                <a:r>
                  <a:rPr lang="en-US" sz="2000" dirty="0" smtClean="0">
                    <a:solidFill>
                      <a:schemeClr val="tx1"/>
                    </a:solidFill>
                  </a:rPr>
                  <a:t>The equation of the plane as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𝑧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𝑧</m:t>
                        </m:r>
                      </m:e>
                      <m:sub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𝑎</m:t>
                    </m:r>
                    <m:d>
                      <m:d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+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𝑏</m:t>
                    </m:r>
                    <m:d>
                      <m:d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𝑦</m:t>
                        </m:r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.</m:t>
                    </m:r>
                  </m:oMath>
                </a14:m>
                <a:endParaRPr lang="fr-FR" sz="2000" b="0" dirty="0" smtClean="0">
                  <a:solidFill>
                    <a:schemeClr val="tx1"/>
                  </a:solidFill>
                </a:endParaRPr>
              </a:p>
              <a:p>
                <a:pPr algn="just"/>
                <a:r>
                  <a:rPr lang="fr-FR" sz="2000" dirty="0" smtClean="0">
                    <a:solidFill>
                      <a:schemeClr val="tx1"/>
                    </a:solidFill>
                  </a:rPr>
                  <a:t>The tangent line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fr-FR" sz="2000" b="0" dirty="0" smtClean="0">
                    <a:solidFill>
                      <a:schemeClr val="tx1"/>
                    </a:solidFill>
                  </a:rPr>
                  <a:t/>
                </a:r>
                <a:r>
                  <a:rPr lang="fr-FR" sz="2000" b="0" dirty="0" err="1" smtClean="0">
                    <a:solidFill>
                      <a:schemeClr val="tx1"/>
                    </a:solidFill>
                  </a:rPr>
                  <a:t>at</a:t>
                </a:r>
                <a:r>
                  <a:rPr lang="fr-FR" sz="2000" b="0" dirty="0" smtClean="0">
                    <a:solidFill>
                      <a:schemeClr val="tx1"/>
                    </a:solidFill>
                  </a:rPr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𝑃</m:t>
                    </m:r>
                  </m:oMath>
                </a14:m>
                <a:r>
                  <a:rPr lang="fr-FR" sz="2000" b="0" dirty="0" smtClean="0">
                    <a:solidFill>
                      <a:schemeClr val="tx1"/>
                    </a:solidFill>
                  </a:rPr>
                  <a:t/>
                </a:r>
                <a:r>
                  <a:rPr lang="fr-FR" sz="2000" b="0" dirty="0" err="1" smtClean="0">
                    <a:solidFill>
                      <a:schemeClr val="tx1"/>
                    </a:solidFill>
                  </a:rPr>
                  <a:t>is</a:t>
                </a:r>
                <a:r>
                  <a:rPr lang="fr-FR" sz="2000" b="0" dirty="0" smtClean="0">
                    <a:solidFill>
                      <a:schemeClr val="tx1"/>
                    </a:solidFill>
                  </a:rPr>
                  <a:t/>
                </a:r>
                <a:r>
                  <a:rPr lang="fr-FR" sz="2000" b="0" dirty="0" err="1" smtClean="0">
                    <a:solidFill>
                      <a:schemeClr val="tx1"/>
                    </a:solidFill>
                  </a:rPr>
                  <a:t>obtained</a:t>
                </a:r>
                <a:r>
                  <a:rPr lang="fr-FR" sz="2000" b="0" dirty="0" smtClean="0">
                    <a:solidFill>
                      <a:schemeClr val="tx1"/>
                    </a:solidFill>
                  </a:rPr>
                  <a:t> by </a:t>
                </a:r>
                <a:r>
                  <a:rPr lang="fr-FR" sz="2000" b="0" dirty="0" err="1" smtClean="0">
                    <a:solidFill>
                      <a:schemeClr val="tx1"/>
                    </a:solidFill>
                  </a:rPr>
                  <a:t>taking</a:t>
                </a:r>
                <a:r>
                  <a:rPr lang="fr-FR" sz="2000" b="0" dirty="0" smtClean="0">
                    <a:solidFill>
                      <a:schemeClr val="tx1"/>
                    </a:solidFill>
                  </a:rPr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𝑦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fr-FR" sz="2000" b="0" dirty="0" smtClean="0">
                    <a:solidFill>
                      <a:schemeClr val="tx1"/>
                    </a:solidFill>
                  </a:rPr>
                  <a:t> i.e.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𝑧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𝑧</m:t>
                        </m:r>
                      </m:e>
                      <m:sub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𝑎</m:t>
                    </m:r>
                    <m:d>
                      <m:d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.</m:t>
                    </m:r>
                  </m:oMath>
                </a14:m>
                <a:r>
                  <a:rPr lang="fr-FR" sz="2000" b="0" dirty="0" smtClean="0">
                    <a:solidFill>
                      <a:schemeClr val="tx1"/>
                    </a:solidFill>
                  </a:rPr>
                  <a:t/>
                </a:r>
              </a:p>
              <a:p>
                <a:pPr algn="just"/>
                <a:r>
                  <a:rPr lang="fr-FR" sz="2000" dirty="0" err="1" smtClean="0">
                    <a:solidFill>
                      <a:schemeClr val="tx1"/>
                    </a:solidFill>
                  </a:rPr>
                  <a:t>Since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𝑥</m:t>
                        </m:r>
                      </m:sub>
                    </m:sSub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is the slope of the tangent line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at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𝑃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.</a:t>
                </a:r>
              </a:p>
              <a:p>
                <a:pPr algn="just"/>
                <a:r>
                  <a:rPr lang="en-US" sz="2000" dirty="0" smtClean="0">
                    <a:solidFill>
                      <a:schemeClr val="tx1"/>
                    </a:solidFill>
                  </a:rPr>
                  <a:t>Therefore,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𝑎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𝑥</m:t>
                        </m:r>
                      </m:sub>
                    </m:sSub>
                    <m:d>
                      <m:d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. 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Similarly,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𝑏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𝑦</m:t>
                        </m:r>
                      </m:sub>
                    </m:sSub>
                    <m:d>
                      <m:d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.</m:t>
                    </m:r>
                  </m:oMath>
                </a14:m>
                <a:endParaRPr lang="fr-FR" sz="2000" b="0" dirty="0" smtClean="0">
                  <a:solidFill>
                    <a:schemeClr val="tx1"/>
                  </a:solidFill>
                </a:endParaRPr>
              </a:p>
              <a:p>
                <a:pPr algn="just"/>
                <a:r>
                  <a:rPr lang="en-US" sz="2000" dirty="0" smtClean="0">
                    <a:solidFill>
                      <a:schemeClr val="tx1"/>
                    </a:solidFill>
                  </a:rPr>
                  <a:t>Thus the equation of the tangent plane is 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i="1">
                          <a:solidFill>
                            <a:srgbClr val="3333FF"/>
                          </a:solidFill>
                          <a:latin typeface="Cambria Math"/>
                        </a:rPr>
                        <m:t>𝑧</m:t>
                      </m:r>
                      <m:r>
                        <a:rPr lang="fr-FR" sz="2000" i="1">
                          <a:solidFill>
                            <a:srgbClr val="3333FF"/>
                          </a:solidFill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fr-FR" sz="2000" i="1">
                              <a:solidFill>
                                <a:srgbClr val="3333FF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fr-FR" sz="2000" b="0" i="1" smtClean="0">
                                  <a:solidFill>
                                    <a:srgbClr val="3333FF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b="0" i="1" smtClean="0">
                                  <a:solidFill>
                                    <a:srgbClr val="3333FF"/>
                                  </a:solidFill>
                                  <a:latin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fr-FR" sz="2000" b="0" i="1" smtClean="0">
                                  <a:solidFill>
                                    <a:srgbClr val="3333FF"/>
                                  </a:solidFill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  <m:r>
                            <a:rPr lang="fr-FR" sz="2000" b="0" i="1" smtClean="0">
                              <a:solidFill>
                                <a:srgbClr val="3333FF"/>
                              </a:solidFill>
                              <a:latin typeface="Cambria Math"/>
                            </a:rPr>
                            <m:t>+</m:t>
                          </m:r>
                          <m:r>
                            <a:rPr lang="fr-FR" sz="2000" i="1">
                              <a:solidFill>
                                <a:srgbClr val="3333FF"/>
                              </a:solidFill>
                              <a:latin typeface="Cambria Math"/>
                            </a:rPr>
                            <m:t>𝑓</m:t>
                          </m:r>
                        </m:e>
                        <m:sub>
                          <m:r>
                            <a:rPr lang="fr-FR" sz="2000" i="1">
                              <a:solidFill>
                                <a:srgbClr val="3333FF"/>
                              </a:solidFill>
                              <a:latin typeface="Cambria Math"/>
                            </a:rPr>
                            <m:t>𝑥</m:t>
                          </m:r>
                        </m:sub>
                      </m:sSub>
                      <m:d>
                        <m:dPr>
                          <m:ctrlPr>
                            <a:rPr lang="fr-FR" sz="2000" i="1">
                              <a:solidFill>
                                <a:srgbClr val="3333FF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sz="2000" i="1">
                                  <a:solidFill>
                                    <a:srgbClr val="3333FF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i="1">
                                  <a:solidFill>
                                    <a:srgbClr val="3333FF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fr-FR" sz="2000" i="1">
                                  <a:solidFill>
                                    <a:srgbClr val="3333FF"/>
                                  </a:solidFill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  <m:r>
                            <a:rPr lang="fr-FR" sz="2000" i="1">
                              <a:solidFill>
                                <a:srgbClr val="3333FF"/>
                              </a:solidFill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fr-FR" sz="2000" i="1">
                                  <a:solidFill>
                                    <a:srgbClr val="3333FF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i="1">
                                  <a:solidFill>
                                    <a:srgbClr val="3333FF"/>
                                  </a:solidFill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fr-FR" sz="2000" i="1">
                                  <a:solidFill>
                                    <a:srgbClr val="3333FF"/>
                                  </a:solidFill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d>
                        <m:dPr>
                          <m:ctrlPr>
                            <a:rPr lang="fr-FR" sz="2000" i="1">
                              <a:solidFill>
                                <a:srgbClr val="3333FF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i="1">
                              <a:solidFill>
                                <a:srgbClr val="3333FF"/>
                              </a:solidFill>
                              <a:latin typeface="Cambria Math"/>
                            </a:rPr>
                            <m:t>𝑥</m:t>
                          </m:r>
                          <m:r>
                            <a:rPr lang="fr-FR" sz="2000" i="1">
                              <a:solidFill>
                                <a:srgbClr val="3333FF"/>
                              </a:solidFill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fr-FR" sz="2000" i="1">
                                  <a:solidFill>
                                    <a:srgbClr val="3333FF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i="1">
                                  <a:solidFill>
                                    <a:srgbClr val="3333FF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fr-FR" sz="2000" i="1">
                                  <a:solidFill>
                                    <a:srgbClr val="3333FF"/>
                                  </a:solidFill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fr-FR" sz="2000" i="1">
                          <a:solidFill>
                            <a:srgbClr val="3333FF"/>
                          </a:solidFill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fr-FR" sz="2000" i="1">
                              <a:solidFill>
                                <a:srgbClr val="3333FF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000" i="1">
                              <a:solidFill>
                                <a:srgbClr val="3333FF"/>
                              </a:solidFill>
                              <a:latin typeface="Cambria Math"/>
                            </a:rPr>
                            <m:t>𝑓</m:t>
                          </m:r>
                        </m:e>
                        <m:sub>
                          <m:r>
                            <a:rPr lang="fr-FR" sz="2000" i="1">
                              <a:solidFill>
                                <a:srgbClr val="3333FF"/>
                              </a:solidFill>
                              <a:latin typeface="Cambria Math"/>
                            </a:rPr>
                            <m:t>𝑦</m:t>
                          </m:r>
                        </m:sub>
                      </m:sSub>
                      <m:d>
                        <m:dPr>
                          <m:ctrlPr>
                            <a:rPr lang="fr-FR" sz="2000" i="1">
                              <a:solidFill>
                                <a:srgbClr val="3333FF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sz="2000" i="1">
                                  <a:solidFill>
                                    <a:srgbClr val="3333FF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i="1">
                                  <a:solidFill>
                                    <a:srgbClr val="3333FF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fr-FR" sz="2000" i="1">
                                  <a:solidFill>
                                    <a:srgbClr val="3333FF"/>
                                  </a:solidFill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  <m:r>
                            <a:rPr lang="fr-FR" sz="2000" i="1">
                              <a:solidFill>
                                <a:srgbClr val="3333FF"/>
                              </a:solidFill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fr-FR" sz="2000" i="1">
                                  <a:solidFill>
                                    <a:srgbClr val="3333FF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i="1">
                                  <a:solidFill>
                                    <a:srgbClr val="3333FF"/>
                                  </a:solidFill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fr-FR" sz="2000" i="1">
                                  <a:solidFill>
                                    <a:srgbClr val="3333FF"/>
                                  </a:solidFill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d>
                        <m:dPr>
                          <m:ctrlPr>
                            <a:rPr lang="fr-FR" sz="2000" i="1">
                              <a:solidFill>
                                <a:srgbClr val="3333FF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i="1">
                              <a:solidFill>
                                <a:srgbClr val="3333FF"/>
                              </a:solidFill>
                              <a:latin typeface="Cambria Math"/>
                            </a:rPr>
                            <m:t>𝑦</m:t>
                          </m:r>
                          <m:r>
                            <a:rPr lang="fr-FR" sz="2000" i="1">
                              <a:solidFill>
                                <a:srgbClr val="3333FF"/>
                              </a:solidFill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fr-FR" sz="2000" i="1">
                                  <a:solidFill>
                                    <a:srgbClr val="3333FF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i="1">
                                  <a:solidFill>
                                    <a:srgbClr val="3333FF"/>
                                  </a:solidFill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fr-FR" sz="2000" i="1">
                                  <a:solidFill>
                                    <a:srgbClr val="3333FF"/>
                                  </a:solidFill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fr-FR" sz="2000" i="1">
                          <a:solidFill>
                            <a:srgbClr val="3333FF"/>
                          </a:solidFill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2000" dirty="0" smtClean="0">
                  <a:solidFill>
                    <a:srgbClr val="3333FF"/>
                  </a:solidFill>
                </a:endParaRPr>
              </a:p>
            </p:txBody>
          </p:sp>
        </mc:Choice>
        <mc:Fallback>
          <p:sp>
            <p:nvSpPr>
              <p:cNvPr id="11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268760"/>
                <a:ext cx="8136136" cy="4968552"/>
              </a:xfrm>
              <a:prstGeom prst="rect">
                <a:avLst/>
              </a:prstGeom>
              <a:blipFill rotWithShape="1">
                <a:blip r:embed="rId3"/>
                <a:stretch>
                  <a:fillRect l="-675" t="-491" r="-16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Tangent plane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23928" y="5193284"/>
            <a:ext cx="1623338" cy="1548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90266862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23" name="Rectangle 5"/>
          <p:cNvSpPr txBox="1">
            <a:spLocks noChangeArrowheads="1"/>
          </p:cNvSpPr>
          <p:nvPr/>
        </p:nvSpPr>
        <p:spPr>
          <a:xfrm>
            <a:off x="539552" y="1340768"/>
            <a:ext cx="8136136" cy="496855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en-US" sz="20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Tangent plane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2800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950" y="1434608"/>
            <a:ext cx="8263739" cy="2210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5"/>
          <p:cNvSpPr txBox="1">
            <a:spLocks noChangeArrowheads="1"/>
          </p:cNvSpPr>
          <p:nvPr/>
        </p:nvSpPr>
        <p:spPr>
          <a:xfrm>
            <a:off x="539552" y="1340768"/>
            <a:ext cx="8136136" cy="496855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2000" dirty="0" smtClean="0">
                <a:solidFill>
                  <a:srgbClr val="3333FF"/>
                </a:solidFill>
              </a:rPr>
              <a:t>Example: </a:t>
            </a:r>
          </a:p>
          <a:p>
            <a:pPr marL="0" indent="0" algn="just">
              <a:spcBef>
                <a:spcPts val="600"/>
              </a:spcBef>
              <a:buNone/>
            </a:pPr>
            <a:endParaRPr lang="en-US" sz="2000" dirty="0">
              <a:solidFill>
                <a:srgbClr val="3333FF"/>
              </a:solidFill>
            </a:endParaRPr>
          </a:p>
          <a:p>
            <a:pPr marL="0" indent="0" algn="just">
              <a:spcBef>
                <a:spcPts val="1200"/>
              </a:spcBef>
              <a:buNone/>
            </a:pPr>
            <a:r>
              <a:rPr lang="en-US" sz="2000" dirty="0" smtClean="0">
                <a:solidFill>
                  <a:srgbClr val="3333FF"/>
                </a:solidFill>
              </a:rPr>
              <a:t>Sol.</a:t>
            </a:r>
            <a:endParaRPr lang="en-US" sz="2000" dirty="0">
              <a:solidFill>
                <a:srgbClr val="3333FF"/>
              </a:solidFill>
            </a:endParaRPr>
          </a:p>
          <a:p>
            <a:pPr marL="0" indent="0" algn="just">
              <a:buNone/>
            </a:pPr>
            <a:endParaRPr lang="en-US" sz="2000" dirty="0" smtClean="0">
              <a:solidFill>
                <a:srgbClr val="333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701598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950" y="3501008"/>
            <a:ext cx="8064129" cy="1497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595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9276" y="1382213"/>
            <a:ext cx="7941787" cy="1542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23" name="Rectangle 5"/>
          <p:cNvSpPr txBox="1">
            <a:spLocks noChangeArrowheads="1"/>
          </p:cNvSpPr>
          <p:nvPr/>
        </p:nvSpPr>
        <p:spPr>
          <a:xfrm>
            <a:off x="539552" y="1340768"/>
            <a:ext cx="8136136" cy="496855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en-US" sz="20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>
          <a:xfrm>
            <a:off x="539552" y="1340768"/>
            <a:ext cx="8136136" cy="496855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2000" dirty="0" smtClean="0">
                <a:solidFill>
                  <a:srgbClr val="3333FF"/>
                </a:solidFill>
              </a:rPr>
              <a:t>Definition:</a:t>
            </a:r>
          </a:p>
          <a:p>
            <a:pPr marL="0" indent="0" algn="just">
              <a:buNone/>
            </a:pPr>
            <a:endParaRPr lang="en-US" sz="2000" dirty="0">
              <a:solidFill>
                <a:srgbClr val="3333FF"/>
              </a:solidFill>
            </a:endParaRPr>
          </a:p>
          <a:p>
            <a:pPr marL="0" indent="0" algn="just">
              <a:buNone/>
            </a:pPr>
            <a:endParaRPr lang="en-US" sz="2000" dirty="0" smtClean="0">
              <a:solidFill>
                <a:srgbClr val="3333FF"/>
              </a:solidFill>
            </a:endParaRPr>
          </a:p>
          <a:p>
            <a:pPr marL="0" indent="0" algn="just">
              <a:buNone/>
            </a:pPr>
            <a:endParaRPr lang="en-US" sz="2000" dirty="0">
              <a:solidFill>
                <a:srgbClr val="3333FF"/>
              </a:solidFill>
            </a:endParaRPr>
          </a:p>
          <a:p>
            <a:pPr marL="0" indent="0" algn="just">
              <a:buNone/>
            </a:pPr>
            <a:endParaRPr lang="en-US" sz="2000" dirty="0" smtClean="0">
              <a:solidFill>
                <a:srgbClr val="3333FF"/>
              </a:solidFill>
            </a:endParaRPr>
          </a:p>
          <a:p>
            <a:pPr marL="0" indent="0" algn="just">
              <a:buNone/>
            </a:pPr>
            <a:endParaRPr lang="en-US" sz="2000" dirty="0" smtClean="0">
              <a:solidFill>
                <a:srgbClr val="3333FF"/>
              </a:solidFill>
            </a:endParaRPr>
          </a:p>
          <a:p>
            <a:pPr marL="0" indent="0" algn="just">
              <a:buNone/>
            </a:pPr>
            <a:r>
              <a:rPr lang="en-US" sz="2000" dirty="0" smtClean="0">
                <a:solidFill>
                  <a:srgbClr val="3333FF"/>
                </a:solidFill>
              </a:rPr>
              <a:t>Definition:  </a:t>
            </a:r>
            <a:r>
              <a:rPr lang="fr-FR" sz="2000" dirty="0" smtClean="0">
                <a:solidFill>
                  <a:schemeClr val="tx1"/>
                </a:solidFill>
              </a:rPr>
              <a:t> </a:t>
            </a:r>
            <a:endParaRPr lang="en-US" sz="2000" dirty="0" smtClean="0">
              <a:solidFill>
                <a:srgbClr val="3333FF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Differentiability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of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multivariable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functions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3977466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7222" y="2311665"/>
            <a:ext cx="8118466" cy="2557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23" name="Rectangle 5"/>
          <p:cNvSpPr txBox="1">
            <a:spLocks noChangeArrowheads="1"/>
          </p:cNvSpPr>
          <p:nvPr/>
        </p:nvSpPr>
        <p:spPr>
          <a:xfrm>
            <a:off x="539552" y="1340768"/>
            <a:ext cx="8136136" cy="496855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en-US" sz="20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5"/>
              <p:cNvSpPr txBox="1">
                <a:spLocks noChangeArrowheads="1"/>
              </p:cNvSpPr>
              <p:nvPr/>
            </p:nvSpPr>
            <p:spPr>
              <a:xfrm>
                <a:off x="539552" y="1484784"/>
                <a:ext cx="8136136" cy="496855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</a:rPr>
                  <a:t>Example: 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Prove that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,</m:t>
                        </m:r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is differentiable 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0,0</m:t>
                        </m:r>
                      </m:e>
                    </m:d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.</m:t>
                    </m:r>
                  </m:oMath>
                </a14:m>
                <a:endParaRPr lang="en-US" sz="2000" dirty="0" smtClean="0">
                  <a:solidFill>
                    <a:schemeClr val="tx1"/>
                  </a:solidFill>
                </a:endParaRPr>
              </a:p>
              <a:p>
                <a:pPr marL="0" indent="0" algn="just">
                  <a:buNone/>
                </a:pPr>
                <a:endParaRPr lang="en-US" sz="2000" dirty="0" smtClean="0">
                  <a:solidFill>
                    <a:srgbClr val="3333FF"/>
                  </a:solidFill>
                </a:endParaRPr>
              </a:p>
              <a:p>
                <a:pPr marL="0" indent="0" algn="just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</a:rPr>
                  <a:t>Solution:  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:endParaRPr lang="en-US" sz="2000" dirty="0" smtClean="0">
                  <a:solidFill>
                    <a:srgbClr val="3333FF"/>
                  </a:solidFill>
                </a:endParaRPr>
              </a:p>
            </p:txBody>
          </p:sp>
        </mc:Choice>
        <mc:Fallback>
          <p:sp>
            <p:nvSpPr>
              <p:cNvPr id="11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484784"/>
                <a:ext cx="8136136" cy="4968552"/>
              </a:xfrm>
              <a:prstGeom prst="rect">
                <a:avLst/>
              </a:prstGeom>
              <a:blipFill rotWithShape="1">
                <a:blip r:embed="rId4"/>
                <a:stretch>
                  <a:fillRect l="-825" t="-4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Differentiability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of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multivariable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functions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9016278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23" name="Rectangle 5"/>
          <p:cNvSpPr txBox="1">
            <a:spLocks noChangeArrowheads="1"/>
          </p:cNvSpPr>
          <p:nvPr/>
        </p:nvSpPr>
        <p:spPr>
          <a:xfrm>
            <a:off x="539552" y="1340768"/>
            <a:ext cx="8136136" cy="496855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en-US" sz="20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5"/>
              <p:cNvSpPr txBox="1">
                <a:spLocks noChangeArrowheads="1"/>
              </p:cNvSpPr>
              <p:nvPr/>
            </p:nvSpPr>
            <p:spPr>
              <a:xfrm>
                <a:off x="539552" y="1340768"/>
                <a:ext cx="8136136" cy="496855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</a:rPr>
                  <a:t>Remarks: </a:t>
                </a:r>
                <a:r>
                  <a:rPr lang="en-US" sz="2000" dirty="0" smtClean="0"/>
                  <a:t>Define for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∆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  <m:r>
                          <a:rPr lang="fr-FR" sz="2000" b="0" i="1" smtClean="0">
                            <a:latin typeface="Cambria Math"/>
                          </a:rPr>
                          <m:t>, ∆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fr-FR" sz="2000" b="0" i="1" smtClean="0">
                        <a:latin typeface="Cambria Math"/>
                      </a:rPr>
                      <m:t>≠(0,0)</m:t>
                    </m:r>
                  </m:oMath>
                </a14:m>
                <a:r>
                  <a:rPr lang="en-US" sz="2000" dirty="0" smtClean="0"/>
                  <a:t/>
                </a:r>
              </a:p>
              <a:p>
                <a:pPr marL="0" indent="0" algn="just">
                  <a:buNone/>
                </a:pPr>
                <a:endParaRPr lang="en-US" sz="2000" dirty="0"/>
              </a:p>
              <a:p>
                <a:pPr marL="0" indent="0" algn="just">
                  <a:buNone/>
                </a:pPr>
                <a:endParaRPr lang="en-US" sz="2000" dirty="0" smtClean="0"/>
              </a:p>
              <a:p>
                <a:pPr marL="0" indent="0" algn="just">
                  <a:buNone/>
                </a:pPr>
                <a:endParaRPr lang="en-US" sz="2000" dirty="0"/>
              </a:p>
              <a:p>
                <a:pPr algn="just"/>
                <a:r>
                  <a:rPr lang="en-US" sz="2000" dirty="0" smtClean="0"/>
                  <a:t>Define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𝜖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0,0</m:t>
                        </m:r>
                      </m:e>
                    </m:d>
                    <m:r>
                      <a:rPr lang="fr-FR" sz="2000" b="0" i="1" smtClean="0">
                        <a:latin typeface="Cambria Math"/>
                      </a:rPr>
                      <m:t>=0.</m:t>
                    </m:r>
                  </m:oMath>
                </a14:m>
                <a:endParaRPr lang="fr-FR" sz="2000" b="0" dirty="0" smtClean="0"/>
              </a:p>
              <a:p>
                <a:pPr algn="just"/>
                <a:r>
                  <a:rPr lang="en-US" sz="2000" dirty="0" smtClean="0"/>
                  <a:t>By definition of differentiability  we have</a:t>
                </a:r>
              </a:p>
              <a:p>
                <a:pPr algn="just"/>
                <a:r>
                  <a:rPr lang="en-US" sz="2000" dirty="0" smtClean="0"/>
                  <a:t>Immediately by definition of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𝜖</m:t>
                    </m:r>
                    <m:r>
                      <a:rPr lang="fr-FR" sz="2000" b="0" i="1" smtClean="0">
                        <a:latin typeface="Cambria Math"/>
                      </a:rPr>
                      <m:t>,</m:t>
                    </m:r>
                  </m:oMath>
                </a14:m>
                <a:r>
                  <a:rPr lang="en-US" sz="2000" dirty="0" smtClean="0"/>
                  <a:t> we have</a:t>
                </a:r>
              </a:p>
              <a:p>
                <a:pPr marL="0" indent="0" algn="just">
                  <a:buNone/>
                </a:pPr>
                <a:endParaRPr lang="en-US" sz="2000" dirty="0" smtClean="0"/>
              </a:p>
              <a:p>
                <a:pPr algn="just"/>
                <a:r>
                  <a:rPr lang="en-US" sz="2000" dirty="0" smtClean="0"/>
                  <a:t>In other words, if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 smtClean="0"/>
                  <a:t> is differentiable 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fr-FR" sz="2000" b="0" i="1" smtClean="0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fr-FR" sz="2000" b="0" i="1" smtClean="0">
                        <a:latin typeface="Cambria Math"/>
                      </a:rPr>
                      <m:t>, </m:t>
                    </m:r>
                  </m:oMath>
                </a14:m>
                <a:r>
                  <a:rPr lang="en-US" sz="2000" dirty="0" smtClean="0"/>
                  <a:t>then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∆</m:t>
                    </m:r>
                    <m:r>
                      <a:rPr lang="fr-FR" sz="2000" b="0" i="1" smtClean="0">
                        <a:latin typeface="Cambria Math"/>
                      </a:rPr>
                      <m:t>𝑓</m:t>
                    </m:r>
                    <m:r>
                      <a:rPr lang="fr-FR" sz="20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/>
                  <a:t> may be expressed as shown above, where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𝜖</m:t>
                    </m:r>
                    <m:r>
                      <a:rPr lang="fr-FR" sz="2000" b="0" i="1" smtClean="0">
                        <a:latin typeface="Cambria Math"/>
                      </a:rPr>
                      <m:t>→0</m:t>
                    </m:r>
                  </m:oMath>
                </a14:m>
                <a:r>
                  <a:rPr lang="en-US" sz="2000" dirty="0" smtClean="0"/>
                  <a:t> as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∆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  <m:r>
                          <a:rPr lang="fr-FR" sz="2000" b="0" i="1" smtClean="0">
                            <a:latin typeface="Cambria Math"/>
                          </a:rPr>
                          <m:t>, ∆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fr-FR" sz="2000" b="0" i="1" smtClean="0">
                        <a:latin typeface="Cambria Math"/>
                      </a:rPr>
                      <m:t>→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0,0</m:t>
                        </m:r>
                      </m:e>
                    </m:d>
                  </m:oMath>
                </a14:m>
                <a:r>
                  <a:rPr lang="en-US" sz="2000" dirty="0" smtClean="0"/>
                  <a:t> and further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𝜖</m:t>
                    </m:r>
                    <m:r>
                      <a:rPr lang="fr-FR" sz="2000" b="0" i="1" smtClean="0">
                        <a:latin typeface="Cambria Math"/>
                      </a:rPr>
                      <m:t>=0</m:t>
                    </m:r>
                  </m:oMath>
                </a14:m>
                <a:r>
                  <a:rPr lang="en-US" sz="2000" dirty="0" smtClean="0"/>
                  <a:t> when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∆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  <m:r>
                          <a:rPr lang="fr-FR" sz="2000" b="0" i="1" smtClean="0">
                            <a:latin typeface="Cambria Math"/>
                          </a:rPr>
                          <m:t>,∆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0,0</m:t>
                        </m:r>
                      </m:e>
                    </m:d>
                    <m:r>
                      <a:rPr lang="fr-FR" sz="2000" b="0" i="1" smtClean="0">
                        <a:latin typeface="Cambria Math"/>
                      </a:rPr>
                      <m:t>.</m:t>
                    </m:r>
                  </m:oMath>
                </a14:m>
                <a:endParaRPr lang="en-US" sz="2000" dirty="0"/>
              </a:p>
              <a:p>
                <a:pPr marL="0" indent="0" algn="just">
                  <a:buNone/>
                </a:pPr>
                <a:endParaRPr lang="en-US" sz="2000" dirty="0" smtClean="0">
                  <a:solidFill>
                    <a:srgbClr val="3333FF"/>
                  </a:solidFill>
                </a:endParaRPr>
              </a:p>
            </p:txBody>
          </p:sp>
        </mc:Choice>
        <mc:Fallback>
          <p:sp>
            <p:nvSpPr>
              <p:cNvPr id="11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340768"/>
                <a:ext cx="8136136" cy="4968552"/>
              </a:xfrm>
              <a:prstGeom prst="rect">
                <a:avLst/>
              </a:prstGeom>
              <a:blipFill rotWithShape="1">
                <a:blip r:embed="rId3"/>
                <a:stretch>
                  <a:fillRect l="-825" t="-491" r="-16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Differentiability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of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multivariable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functions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3209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897307"/>
            <a:ext cx="5688632" cy="739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2100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8104" y="3212976"/>
            <a:ext cx="2736304" cy="419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2101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82273" y="3893192"/>
            <a:ext cx="5804253" cy="471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60250249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23" name="Rectangle 5"/>
          <p:cNvSpPr txBox="1">
            <a:spLocks noChangeArrowheads="1"/>
          </p:cNvSpPr>
          <p:nvPr/>
        </p:nvSpPr>
        <p:spPr>
          <a:xfrm>
            <a:off x="539552" y="1340768"/>
            <a:ext cx="8136136" cy="496855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en-US" sz="20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Differentiability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of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multivariable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functions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95046" y="1313438"/>
            <a:ext cx="808064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en-US" sz="2000" dirty="0">
                <a:solidFill>
                  <a:srgbClr val="3333FF"/>
                </a:solidFill>
              </a:rPr>
              <a:t>Theorem: </a:t>
            </a:r>
            <a:r>
              <a:rPr lang="fr-FR" sz="2000" dirty="0"/>
              <a:t>If a </a:t>
            </a:r>
            <a:r>
              <a:rPr lang="fr-FR" sz="2000" dirty="0" err="1"/>
              <a:t>function</a:t>
            </a:r>
            <a:r>
              <a:rPr lang="fr-FR" sz="2000" dirty="0"/>
              <a:t> </a:t>
            </a:r>
            <a:r>
              <a:rPr lang="fr-FR" sz="2000" dirty="0" err="1"/>
              <a:t>is</a:t>
            </a:r>
            <a:r>
              <a:rPr lang="fr-FR" sz="2000" dirty="0"/>
              <a:t> </a:t>
            </a:r>
            <a:r>
              <a:rPr lang="fr-FR" sz="2000" dirty="0" err="1"/>
              <a:t>differentiable</a:t>
            </a:r>
            <a:r>
              <a:rPr lang="fr-FR" sz="2000" dirty="0"/>
              <a:t> </a:t>
            </a:r>
            <a:r>
              <a:rPr lang="fr-FR" sz="2000" dirty="0" err="1"/>
              <a:t>at</a:t>
            </a:r>
            <a:r>
              <a:rPr lang="fr-FR" sz="2000" dirty="0"/>
              <a:t> a point, </a:t>
            </a:r>
            <a:r>
              <a:rPr lang="fr-FR" sz="2000" dirty="0" err="1"/>
              <a:t>then</a:t>
            </a:r>
            <a:r>
              <a:rPr lang="fr-FR" sz="2000" dirty="0"/>
              <a:t> </a:t>
            </a:r>
            <a:r>
              <a:rPr lang="fr-FR" sz="2000" dirty="0" err="1"/>
              <a:t>it</a:t>
            </a:r>
            <a:r>
              <a:rPr lang="fr-FR" sz="2000" dirty="0"/>
              <a:t> </a:t>
            </a:r>
            <a:r>
              <a:rPr lang="fr-FR" sz="2000" dirty="0" err="1"/>
              <a:t>is</a:t>
            </a:r>
            <a:r>
              <a:rPr lang="fr-FR" sz="2000" dirty="0"/>
              <a:t> </a:t>
            </a:r>
            <a:r>
              <a:rPr lang="fr-FR" sz="2000" dirty="0" err="1"/>
              <a:t>continuous</a:t>
            </a:r>
            <a:r>
              <a:rPr lang="fr-FR" sz="2000" dirty="0"/>
              <a:t> </a:t>
            </a:r>
            <a:r>
              <a:rPr lang="fr-FR" sz="2000" dirty="0" err="1"/>
              <a:t>at</a:t>
            </a:r>
            <a:r>
              <a:rPr lang="fr-FR" sz="2000" dirty="0"/>
              <a:t> </a:t>
            </a:r>
            <a:r>
              <a:rPr lang="fr-FR" sz="2000" dirty="0" err="1"/>
              <a:t>that</a:t>
            </a:r>
            <a:r>
              <a:rPr lang="fr-FR" sz="2000" dirty="0"/>
              <a:t> point.</a:t>
            </a:r>
            <a:endParaRPr lang="en-US" sz="2000" dirty="0"/>
          </a:p>
        </p:txBody>
      </p:sp>
      <p:pic>
        <p:nvPicPr>
          <p:cNvPr id="134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2291519"/>
            <a:ext cx="7632848" cy="3334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062591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23" name="Rectangle 5"/>
          <p:cNvSpPr txBox="1">
            <a:spLocks noChangeArrowheads="1"/>
          </p:cNvSpPr>
          <p:nvPr/>
        </p:nvSpPr>
        <p:spPr>
          <a:xfrm>
            <a:off x="539552" y="1340768"/>
            <a:ext cx="8136136" cy="496855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en-US" sz="20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Differentiability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of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multivariable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functions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Rectangle 1"/>
              <p:cNvSpPr/>
              <p:nvPr/>
            </p:nvSpPr>
            <p:spPr>
              <a:xfrm>
                <a:off x="595046" y="3356992"/>
                <a:ext cx="8080642" cy="28864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indent="0" algn="just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</a:rPr>
                  <a:t>Theorem: </a:t>
                </a:r>
                <a:r>
                  <a:rPr lang="fr-FR" sz="2000" dirty="0"/>
                  <a:t>If </a:t>
                </a:r>
                <a:r>
                  <a:rPr lang="fr-FR" sz="2000" dirty="0" smtClean="0"/>
                  <a:t>all first-</a:t>
                </a:r>
                <a:r>
                  <a:rPr lang="fr-FR" sz="2000" dirty="0" err="1" smtClean="0"/>
                  <a:t>order</a:t>
                </a:r>
                <a:r>
                  <a:rPr lang="fr-FR" sz="2000" dirty="0" smtClean="0"/>
                  <a:t> partial </a:t>
                </a:r>
                <a:r>
                  <a:rPr lang="fr-FR" sz="2000" dirty="0" err="1" smtClean="0"/>
                  <a:t>derivatives</a:t>
                </a:r>
                <a:r>
                  <a:rPr lang="fr-FR" sz="2000" dirty="0" smtClean="0"/>
                  <a:t> of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 smtClean="0"/>
                  <a:t> exist and are continuous at a point, then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 smtClean="0"/>
                  <a:t> is differentiable at that point.</a:t>
                </a:r>
              </a:p>
              <a:p>
                <a:pPr marL="0" indent="0" algn="just">
                  <a:buNone/>
                </a:pPr>
                <a:endParaRPr lang="en-US" sz="2000" dirty="0"/>
              </a:p>
              <a:p>
                <a:pPr marL="0" indent="0" algn="just">
                  <a:buNone/>
                </a:pPr>
                <a:r>
                  <a:rPr lang="en-US" sz="2000" dirty="0">
                    <a:solidFill>
                      <a:srgbClr val="3333FF"/>
                    </a:solidFill>
                  </a:rPr>
                  <a:t>Example: </a:t>
                </a:r>
                <a:r>
                  <a:rPr lang="en-US" sz="2000" dirty="0" smtClean="0"/>
                  <a:t>Consider the function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  <m:r>
                          <a:rPr lang="fr-FR" sz="2000" b="0" i="1" smtClean="0">
                            <a:latin typeface="Cambria Math"/>
                          </a:rPr>
                          <m:t>,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𝑦</m:t>
                        </m:r>
                        <m:r>
                          <a:rPr lang="fr-FR" sz="2000" b="0" i="1" smtClean="0">
                            <a:latin typeface="Cambria Math"/>
                          </a:rPr>
                          <m:t>,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𝑧</m:t>
                        </m:r>
                      </m:e>
                    </m:d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</a:rPr>
                      <m:t>+</m:t>
                    </m:r>
                    <m:r>
                      <a:rPr lang="fr-FR" sz="2000" b="0" i="1" smtClean="0">
                        <a:latin typeface="Cambria Math"/>
                      </a:rPr>
                      <m:t>𝑦𝑧</m:t>
                    </m:r>
                    <m:r>
                      <a:rPr lang="fr-FR" sz="2000" b="0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sz="2000" dirty="0" smtClean="0"/>
                  <a:t> Since </a:t>
                </a:r>
              </a:p>
              <a:p>
                <a:pPr marL="0" indent="0" algn="just">
                  <a:buNone/>
                </a:pPr>
                <a:endParaRPr lang="fr-FR" sz="2000" b="0" i="1" dirty="0" smtClean="0">
                  <a:latin typeface="Cambria Math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𝑓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/>
                            </a:rPr>
                            <m:t>𝑥</m:t>
                          </m:r>
                        </m:sub>
                      </m:sSub>
                      <m:d>
                        <m:d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,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𝑦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,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𝑧</m:t>
                          </m:r>
                        </m:e>
                      </m:d>
                      <m:r>
                        <a:rPr lang="fr-FR" sz="2000" b="0" i="1" smtClean="0">
                          <a:latin typeface="Cambria Math"/>
                        </a:rPr>
                        <m:t>=1, </m:t>
                      </m:r>
                      <m:sSub>
                        <m:sSub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 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𝑓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/>
                            </a:rPr>
                            <m:t>𝑦</m:t>
                          </m:r>
                        </m:sub>
                      </m:sSub>
                      <m:d>
                        <m:d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,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𝑦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,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𝑧</m:t>
                          </m:r>
                        </m:e>
                      </m:d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r>
                        <a:rPr lang="fr-FR" sz="2000" b="0" i="1" smtClean="0">
                          <a:latin typeface="Cambria Math"/>
                        </a:rPr>
                        <m:t>𝑧</m:t>
                      </m:r>
                      <m:r>
                        <a:rPr lang="fr-FR" sz="2000" b="0" i="1" smtClean="0">
                          <a:latin typeface="Cambria Math"/>
                        </a:rPr>
                        <m:t>, </m:t>
                      </m:r>
                      <m:sSub>
                        <m:sSub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 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𝑓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/>
                            </a:rPr>
                            <m:t>𝑧</m:t>
                          </m:r>
                          <m:d>
                            <m:d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fr-FR" sz="2000" b="0" i="1" smtClean="0">
                                  <a:latin typeface="Cambria Math"/>
                                </a:rPr>
                                <m:t>,</m:t>
                              </m:r>
                              <m:r>
                                <a:rPr lang="fr-FR" sz="2000" b="0" i="1" smtClean="0">
                                  <a:latin typeface="Cambria Math"/>
                                </a:rPr>
                                <m:t>𝑦</m:t>
                              </m:r>
                              <m:r>
                                <a:rPr lang="fr-FR" sz="2000" b="0" i="1" smtClean="0">
                                  <a:latin typeface="Cambria Math"/>
                                </a:rPr>
                                <m:t>,</m:t>
                              </m:r>
                              <m:r>
                                <a:rPr lang="fr-FR" sz="2000" b="0" i="1" smtClean="0">
                                  <a:latin typeface="Cambria Math"/>
                                </a:rPr>
                                <m:t>𝑧</m:t>
                              </m:r>
                            </m:e>
                          </m:d>
                        </m:sub>
                      </m:sSub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r>
                        <a:rPr lang="fr-FR" sz="2000" b="0" i="1" smtClean="0"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US" sz="2000" dirty="0" smtClean="0"/>
              </a:p>
              <a:p>
                <a:pPr marL="0" indent="0" algn="just">
                  <a:buNone/>
                </a:pPr>
                <a:endParaRPr lang="en-US" sz="2000" dirty="0" smtClean="0"/>
              </a:p>
              <a:p>
                <a:pPr marL="0" indent="0" algn="just">
                  <a:buNone/>
                </a:pPr>
                <a:r>
                  <a:rPr lang="en-US" sz="2000" dirty="0" smtClean="0"/>
                  <a:t>are defined and continuous everywhere.</a:t>
                </a:r>
              </a:p>
              <a:p>
                <a:pPr marL="0" indent="0" algn="just">
                  <a:buNone/>
                </a:pPr>
                <a:r>
                  <a:rPr lang="en-US" sz="2000" dirty="0" smtClean="0"/>
                  <a:t>We conclude that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 smtClean="0"/>
                  <a:t> is differentiable everywhere.</a:t>
                </a:r>
                <a:endParaRPr lang="en-US" sz="2000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046" y="3356992"/>
                <a:ext cx="8080642" cy="2886496"/>
              </a:xfrm>
              <a:prstGeom prst="rect">
                <a:avLst/>
              </a:prstGeom>
              <a:blipFill rotWithShape="1">
                <a:blip r:embed="rId3"/>
                <a:stretch>
                  <a:fillRect l="-830" t="-846" r="-1585" b="-29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3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950" y="1340768"/>
            <a:ext cx="6946814" cy="1951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17247105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>
          <a:xfrm>
            <a:off x="539552" y="1340768"/>
            <a:ext cx="8136136" cy="496855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2000" dirty="0" smtClean="0">
                <a:solidFill>
                  <a:srgbClr val="3333FF"/>
                </a:solidFill>
              </a:rPr>
              <a:t>Definition (Total differential): </a:t>
            </a:r>
            <a:r>
              <a:rPr lang="fr-FR" sz="2000" dirty="0" smtClean="0">
                <a:solidFill>
                  <a:schemeClr val="tx1"/>
                </a:solidFill>
              </a:rPr>
              <a:t> </a:t>
            </a:r>
            <a:endParaRPr lang="en-US" sz="2000" dirty="0" smtClean="0">
              <a:solidFill>
                <a:srgbClr val="3333FF"/>
              </a:solidFill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Differentials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&amp;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linear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approximations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25959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95547"/>
            <a:ext cx="8079186" cy="4297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63885503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4509120"/>
            <a:ext cx="3312368" cy="214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595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95936" y="4653136"/>
            <a:ext cx="2999940" cy="19307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619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51694"/>
            <a:ext cx="7884368" cy="30854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Differentials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&amp;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linear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approximations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8915990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3091521"/>
            <a:ext cx="8064128" cy="2569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5"/>
              <p:cNvSpPr txBox="1">
                <a:spLocks noChangeArrowheads="1"/>
              </p:cNvSpPr>
              <p:nvPr/>
            </p:nvSpPr>
            <p:spPr>
              <a:xfrm>
                <a:off x="539552" y="1340768"/>
                <a:ext cx="8136136" cy="496855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</a:rPr>
                  <a:t>Example: </a:t>
                </a:r>
                <a:r>
                  <a:rPr lang="en-US" sz="2000" dirty="0" smtClean="0"/>
                  <a:t>Approximate the change in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𝑧</m:t>
                    </m:r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sSup>
                      <m:sSup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from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its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> value </a:t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at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(0.5,1)</m:t>
                    </m:r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</a:rPr>
                  <a:t> to </a:t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its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> value </a:t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at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/>
                </a:r>
                <a14:m>
                  <m:oMath xmlns:m="http://schemas.openxmlformats.org/officeDocument/2006/math">
                    <m:d>
                      <m:d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0.503, 1.004</m:t>
                        </m:r>
                      </m:e>
                    </m:d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.</m:t>
                    </m:r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</a:rPr>
                  <a:t> Compare the magnitude of the </a:t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error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> in </a:t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this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> approximation </a:t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with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> the distance </a:t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between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> the points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</a:rPr>
                      <m:t>(0.5,1)</m:t>
                    </m:r>
                  </m:oMath>
                </a14:m>
                <a:r>
                  <a:rPr lang="fr-FR" sz="2000" dirty="0"/>
                  <a:t/>
                </a:r>
                <a14:m>
                  <m:oMath xmlns:m="http://schemas.openxmlformats.org/officeDocument/2006/math">
                    <m:d>
                      <m:dPr>
                        <m:ctrlPr>
                          <a:rPr lang="fr-FR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i="1">
                            <a:latin typeface="Cambria Math"/>
                          </a:rPr>
                          <m:t>0.503, 1.004</m:t>
                        </m:r>
                      </m:e>
                    </m:d>
                    <m:r>
                      <a:rPr lang="fr-FR" sz="2000" i="1">
                        <a:latin typeface="Cambria Math"/>
                      </a:rPr>
                      <m:t>.</m:t>
                    </m:r>
                  </m:oMath>
                </a14:m>
                <a:endParaRPr lang="en-US" sz="2000" dirty="0" smtClean="0">
                  <a:solidFill>
                    <a:srgbClr val="3333FF"/>
                  </a:solidFill>
                </a:endParaRPr>
              </a:p>
              <a:p>
                <a:pPr marL="0" indent="0" algn="just">
                  <a:buNone/>
                </a:pPr>
                <a:endParaRPr lang="en-US" sz="2000" dirty="0">
                  <a:solidFill>
                    <a:srgbClr val="3333FF"/>
                  </a:solidFill>
                </a:endParaRPr>
              </a:p>
              <a:p>
                <a:pPr marL="0" indent="0" algn="just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</a:rPr>
                  <a:t>Solution: </a:t>
                </a:r>
              </a:p>
            </p:txBody>
          </p:sp>
        </mc:Choice>
        <mc:Fallback>
          <p:sp>
            <p:nvSpPr>
              <p:cNvPr id="11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340768"/>
                <a:ext cx="8136136" cy="4968552"/>
              </a:xfrm>
              <a:prstGeom prst="rect">
                <a:avLst/>
              </a:prstGeom>
              <a:blipFill rotWithShape="1">
                <a:blip r:embed="rId4"/>
                <a:stretch>
                  <a:fillRect l="-825" t="-491" r="-16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Differentials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&amp;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linear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approximations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798057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>
          <a:xfrm>
            <a:off x="539552" y="1340768"/>
            <a:ext cx="8136136" cy="496855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2000" dirty="0" err="1" smtClean="0">
                <a:solidFill>
                  <a:srgbClr val="3333FF"/>
                </a:solidFill>
              </a:rPr>
              <a:t>Cont</a:t>
            </a:r>
            <a:r>
              <a:rPr lang="en-US" sz="2000" dirty="0" smtClean="0">
                <a:solidFill>
                  <a:srgbClr val="3333FF"/>
                </a:solidFill>
              </a:rPr>
              <a:t>: </a:t>
            </a:r>
          </a:p>
          <a:p>
            <a:pPr marL="0" indent="0" algn="just">
              <a:buNone/>
            </a:pPr>
            <a:endParaRPr lang="en-US" sz="2000" dirty="0" smtClean="0">
              <a:solidFill>
                <a:srgbClr val="3333FF"/>
              </a:solidFill>
            </a:endParaRPr>
          </a:p>
        </p:txBody>
      </p:sp>
      <p:pic>
        <p:nvPicPr>
          <p:cNvPr id="1382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3673" y="1882552"/>
            <a:ext cx="8208144" cy="261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Differentials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&amp;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linear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approximations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4701192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pic>
        <p:nvPicPr>
          <p:cNvPr id="13926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4245" y="1340768"/>
            <a:ext cx="8052211" cy="5440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15950" y="620688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Differentials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&amp;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linear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approximations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75122773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pic>
        <p:nvPicPr>
          <p:cNvPr id="14029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12776"/>
            <a:ext cx="6935439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Differentials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&amp;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linear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approximations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7558375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Differentials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&amp;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linear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approximations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413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2245" y="3429000"/>
            <a:ext cx="7961313" cy="161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5"/>
              <p:cNvSpPr txBox="1">
                <a:spLocks noChangeArrowheads="1"/>
              </p:cNvSpPr>
              <p:nvPr/>
            </p:nvSpPr>
            <p:spPr>
              <a:xfrm>
                <a:off x="611560" y="1340768"/>
                <a:ext cx="8136136" cy="496855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</a:rPr>
                  <a:t>Local linear approximation: </a:t>
                </a:r>
                <a:r>
                  <a:rPr lang="en-US" sz="2000" dirty="0" smtClean="0"/>
                  <a:t>Since the tangent plane to the surface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𝑧</m:t>
                    </m:r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</a:rPr>
                      <m:t>𝑓</m:t>
                    </m:r>
                    <m:r>
                      <a:rPr lang="fr-FR" sz="2000" b="0" i="1" smtClean="0">
                        <a:latin typeface="Cambria Math"/>
                      </a:rPr>
                      <m:t>(</m:t>
                    </m:r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</a:rPr>
                      <m:t>,</m:t>
                    </m:r>
                    <m:r>
                      <a:rPr lang="fr-FR" sz="2000" b="0" i="1" smtClean="0">
                        <a:latin typeface="Cambria Math"/>
                      </a:rPr>
                      <m:t>𝑦</m:t>
                    </m:r>
                    <m:r>
                      <a:rPr lang="fr-FR" sz="20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 smtClean="0"/>
                  <a:t> at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𝑃</m:t>
                    </m:r>
                    <m:r>
                      <a:rPr lang="fr-FR" sz="2000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, </m:t>
                    </m:r>
                    <m:r>
                      <a:rPr lang="fr-FR" sz="20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fr-FR" sz="2000" b="0" i="1" smtClean="0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fr-FR" sz="20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 smtClean="0"/>
                  <a:t> is very close to the </a:t>
                </a:r>
                <a:r>
                  <a:rPr lang="en-US" sz="2000" dirty="0" err="1" smtClean="0"/>
                  <a:t>surfact</a:t>
                </a:r>
                <a:r>
                  <a:rPr lang="en-US" sz="2000" dirty="0" smtClean="0"/>
                  <a:t> at least when it is near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𝑃</m:t>
                    </m:r>
                    <m:r>
                      <a:rPr lang="fr-FR" sz="2000" b="0" i="1" smtClean="0">
                        <a:latin typeface="Cambria Math"/>
                      </a:rPr>
                      <m:t>,</m:t>
                    </m:r>
                  </m:oMath>
                </a14:m>
                <a:r>
                  <a:rPr lang="en-US" sz="2000" dirty="0" smtClean="0"/>
                  <a:t> we may use the function defining the tangent plane as a linear approximation to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𝑓</m:t>
                    </m:r>
                    <m:r>
                      <a:rPr lang="fr-FR" sz="2000" b="0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sz="2000" dirty="0" smtClean="0"/>
                  <a:t> Recall that the equation of the tangent plane to the graph of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𝑓</m:t>
                    </m:r>
                    <m:r>
                      <a:rPr lang="fr-FR" sz="2000" b="0" i="1" smtClean="0">
                        <a:latin typeface="Cambria Math"/>
                      </a:rPr>
                      <m:t>(</m:t>
                    </m:r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</a:rPr>
                      <m:t>,</m:t>
                    </m:r>
                    <m:r>
                      <a:rPr lang="fr-FR" sz="2000" b="0" i="1" smtClean="0">
                        <a:latin typeface="Cambria Math"/>
                      </a:rPr>
                      <m:t>𝑦</m:t>
                    </m:r>
                    <m:r>
                      <a:rPr lang="fr-FR" sz="20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 smtClean="0"/>
                  <a:t> at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𝑃</m:t>
                    </m:r>
                    <m:r>
                      <a:rPr lang="fr-FR" sz="20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/>
                  <a:t>is </a:t>
                </a: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000" b="0" i="1" smtClean="0">
                          <a:latin typeface="Cambria Math"/>
                        </a:rPr>
                        <m:t>𝑧</m:t>
                      </m:r>
                      <m:r>
                        <a:rPr lang="fr-FR" sz="2000" b="0" i="1" smtClean="0">
                          <a:latin typeface="Cambria Math"/>
                        </a:rPr>
                        <m:t>=</m:t>
                      </m:r>
                      <m:r>
                        <a:rPr lang="fr-FR" sz="20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fr-FR" sz="2000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  <m:r>
                            <a:rPr lang="fr-FR" sz="2000" b="0" i="1" smtClean="0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fr-FR" sz="2000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fr-FR" sz="20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𝑓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/>
                            </a:rPr>
                            <m:t>𝑥</m:t>
                          </m:r>
                        </m:sub>
                      </m:sSub>
                      <m:d>
                        <m:d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fr-FR" sz="2000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  <m:r>
                            <a:rPr lang="fr-FR" sz="2000" b="0" i="1" smtClean="0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fr-FR" sz="2000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d>
                        <m:d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fr-FR" sz="2000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fr-FR" sz="20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𝑓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/>
                            </a:rPr>
                            <m:t>𝑦</m:t>
                          </m:r>
                        </m:sub>
                      </m:sSub>
                      <m:d>
                        <m:d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fr-FR" sz="2000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  <m:r>
                            <a:rPr lang="fr-FR" sz="2000" b="0" i="1" smtClean="0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fr-FR" sz="2000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d>
                        <m:dPr>
                          <m:ctrlPr>
                            <a:rPr lang="fr-FR" sz="20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latin typeface="Cambria Math"/>
                            </a:rPr>
                            <m:t>𝑦</m:t>
                          </m:r>
                          <m:r>
                            <a:rPr lang="fr-FR" sz="2000" b="0" i="1" smtClean="0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fr-FR" sz="2000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sz="2000" b="0" i="1" smtClean="0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fr-FR" sz="2000" b="0" i="1" smtClean="0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fr-FR" sz="2000" b="0" i="1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en-US" sz="2000" dirty="0" smtClean="0"/>
              </a:p>
              <a:p>
                <a:pPr marL="0" indent="0" algn="just">
                  <a:buNone/>
                </a:pPr>
                <a:endParaRPr lang="en-US" sz="2000" dirty="0" smtClean="0"/>
              </a:p>
            </p:txBody>
          </p:sp>
        </mc:Choice>
        <mc:Fallback>
          <p:sp>
            <p:nvSpPr>
              <p:cNvPr id="11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340768"/>
                <a:ext cx="8136136" cy="4968552"/>
              </a:xfrm>
              <a:prstGeom prst="rect">
                <a:avLst/>
              </a:prstGeom>
              <a:blipFill rotWithShape="1">
                <a:blip r:embed="rId4"/>
                <a:stretch>
                  <a:fillRect l="-749" t="-491" r="-15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75013866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Differentials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&amp;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linear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approximations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>
          <a:xfrm>
            <a:off x="611560" y="1340768"/>
            <a:ext cx="8136136" cy="496855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2000" dirty="0" smtClean="0">
                <a:solidFill>
                  <a:srgbClr val="3333FF"/>
                </a:solidFill>
              </a:rPr>
              <a:t>Local linear approximation </a:t>
            </a:r>
          </a:p>
          <a:p>
            <a:pPr marL="0" indent="0" algn="just">
              <a:buNone/>
            </a:pPr>
            <a:endParaRPr lang="en-US" sz="2000" dirty="0" smtClean="0">
              <a:solidFill>
                <a:srgbClr val="3333FF"/>
              </a:solidFill>
            </a:endParaRPr>
          </a:p>
        </p:txBody>
      </p:sp>
      <p:pic>
        <p:nvPicPr>
          <p:cNvPr id="14131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1952" y="3645024"/>
            <a:ext cx="8034504" cy="16711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8723" y="1772816"/>
            <a:ext cx="7945725" cy="1783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0408980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40768"/>
            <a:ext cx="7992120" cy="44228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Differentials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&amp;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linear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approximations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>
          <a:xfrm>
            <a:off x="611560" y="1340768"/>
            <a:ext cx="8136136" cy="496855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2000" dirty="0" smtClean="0">
                <a:solidFill>
                  <a:srgbClr val="3333FF"/>
                </a:solidFill>
              </a:rPr>
              <a:t>Solution: </a:t>
            </a:r>
          </a:p>
          <a:p>
            <a:pPr marL="0" indent="0" algn="just">
              <a:buNone/>
            </a:pPr>
            <a:endParaRPr lang="en-US" sz="2000" dirty="0" smtClean="0">
              <a:solidFill>
                <a:srgbClr val="333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99922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38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0240" y="1447980"/>
            <a:ext cx="8140232" cy="2485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Chain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rules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for partial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differentiation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>
          <a:xfrm>
            <a:off x="468312" y="1340768"/>
            <a:ext cx="8136136" cy="496855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2000" dirty="0" smtClean="0">
                <a:solidFill>
                  <a:srgbClr val="3333FF"/>
                </a:solidFill>
              </a:rPr>
              <a:t>Definition (chain rules): </a:t>
            </a:r>
          </a:p>
          <a:p>
            <a:pPr marL="0" indent="0" algn="just">
              <a:buNone/>
            </a:pPr>
            <a:endParaRPr lang="en-US" sz="2000" dirty="0" smtClean="0">
              <a:solidFill>
                <a:srgbClr val="3333FF"/>
              </a:solidFill>
            </a:endParaRPr>
          </a:p>
        </p:txBody>
      </p:sp>
      <p:pic>
        <p:nvPicPr>
          <p:cNvPr id="14438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789040"/>
            <a:ext cx="2592288" cy="2572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2010266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Chain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rules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for partial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differentiation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4541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84784"/>
            <a:ext cx="7974597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0237476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6189" y="1340768"/>
            <a:ext cx="8172275" cy="20854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Chain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rules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for partial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differentiation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>
          <a:xfrm>
            <a:off x="468312" y="1340768"/>
            <a:ext cx="8136136" cy="496855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2000" dirty="0" smtClean="0">
                <a:solidFill>
                  <a:srgbClr val="3333FF"/>
                </a:solidFill>
              </a:rPr>
              <a:t>Definition (chain rules) for partial derivatives: </a:t>
            </a:r>
          </a:p>
          <a:p>
            <a:pPr marL="0" indent="0" algn="just">
              <a:buNone/>
            </a:pPr>
            <a:endParaRPr lang="en-US" sz="2000" dirty="0" smtClean="0">
              <a:solidFill>
                <a:srgbClr val="3333FF"/>
              </a:solidFill>
            </a:endParaRPr>
          </a:p>
        </p:txBody>
      </p:sp>
      <p:pic>
        <p:nvPicPr>
          <p:cNvPr id="14643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68377" y="3661726"/>
            <a:ext cx="2587898" cy="2935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79603501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5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1340768"/>
            <a:ext cx="7748379" cy="4745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Chain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rules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for partial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differentiation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2501795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306" y="1261831"/>
            <a:ext cx="6912769" cy="5234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Chain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rules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for partial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differentiation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4848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35936" y="2514345"/>
            <a:ext cx="2339752" cy="1706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8484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221088"/>
            <a:ext cx="1755428" cy="839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2589772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10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3927215"/>
            <a:ext cx="7790920" cy="16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Chain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rules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for partial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differentiation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Rectangle 5"/>
              <p:cNvSpPr txBox="1">
                <a:spLocks noChangeArrowheads="1"/>
              </p:cNvSpPr>
              <p:nvPr/>
            </p:nvSpPr>
            <p:spPr>
              <a:xfrm>
                <a:off x="612328" y="1340768"/>
                <a:ext cx="8136136" cy="496855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</a:rPr>
                  <a:t>Remarks: </a:t>
                </a:r>
                <a:r>
                  <a:rPr lang="en-US" sz="2000" dirty="0" smtClean="0"/>
                  <a:t>Let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𝑧</m:t>
                    </m:r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</a:rPr>
                      <m:t>𝑓</m:t>
                    </m:r>
                    <m:r>
                      <a:rPr lang="fr-FR" sz="2000" b="0" i="1" smtClean="0">
                        <a:latin typeface="Cambria Math"/>
                      </a:rPr>
                      <m:t>(</m:t>
                    </m:r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</a:rPr>
                      <m:t>,</m:t>
                    </m:r>
                    <m:r>
                      <a:rPr lang="fr-FR" sz="2000" b="0" i="1" smtClean="0">
                        <a:latin typeface="Cambria Math"/>
                      </a:rPr>
                      <m:t>𝑦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is differentiable function of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.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Then</a:t>
                </a:r>
              </a:p>
              <a:p>
                <a:pPr marL="0" indent="0" algn="just">
                  <a:buNone/>
                </a:pPr>
                <a:endParaRPr lang="en-US" sz="2000" dirty="0" smtClean="0">
                  <a:solidFill>
                    <a:schemeClr val="tx1"/>
                  </a:solidFill>
                </a:endParaRPr>
              </a:p>
              <a:p>
                <a:pPr algn="just"/>
                <a:r>
                  <a:rPr lang="en-US" sz="2000" dirty="0" smtClean="0"/>
                  <a:t>                                               .</a:t>
                </a:r>
              </a:p>
              <a:p>
                <a:pPr algn="just"/>
                <a:endParaRPr lang="en-US" sz="2000" dirty="0"/>
              </a:p>
              <a:p>
                <a:pPr algn="just"/>
                <a:r>
                  <a:rPr lang="en-US" sz="2000" dirty="0" smtClean="0"/>
                  <a:t>When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  <m:r>
                          <a:rPr lang="fr-FR" sz="2000" b="0" i="1" smtClean="0">
                            <a:latin typeface="Cambria Math"/>
                          </a:rPr>
                          <m:t>,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</a:rPr>
                      <m:t>𝑐</m:t>
                    </m:r>
                    <m:r>
                      <a:rPr lang="fr-FR" sz="2000" b="0" i="0" smtClean="0">
                        <a:latin typeface="Cambria Math"/>
                      </a:rPr>
                      <m:t>, 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then</a:t>
                </a:r>
              </a:p>
              <a:p>
                <a:pPr marL="0" indent="0" algn="just">
                  <a:buNone/>
                </a:pPr>
                <a:endParaRPr lang="en-US" sz="2000" dirty="0" smtClean="0"/>
              </a:p>
              <a:p>
                <a:pPr marL="0" indent="0" algn="just">
                  <a:buNone/>
                </a:pPr>
                <a:r>
                  <a:rPr lang="en-US" sz="2000" dirty="0">
                    <a:solidFill>
                      <a:srgbClr val="3333FF"/>
                    </a:solidFill>
                  </a:rPr>
                  <a:t>Theorem:  </a:t>
                </a:r>
              </a:p>
            </p:txBody>
          </p:sp>
        </mc:Choice>
        <mc:Fallback>
          <p:sp>
            <p:nvSpPr>
              <p:cNvPr id="12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328" y="1340768"/>
                <a:ext cx="8136136" cy="4968552"/>
              </a:xfrm>
              <a:prstGeom prst="rect">
                <a:avLst/>
              </a:prstGeom>
              <a:blipFill rotWithShape="1">
                <a:blip r:embed="rId4"/>
                <a:stretch>
                  <a:fillRect l="-749" t="-4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950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35968" y="2060848"/>
            <a:ext cx="3319338" cy="5089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9508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00388" y="2780928"/>
            <a:ext cx="1525736" cy="521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6945298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Chain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rules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for partial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differentiation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5053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8071" y="1340768"/>
            <a:ext cx="8071785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90208679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5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44447"/>
            <a:ext cx="7992120" cy="2488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Extrema of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multivariable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functions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5155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04814" y="4077072"/>
            <a:ext cx="2543050" cy="2609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Rectangle 5"/>
          <p:cNvSpPr txBox="1">
            <a:spLocks noChangeArrowheads="1"/>
          </p:cNvSpPr>
          <p:nvPr/>
        </p:nvSpPr>
        <p:spPr>
          <a:xfrm>
            <a:off x="1307021" y="1340768"/>
            <a:ext cx="1464779" cy="36004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2000" dirty="0" smtClean="0">
                <a:solidFill>
                  <a:srgbClr val="3333FF"/>
                </a:solidFill>
              </a:rPr>
              <a:t>Definitions:</a:t>
            </a:r>
            <a:endParaRPr lang="en-US" sz="2000" dirty="0">
              <a:solidFill>
                <a:srgbClr val="3333FF"/>
              </a:solidFill>
            </a:endParaRPr>
          </a:p>
        </p:txBody>
      </p:sp>
      <p:pic>
        <p:nvPicPr>
          <p:cNvPr id="15155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09266" y="4077072"/>
            <a:ext cx="3134942" cy="2558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202282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Extrema of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multivariable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functions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Rectangle 5"/>
              <p:cNvSpPr txBox="1">
                <a:spLocks noChangeArrowheads="1"/>
              </p:cNvSpPr>
              <p:nvPr/>
            </p:nvSpPr>
            <p:spPr>
              <a:xfrm>
                <a:off x="615950" y="1340768"/>
                <a:ext cx="8059737" cy="5976664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</a:rPr>
                  <a:t>Theorem (</a:t>
                </a:r>
                <a:r>
                  <a:rPr lang="en-US" sz="2000" dirty="0" err="1" smtClean="0">
                    <a:solidFill>
                      <a:srgbClr val="3333FF"/>
                    </a:solidFill>
                  </a:rPr>
                  <a:t>Extream</a:t>
                </a:r>
                <a:r>
                  <a:rPr lang="en-US" sz="2000" dirty="0" smtClean="0">
                    <a:solidFill>
                      <a:srgbClr val="3333FF"/>
                    </a:solidFill>
                  </a:rPr>
                  <a:t> value): 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If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𝑓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(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,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𝑦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is continuous on a closed and bounded set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𝑅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, then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has both an absolute maximum and an absolute minimum on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𝑅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.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/>
                </a:r>
              </a:p>
              <a:p>
                <a:pPr marL="0" indent="0" algn="just">
                  <a:buNone/>
                </a:pPr>
                <a:endParaRPr lang="en-US" sz="2000" dirty="0"/>
              </a:p>
              <a:p>
                <a:pPr marL="0" indent="0" algn="just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</a:rPr>
                  <a:t>Definition: </a:t>
                </a:r>
                <a:r>
                  <a:rPr lang="fr-FR" sz="2000" dirty="0" smtClean="0"/>
                  <a:t>A point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 smtClean="0"/>
                  <a:t> in the domain of a function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𝑓</m:t>
                    </m:r>
                    <m:r>
                      <a:rPr lang="fr-FR" sz="2000" b="0" i="1" smtClean="0">
                        <a:latin typeface="Cambria Math"/>
                      </a:rPr>
                      <m:t>(</m:t>
                    </m:r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</a:rPr>
                      <m:t>,</m:t>
                    </m:r>
                    <m:r>
                      <a:rPr lang="fr-FR" sz="2000" b="0" i="1" smtClean="0">
                        <a:latin typeface="Cambria Math"/>
                      </a:rPr>
                      <m:t>𝑦</m:t>
                    </m:r>
                    <m:r>
                      <a:rPr lang="fr-FR" sz="20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 smtClean="0"/>
                  <a:t> is called a critical point of the function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sub>
                    </m:sSub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fr-FR" sz="2000" b="0" i="1" smtClean="0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fr-FR" sz="2000" b="0" i="1" smtClean="0">
                        <a:latin typeface="Cambria Math"/>
                      </a:rPr>
                      <m:t>=0=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</a:rPr>
                          <m:t>𝑦</m:t>
                        </m:r>
                      </m:sub>
                    </m:sSub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fr-FR" sz="2000" b="0" i="1" smtClean="0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 smtClean="0"/>
                  <a:t> if one or both partial derivatives do not exist 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fr-FR" sz="2000" b="0" i="1" smtClean="0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fr-FR" sz="2000" b="0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sz="2000" dirty="0" smtClean="0"/>
                  <a:t/>
                </a:r>
              </a:p>
              <a:p>
                <a:pPr marL="0" indent="0" algn="just">
                  <a:buNone/>
                </a:pPr>
                <a:endParaRPr lang="en-US" sz="2000" dirty="0"/>
              </a:p>
              <a:p>
                <a:pPr marL="0" indent="0" algn="just">
                  <a:buNone/>
                </a:pPr>
                <a:r>
                  <a:rPr lang="en-US" sz="2000" dirty="0">
                    <a:solidFill>
                      <a:srgbClr val="3333FF"/>
                    </a:solidFill>
                  </a:rPr>
                  <a:t>Theorem: </a:t>
                </a:r>
                <a:r>
                  <a:rPr lang="en-US" sz="2000" dirty="0" smtClean="0"/>
                  <a:t>If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𝑓</m:t>
                    </m:r>
                    <m:r>
                      <a:rPr lang="fr-FR" sz="20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/>
                  <a:t> has </a:t>
                </a:r>
                <a:r>
                  <a:rPr lang="en-US" sz="2000" dirty="0"/>
                  <a:t/>
                </a:r>
                <a:r>
                  <a:rPr lang="en-US" sz="2000" dirty="0" smtClean="0"/>
                  <a:t>a relative extremum at a point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fr-FR" sz="2000" b="0" i="1" smtClean="0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fr-FR" sz="2000" b="0" i="1" smtClean="0">
                        <a:latin typeface="Cambria Math"/>
                      </a:rPr>
                      <m:t>, </m:t>
                    </m:r>
                  </m:oMath>
                </a14:m>
                <a:r>
                  <a:rPr lang="en-US" sz="2000" dirty="0" smtClean="0"/>
                  <a:t> if it is a critical point and the first order partial derivatives of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 smtClean="0"/>
                  <a:t> exist </a:t>
                </a:r>
                <a:r>
                  <a:rPr lang="fr-FR" sz="2000" dirty="0" err="1" smtClean="0"/>
                  <a:t>at</a:t>
                </a:r>
                <a:r>
                  <a:rPr lang="fr-FR" sz="2000" dirty="0" smtClean="0"/>
                  <a:t/>
                </a:r>
                <a14:m>
                  <m:oMath xmlns:m="http://schemas.openxmlformats.org/officeDocument/2006/math"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fr-FR" sz="2000" b="0" i="1" smtClean="0">
                            <a:latin typeface="Cambria Math"/>
                          </a:rPr>
                          <m:t>, </m:t>
                        </m:r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fr-FR" sz="2000" b="0" i="1" smtClean="0">
                        <a:latin typeface="Cambria Math"/>
                      </a:rPr>
                      <m:t>.</m:t>
                    </m:r>
                  </m:oMath>
                </a14:m>
                <a:endParaRPr lang="en-US" sz="2000" dirty="0"/>
              </a:p>
              <a:p>
                <a:pPr marL="0" indent="0" algn="just">
                  <a:buNone/>
                </a:pP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0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50" y="1340768"/>
                <a:ext cx="8059737" cy="5976664"/>
              </a:xfrm>
              <a:prstGeom prst="rect">
                <a:avLst/>
              </a:prstGeom>
              <a:blipFill rotWithShape="1">
                <a:blip r:embed="rId3"/>
                <a:stretch>
                  <a:fillRect l="-756" t="-408" r="-18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25663610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Extrema of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multivariable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functions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0" name="Rectangle 5"/>
              <p:cNvSpPr txBox="1">
                <a:spLocks noChangeArrowheads="1"/>
              </p:cNvSpPr>
              <p:nvPr/>
            </p:nvSpPr>
            <p:spPr>
              <a:xfrm>
                <a:off x="615950" y="1340768"/>
                <a:ext cx="8059737" cy="4824536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</a:rPr>
                  <a:t>Saddle point: 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If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𝑓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(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,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𝑦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has neither a relative maximums nor a relative minimum at a critical point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, then it is called a saddle point of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𝑓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.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/>
                </a:r>
              </a:p>
              <a:p>
                <a:pPr marL="0" indent="0" algn="just">
                  <a:buNone/>
                </a:pPr>
                <a:r>
                  <a:rPr lang="en-US" sz="2000" dirty="0" smtClean="0"/>
                  <a:t>In general, the surface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𝑧</m:t>
                    </m:r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</a:rPr>
                      <m:t>𝑓</m:t>
                    </m:r>
                    <m:r>
                      <a:rPr lang="fr-FR" sz="2000" b="0" i="1" smtClean="0">
                        <a:latin typeface="Cambria Math"/>
                      </a:rPr>
                      <m:t>(</m:t>
                    </m:r>
                    <m:r>
                      <a:rPr lang="fr-FR" sz="2000" b="0" i="1" smtClean="0"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</a:rPr>
                      <m:t>,</m:t>
                    </m:r>
                    <m:r>
                      <a:rPr lang="fr-FR" sz="2000" b="0" i="1" smtClean="0">
                        <a:latin typeface="Cambria Math"/>
                      </a:rPr>
                      <m:t>𝑦</m:t>
                    </m:r>
                    <m:r>
                      <a:rPr lang="fr-FR" sz="20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has a saddle point at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if there are tw</a:t>
                </a:r>
                <a:r>
                  <a:rPr lang="en-US" sz="2000" dirty="0" smtClean="0"/>
                  <a:t>o distinct vertical planes through this point such that the trace of the surface in on of the planes has a relative maximum and the trace in the other has a relative minimum 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fr-FR" sz="2000" b="0" i="1" smtClean="0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fr-FR" sz="2000" b="0" i="1" smtClean="0">
                        <a:latin typeface="Cambria Math"/>
                      </a:rPr>
                      <m:t>. </m:t>
                    </m:r>
                  </m:oMath>
                </a14:m>
                <a:endParaRPr lang="en-US" sz="2000" dirty="0" smtClean="0">
                  <a:solidFill>
                    <a:schemeClr val="tx1"/>
                  </a:solidFill>
                </a:endParaRPr>
              </a:p>
              <a:p>
                <a:pPr marL="0" indent="0" algn="just">
                  <a:buNone/>
                </a:pPr>
                <a:endParaRPr lang="en-US" sz="2000" dirty="0"/>
              </a:p>
            </p:txBody>
          </p:sp>
        </mc:Choice>
        <mc:Fallback>
          <p:sp>
            <p:nvSpPr>
              <p:cNvPr id="10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950" y="1340768"/>
                <a:ext cx="8059737" cy="4824536"/>
              </a:xfrm>
              <a:prstGeom prst="rect">
                <a:avLst/>
              </a:prstGeom>
              <a:blipFill rotWithShape="1">
                <a:blip r:embed="rId3"/>
                <a:stretch>
                  <a:fillRect l="-756" t="-506" r="-29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5438" y="3370687"/>
            <a:ext cx="6658930" cy="27946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7322989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642" y="1360675"/>
            <a:ext cx="7992814" cy="27163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Extrema of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multivariable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functions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" name="Rectangle 5"/>
          <p:cNvSpPr txBox="1">
            <a:spLocks noChangeArrowheads="1"/>
          </p:cNvSpPr>
          <p:nvPr/>
        </p:nvSpPr>
        <p:spPr>
          <a:xfrm>
            <a:off x="615950" y="1340768"/>
            <a:ext cx="8059737" cy="352839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2000" dirty="0" smtClean="0">
                <a:solidFill>
                  <a:srgbClr val="3333FF"/>
                </a:solidFill>
              </a:rPr>
              <a:t>Theorem: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1637737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Extrema of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multivariable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functions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546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3705" y="1374409"/>
            <a:ext cx="8031983" cy="505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38299400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Extrema of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multivariable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functions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566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58031"/>
            <a:ext cx="8208912" cy="3372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33375368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Extrema of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multivariable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functions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556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1810" y="1412776"/>
            <a:ext cx="7900630" cy="2996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8915069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901700" y="582613"/>
            <a:ext cx="6191250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CA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Lecture Summary </a:t>
            </a: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971550" y="1412875"/>
            <a:ext cx="7467600" cy="8382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>
              <a:spcBef>
                <a:spcPct val="20000"/>
              </a:spcBef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5060" name="Line 5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5061" name="Line 6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827584" y="1668864"/>
            <a:ext cx="7848104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Recalls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Differentiability of multivariable functions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Differentials &amp; linear approximations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Chain rules for partial differentiation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Implicit differentiation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smtClean="0">
                <a:solidFill>
                  <a:srgbClr val="3333FF"/>
                </a:solidFill>
              </a:rPr>
              <a:t>Extrema of </a:t>
            </a:r>
            <a:r>
              <a:rPr lang="en-US" sz="2400" dirty="0" smtClean="0">
                <a:solidFill>
                  <a:srgbClr val="3333FF"/>
                </a:solidFill>
              </a:rPr>
              <a:t>multivariable</a:t>
            </a:r>
            <a:r>
              <a:rPr lang="fr-FR" sz="2400" dirty="0" smtClean="0">
                <a:solidFill>
                  <a:srgbClr val="3333FF"/>
                </a:solidFill>
              </a:rPr>
              <a:t> </a:t>
            </a:r>
            <a:r>
              <a:rPr lang="en-US" sz="2400" dirty="0" smtClean="0">
                <a:solidFill>
                  <a:srgbClr val="3333FF"/>
                </a:solidFill>
              </a:rPr>
              <a:t>functions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endParaRPr lang="en-US" sz="2400" dirty="0" smtClean="0">
              <a:solidFill>
                <a:srgbClr val="333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45273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POINTLATEX_MANUALPREVIEW" val="True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15797</TotalTime>
  <Words>306</Words>
  <Application>Microsoft Office PowerPoint</Application>
  <PresentationFormat>On-screen Show (4:3)</PresentationFormat>
  <Paragraphs>141</Paragraphs>
  <Slides>42</Slides>
  <Notes>39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Default Design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</vt:vector>
  </TitlesOfParts>
  <Company>INSA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Rasheed</dc:creator>
  <cp:lastModifiedBy>vcomsats</cp:lastModifiedBy>
  <cp:revision>2499</cp:revision>
  <dcterms:created xsi:type="dcterms:W3CDTF">2012-05-05T21:34:59Z</dcterms:created>
  <dcterms:modified xsi:type="dcterms:W3CDTF">2012-12-29T14:15:05Z</dcterms:modified>
</cp:coreProperties>
</file>