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6" r:id="rId2"/>
    <p:sldId id="266" r:id="rId3"/>
    <p:sldId id="267" r:id="rId4"/>
    <p:sldId id="641" r:id="rId5"/>
    <p:sldId id="645" r:id="rId6"/>
    <p:sldId id="650" r:id="rId7"/>
    <p:sldId id="694" r:id="rId8"/>
    <p:sldId id="656" r:id="rId9"/>
    <p:sldId id="659" r:id="rId10"/>
    <p:sldId id="666" r:id="rId11"/>
    <p:sldId id="667" r:id="rId12"/>
    <p:sldId id="669" r:id="rId13"/>
    <p:sldId id="668" r:id="rId14"/>
    <p:sldId id="670" r:id="rId15"/>
    <p:sldId id="671" r:id="rId16"/>
    <p:sldId id="672" r:id="rId17"/>
    <p:sldId id="673" r:id="rId18"/>
    <p:sldId id="674" r:id="rId19"/>
    <p:sldId id="675" r:id="rId20"/>
    <p:sldId id="676" r:id="rId21"/>
    <p:sldId id="677" r:id="rId22"/>
    <p:sldId id="678" r:id="rId23"/>
    <p:sldId id="679" r:id="rId24"/>
    <p:sldId id="680" r:id="rId25"/>
    <p:sldId id="681" r:id="rId26"/>
    <p:sldId id="682" r:id="rId27"/>
    <p:sldId id="683" r:id="rId28"/>
    <p:sldId id="684" r:id="rId29"/>
    <p:sldId id="687" r:id="rId30"/>
    <p:sldId id="688" r:id="rId31"/>
    <p:sldId id="689" r:id="rId32"/>
    <p:sldId id="690" r:id="rId33"/>
    <p:sldId id="686" r:id="rId34"/>
    <p:sldId id="685" r:id="rId35"/>
    <p:sldId id="692" r:id="rId36"/>
    <p:sldId id="693" r:id="rId37"/>
    <p:sldId id="494" r:id="rId38"/>
  </p:sldIdLst>
  <p:sldSz cx="9144000" cy="6858000" type="screen4x3"/>
  <p:notesSz cx="6858000" cy="9144000"/>
  <p:custDataLst>
    <p:tags r:id="rId4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02075"/>
    <a:srgbClr val="CC0099"/>
    <a:srgbClr val="8A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79" autoAdjust="0"/>
    <p:restoredTop sz="99645" autoAdjust="0"/>
  </p:normalViewPr>
  <p:slideViewPr>
    <p:cSldViewPr>
      <p:cViewPr>
        <p:scale>
          <a:sx n="68" d="100"/>
          <a:sy n="68" d="100"/>
        </p:scale>
        <p:origin x="-682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74.wmf"/><Relationship Id="rId3" Type="http://schemas.openxmlformats.org/officeDocument/2006/relationships/image" Target="../media/image69.wmf"/><Relationship Id="rId7" Type="http://schemas.openxmlformats.org/officeDocument/2006/relationships/image" Target="../media/image73.wmf"/><Relationship Id="rId2" Type="http://schemas.openxmlformats.org/officeDocument/2006/relationships/image" Target="../media/image68.wmf"/><Relationship Id="rId1" Type="http://schemas.openxmlformats.org/officeDocument/2006/relationships/image" Target="../media/image67.wmf"/><Relationship Id="rId6" Type="http://schemas.openxmlformats.org/officeDocument/2006/relationships/image" Target="../media/image72.wmf"/><Relationship Id="rId5" Type="http://schemas.openxmlformats.org/officeDocument/2006/relationships/image" Target="../media/image71.wmf"/><Relationship Id="rId4" Type="http://schemas.openxmlformats.org/officeDocument/2006/relationships/image" Target="../media/image70.wmf"/><Relationship Id="rId9" Type="http://schemas.openxmlformats.org/officeDocument/2006/relationships/image" Target="../media/image7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2306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37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.bin"/><Relationship Id="rId13" Type="http://schemas.openxmlformats.org/officeDocument/2006/relationships/oleObject" Target="../embeddings/oleObject10.bin"/><Relationship Id="rId3" Type="http://schemas.openxmlformats.org/officeDocument/2006/relationships/notesSlide" Target="../notesSlides/notesSlide31.xml"/><Relationship Id="rId7" Type="http://schemas.openxmlformats.org/officeDocument/2006/relationships/oleObject" Target="../embeddings/oleObject4.bin"/><Relationship Id="rId12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8.bin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7.bin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6.bin"/><Relationship Id="rId14" Type="http://schemas.openxmlformats.org/officeDocument/2006/relationships/image" Target="../media/image7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23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375023"/>
            <a:ext cx="7848104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Direction cosines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Scalar triple product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Parametric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equations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lines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Vector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equations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lines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Vector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equations</a:t>
            </a:r>
            <a:r>
              <a:rPr lang="fr-FR" sz="2400" dirty="0" smtClean="0">
                <a:solidFill>
                  <a:srgbClr val="3333FF"/>
                </a:solidFill>
              </a:rPr>
              <a:t> of planes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Vector-valued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, </a:t>
            </a:r>
            <a:r>
              <a:rPr lang="fr-FR" sz="2400" dirty="0" err="1" smtClean="0">
                <a:solidFill>
                  <a:srgbClr val="3333FF"/>
                </a:solidFill>
              </a:rPr>
              <a:t>continuity</a:t>
            </a:r>
            <a:r>
              <a:rPr lang="fr-FR" sz="2400" dirty="0" smtClean="0">
                <a:solidFill>
                  <a:srgbClr val="3333FF"/>
                </a:solidFill>
              </a:rPr>
              <a:t> &amp; </a:t>
            </a:r>
            <a:r>
              <a:rPr lang="en-US" sz="2400" dirty="0" smtClean="0">
                <a:solidFill>
                  <a:srgbClr val="3333FF"/>
                </a:solidFill>
              </a:rPr>
              <a:t>differentiability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Integration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along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smooth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Continuity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Partial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641180"/>
            <a:ext cx="7995109" cy="1948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30176" y="1340769"/>
                <a:ext cx="8045512" cy="4573857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algn="just"/>
                <a:r>
                  <a:rPr lang="fr-FR" altLang="zh-TW" sz="2000" dirty="0" smtClean="0"/>
                  <a:t>The </a:t>
                </a:r>
                <a:r>
                  <a:rPr lang="fr-FR" altLang="zh-TW" sz="2000" dirty="0" smtClean="0">
                    <a:solidFill>
                      <a:srgbClr val="C00000"/>
                    </a:solidFill>
                  </a:rPr>
                  <a:t>direction </a:t>
                </a:r>
                <a:r>
                  <a:rPr lang="fr-FR" altLang="zh-TW" sz="2000" dirty="0" err="1" smtClean="0">
                    <a:solidFill>
                      <a:srgbClr val="C00000"/>
                    </a:solidFill>
                  </a:rPr>
                  <a:t>cosines</a:t>
                </a:r>
                <a:r>
                  <a:rPr lang="fr-FR" altLang="zh-TW" sz="2000" dirty="0" smtClean="0"/>
                  <a:t> of a </a:t>
                </a:r>
                <a:r>
                  <a:rPr lang="fr-FR" altLang="zh-TW" sz="2000" dirty="0" err="1" smtClean="0"/>
                  <a:t>nonzero</a:t>
                </a:r>
                <a:r>
                  <a:rPr lang="fr-FR" altLang="zh-TW" sz="2000" dirty="0" smtClean="0"/>
                  <a:t> </a:t>
                </a:r>
                <a:r>
                  <a:rPr lang="fr-FR" altLang="zh-TW" sz="2000" dirty="0" err="1" smtClean="0"/>
                  <a:t>vector</a:t>
                </a:r>
                <a:r>
                  <a:rPr lang="fr-FR" altLang="zh-TW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altLang="zh-TW" sz="2000" b="1" i="1" smtClean="0">
                        <a:latin typeface="Cambria Math"/>
                      </a:rPr>
                      <m:t>𝒗</m:t>
                    </m:r>
                    <m:r>
                      <a:rPr lang="fr-FR" altLang="zh-TW" sz="2000" b="0" i="0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</a:rPr>
                      <m:t> </m:t>
                    </m:r>
                    <m:r>
                      <a:rPr lang="fr-FR" altLang="zh-TW" sz="2000" b="0" i="1" smtClean="0">
                        <a:latin typeface="Cambria Math"/>
                      </a:rPr>
                      <m:t>𝑖</m:t>
                    </m:r>
                    <m:r>
                      <a:rPr lang="fr-FR" altLang="zh-TW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</a:rPr>
                      <m:t> </m:t>
                    </m:r>
                    <m:r>
                      <a:rPr lang="fr-FR" altLang="zh-TW" sz="2000" b="0" i="1" smtClean="0">
                        <a:latin typeface="Cambria Math"/>
                      </a:rPr>
                      <m:t>𝑗</m:t>
                    </m:r>
                    <m:r>
                      <a:rPr lang="fr-FR" altLang="zh-TW" sz="2000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𝑣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</a:rPr>
                      <m:t> </m:t>
                    </m:r>
                    <m:r>
                      <a:rPr lang="fr-FR" altLang="zh-TW" sz="2000" b="0" i="1" smtClean="0">
                        <a:latin typeface="Cambria Math"/>
                      </a:rPr>
                      <m:t>𝑘</m:t>
                    </m:r>
                  </m:oMath>
                </a14:m>
                <a:r>
                  <a:rPr lang="en-US" altLang="zh-TW" sz="2000" b="1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altLang="zh-TW" sz="2000" dirty="0" smtClean="0">
                    <a:solidFill>
                      <a:schemeClr val="tx1"/>
                    </a:solidFill>
                  </a:rPr>
                  <a:t>are defined by </a:t>
                </a:r>
                <a14:m>
                  <m:oMath xmlns:m="http://schemas.openxmlformats.org/officeDocument/2006/math">
                    <m:r>
                      <a:rPr lang="fr-FR" altLang="zh-TW" sz="20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altLang="zh-TW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𝛼</m:t>
                        </m:r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altLang="zh-TW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altLang="zh-TW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  <m:r>
                          <a:rPr lang="fr-FR" altLang="zh-TW" sz="2000" i="1">
                            <a:latin typeface="Cambria Math"/>
                          </a:rPr>
                          <m:t>𝑣</m:t>
                        </m:r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</m:den>
                    </m:f>
                  </m:oMath>
                </a14:m>
                <a:r>
                  <a:rPr lang="en-US" altLang="zh-TW" sz="2000" dirty="0" smtClean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altLang="zh-TW" sz="2000" i="1" smtClean="0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altLang="zh-TW" sz="20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𝛽</m:t>
                        </m:r>
                        <m:r>
                          <a:rPr lang="fr-FR" altLang="zh-TW" sz="2000" i="1"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altLang="zh-TW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altLang="zh-TW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  <m:r>
                          <a:rPr lang="fr-FR" altLang="zh-TW" sz="2000" i="1">
                            <a:latin typeface="Cambria Math"/>
                          </a:rPr>
                          <m:t>𝑣</m:t>
                        </m:r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</m:den>
                    </m:f>
                  </m:oMath>
                </a14:m>
                <a:r>
                  <a:rPr lang="en-US" altLang="zh-TW" sz="2000" dirty="0"/>
                  <a:t>, </a:t>
                </a:r>
                <a14:m>
                  <m:oMath xmlns:m="http://schemas.openxmlformats.org/officeDocument/2006/math">
                    <m:r>
                      <a:rPr lang="fr-FR" altLang="zh-TW" sz="2000" b="0" i="0" smtClean="0"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fr-FR" altLang="zh-TW" sz="20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altLang="zh-TW" sz="2000"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𝛾</m:t>
                        </m:r>
                        <m:r>
                          <a:rPr lang="fr-FR" altLang="zh-TW" sz="2000" i="1">
                            <a:latin typeface="Cambria Math"/>
                          </a:rPr>
                          <m:t> </m:t>
                        </m:r>
                      </m:e>
                    </m:func>
                    <m:r>
                      <a:rPr lang="fr-FR" altLang="zh-TW" sz="2000" i="1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altLang="zh-TW" sz="2000" i="1">
                            <a:latin typeface="Cambria Math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𝑣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  <m:r>
                          <a:rPr lang="fr-FR" altLang="zh-TW" sz="2000" i="1">
                            <a:latin typeface="Cambria Math"/>
                          </a:rPr>
                          <m:t>𝑣</m:t>
                        </m:r>
                        <m:r>
                          <a:rPr lang="fr-FR" altLang="zh-TW" sz="2000" i="1">
                            <a:latin typeface="Cambria Math"/>
                          </a:rPr>
                          <m:t>|</m:t>
                        </m:r>
                      </m:den>
                    </m:f>
                  </m:oMath>
                </a14:m>
                <a:r>
                  <a:rPr lang="en-US" altLang="zh-TW" sz="2000" dirty="0" smtClean="0"/>
                  <a:t>.</a:t>
                </a:r>
                <a:endParaRPr lang="en-US" altLang="zh-TW" sz="2000" dirty="0"/>
              </a:p>
              <a:p>
                <a:r>
                  <a:rPr lang="en-US" altLang="zh-TW" sz="2000" dirty="0"/>
                  <a:t>The </a:t>
                </a:r>
                <a:r>
                  <a:rPr lang="en-US" altLang="zh-TW" sz="2000" dirty="0" smtClean="0">
                    <a:solidFill>
                      <a:srgbClr val="C00000"/>
                    </a:solidFill>
                  </a:rPr>
                  <a:t>scalar </a:t>
                </a:r>
                <a:r>
                  <a:rPr lang="en-US" altLang="zh-TW" sz="2000" dirty="0">
                    <a:solidFill>
                      <a:srgbClr val="C00000"/>
                    </a:solidFill>
                  </a:rPr>
                  <a:t>triple </a:t>
                </a:r>
                <a:r>
                  <a:rPr lang="en-US" altLang="zh-TW" sz="2000" dirty="0" smtClean="0">
                    <a:solidFill>
                      <a:srgbClr val="C00000"/>
                    </a:solidFill>
                  </a:rPr>
                  <a:t>product </a:t>
                </a:r>
                <a14:m>
                  <m:oMath xmlns:m="http://schemas.openxmlformats.org/officeDocument/2006/math">
                    <m:r>
                      <a:rPr lang="fr-FR" altLang="zh-TW" sz="2000" b="1" i="1">
                        <a:latin typeface="Cambria Math"/>
                      </a:rPr>
                      <m:t>𝒖</m:t>
                    </m:r>
                    <m:r>
                      <a:rPr lang="fr-FR" altLang="zh-TW" sz="2000" b="1" i="1">
                        <a:latin typeface="Cambria Math"/>
                      </a:rPr>
                      <m:t> . (</m:t>
                    </m:r>
                    <m:r>
                      <a:rPr lang="fr-FR" altLang="zh-TW" sz="2000" b="1" i="1">
                        <a:latin typeface="Cambria Math"/>
                      </a:rPr>
                      <m:t>𝒗</m:t>
                    </m:r>
                    <m:r>
                      <a:rPr lang="fr-FR" altLang="zh-TW" sz="2000" b="1" i="1">
                        <a:latin typeface="Cambria Math"/>
                      </a:rPr>
                      <m:t>×</m:t>
                    </m:r>
                    <m:r>
                      <a:rPr lang="fr-FR" altLang="zh-TW" sz="2000" b="1" i="1">
                        <a:latin typeface="Cambria Math"/>
                      </a:rPr>
                      <m:t>𝒘</m:t>
                    </m:r>
                    <m:r>
                      <a:rPr lang="fr-FR" altLang="zh-TW" sz="2000" b="1" i="1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altLang="zh-TW" sz="2000" dirty="0" smtClean="0"/>
                  <a:t>of three vectors </a:t>
                </a:r>
                <a14:m>
                  <m:oMath xmlns:m="http://schemas.openxmlformats.org/officeDocument/2006/math">
                    <m:r>
                      <a:rPr lang="fr-FR" altLang="zh-TW" sz="2000" b="1" i="1">
                        <a:latin typeface="Cambria Math"/>
                      </a:rPr>
                      <m:t>𝒖</m:t>
                    </m:r>
                  </m:oMath>
                </a14:m>
                <a:r>
                  <a:rPr lang="en-US" altLang="zh-TW" sz="2000" dirty="0"/>
                  <a:t>,  </a:t>
                </a:r>
                <a:r>
                  <a:rPr lang="zh-TW" altLang="en-US" sz="2000" dirty="0" smtClean="0"/>
                  <a:t>𝒗 </a:t>
                </a:r>
                <a:r>
                  <a:rPr lang="fr-FR" altLang="zh-TW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altLang="zh-TW" sz="2000" b="1" i="1">
                        <a:latin typeface="Cambria Math"/>
                      </a:rPr>
                      <m:t>𝒘</m:t>
                    </m:r>
                  </m:oMath>
                </a14:m>
                <a:r>
                  <a:rPr lang="en-US" altLang="zh-TW" sz="2000" dirty="0" smtClean="0"/>
                  <a:t> is given by </a:t>
                </a:r>
              </a:p>
              <a:p>
                <a:pPr marL="0" indent="0">
                  <a:buNone/>
                </a:pPr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 smtClean="0"/>
              </a:p>
              <a:p>
                <a:r>
                  <a:rPr lang="en-US" altLang="zh-TW" sz="2000" dirty="0" smtClean="0"/>
                  <a:t>Theorem:</a:t>
                </a:r>
                <a:endParaRPr lang="en-US" altLang="zh-TW" sz="2000" dirty="0" smtClean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76" y="1340769"/>
                <a:ext cx="8045512" cy="4573857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58" t="-533" r="-1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93256" y="2564904"/>
            <a:ext cx="3168352" cy="1035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1088471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26381" y="3291826"/>
            <a:ext cx="2049307" cy="17933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64376" y="1412776"/>
            <a:ext cx="2211311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30176" y="1340769"/>
                <a:ext cx="6030056" cy="525658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altLang="zh-TW" sz="2000" dirty="0" smtClean="0"/>
                  <a:t>The line in </a:t>
                </a:r>
                <a:r>
                  <a:rPr lang="fr-FR" altLang="zh-TW" sz="2000" dirty="0" err="1" smtClean="0"/>
                  <a:t>three</a:t>
                </a:r>
                <a:r>
                  <a:rPr lang="fr-FR" altLang="zh-TW" sz="2000" dirty="0" smtClean="0"/>
                  <a:t> dimension </a:t>
                </a:r>
                <a:r>
                  <a:rPr lang="fr-FR" altLang="zh-TW" sz="2000" dirty="0" err="1" smtClean="0"/>
                  <a:t>that</a:t>
                </a:r>
                <a:r>
                  <a:rPr lang="fr-FR" altLang="zh-TW" sz="2000" dirty="0" smtClean="0"/>
                  <a:t> passes </a:t>
                </a:r>
                <a:r>
                  <a:rPr lang="fr-FR" altLang="zh-TW" sz="2000" dirty="0" err="1" smtClean="0"/>
                  <a:t>through</a:t>
                </a:r>
                <a:r>
                  <a:rPr lang="fr-FR" altLang="zh-TW" sz="2000" dirty="0" smtClean="0"/>
                  <a:t> the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𝑃</m:t>
                        </m:r>
                      </m:e>
                      <m:sub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altLang="zh-TW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altLang="zh-TW" sz="2000" dirty="0" smtClean="0"/>
                  <a:t>and is </a:t>
                </a:r>
                <a:r>
                  <a:rPr lang="fr-FR" altLang="zh-TW" sz="2000" dirty="0" err="1" smtClean="0"/>
                  <a:t>parallel</a:t>
                </a:r>
                <a:r>
                  <a:rPr lang="fr-FR" altLang="zh-TW" sz="2000" dirty="0" smtClean="0"/>
                  <a:t> to the </a:t>
                </a:r>
                <a:r>
                  <a:rPr lang="fr-FR" altLang="zh-TW" sz="2000" dirty="0" err="1" smtClean="0"/>
                  <a:t>nonzero</a:t>
                </a:r>
                <a:r>
                  <a:rPr lang="fr-FR" altLang="zh-TW" sz="2000" dirty="0" smtClean="0"/>
                  <a:t> </a:t>
                </a:r>
                <a:r>
                  <a:rPr lang="fr-FR" altLang="zh-TW" sz="2000" dirty="0" err="1" smtClean="0"/>
                  <a:t>vector</a:t>
                </a:r>
                <a:endParaRPr lang="fr-FR" altLang="zh-TW" sz="2000" b="1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altLang="zh-TW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𝒗</m:t>
                      </m:r>
                      <m:r>
                        <a:rPr lang="fr-FR" altLang="zh-TW" sz="2000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d>
                        <m:dPr>
                          <m:ctrlP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𝑎</m:t>
                          </m:r>
                          <m: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𝑏</m:t>
                          </m:r>
                          <m: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,</m:t>
                          </m:r>
                          <m:r>
                            <a:rPr lang="fr-FR" altLang="zh-TW" sz="2000" b="0" i="1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𝑐</m:t>
                          </m:r>
                        </m:e>
                      </m:d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𝑎𝑖</m:t>
                      </m:r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𝑏𝑗</m:t>
                      </m:r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+</m:t>
                      </m:r>
                      <m:r>
                        <a:rPr lang="fr-FR" altLang="zh-TW" sz="2000" b="0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𝑐𝑘</m:t>
                      </m:r>
                      <m:r>
                        <a:rPr lang="fr-FR" altLang="zh-TW" sz="2000" b="1" i="0" smtClean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fr-FR" altLang="zh-TW" sz="2000" b="1" dirty="0" smtClean="0">
                  <a:solidFill>
                    <a:srgbClr val="C00000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altLang="zh-TW" sz="2000" dirty="0" smtClean="0"/>
                  <a:t>has </a:t>
                </a:r>
                <a:r>
                  <a:rPr lang="fr-FR" altLang="zh-TW" sz="2000" dirty="0" err="1" smtClean="0"/>
                  <a:t>parametric</a:t>
                </a:r>
                <a:r>
                  <a:rPr lang="fr-FR" altLang="zh-TW" sz="2000" dirty="0" smtClean="0"/>
                  <a:t> </a:t>
                </a:r>
                <a:r>
                  <a:rPr lang="fr-FR" altLang="zh-TW" sz="2000" dirty="0" err="1" smtClean="0"/>
                  <a:t>equations</a:t>
                </a:r>
                <a:r>
                  <a:rPr lang="fr-FR" altLang="zh-TW" sz="2000" dirty="0" smtClean="0"/>
                  <a:t> </a:t>
                </a:r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altLang="zh-TW" sz="2000" smtClean="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𝑥</m:t>
                      </m:r>
                      <m:r>
                        <a:rPr lang="fr-FR" altLang="zh-TW" sz="2000" smtClean="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i="1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𝑥</m:t>
                          </m:r>
                        </m:e>
                        <m:sub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0</m:t>
                          </m:r>
                        </m:sub>
                      </m:sSub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+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𝑎𝑡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,  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𝑦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i="1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𝑦</m:t>
                          </m:r>
                        </m:e>
                        <m:sub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0</m:t>
                          </m:r>
                        </m:sub>
                      </m:sSub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+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𝑏𝑡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,  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𝑧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fr-FR" altLang="zh-TW" sz="2000" i="1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𝑧</m:t>
                          </m:r>
                        </m:e>
                        <m:sub>
                          <m:r>
                            <a:rPr lang="fr-FR" altLang="zh-TW" sz="2000">
                              <a:solidFill>
                                <a:srgbClr val="3333FF"/>
                              </a:solidFill>
                              <a:effectLst/>
                              <a:latin typeface="Cambria Math"/>
                              <a:cs typeface="Arial" charset="0"/>
                            </a:rPr>
                            <m:t>0</m:t>
                          </m:r>
                        </m:sub>
                      </m:sSub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+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𝑐𝑡</m:t>
                      </m:r>
                      <m:r>
                        <a:rPr lang="fr-FR" altLang="zh-TW" sz="2000">
                          <a:solidFill>
                            <a:srgbClr val="3333FF"/>
                          </a:solidFill>
                          <a:effectLst/>
                          <a:latin typeface="Cambria Math"/>
                          <a:cs typeface="Arial" charset="0"/>
                        </a:rPr>
                        <m:t>.</m:t>
                      </m:r>
                    </m:oMath>
                  </m:oMathPara>
                </a14:m>
                <a:endParaRPr lang="fr-FR" altLang="zh-TW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altLang="zh-TW" sz="2000" dirty="0">
                    <a:latin typeface="Arial" charset="0"/>
                    <a:cs typeface="Arial" charset="0"/>
                  </a:rPr>
                  <a:t>The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parametric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equations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of line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can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be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rewitten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in the </a:t>
                </a:r>
                <a:r>
                  <a:rPr lang="fr-FR" altLang="zh-TW" sz="2000" dirty="0" err="1">
                    <a:latin typeface="Arial" charset="0"/>
                    <a:cs typeface="Arial" charset="0"/>
                  </a:rPr>
                  <a:t>form</a:t>
                </a:r>
                <a:r>
                  <a:rPr lang="fr-FR" altLang="zh-TW" sz="2000" dirty="0"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𝑎𝑡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𝑏𝑡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, </m:t>
                    </m:r>
                    <m:sSub>
                      <m:sSub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𝑐𝑡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altLang="zh-TW" sz="2000" dirty="0">
                  <a:solidFill>
                    <a:srgbClr val="FF0000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altLang="zh-TW" sz="2000" dirty="0"/>
                  <a:t>Or </a:t>
                </a:r>
                <a:r>
                  <a:rPr lang="fr-FR" altLang="zh-TW" sz="2000" dirty="0" err="1"/>
                  <a:t>equivalently</a:t>
                </a:r>
                <a:r>
                  <a:rPr lang="fr-FR" altLang="zh-TW" sz="2000" dirty="0"/>
                  <a:t>, as</a:t>
                </a:r>
                <a14:m>
                  <m:oMath xmlns:m="http://schemas.openxmlformats.org/officeDocument/2006/math">
                    <m:r>
                      <a:rPr lang="fr-FR" altLang="zh-TW" sz="200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d>
                      <m:d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sSub>
                          <m:sSubPr>
                            <m:ctrlP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solidFill>
                              <a:srgbClr val="FF0000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+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𝑡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(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𝑎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𝑏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,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𝑐</m:t>
                    </m:r>
                    <m:r>
                      <a:rPr lang="fr-FR" altLang="zh-TW" sz="2000" i="1">
                        <a:solidFill>
                          <a:srgbClr val="FF0000"/>
                        </a:solidFill>
                        <a:latin typeface="Cambria Math"/>
                      </a:rPr>
                      <m:t>)</m:t>
                    </m:r>
                  </m:oMath>
                </a14:m>
                <a:endParaRPr lang="fr-FR" altLang="zh-TW" sz="2000" dirty="0"/>
              </a:p>
              <a:p>
                <a:pPr marL="0" indent="0" algn="just">
                  <a:buNone/>
                </a:pPr>
                <a:r>
                  <a:rPr lang="fr-FR" altLang="zh-TW" sz="2000" dirty="0"/>
                  <a:t>If </a:t>
                </a:r>
                <a:r>
                  <a:rPr lang="fr-FR" altLang="zh-TW" sz="2000" dirty="0" err="1"/>
                  <a:t>we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define</a:t>
                </a:r>
                <a:r>
                  <a:rPr lang="fr-FR" altLang="zh-TW" sz="2000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fr-FR" altLang="zh-TW" sz="2000" b="1" i="1">
                        <a:latin typeface="Cambria Math"/>
                      </a:rPr>
                      <m:t>𝒓</m:t>
                    </m:r>
                    <m:r>
                      <a:rPr lang="fr-FR" altLang="zh-TW" sz="2000" b="1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i="1">
                            <a:latin typeface="Cambria Math"/>
                          </a:rPr>
                          <m:t>𝑥</m:t>
                        </m:r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latin typeface="Cambria Math"/>
                          </a:rPr>
                          <m:t>𝑦</m:t>
                        </m:r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altLang="zh-TW" sz="2000" i="1">
                        <a:latin typeface="Cambria Math"/>
                      </a:rPr>
                      <m:t>,</m:t>
                    </m:r>
                  </m:oMath>
                </a14:m>
                <a:r>
                  <a:rPr lang="fr-FR" altLang="zh-TW" sz="2000" b="1" dirty="0"/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zh-TW" sz="20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1" i="1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fr-FR" altLang="zh-TW" sz="2000" b="1" i="1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altLang="zh-TW" sz="2000" i="1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altLang="zh-TW" sz="2000" i="1">
                        <a:latin typeface="Cambria Math"/>
                      </a:rPr>
                      <m:t>,</m:t>
                    </m:r>
                    <m:r>
                      <a:rPr lang="fr-FR" altLang="zh-TW" sz="2000" b="1" i="1">
                        <a:latin typeface="Cambria Math"/>
                      </a:rPr>
                      <m:t> </m:t>
                    </m:r>
                    <m:r>
                      <a:rPr lang="fr-FR" altLang="zh-TW" sz="2000" b="1" i="1">
                        <a:latin typeface="Cambria Math"/>
                      </a:rPr>
                      <m:t>𝒗</m:t>
                    </m:r>
                    <m:r>
                      <a:rPr lang="fr-FR" altLang="zh-TW" sz="2000" i="1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i="1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i="1">
                            <a:latin typeface="Cambria Math"/>
                          </a:rPr>
                          <m:t>𝑎</m:t>
                        </m:r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latin typeface="Cambria Math"/>
                          </a:rPr>
                          <m:t>𝑏</m:t>
                        </m:r>
                        <m:r>
                          <a:rPr lang="fr-FR" altLang="zh-TW" sz="2000" i="1">
                            <a:latin typeface="Cambria Math"/>
                          </a:rPr>
                          <m:t>,</m:t>
                        </m:r>
                        <m:r>
                          <a:rPr lang="fr-FR" altLang="zh-TW" sz="2000" i="1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fr-FR" altLang="zh-TW" sz="2000" i="1">
                        <a:latin typeface="Cambria Math"/>
                      </a:rPr>
                      <m:t>,</m:t>
                    </m:r>
                  </m:oMath>
                </a14:m>
                <a:endParaRPr lang="fr-FR" altLang="zh-TW" sz="2000" b="1" dirty="0"/>
              </a:p>
              <a:p>
                <a:pPr marL="0" indent="0">
                  <a:buNone/>
                </a:pPr>
                <a:r>
                  <a:rPr lang="fr-FR" altLang="zh-TW" sz="2000" dirty="0"/>
                  <a:t>The </a:t>
                </a:r>
                <a:r>
                  <a:rPr lang="fr-FR" altLang="zh-TW" sz="2000" dirty="0" err="1"/>
                  <a:t>the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vector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equation</a:t>
                </a:r>
                <a:r>
                  <a:rPr lang="fr-FR" altLang="zh-TW" sz="2000" dirty="0"/>
                  <a:t> of line </a:t>
                </a:r>
                <a:r>
                  <a:rPr lang="fr-FR" altLang="zh-TW" sz="2000" dirty="0" err="1"/>
                  <a:t>is</a:t>
                </a:r>
                <a:r>
                  <a:rPr lang="fr-FR" altLang="zh-TW" sz="2000" dirty="0"/>
                  <a:t> </a:t>
                </a:r>
                <a14:m>
                  <m:oMath xmlns:m="http://schemas.openxmlformats.org/officeDocument/2006/math">
                    <m:r>
                      <a:rPr lang="fr-FR" altLang="zh-TW" sz="2000" b="1" i="1">
                        <a:solidFill>
                          <a:srgbClr val="7030A0"/>
                        </a:solidFill>
                        <a:latin typeface="Cambria Math"/>
                      </a:rPr>
                      <m:t>𝒓</m:t>
                    </m:r>
                    <m:r>
                      <a:rPr lang="fr-FR" altLang="zh-TW" sz="2000" b="1" i="1">
                        <a:solidFill>
                          <a:srgbClr val="7030A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altLang="zh-TW" sz="20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fr-FR" altLang="zh-TW" sz="2000" b="1" i="1">
                            <a:solidFill>
                              <a:srgbClr val="7030A0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fr-FR" altLang="zh-TW" sz="2000" b="1" i="1">
                        <a:solidFill>
                          <a:srgbClr val="7030A0"/>
                        </a:solidFill>
                        <a:latin typeface="Cambria Math"/>
                      </a:rPr>
                      <m:t>+</m:t>
                    </m:r>
                    <m:r>
                      <a:rPr lang="fr-FR" altLang="zh-TW" sz="2000" i="1">
                        <a:solidFill>
                          <a:srgbClr val="7030A0"/>
                        </a:solidFill>
                        <a:latin typeface="Cambria Math"/>
                      </a:rPr>
                      <m:t>𝑡</m:t>
                    </m:r>
                    <m:r>
                      <a:rPr lang="fr-FR" altLang="zh-TW" sz="2000" b="1" i="1">
                        <a:solidFill>
                          <a:srgbClr val="7030A0"/>
                        </a:solidFill>
                        <a:latin typeface="Cambria Math"/>
                      </a:rPr>
                      <m:t>𝒗</m:t>
                    </m:r>
                  </m:oMath>
                </a14:m>
                <a:endParaRPr lang="fr-FR" altLang="zh-TW" sz="2000" b="1" dirty="0">
                  <a:solidFill>
                    <a:srgbClr val="7030A0"/>
                  </a:solidFill>
                </a:endParaRPr>
              </a:p>
              <a:p>
                <a:pPr marL="0" indent="0" algn="ctr">
                  <a:buNone/>
                </a:pPr>
                <a:endParaRPr lang="fr-FR" altLang="zh-TW" sz="2000" dirty="0" smtClean="0">
                  <a:solidFill>
                    <a:srgbClr val="3333FF"/>
                  </a:solidFill>
                  <a:effectLst/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altLang="zh-TW" sz="2000" dirty="0" smtClean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176" y="1340769"/>
                <a:ext cx="6030056" cy="525658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010" t="-464" r="-21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7698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6137" y="1543565"/>
            <a:ext cx="2846368" cy="19924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9" name="Rectangle 5"/>
              <p:cNvSpPr txBox="1">
                <a:spLocks noChangeArrowheads="1"/>
              </p:cNvSpPr>
              <p:nvPr/>
            </p:nvSpPr>
            <p:spPr>
              <a:xfrm>
                <a:off x="640485" y="1314729"/>
                <a:ext cx="5155651" cy="4896543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altLang="zh-TW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Definition: 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 </a:t>
                </a:r>
                <a:r>
                  <a:rPr lang="fr-FR" altLang="zh-TW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vector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altLang="zh-TW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perpendicular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to a plane </a:t>
                </a:r>
                <a:r>
                  <a:rPr lang="fr-FR" altLang="zh-TW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altLang="zh-TW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called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normal to the plane.</a:t>
                </a:r>
              </a:p>
              <a:p>
                <a:pPr marL="0" indent="0" algn="just">
                  <a:buNone/>
                </a:pPr>
                <a:endParaRPr lang="fr-FR" altLang="zh-TW" sz="20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altLang="zh-TW" sz="2000" dirty="0"/>
                  <a:t>E</a:t>
                </a:r>
                <a:r>
                  <a:rPr lang="fr-FR" altLang="zh-TW" sz="2000" dirty="0" smtClean="0">
                    <a:solidFill>
                      <a:schemeClr val="tx1"/>
                    </a:solidFill>
                  </a:rPr>
                  <a:t>quation </a:t>
                </a:r>
                <a:r>
                  <a:rPr lang="fr-FR" altLang="zh-TW" sz="2000" dirty="0" smtClean="0">
                    <a:solidFill>
                      <a:schemeClr val="tx1"/>
                    </a:solidFill>
                  </a:rPr>
                  <a:t>of the plane passing through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altLang="zh-TW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P</m:t>
                        </m:r>
                      </m:e>
                      <m:sub>
                        <m:r>
                          <a:rPr lang="fr-FR" altLang="zh-TW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0</m:t>
                        </m:r>
                      </m:sub>
                    </m:sSub>
                    <m:d>
                      <m:dPr>
                        <m:ctrlPr>
                          <a:rPr lang="fr-FR" altLang="zh-TW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, </m:t>
                        </m:r>
                        <m:sSub>
                          <m:sSubPr>
                            <m:ctrlP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altLang="zh-TW" sz="20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perpendicular to the </a:t>
                </a:r>
                <a:r>
                  <a:rPr lang="fr-FR" altLang="zh-TW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vector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altLang="zh-TW" sz="2000" b="1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𝒏</m:t>
                    </m:r>
                    <m:r>
                      <a:rPr lang="fr-FR" altLang="zh-TW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d>
                      <m:dPr>
                        <m:ctrlP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𝑎</m:t>
                        </m:r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𝑏</m:t>
                        </m:r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altLang="zh-TW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</a:t>
                </a:r>
                <a:r>
                  <a:rPr lang="fr-FR" altLang="zh-TW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Let</a:t>
                </a:r>
                <a:endParaRPr lang="fr-FR" altLang="zh-TW" sz="2000" b="1" i="1" dirty="0" smtClean="0">
                  <a:latin typeface="Cambria Math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fr-FR" altLang="zh-TW" sz="2000" b="1" i="1" smtClean="0">
                        <a:latin typeface="Cambria Math"/>
                      </a:rPr>
                      <m:t>𝒓</m:t>
                    </m:r>
                    <m:r>
                      <a:rPr lang="fr-FR" altLang="zh-TW" sz="2000" b="1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b="0" i="1" smtClean="0">
                            <a:latin typeface="Cambria Math"/>
                          </a:rPr>
                          <m:t>𝑥</m:t>
                        </m:r>
                        <m:r>
                          <a:rPr lang="fr-FR" altLang="zh-TW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altLang="zh-TW" sz="2000" b="0" i="1" smtClean="0">
                            <a:latin typeface="Cambria Math"/>
                          </a:rPr>
                          <m:t>𝑦</m:t>
                        </m:r>
                        <m:r>
                          <a:rPr lang="fr-FR" altLang="zh-TW" sz="2000" b="0" i="1" smtClean="0">
                            <a:latin typeface="Cambria Math"/>
                          </a:rPr>
                          <m:t>,</m:t>
                        </m:r>
                        <m:r>
                          <a:rPr lang="fr-FR" altLang="zh-TW" sz="2000" b="0" i="1" smtClean="0"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altLang="zh-TW" sz="2000" b="0" i="1" smtClean="0">
                        <a:latin typeface="Cambria Math"/>
                      </a:rPr>
                      <m:t>, </m:t>
                    </m:r>
                  </m:oMath>
                </a14:m>
                <a:r>
                  <a:rPr lang="fr-FR" altLang="zh-TW" sz="2000" dirty="0" smtClean="0"/>
                  <a:t> and</a:t>
                </a:r>
                <a14:m>
                  <m:oMath xmlns:m="http://schemas.openxmlformats.org/officeDocument/2006/math">
                    <m:r>
                      <a:rPr lang="fr-FR" altLang="zh-TW" sz="2000" b="0" i="0" smtClean="0">
                        <a:latin typeface="Cambria Math"/>
                      </a:rPr>
                      <m:t> </m:t>
                    </m:r>
                    <m:sSub>
                      <m:sSubPr>
                        <m:ctrlPr>
                          <a:rPr lang="fr-FR" altLang="zh-TW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1" i="1" smtClean="0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fr-FR" altLang="zh-TW" sz="20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</a:rPr>
                      <m:t>=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𝑦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</a:rPr>
                              <m:t>𝑧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latin typeface="Cambria Math"/>
                      </a:rPr>
                      <m:t>.</m:t>
                    </m:r>
                  </m:oMath>
                </a14:m>
                <a:r>
                  <a:rPr lang="fr-FR" altLang="zh-TW" sz="2000" dirty="0" smtClean="0"/>
                  <a:t> </a:t>
                </a:r>
                <a:endParaRPr lang="fr-FR" altLang="zh-TW" sz="2000" dirty="0"/>
              </a:p>
              <a:p>
                <a:pPr marL="0" indent="0" algn="just">
                  <a:buNone/>
                </a:pPr>
                <a:r>
                  <a:rPr lang="fr-FR" altLang="zh-TW" sz="2000" dirty="0" smtClean="0"/>
                  <a:t>The plane </a:t>
                </a:r>
                <a:r>
                  <a:rPr lang="fr-FR" altLang="zh-TW" sz="2000" dirty="0" err="1" smtClean="0"/>
                  <a:t>consists</a:t>
                </a:r>
                <a:r>
                  <a:rPr lang="fr-FR" altLang="zh-TW" sz="2000" dirty="0" smtClean="0"/>
                  <a:t> </a:t>
                </a:r>
                <a:r>
                  <a:rPr lang="fr-FR" altLang="zh-TW" sz="2000" dirty="0" err="1" smtClean="0"/>
                  <a:t>precisely</a:t>
                </a:r>
                <a:r>
                  <a:rPr lang="fr-FR" altLang="zh-TW" sz="2000" dirty="0" smtClean="0"/>
                  <a:t> of </a:t>
                </a:r>
                <a:r>
                  <a:rPr lang="fr-FR" altLang="zh-TW" sz="2000" dirty="0" err="1" smtClean="0"/>
                  <a:t>those</a:t>
                </a:r>
                <a:r>
                  <a:rPr lang="fr-FR" altLang="zh-TW" sz="2000" dirty="0" smtClean="0"/>
                  <a:t> points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𝑃</m:t>
                    </m:r>
                    <m:r>
                      <a:rPr lang="fr-FR" altLang="zh-TW" sz="2000" b="0" i="1" smtClean="0">
                        <a:latin typeface="Cambria Math"/>
                      </a:rPr>
                      <m:t>(</m:t>
                    </m:r>
                    <m:r>
                      <a:rPr lang="fr-FR" altLang="zh-TW" sz="2000" b="0" i="1" smtClean="0">
                        <a:latin typeface="Cambria Math"/>
                      </a:rPr>
                      <m:t>𝑥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</a:rPr>
                      <m:t>𝑦</m:t>
                    </m:r>
                    <m:r>
                      <a:rPr lang="fr-FR" altLang="zh-TW" sz="2000" b="0" i="1" smtClean="0">
                        <a:latin typeface="Cambria Math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</a:rPr>
                      <m:t>𝑧</m:t>
                    </m:r>
                    <m:r>
                      <a:rPr lang="fr-FR" altLang="zh-TW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fr-FR" altLang="zh-TW" sz="2000" dirty="0" smtClean="0"/>
                  <a:t> for </a:t>
                </a:r>
                <a:r>
                  <a:rPr lang="fr-FR" altLang="zh-TW" sz="2000" dirty="0" err="1" smtClean="0"/>
                  <a:t>which</a:t>
                </a:r>
                <a:r>
                  <a:rPr lang="fr-FR" altLang="zh-TW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altLang="zh-TW" sz="2000" b="1" i="1" smtClean="0">
                        <a:latin typeface="Cambria Math"/>
                      </a:rPr>
                      <m:t>𝒓</m:t>
                    </m:r>
                    <m:r>
                      <a:rPr lang="fr-FR" altLang="zh-TW" sz="2000" b="1" i="1" smtClean="0">
                        <a:latin typeface="Cambria Math"/>
                      </a:rPr>
                      <m:t>−</m:t>
                    </m:r>
                    <m:sSub>
                      <m:sSubPr>
                        <m:ctrlPr>
                          <a:rPr lang="fr-FR" altLang="zh-TW" sz="20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fr-FR" altLang="zh-TW" sz="2000" b="1" i="1" smtClean="0">
                            <a:latin typeface="Cambria Math"/>
                          </a:rPr>
                          <m:t>𝒓</m:t>
                        </m:r>
                      </m:e>
                      <m:sub>
                        <m:r>
                          <a:rPr lang="fr-FR" altLang="zh-TW" sz="2000" b="1" i="1" smtClean="0"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fr-FR" altLang="zh-TW" sz="2000" dirty="0" smtClean="0"/>
                  <a:t> </a:t>
                </a:r>
                <a:r>
                  <a:rPr lang="fr-FR" altLang="zh-TW" sz="2000" dirty="0" err="1" smtClean="0"/>
                  <a:t>is</a:t>
                </a:r>
                <a:r>
                  <a:rPr lang="fr-FR" altLang="zh-TW" sz="2000" dirty="0" smtClean="0"/>
                  <a:t> orthogonal to </a:t>
                </a:r>
                <a14:m>
                  <m:oMath xmlns:m="http://schemas.openxmlformats.org/officeDocument/2006/math">
                    <m:r>
                      <a:rPr lang="fr-FR" altLang="zh-TW" sz="2000" b="1" i="1" smtClean="0">
                        <a:latin typeface="Cambria Math"/>
                      </a:rPr>
                      <m:t>𝒏</m:t>
                    </m:r>
                  </m:oMath>
                </a14:m>
                <a:r>
                  <a:rPr lang="fr-FR" altLang="zh-TW" sz="2000" dirty="0" smtClean="0"/>
                  <a:t> i.e. </a:t>
                </a:r>
                <a:endParaRPr lang="fr-FR" altLang="zh-TW" sz="2000" b="1" i="1" dirty="0" smtClean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altLang="zh-TW" sz="2000" b="1" i="1" smtClean="0">
                          <a:latin typeface="Cambria Math"/>
                        </a:rPr>
                        <m:t>𝒏</m:t>
                      </m:r>
                      <m:r>
                        <a:rPr lang="fr-FR" altLang="zh-TW" sz="2000" b="1" i="1" smtClean="0">
                          <a:latin typeface="Cambria Math"/>
                        </a:rPr>
                        <m:t>⋅</m:t>
                      </m:r>
                      <m:d>
                        <m:dPr>
                          <m:ctrlPr>
                            <a:rPr lang="fr-FR" altLang="zh-TW" sz="2000" b="1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altLang="zh-TW" sz="2000" b="1" i="1" smtClean="0">
                              <a:latin typeface="Cambria Math"/>
                            </a:rPr>
                            <m:t>𝒓</m:t>
                          </m:r>
                          <m:r>
                            <a:rPr lang="fr-FR" altLang="zh-TW" sz="2000" b="1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altLang="zh-TW" sz="20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altLang="zh-TW" sz="2000" b="1" i="1">
                                  <a:latin typeface="Cambria Math"/>
                                </a:rPr>
                                <m:t>𝒓</m:t>
                              </m:r>
                            </m:e>
                            <m:sub>
                              <m:r>
                                <a:rPr lang="fr-FR" altLang="zh-TW" sz="2000" b="1" i="1">
                                  <a:latin typeface="Cambria Math"/>
                                </a:rPr>
                                <m:t>𝟎</m:t>
                              </m:r>
                            </m:sub>
                          </m:sSub>
                        </m:e>
                      </m:d>
                      <m:r>
                        <a:rPr lang="fr-FR" altLang="zh-TW" sz="2000" b="1" i="1" smtClean="0">
                          <a:latin typeface="Cambria Math"/>
                        </a:rPr>
                        <m:t>=</m:t>
                      </m:r>
                      <m:r>
                        <a:rPr lang="fr-FR" altLang="zh-TW" sz="2000" b="0" i="1" smtClean="0">
                          <a:latin typeface="Cambria Math"/>
                        </a:rPr>
                        <m:t>0.</m:t>
                      </m:r>
                    </m:oMath>
                  </m:oMathPara>
                </a14:m>
                <a:endParaRPr lang="fr-FR" altLang="zh-TW" sz="2000" b="1" dirty="0" smtClean="0"/>
              </a:p>
              <a:p>
                <a:pPr marL="0" indent="0" algn="just">
                  <a:buNone/>
                </a:pPr>
                <a:r>
                  <a:rPr lang="fr-FR" altLang="zh-TW" sz="2000" dirty="0" err="1" smtClean="0"/>
                  <a:t>from</a:t>
                </a:r>
                <a:r>
                  <a:rPr lang="fr-FR" altLang="zh-TW" sz="2000" dirty="0" smtClean="0"/>
                  <a:t> </a:t>
                </a:r>
                <a:r>
                  <a:rPr lang="fr-FR" altLang="zh-TW" sz="2000" dirty="0" err="1"/>
                  <a:t>which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we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obtain</a:t>
                </a:r>
                <a:r>
                  <a:rPr lang="fr-FR" altLang="zh-TW" sz="2000" dirty="0"/>
                  <a:t> </a:t>
                </a:r>
                <a:endParaRPr lang="fr-FR" altLang="zh-TW" sz="2000" i="1" dirty="0">
                  <a:latin typeface="Cambria Math"/>
                </a:endParaRPr>
              </a:p>
              <a:p>
                <a:pPr marL="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fr-FR" altLang="zh-TW" sz="2000" i="1">
                          <a:latin typeface="Cambria Math"/>
                        </a:rPr>
                        <m:t>𝑎</m:t>
                      </m:r>
                      <m:d>
                        <m:d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𝑥</m:t>
                          </m:r>
                          <m:r>
                            <a:rPr lang="fr-FR" altLang="zh-TW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altLang="zh-TW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altLang="zh-TW" sz="2000" i="1">
                                  <a:latin typeface="Cambria Math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fr-FR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altLang="zh-TW" sz="2000" i="1">
                          <a:latin typeface="Cambria Math"/>
                        </a:rPr>
                        <m:t>+</m:t>
                      </m:r>
                      <m:r>
                        <a:rPr lang="fr-FR" altLang="zh-TW" sz="2000" i="1">
                          <a:latin typeface="Cambria Math"/>
                        </a:rPr>
                        <m:t>𝑏</m:t>
                      </m:r>
                      <m:d>
                        <m:d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𝑦</m:t>
                          </m:r>
                          <m:r>
                            <a:rPr lang="fr-FR" altLang="zh-TW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altLang="zh-TW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altLang="zh-TW" sz="2000" i="1">
                                  <a:latin typeface="Cambria Math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fr-FR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fr-FR" altLang="zh-TW" sz="2000" i="1">
                          <a:latin typeface="Cambria Math"/>
                        </a:rPr>
                        <m:t>+</m:t>
                      </m:r>
                      <m:d>
                        <m:dPr>
                          <m:ctrlPr>
                            <a:rPr lang="fr-FR" altLang="zh-TW" sz="20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altLang="zh-TW" sz="2000" i="1">
                              <a:latin typeface="Cambria Math"/>
                            </a:rPr>
                            <m:t>𝑧</m:t>
                          </m:r>
                          <m:r>
                            <a:rPr lang="fr-FR" altLang="zh-TW" sz="2000" i="1">
                              <a:latin typeface="Cambria Math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altLang="zh-TW" sz="2000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fr-FR" altLang="zh-TW" sz="2000" i="1">
                                  <a:latin typeface="Cambria Math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fr-FR" altLang="zh-TW" sz="2000" i="1">
                                  <a:latin typeface="Cambria Math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altLang="zh-TW" sz="2000" dirty="0"/>
              </a:p>
              <a:p>
                <a:pPr marL="0" indent="0" algn="just">
                  <a:buNone/>
                </a:pPr>
                <a:r>
                  <a:rPr lang="fr-FR" altLang="zh-TW" sz="2000" dirty="0"/>
                  <a:t>This </a:t>
                </a:r>
                <a:r>
                  <a:rPr lang="fr-FR" altLang="zh-TW" sz="2000" dirty="0" err="1"/>
                  <a:t>is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called</a:t>
                </a:r>
                <a:r>
                  <a:rPr lang="fr-FR" altLang="zh-TW" sz="2000" dirty="0"/>
                  <a:t> the </a:t>
                </a:r>
                <a:r>
                  <a:rPr lang="fr-FR" altLang="zh-TW" sz="2000" dirty="0">
                    <a:solidFill>
                      <a:srgbClr val="C00000"/>
                    </a:solidFill>
                  </a:rPr>
                  <a:t>point-normal</a:t>
                </a:r>
                <a:r>
                  <a:rPr lang="fr-FR" altLang="zh-TW" sz="2000" dirty="0"/>
                  <a:t> </a:t>
                </a:r>
                <a:r>
                  <a:rPr lang="fr-FR" altLang="zh-TW" sz="2000" dirty="0" err="1"/>
                  <a:t>form</a:t>
                </a:r>
                <a:r>
                  <a:rPr lang="fr-FR" altLang="zh-TW" sz="2000" dirty="0"/>
                  <a:t> of the </a:t>
                </a:r>
                <a:r>
                  <a:rPr lang="fr-FR" altLang="zh-TW" sz="2000" dirty="0" err="1"/>
                  <a:t>equation</a:t>
                </a:r>
                <a:r>
                  <a:rPr lang="fr-FR" altLang="zh-TW" sz="2000" dirty="0"/>
                  <a:t> of a plane. </a:t>
                </a:r>
              </a:p>
              <a:p>
                <a:pPr marL="0" indent="0" algn="just">
                  <a:buNone/>
                </a:pPr>
                <a:endParaRPr lang="fr-FR" altLang="zh-TW" sz="2000" dirty="0"/>
              </a:p>
              <a:p>
                <a:pPr marL="0" indent="0" algn="just">
                  <a:buNone/>
                </a:pPr>
                <a:endParaRPr lang="fr-FR" altLang="zh-TW" sz="2000" dirty="0"/>
              </a:p>
              <a:p>
                <a:pPr marL="0" indent="0" algn="just">
                  <a:buNone/>
                </a:pPr>
                <a:endParaRPr lang="fr-FR" altLang="zh-TW" sz="2000" b="1" dirty="0" smtClean="0"/>
              </a:p>
            </p:txBody>
          </p:sp>
        </mc:Choice>
        <mc:Fallback>
          <p:sp>
            <p:nvSpPr>
              <p:cNvPr id="9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0485" y="1314729"/>
                <a:ext cx="5155651" cy="4896543"/>
              </a:xfrm>
              <a:prstGeom prst="rect">
                <a:avLst/>
              </a:prstGeom>
              <a:blipFill rotWithShape="1">
                <a:blip r:embed="rId5" cstate="print"/>
                <a:stretch>
                  <a:fillRect l="-1182" t="-498" r="-2719" b="-275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21470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95983"/>
            <a:ext cx="8049005" cy="39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7210444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Limits of </a:t>
                </a:r>
                <a:r>
                  <a:rPr lang="fr-FR" sz="2000" dirty="0" err="1">
                    <a:solidFill>
                      <a:srgbClr val="3333FF"/>
                    </a:solidFill>
                  </a:rPr>
                  <a:t>vector-valued</a:t>
                </a:r>
                <a:r>
                  <a:rPr lang="fr-FR" sz="2000" dirty="0">
                    <a:solidFill>
                      <a:srgbClr val="3333FF"/>
                    </a:solidFill>
                  </a:rPr>
                  <a:t>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functions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/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altLang="zh-TW" sz="2000" dirty="0" smtClean="0"/>
                  <a:t> be a vector-valued function that is defined for all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𝑡</m:t>
                    </m:r>
                  </m:oMath>
                </a14:m>
                <a:r>
                  <a:rPr lang="en-US" altLang="zh-TW" sz="2000" dirty="0" smtClean="0"/>
                  <a:t> is some open interval containing the number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altLang="zh-TW" sz="2000" dirty="0" smtClean="0"/>
                  <a:t>, except that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𝑟</m:t>
                    </m:r>
                    <m:r>
                      <a:rPr lang="fr-FR" altLang="zh-TW" sz="2000" b="0" i="1" smtClean="0">
                        <a:latin typeface="Cambria Math"/>
                      </a:rPr>
                      <m:t>(</m:t>
                    </m:r>
                    <m:r>
                      <a:rPr lang="fr-FR" altLang="zh-TW" sz="2000" b="0" i="1" smtClean="0">
                        <a:latin typeface="Cambria Math"/>
                      </a:rPr>
                      <m:t>𝑡</m:t>
                    </m:r>
                    <m:r>
                      <a:rPr lang="fr-FR" altLang="zh-TW" sz="20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zh-TW" sz="2000" dirty="0" smtClean="0"/>
                  <a:t> need not be defined at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</a:rPr>
                      <m:t>𝑎</m:t>
                    </m:r>
                    <m:r>
                      <a:rPr lang="fr-FR" altLang="zh-TW" sz="2000" b="0" i="0" smtClean="0">
                        <a:latin typeface="Cambria Math"/>
                      </a:rPr>
                      <m:t>.</m:t>
                    </m:r>
                  </m:oMath>
                </a14:m>
                <a:r>
                  <a:rPr lang="en-US" altLang="zh-TW" sz="2000" dirty="0" smtClean="0"/>
                  <a:t> We will write 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limLow>
                      <m:limLowPr>
                        <m:ctrlP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altLang="zh-TW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𝑡</m:t>
                        </m:r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→</m:t>
                        </m:r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lim>
                    </m:limLow>
                    <m:r>
                      <a:rPr lang="fr-FR" altLang="zh-TW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altLang="zh-TW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𝑟</m:t>
                    </m:r>
                    <m:d>
                      <m:dPr>
                        <m:ctrlP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fr-FR" altLang="zh-TW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altLang="zh-TW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  <m:r>
                      <a:rPr lang="fr-FR" altLang="zh-TW" sz="2000" b="0" i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altLang="zh-TW" sz="2000" dirty="0" smtClean="0">
                    <a:solidFill>
                      <a:srgbClr val="C00000"/>
                    </a:solidFill>
                  </a:rPr>
                  <a:t>if and only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altLang="zh-TW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𝑡</m:t>
                            </m:r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→</m:t>
                            </m:r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𝑟</m:t>
                        </m:r>
                        <m:d>
                          <m:dPr>
                            <m:ctrlP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altLang="zh-TW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𝑡</m:t>
                            </m:r>
                          </m:e>
                        </m:d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𝐿</m:t>
                        </m:r>
                        <m:r>
                          <a:rPr lang="fr-FR" altLang="zh-TW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|</m:t>
                        </m:r>
                      </m:e>
                    </m:func>
                    <m:r>
                      <a:rPr lang="fr-FR" altLang="zh-TW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=0.</m:t>
                    </m:r>
                    <m:r>
                      <a:rPr lang="fr-FR" altLang="zh-TW" sz="2000" b="0" i="1" smtClean="0">
                        <a:latin typeface="Cambria Math"/>
                      </a:rPr>
                      <m:t> </m:t>
                    </m:r>
                  </m:oMath>
                </a14:m>
                <a:endParaRPr lang="fr-FR" altLang="zh-TW" sz="2000" b="0" dirty="0" smtClean="0"/>
              </a:p>
              <a:p>
                <a:pPr marL="0" indent="0">
                  <a:buNone/>
                </a:pPr>
                <a:r>
                  <a:rPr lang="fr-FR" sz="2000" dirty="0" err="1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endParaRPr lang="en-US" altLang="zh-TW" sz="2000" dirty="0"/>
              </a:p>
              <a:p>
                <a:pPr marL="0" indent="0">
                  <a:buNone/>
                </a:pPr>
                <a:endParaRPr lang="en-US" altLang="zh-TW" sz="2000" dirty="0" smtClean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32" t="-564" r="-15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5"/>
          <p:cNvSpPr txBox="1">
            <a:spLocks noChangeArrowheads="1"/>
          </p:cNvSpPr>
          <p:nvPr/>
        </p:nvSpPr>
        <p:spPr>
          <a:xfrm>
            <a:off x="539552" y="2780928"/>
            <a:ext cx="8059738" cy="43204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altLang="zh-TW" sz="2000" dirty="0" smtClean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189594"/>
            <a:ext cx="7792417" cy="2327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9020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65804"/>
            <a:ext cx="8107739" cy="266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</a:t>
                </a: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Theorem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𝑟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vector-valued function, then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𝑟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differentiable at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if and only if each of its component functions is differentiable at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, in which case the component functions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𝑟</m:t>
                        </m:r>
                      </m:e>
                      <m:sup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are the derivatives of the corresponding component functions of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𝑟</m:t>
                    </m:r>
                    <m:d>
                      <m:d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</a:t>
                </a: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 </a:t>
                </a:r>
                <a:endParaRPr lang="en-US" altLang="zh-TW" sz="2000" dirty="0" smtClean="0"/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832" t="-564" r="-1589" b="-9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404152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>
                    <a:latin typeface="Arial" charset="0"/>
                    <a:cs typeface="Arial" charset="0"/>
                  </a:rPr>
                  <a:t>Let </a:t>
                </a:r>
                <a:r>
                  <a:rPr lang="en-US" sz="2000" dirty="0"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𝑟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𝑟</m:t>
                        </m:r>
                      </m:e>
                      <m:sub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be two vector-valued differentiable function</a:t>
                </a:r>
                <a:r>
                  <a:rPr lang="fr-FR" sz="2000" dirty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>
                    <a:latin typeface="Arial" charset="0"/>
                    <a:cs typeface="Arial" charset="0"/>
                  </a:rPr>
                  <a:t> </a:t>
                </a: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Let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𝑟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be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an </a:t>
                </a:r>
                <a:r>
                  <a:rPr lang="en-US" sz="2000" dirty="0" err="1" smtClean="0">
                    <a:latin typeface="Arial" charset="0"/>
                    <a:cs typeface="Arial" charset="0"/>
                  </a:rPr>
                  <a:t>integrable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vector-valued 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</a:p>
              <a:p>
                <a:pPr marL="0" indent="0" algn="just">
                  <a:buNone/>
                </a:pPr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An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antiderivative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for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vector-valued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𝑟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𝑡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vector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valued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1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𝐑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</m:oMath>
                </a14:m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such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1" i="0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𝐑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𝑟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vector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form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fundamental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theorem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Calculus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is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given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by </a:t>
                </a:r>
                <a:endParaRPr lang="fr-FR" sz="2000" dirty="0">
                  <a:latin typeface="Arial" charset="0"/>
                  <a:cs typeface="Arial" charset="0"/>
                </a:endParaRPr>
              </a:p>
              <a:p>
                <a:pPr algn="just"/>
                <a:endParaRPr lang="fr-FR" sz="2000" dirty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fr-FR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altLang="zh-TW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32" t="-564" r="-1589" b="-19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44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33412" y="3501008"/>
            <a:ext cx="5026820" cy="61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445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95736" y="5336250"/>
            <a:ext cx="2468741" cy="649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5728" y="1752908"/>
            <a:ext cx="4336512" cy="134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Recalls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152134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of two variables,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is a rule that assigns a unique real number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to each point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in some set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in the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𝑥𝑦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−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plane.</a:t>
                </a:r>
              </a:p>
              <a:p>
                <a:pPr marL="0" indent="0" algn="just">
                  <a:buNone/>
                </a:pPr>
                <a:endParaRPr lang="en-US" altLang="zh-TW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smtClean="0">
                    <a:latin typeface="Arial" charset="0"/>
                    <a:cs typeface="Arial" charset="0"/>
                  </a:rPr>
                  <a:t>In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general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, a </a:t>
                </a:r>
                <a:r>
                  <a:rPr lang="fr-FR" sz="2000" dirty="0" err="1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>
                    <a:latin typeface="Arial" charset="0"/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of </a:t>
                </a:r>
                <a14:m>
                  <m:oMath xmlns:m="http://schemas.openxmlformats.org/officeDocument/2006/math">
                    <m:r>
                      <a:rPr lang="fr-FR" altLang="zh-TW" sz="2000" b="0" i="1" dirty="0" smtClean="0">
                        <a:latin typeface="Cambria Math"/>
                        <a:cs typeface="Arial" charset="0"/>
                      </a:rPr>
                      <m:t>𝑛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en-US" altLang="zh-TW" sz="2000" dirty="0">
                    <a:latin typeface="Arial" charset="0"/>
                    <a:cs typeface="Arial" charset="0"/>
                  </a:rPr>
                  <a:t>variables,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,…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is a rule that assigns a unique real number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…, 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to each point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i="1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3</m:t>
                        </m:r>
                      </m:sub>
                    </m:sSub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, …,</m:t>
                    </m:r>
                    <m:sSub>
                      <m:sSub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in some set </a:t>
                </a:r>
                <a14:m>
                  <m:oMath xmlns:m="http://schemas.openxmlformats.org/officeDocument/2006/math">
                    <m:r>
                      <a:rPr lang="fr-FR" altLang="zh-TW" sz="2000" i="1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altLang="zh-TW" sz="2000" dirty="0">
                    <a:latin typeface="Arial" charset="0"/>
                    <a:cs typeface="Arial" charset="0"/>
                  </a:rPr>
                  <a:t> in 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. The set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is called its </a:t>
                </a:r>
                <a:r>
                  <a:rPr lang="en-US" altLang="zh-TW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domain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and the set </a:t>
                </a:r>
                <a14:m>
                  <m:oMath xmlns:m="http://schemas.openxmlformats.org/officeDocument/2006/math"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{ 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,…,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:</m:t>
                    </m:r>
                    <m:d>
                      <m:dPr>
                        <m:ctrlP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1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2</m:t>
                            </m:r>
                          </m:sub>
                        </m:sSub>
                        <m:r>
                          <a:rPr lang="fr-FR" altLang="zh-TW" sz="2000" b="0" i="1" smtClean="0">
                            <a:latin typeface="Cambria Math"/>
                            <a:cs typeface="Arial" charset="0"/>
                          </a:rPr>
                          <m:t>,…</m:t>
                        </m:r>
                        <m:sSub>
                          <m:sSubPr>
                            <m:ctrlP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altLang="zh-TW" sz="2000" b="0" i="1" smtClean="0">
                                <a:latin typeface="Cambria Math"/>
                                <a:cs typeface="Arial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∈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𝐷</m:t>
                    </m:r>
                    <m:r>
                      <a:rPr lang="fr-FR" altLang="zh-TW" sz="2000" b="0" i="1" smtClean="0">
                        <a:latin typeface="Cambria Math"/>
                        <a:cs typeface="Arial" charset="0"/>
                      </a:rPr>
                      <m:t>}</m:t>
                    </m:r>
                  </m:oMath>
                </a14:m>
                <a:r>
                  <a:rPr lang="en-US" altLang="zh-TW" sz="2000" dirty="0" smtClean="0">
                    <a:latin typeface="Arial" charset="0"/>
                    <a:cs typeface="Arial" charset="0"/>
                  </a:rPr>
                  <a:t> is called its </a:t>
                </a:r>
                <a:r>
                  <a:rPr lang="en-US" altLang="zh-TW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range</a:t>
                </a:r>
                <a:r>
                  <a:rPr lang="en-US" altLang="zh-TW" sz="2000" dirty="0" smtClean="0">
                    <a:latin typeface="Arial" charset="0"/>
                    <a:cs typeface="Arial" charset="0"/>
                  </a:rPr>
                  <a:t>.</a:t>
                </a:r>
                <a:endParaRPr lang="en-US" altLang="zh-TW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059738" cy="432048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32" t="-564" r="-16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75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30531" y="4623657"/>
            <a:ext cx="5113677" cy="16180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2552547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539552" y="1340768"/>
            <a:ext cx="8059738" cy="432048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altLang="zh-TW" sz="2000" dirty="0">
              <a:latin typeface="Arial" charset="0"/>
              <a:cs typeface="Arial" charset="0"/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0825" y="1412776"/>
            <a:ext cx="8064863" cy="3378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1356" y="4791105"/>
            <a:ext cx="2204323" cy="187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89212" y="5701506"/>
            <a:ext cx="2148085" cy="751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7555378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4536504" cy="432048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Definition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function of two variables with domain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𝐷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then the graph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is </a:t>
                </a:r>
                <a:r>
                  <a:rPr lang="en-US" sz="2000" dirty="0">
                    <a:latin typeface="Arial" charset="0"/>
                    <a:cs typeface="Arial" charset="0"/>
                  </a:rPr>
                  <a:t>the set of all points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dirty="0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en-US" sz="2000" i="1" dirty="0" smtClean="0"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such that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𝑧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 (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)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, 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) 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is in </a:t>
                </a:r>
                <a14:m>
                  <m:oMath xmlns:m="http://schemas.openxmlformats.org/officeDocument/2006/math">
                    <m:r>
                      <a:rPr lang="en-US" sz="2000" i="1" dirty="0" smtClean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fr-FR" sz="2000" dirty="0" err="1" smtClean="0">
                    <a:solidFill>
                      <a:srgbClr val="3333FF"/>
                    </a:solidFill>
                  </a:rPr>
                  <a:t>Example</a:t>
                </a:r>
                <a:r>
                  <a:rPr lang="fr-FR" sz="2000" dirty="0" smtClean="0">
                    <a:solidFill>
                      <a:srgbClr val="3333FF"/>
                    </a:solidFill>
                  </a:rPr>
                  <a:t>: 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The graph of the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function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=−</m:t>
                    </m:r>
                    <m:rad>
                      <m:radPr>
                        <m:degHide m:val="on"/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𝑦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4536504" cy="4320480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1478" t="-564" r="-2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353121"/>
            <a:ext cx="3559472" cy="2847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854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9902" y="4200699"/>
            <a:ext cx="2655804" cy="2373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82744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556792"/>
                <a:ext cx="8136136" cy="936104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Level </a:t>
                </a:r>
                <a:r>
                  <a:rPr lang="fr-FR" sz="2000" dirty="0" err="1" smtClean="0">
                    <a:solidFill>
                      <a:srgbClr val="3333FF"/>
                    </a:solidFill>
                  </a:rPr>
                  <a:t>curves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The level curves of  a function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of two variables are the curves with equations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where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𝑘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a constant (in the range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556792"/>
                <a:ext cx="8136136" cy="936104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25" t="-2597" r="-1649" b="-19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52128" y="2274075"/>
            <a:ext cx="3605043" cy="29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865901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539552" y="1412776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rgbClr val="3333FF"/>
                    </a:solidFill>
                  </a:rPr>
                  <a:t>Remark</a:t>
                </a: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</a:t>
                </a:r>
              </a:p>
              <a:p>
                <a:pPr algn="just"/>
                <a:r>
                  <a:rPr lang="fr-FR" sz="2000" dirty="0" smtClean="0">
                    <a:latin typeface="Arial" charset="0"/>
                    <a:cs typeface="Arial" charset="0"/>
                  </a:rPr>
                  <a:t>For a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function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of one variable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there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are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two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one-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sided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limits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at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a point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, namely </a:t>
                </a:r>
                <a:endParaRPr lang="fr-FR" sz="2000" i="1" dirty="0" smtClean="0">
                  <a:latin typeface="Cambria Math"/>
                  <a:cs typeface="Arial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+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)</m:t>
                        </m:r>
                      </m:e>
                    </m:func>
                    <m:r>
                      <a:rPr lang="fr-FR" sz="2000" i="1"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  <a:cs typeface="Arial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000" i="1">
                                <a:latin typeface="Cambria Math"/>
                                <a:cs typeface="Arial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  <a:cs typeface="Arial" charset="0"/>
                              </a:rPr>
                              <m:t>lim</m:t>
                            </m:r>
                          </m:e>
                          <m:lim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  <m:r>
                              <a:rPr lang="fr-FR" sz="2000" i="1">
                                <a:latin typeface="Cambria Math"/>
                                <a:cs typeface="Arial" charset="0"/>
                              </a:rPr>
                              <m:t>→</m:t>
                            </m:r>
                            <m:sSubSup>
                              <m:sSubSupPr>
                                <m:ctrlP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</m:ctrlPr>
                              </m:sSubSupPr>
                              <m:e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fr-FR" sz="2000" i="1">
                                    <a:latin typeface="Cambria Math"/>
                                    <a:cs typeface="Arial" charset="0"/>
                                  </a:rPr>
                                  <m:t>0</m:t>
                                </m:r>
                              </m:sub>
                              <m:sup>
                                <m:r>
                                  <a:rPr lang="fr-FR" sz="2000" b="0" i="1" smtClean="0">
                                    <a:latin typeface="Cambria Math"/>
                                    <a:cs typeface="Arial" charset="0"/>
                                  </a:rPr>
                                  <m:t>−</m:t>
                                </m:r>
                              </m:sup>
                            </m:sSubSup>
                          </m:lim>
                        </m:limLow>
                      </m:fName>
                      <m:e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𝑓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(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i="1">
                            <a:latin typeface="Cambria Math"/>
                            <a:cs typeface="Arial" charset="0"/>
                          </a:rPr>
                          <m:t>)</m:t>
                        </m:r>
                      </m:e>
                    </m:func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.</a:t>
                </a: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There are infinite different curves along which one point can approach another.</a:t>
                </a:r>
              </a:p>
              <a:p>
                <a:pPr algn="just"/>
                <a:endParaRPr lang="en-US" sz="2000" dirty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412776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25" t="-491" r="-15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162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5676" y="3810339"/>
            <a:ext cx="3563888" cy="249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0610259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>
                    <a:solidFill>
                      <a:srgbClr val="3333FF"/>
                    </a:solidFill>
                  </a:rPr>
                  <a:t>Defintion</a:t>
                </a:r>
                <a:r>
                  <a:rPr lang="en-US" sz="2000" dirty="0">
                    <a:solidFill>
                      <a:srgbClr val="3333FF"/>
                    </a:solidFill>
                  </a:rPr>
                  <a:t>: </a:t>
                </a:r>
                <a:r>
                  <a:rPr lang="en-US" sz="2000" dirty="0"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  <a:cs typeface="Arial" charset="0"/>
                      </a:rPr>
                      <m:t>𝐶</m:t>
                    </m:r>
                  </m:oMath>
                </a14:m>
                <a:r>
                  <a:rPr lang="en-US" sz="2000" dirty="0">
                    <a:latin typeface="Arial" charset="0"/>
                    <a:cs typeface="Arial" charset="0"/>
                  </a:rPr>
                  <a:t> is a smooth parametric curve in 2D or 3D that is represented by 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 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𝑜𝑟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  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,  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𝑧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𝑧</m:t>
                    </m:r>
                    <m:d>
                      <m:dPr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  <a:cs typeface="Arial" charset="0"/>
                          </a:rPr>
                          <m:t>𝑡</m:t>
                        </m:r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>
                    <a:latin typeface="Arial" charset="0"/>
                    <a:cs typeface="Arial" charset="0"/>
                  </a:rPr>
                  <a:t>Then, </a:t>
                </a:r>
                <a:endParaRPr lang="en-US" sz="2000" dirty="0" smtClean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Remark: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In  these formulae the limit of th</a:t>
                </a:r>
                <a:r>
                  <a:rPr lang="en-US" sz="2000" dirty="0">
                    <a:latin typeface="Arial" charset="0"/>
                    <a:cs typeface="Arial" charset="0"/>
                  </a:rPr>
                  <a:t>e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 function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𝑡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must be treated as one sided limit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is an endpoint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𝐶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</a:t>
                </a: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86802"/>
            <a:ext cx="2448272" cy="198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4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41030" y="5726174"/>
            <a:ext cx="1878732" cy="5831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88150" y="2060848"/>
            <a:ext cx="5620298" cy="1764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338858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Find</a:t>
                </a:r>
                <a:r>
                  <a:rPr lang="fr-FR" sz="2000" dirty="0" smtClean="0">
                    <a:latin typeface="Arial" charset="0"/>
                    <a:cs typeface="Arial" charset="0"/>
                  </a:rPr>
                  <a:t> the </a:t>
                </a:r>
                <a:r>
                  <a:rPr lang="fr-FR" sz="2000" dirty="0" err="1" smtClean="0">
                    <a:latin typeface="Arial" charset="0"/>
                    <a:cs typeface="Arial" charset="0"/>
                  </a:rPr>
                  <a:t>limit</a:t>
                </a:r>
                <a:r>
                  <a:rPr lang="en-US" sz="2000" dirty="0">
                    <a:latin typeface="Arial" charset="0"/>
                    <a:cs typeface="Arial" charset="0"/>
                  </a:rPr>
                  <a:t>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→(0,0)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along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=−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latin typeface="Arial" charset="0"/>
                    <a:cs typeface="Arial" charset="0"/>
                  </a:rPr>
                  <a:t>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along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smooth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curves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7958" y="2098466"/>
            <a:ext cx="8132514" cy="3368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990154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Definitions: </a:t>
                </a:r>
              </a:p>
              <a:p>
                <a:pPr marL="0" indent="0" algn="just">
                  <a:buNone/>
                </a:pPr>
                <a:r>
                  <a:rPr lang="fr-FR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Let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∈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𝛿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&gt;0.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set of all point that are enclosed by the circle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radius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but do not lie on the circle,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 disk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of radius </a:t>
                </a:r>
                <a14:m>
                  <m:oMath xmlns:m="http://schemas.openxmlformats.org/officeDocument/2006/math">
                    <m:r>
                      <a:rPr lang="fr-FR" sz="2000" i="1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center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i="1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i="1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set of points that lie on the circle together with those enclosed by  the circle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disk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  <a:p>
                <a:pPr marL="0" indent="0" algn="just">
                  <a:buNone/>
                </a:pPr>
                <a:endParaRPr lang="en-US" sz="2000" dirty="0"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Analogously, 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𝑆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a sphere centered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𝑧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has positive radius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𝛿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then the set of points that enclosed by the sphere, but do not lie on the sphere,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 ball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The set of points that lie on the sphere together with those enclosed by the sphere is called the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ball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</a:t>
                </a: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30945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4" name="Rectangle 5"/>
              <p:cNvSpPr txBox="1">
                <a:spLocks noChangeArrowheads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Definition:</a:t>
                </a: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a set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2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then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called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an interior point </a:t>
                </a:r>
                <a:r>
                  <a:rPr lang="en-US" sz="2000" dirty="0" smtClean="0">
                    <a:latin typeface="Arial" charset="0"/>
                    <a:cs typeface="Arial" charset="0"/>
                  </a:rPr>
                  <a:t>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if there is some  open disk centered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that contains only points of D, and is called a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boundary point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if every open disk centered at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contains both points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points not in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𝐷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 set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𝐷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called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closed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if it contains all of its boundary points and </a:t>
                </a:r>
                <a:r>
                  <a:rPr lang="en-US" sz="2000" dirty="0" smtClean="0">
                    <a:solidFill>
                      <a:srgbClr val="C00000"/>
                    </a:solidFill>
                    <a:latin typeface="Arial" charset="0"/>
                    <a:cs typeface="Arial" charset="0"/>
                  </a:rPr>
                  <a:t>open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if it contains none of its boundary points.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𝑅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are both closed and open.</a:t>
                </a:r>
              </a:p>
            </p:txBody>
          </p:sp>
        </mc:Choice>
        <mc:Fallback>
          <p:sp>
            <p:nvSpPr>
              <p:cNvPr id="14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328" y="1340768"/>
                <a:ext cx="8136136" cy="4968552"/>
              </a:xfrm>
              <a:prstGeom prst="rect">
                <a:avLst/>
              </a:prstGeom>
              <a:blipFill rotWithShape="1">
                <a:blip r:embed="rId4" cstate="print"/>
                <a:stretch>
                  <a:fillRect l="-749" t="-491" r="-16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11763" y="4804239"/>
            <a:ext cx="2300197" cy="1477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2237" y="4707919"/>
            <a:ext cx="1793939" cy="1670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47054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4725845"/>
            <a:ext cx="2118844" cy="173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673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412776"/>
            <a:ext cx="7992120" cy="3313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Definition (formal):</a:t>
            </a: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87" y="4854110"/>
            <a:ext cx="4164029" cy="1812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8592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Example: </a:t>
            </a:r>
            <a:r>
              <a:rPr lang="en-US" sz="2000" dirty="0" smtClean="0"/>
              <a:t>Find</a:t>
            </a:r>
            <a:r>
              <a:rPr lang="en-US" sz="2000" dirty="0" smtClean="0">
                <a:solidFill>
                  <a:srgbClr val="3333FF"/>
                </a:solidFill>
              </a:rPr>
              <a:t> 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  <a:latin typeface="Arial" charset="0"/>
                <a:cs typeface="Arial" charset="0"/>
              </a:rPr>
              <a:t>Solution:</a:t>
            </a: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177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1636" y="2564904"/>
            <a:ext cx="6733740" cy="128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98660" y="1390145"/>
            <a:ext cx="2042567" cy="382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141478"/>
            <a:ext cx="2520280" cy="412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64605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Theorem: 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pic>
        <p:nvPicPr>
          <p:cNvPr id="11878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501008"/>
            <a:ext cx="5872650" cy="204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878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48582"/>
            <a:ext cx="8130534" cy="1680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245616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79090"/>
            <a:ext cx="8136136" cy="1689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4" name="Rectangle 5"/>
          <p:cNvSpPr txBox="1">
            <a:spLocks noChangeArrowheads="1"/>
          </p:cNvSpPr>
          <p:nvPr/>
        </p:nvSpPr>
        <p:spPr>
          <a:xfrm>
            <a:off x="612328" y="1268760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n-US" sz="2000" dirty="0" err="1" smtClean="0">
                <a:solidFill>
                  <a:srgbClr val="3333FF"/>
                </a:solidFill>
              </a:rPr>
              <a:t>Def</a:t>
            </a:r>
            <a:r>
              <a:rPr lang="en-US" sz="2000" dirty="0" smtClean="0">
                <a:solidFill>
                  <a:srgbClr val="3333FF"/>
                </a:solidFill>
              </a:rPr>
              <a:t>: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Theorem: 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 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Continuity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1981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429000"/>
            <a:ext cx="8109913" cy="20522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4525933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Continuity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340768"/>
            <a:ext cx="8059738" cy="1843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08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3366008"/>
            <a:ext cx="7848849" cy="2079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449595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Continuity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of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multivariable</a:t>
            </a: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950" y="1412776"/>
            <a:ext cx="8204522" cy="13859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3316518"/>
            <a:ext cx="8151844" cy="2776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 smtClean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</a:endParaRP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Limit &amp; continuity  in 3D: </a:t>
            </a:r>
          </a:p>
          <a:p>
            <a:pPr marL="0" indent="0" algn="just">
              <a:buNone/>
            </a:pPr>
            <a:r>
              <a:rPr lang="en-US" sz="2000" dirty="0" smtClean="0">
                <a:solidFill>
                  <a:srgbClr val="3333FF"/>
                </a:solidFill>
              </a:rPr>
              <a:t> </a:t>
            </a:r>
          </a:p>
          <a:p>
            <a:pPr marL="0" indent="0" algn="just">
              <a:buNone/>
            </a:pPr>
            <a:endParaRPr lang="en-US" sz="2000" dirty="0">
              <a:solidFill>
                <a:srgbClr val="3333FF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791937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2514" y="1441489"/>
            <a:ext cx="8163942" cy="4378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193027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39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4543" y="1477490"/>
            <a:ext cx="7949905" cy="32476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4852750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95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9915" y="1052736"/>
            <a:ext cx="7624493" cy="26929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12595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497" y="3573016"/>
            <a:ext cx="6706807" cy="298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884531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Partial differentiation as rate of change and slope of  the tangent:</a:t>
                </a:r>
              </a:p>
              <a:p>
                <a:pPr algn="just"/>
                <a:r>
                  <a:rPr lang="fr-FR" sz="2000" dirty="0" smtClean="0">
                    <a:solidFill>
                      <a:schemeClr val="tx1"/>
                    </a:solidFill>
                  </a:rPr>
                  <a:t>Recall </a:t>
                </a:r>
                <a:r>
                  <a:rPr lang="fr-FR" sz="2000" dirty="0" err="1" smtClean="0">
                    <a:solidFill>
                      <a:schemeClr val="tx1"/>
                    </a:solidFill>
                  </a:rPr>
                  <a:t>that</a:t>
                </a:r>
                <a:r>
                  <a:rPr lang="fr-FR" sz="2000" dirty="0" smtClean="0">
                    <a:solidFill>
                      <a:schemeClr val="tx1"/>
                    </a:solidFill>
                  </a:rPr>
                  <a:t> for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,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the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′</m:t>
                        </m:r>
                      </m:sup>
                    </m:sSup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interpreted either as the rate of change of y with respect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, or the  slope of the tangent line at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</a:t>
                </a:r>
              </a:p>
              <a:p>
                <a:pPr algn="just"/>
                <a:r>
                  <a:rPr lang="en-US" sz="2000" dirty="0" smtClean="0">
                    <a:latin typeface="Arial" charset="0"/>
                    <a:cs typeface="Arial" charset="0"/>
                  </a:rPr>
                  <a:t>The partial derivatives have an analogous interpretations. </a:t>
                </a: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Suppose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is the intersection of the surface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𝑧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𝑓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(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,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with the plane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𝑦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0</m:t>
                        </m:r>
                      </m:sub>
                    </m:sSub>
                    <m:r>
                      <a:rPr lang="fr-FR" sz="2000" b="0" i="0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fr-FR" sz="2000" b="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  <a:p>
                <a:pPr algn="just"/>
                <a:r>
                  <a:rPr lang="fr-FR" sz="2000" dirty="0" smtClean="0">
                    <a:cs typeface="Arial" charset="0"/>
                  </a:rPr>
                  <a:t>Then</a:t>
                </a:r>
                <a:r>
                  <a:rPr lang="fr-FR" sz="2000" dirty="0">
                    <a:cs typeface="Arial" charset="0"/>
                  </a:rPr>
                  <a:t>,</a:t>
                </a:r>
                <a:r>
                  <a:rPr lang="fr-FR" sz="2000" dirty="0" smtClean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𝑥</m:t>
                        </m:r>
                        <m:r>
                          <a:rPr lang="fr-FR" sz="2000" b="0" i="1" smtClean="0"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can be interpreted as the rate of change of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𝑧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with respect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along the curve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. </a:t>
                </a:r>
              </a:p>
              <a:p>
                <a:pPr algn="just"/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In particular,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𝑥</m:t>
                        </m:r>
                      </m:sub>
                    </m:sSub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 </m:t>
                    </m:r>
                  </m:oMath>
                </a14:m>
                <a:r>
                  <a:rPr lang="fr-FR" sz="2000" b="0" i="0" dirty="0" smtClean="0">
                    <a:solidFill>
                      <a:schemeClr val="tx1"/>
                    </a:solidFill>
                    <a:latin typeface="+mj-lt"/>
                    <a:cs typeface="Arial" charset="0"/>
                  </a:rPr>
                  <a:t> </a:t>
                </a:r>
                <a:r>
                  <a:rPr lang="fr-FR" sz="2000" b="0" i="0" dirty="0" err="1" smtClean="0">
                    <a:solidFill>
                      <a:schemeClr val="tx1"/>
                    </a:solidFill>
                    <a:latin typeface="+mj-lt"/>
                    <a:cs typeface="Arial" charset="0"/>
                  </a:rPr>
                  <a:t>is</a:t>
                </a:r>
                <a:r>
                  <a:rPr lang="fr-FR" sz="2000" b="0" i="0" dirty="0" smtClean="0">
                    <a:solidFill>
                      <a:schemeClr val="tx1"/>
                    </a:solidFill>
                    <a:latin typeface="+mj-lt"/>
                    <a:cs typeface="Arial" charset="0"/>
                  </a:rPr>
                  <a:t> the rate pf change of </a:t>
                </a:r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z with respect to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𝑥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along the curve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𝐶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  <a:latin typeface="Arial" charset="0"/>
                    <a:cs typeface="Arial" charset="0"/>
                  </a:rPr>
                  <a:t> at point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  <a:cs typeface="Arial" charset="0"/>
                          </a:rPr>
                          <m:t>,</m:t>
                        </m:r>
                        <m:sSub>
                          <m:sSubPr>
                            <m:ctrlP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fr-FR" sz="20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cs typeface="Arial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  <a:cs typeface="Arial" charset="0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>
          <p:sp>
            <p:nvSpPr>
              <p:cNvPr id="2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25" t="-491" r="-1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800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0543" y="5061164"/>
            <a:ext cx="4813585" cy="180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535701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29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992888" cy="608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9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76872"/>
            <a:ext cx="8209819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28258898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30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708" y="1340768"/>
            <a:ext cx="8098980" cy="2547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0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14877" y="3933056"/>
            <a:ext cx="2781259" cy="264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035322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31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465" y="1340768"/>
            <a:ext cx="803544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9025271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i="1"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i="1">
                            <a:latin typeface="Cambria Math"/>
                          </a:rPr>
                          <m:t>𝑦</m:t>
                        </m:r>
                      </m:sub>
                    </m:sSub>
                    <m:r>
                      <a:rPr lang="fr-FR" sz="2000" i="1"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𝑧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4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+2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𝑥𝑦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𝑧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825" t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697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77218" y="2564904"/>
            <a:ext cx="5094982" cy="22878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412121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980256" y="2564904"/>
            <a:ext cx="6400056" cy="3528392"/>
            <a:chOff x="533400" y="1447800"/>
            <a:chExt cx="7696200" cy="4665663"/>
          </a:xfrm>
        </p:grpSpPr>
        <p:sp>
          <p:nvSpPr>
            <p:cNvPr id="10" name="Rectangle 18"/>
            <p:cNvSpPr>
              <a:spLocks noChangeArrowheads="1"/>
            </p:cNvSpPr>
            <p:nvPr/>
          </p:nvSpPr>
          <p:spPr bwMode="auto">
            <a:xfrm>
              <a:off x="4572000" y="1447800"/>
              <a:ext cx="3657600" cy="4648200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9"/>
            <p:cNvSpPr>
              <a:spLocks noChangeArrowheads="1"/>
            </p:cNvSpPr>
            <p:nvPr/>
          </p:nvSpPr>
          <p:spPr bwMode="auto">
            <a:xfrm>
              <a:off x="4572000" y="1447800"/>
              <a:ext cx="3657600" cy="4648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aphicFrame>
          <p:nvGraphicFramePr>
            <p:cNvPr id="12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8547727"/>
                </p:ext>
              </p:extLst>
            </p:nvPr>
          </p:nvGraphicFramePr>
          <p:xfrm>
            <a:off x="533400" y="1447800"/>
            <a:ext cx="3048000" cy="550863"/>
          </p:xfrm>
          <a:graphic>
            <a:graphicData uri="http://schemas.openxmlformats.org/presentationml/2006/ole">
              <p:oleObj spid="_x0000_s125270" name="Equation" r:id="rId4" imgW="1409088" imgH="253890" progId="">
                <p:embed/>
              </p:oleObj>
            </a:graphicData>
          </a:graphic>
        </p:graphicFrame>
        <p:graphicFrame>
          <p:nvGraphicFramePr>
            <p:cNvPr id="13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1149856284"/>
                </p:ext>
              </p:extLst>
            </p:nvPr>
          </p:nvGraphicFramePr>
          <p:xfrm>
            <a:off x="1066800" y="2209800"/>
            <a:ext cx="2224088" cy="854075"/>
          </p:xfrm>
          <a:graphic>
            <a:graphicData uri="http://schemas.openxmlformats.org/presentationml/2006/ole">
              <p:oleObj spid="_x0000_s125271" name="Equation" r:id="rId5" imgW="1028254" imgH="393529" progId="">
                <p:embed/>
              </p:oleObj>
            </a:graphicData>
          </a:graphic>
        </p:graphicFrame>
        <p:graphicFrame>
          <p:nvGraphicFramePr>
            <p:cNvPr id="14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904526821"/>
                </p:ext>
              </p:extLst>
            </p:nvPr>
          </p:nvGraphicFramePr>
          <p:xfrm>
            <a:off x="639763" y="3249613"/>
            <a:ext cx="3322637" cy="909637"/>
          </p:xfrm>
          <a:graphic>
            <a:graphicData uri="http://schemas.openxmlformats.org/presentationml/2006/ole">
              <p:oleObj spid="_x0000_s125272" name="Equation" r:id="rId6" imgW="1536700" imgH="419100" progId="">
                <p:embed/>
              </p:oleObj>
            </a:graphicData>
          </a:graphic>
        </p:graphicFrame>
        <p:graphicFrame>
          <p:nvGraphicFramePr>
            <p:cNvPr id="15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3469198617"/>
                </p:ext>
              </p:extLst>
            </p:nvPr>
          </p:nvGraphicFramePr>
          <p:xfrm>
            <a:off x="762000" y="4343400"/>
            <a:ext cx="2608263" cy="965200"/>
          </p:xfrm>
          <a:graphic>
            <a:graphicData uri="http://schemas.openxmlformats.org/presentationml/2006/ole">
              <p:oleObj spid="_x0000_s125273" name="Equation" r:id="rId7" imgW="1205977" imgH="444307" progId="">
                <p:embed/>
              </p:oleObj>
            </a:graphicData>
          </a:graphic>
        </p:graphicFrame>
        <p:graphicFrame>
          <p:nvGraphicFramePr>
            <p:cNvPr id="17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891328237"/>
                </p:ext>
              </p:extLst>
            </p:nvPr>
          </p:nvGraphicFramePr>
          <p:xfrm>
            <a:off x="914400" y="5562600"/>
            <a:ext cx="2224088" cy="550863"/>
          </p:xfrm>
          <a:graphic>
            <a:graphicData uri="http://schemas.openxmlformats.org/presentationml/2006/ole">
              <p:oleObj spid="_x0000_s125274" name="Equation" r:id="rId8" imgW="1028254" imgH="253890" progId="">
                <p:embed/>
              </p:oleObj>
            </a:graphicData>
          </a:graphic>
        </p:graphicFrame>
        <p:graphicFrame>
          <p:nvGraphicFramePr>
            <p:cNvPr id="18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710543278"/>
                </p:ext>
              </p:extLst>
            </p:nvPr>
          </p:nvGraphicFramePr>
          <p:xfrm>
            <a:off x="5099050" y="2259013"/>
            <a:ext cx="2389188" cy="909637"/>
          </p:xfrm>
          <a:graphic>
            <a:graphicData uri="http://schemas.openxmlformats.org/presentationml/2006/ole">
              <p:oleObj spid="_x0000_s125275" name="Equation" r:id="rId9" imgW="1104900" imgH="419100" progId="">
                <p:embed/>
              </p:oleObj>
            </a:graphicData>
          </a:graphic>
        </p:graphicFrame>
        <p:graphicFrame>
          <p:nvGraphicFramePr>
            <p:cNvPr id="19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78368693"/>
                </p:ext>
              </p:extLst>
            </p:nvPr>
          </p:nvGraphicFramePr>
          <p:xfrm>
            <a:off x="4741863" y="3200400"/>
            <a:ext cx="3487737" cy="909638"/>
          </p:xfrm>
          <a:graphic>
            <a:graphicData uri="http://schemas.openxmlformats.org/presentationml/2006/ole">
              <p:oleObj spid="_x0000_s125276" name="Equation" r:id="rId10" imgW="1612900" imgH="419100" progId="">
                <p:embed/>
              </p:oleObj>
            </a:graphicData>
          </a:graphic>
        </p:graphicFrame>
        <p:graphicFrame>
          <p:nvGraphicFramePr>
            <p:cNvPr id="20" name="Object 1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398250794"/>
                </p:ext>
              </p:extLst>
            </p:nvPr>
          </p:nvGraphicFramePr>
          <p:xfrm>
            <a:off x="4876800" y="4343399"/>
            <a:ext cx="2608263" cy="965200"/>
          </p:xfrm>
          <a:graphic>
            <a:graphicData uri="http://schemas.openxmlformats.org/presentationml/2006/ole">
              <p:oleObj spid="_x0000_s125277" name="Equation" r:id="rId11" imgW="1205977" imgH="444307" progId="">
                <p:embed/>
              </p:oleObj>
            </a:graphicData>
          </a:graphic>
        </p:graphicFrame>
        <p:graphicFrame>
          <p:nvGraphicFramePr>
            <p:cNvPr id="21" name="Object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15501206"/>
                </p:ext>
              </p:extLst>
            </p:nvPr>
          </p:nvGraphicFramePr>
          <p:xfrm>
            <a:off x="4953000" y="5562600"/>
            <a:ext cx="2224088" cy="550863"/>
          </p:xfrm>
          <a:graphic>
            <a:graphicData uri="http://schemas.openxmlformats.org/presentationml/2006/ole">
              <p:oleObj spid="_x0000_s125278" name="Equation" r:id="rId12" imgW="1028254" imgH="253890" progId="">
                <p:embed/>
              </p:oleObj>
            </a:graphicData>
          </a:graphic>
        </p:graphicFrame>
        <p:graphicFrame>
          <p:nvGraphicFramePr>
            <p:cNvPr id="22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xmlns="" val="2644038898"/>
                </p:ext>
              </p:extLst>
            </p:nvPr>
          </p:nvGraphicFramePr>
          <p:xfrm>
            <a:off x="4724400" y="1524000"/>
            <a:ext cx="3048000" cy="550863"/>
          </p:xfrm>
          <a:graphic>
            <a:graphicData uri="http://schemas.openxmlformats.org/presentationml/2006/ole">
              <p:oleObj spid="_x0000_s125279" name="Equation" r:id="rId13" imgW="1409088" imgH="253890" progId="">
                <p:embed/>
              </p:oleObj>
            </a:graphicData>
          </a:graphic>
        </p:graphicFrame>
      </p:grp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23" name="Rectangle 5"/>
              <p:cNvSpPr txBox="1">
                <a:spLocks noChangeArrowheads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Example: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when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,</m:t>
                        </m:r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𝑒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sup>
                    </m:sSup>
                  </m:oMath>
                </a14:m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 </a:t>
                </a:r>
                <a:endParaRPr lang="en-US" sz="2000" dirty="0" smtClean="0">
                  <a:solidFill>
                    <a:srgbClr val="3333FF"/>
                  </a:solidFill>
                  <a:latin typeface="Arial" charset="0"/>
                  <a:cs typeface="Arial" charset="0"/>
                </a:endParaRPr>
              </a:p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  <a:latin typeface="Arial" charset="0"/>
                    <a:cs typeface="Arial" charset="0"/>
                  </a:rPr>
                  <a:t>Solution: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23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552" y="1340768"/>
                <a:ext cx="8136136" cy="4968552"/>
              </a:xfrm>
              <a:prstGeom prst="rect">
                <a:avLst/>
              </a:prstGeom>
              <a:blipFill rotWithShape="1">
                <a:blip r:embed="rId14" cstate="print"/>
                <a:stretch>
                  <a:fillRect l="-825" t="-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666430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p:pic>
        <p:nvPicPr>
          <p:cNvPr id="132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7284509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949682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 sz="2000" dirty="0"/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fr-FR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Partial </a:t>
            </a:r>
            <a:r>
              <a:rPr lang="fr-FR" sz="3200" dirty="0" err="1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differentiation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3" name="Rectangle 5"/>
          <p:cNvSpPr txBox="1">
            <a:spLocks noChangeArrowheads="1"/>
          </p:cNvSpPr>
          <p:nvPr/>
        </p:nvSpPr>
        <p:spPr>
          <a:xfrm>
            <a:off x="539552" y="1340768"/>
            <a:ext cx="8136136" cy="4968552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0" indent="0" algn="just">
              <a:buNone/>
            </a:pPr>
            <a:endParaRPr lang="en-US" sz="2000" dirty="0" smtClean="0">
              <a:solidFill>
                <a:schemeClr val="tx1"/>
              </a:solidFill>
              <a:latin typeface="Arial" charset="0"/>
              <a:cs typeface="Arial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11" name="Rectangle 5"/>
              <p:cNvSpPr txBox="1">
                <a:spLocks noChangeArrowheads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 algn="just">
                  <a:buNone/>
                </a:pPr>
                <a:r>
                  <a:rPr lang="en-US" sz="20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000" dirty="0" smtClean="0">
                    <a:solidFill>
                      <a:schemeClr val="tx1"/>
                    </a:solidFill>
                  </a:rPr>
                  <a:t>Let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be a function of two variables.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𝑥𝑦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are continuous on some open disk, then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𝑥𝑦</m:t>
                        </m:r>
                      </m:sub>
                    </m:sSub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𝑓</m:t>
                        </m:r>
                      </m:e>
                      <m:sub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𝑦𝑥</m:t>
                        </m:r>
                      </m:sub>
                    </m:sSub>
                  </m:oMath>
                </a14:m>
                <a:r>
                  <a:rPr lang="en-US" sz="2000" dirty="0" smtClean="0">
                    <a:solidFill>
                      <a:schemeClr val="tx1"/>
                    </a:solidFill>
                  </a:rPr>
                  <a:t> on the disk</a:t>
                </a:r>
                <a:endParaRPr lang="en-US" sz="2000" dirty="0" smtClean="0">
                  <a:solidFill>
                    <a:srgbClr val="3333FF"/>
                  </a:solidFill>
                </a:endParaRPr>
              </a:p>
            </p:txBody>
          </p:sp>
        </mc:Choice>
        <mc:Fallback>
          <p:sp>
            <p:nvSpPr>
              <p:cNvPr id="11" name="Rectangl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336" y="1340768"/>
                <a:ext cx="8136136" cy="4968552"/>
              </a:xfrm>
              <a:prstGeom prst="rect">
                <a:avLst/>
              </a:prstGeom>
              <a:blipFill rotWithShape="1">
                <a:blip r:embed="rId3" cstate="print"/>
                <a:stretch>
                  <a:fillRect l="-749" t="-613" r="-15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621" y="2492896"/>
            <a:ext cx="8079566" cy="1766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0748802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827584" y="1668864"/>
            <a:ext cx="784810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Recalls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Multivariable functions</a:t>
            </a: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along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smooth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curves</a:t>
            </a:r>
            <a:endParaRPr lang="fr-FR" sz="2400" dirty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Limits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err="1" smtClean="0">
                <a:solidFill>
                  <a:srgbClr val="3333FF"/>
                </a:solidFill>
              </a:rPr>
              <a:t>Continuity</a:t>
            </a:r>
            <a:r>
              <a:rPr lang="fr-FR" sz="2400" dirty="0" smtClean="0">
                <a:solidFill>
                  <a:srgbClr val="3333FF"/>
                </a:solidFill>
              </a:rPr>
              <a:t> of </a:t>
            </a:r>
            <a:r>
              <a:rPr lang="fr-FR" sz="2400" dirty="0" err="1" smtClean="0">
                <a:solidFill>
                  <a:srgbClr val="3333FF"/>
                </a:solidFill>
              </a:rPr>
              <a:t>multivariable</a:t>
            </a:r>
            <a:r>
              <a:rPr lang="fr-FR" sz="2400" dirty="0" smtClean="0">
                <a:solidFill>
                  <a:srgbClr val="3333FF"/>
                </a:solidFill>
              </a:rPr>
              <a:t> </a:t>
            </a:r>
            <a:r>
              <a:rPr lang="fr-FR" sz="2400" dirty="0" err="1" smtClean="0">
                <a:solidFill>
                  <a:srgbClr val="3333FF"/>
                </a:solidFill>
              </a:rPr>
              <a:t>functions</a:t>
            </a:r>
            <a:endParaRPr lang="fr-FR" sz="2400" dirty="0" smtClean="0">
              <a:solidFill>
                <a:srgbClr val="3333FF"/>
              </a:solidFill>
            </a:endParaRPr>
          </a:p>
          <a:p>
            <a:pPr marL="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fr-FR" sz="2400" dirty="0" smtClean="0">
                <a:solidFill>
                  <a:srgbClr val="3333FF"/>
                </a:solidFill>
              </a:rPr>
              <a:t>Partial </a:t>
            </a:r>
            <a:r>
              <a:rPr lang="fr-FR" sz="2400" dirty="0" err="1" smtClean="0">
                <a:solidFill>
                  <a:srgbClr val="3333FF"/>
                </a:solidFill>
              </a:rPr>
              <a:t>differentiation</a:t>
            </a:r>
            <a:endParaRPr lang="en-US" sz="2400" dirty="0" smtClean="0">
              <a:solidFill>
                <a:srgbClr val="3333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5273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14964</TotalTime>
  <Words>211</Words>
  <Application>Microsoft Office PowerPoint</Application>
  <PresentationFormat>On-screen Show (4:3)</PresentationFormat>
  <Paragraphs>129</Paragraphs>
  <Slides>37</Slides>
  <Notes>34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9" baseType="lpstr">
      <vt:lpstr>Default Design</vt:lpstr>
      <vt:lpstr>Equation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</vt:vector>
  </TitlesOfParts>
  <Company>INSA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NTS</cp:lastModifiedBy>
  <cp:revision>2398</cp:revision>
  <dcterms:created xsi:type="dcterms:W3CDTF">2012-05-05T21:34:59Z</dcterms:created>
  <dcterms:modified xsi:type="dcterms:W3CDTF">2012-12-27T12:20:38Z</dcterms:modified>
</cp:coreProperties>
</file>