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66" r:id="rId3"/>
    <p:sldId id="267" r:id="rId4"/>
    <p:sldId id="589" r:id="rId5"/>
    <p:sldId id="617" r:id="rId6"/>
    <p:sldId id="616" r:id="rId7"/>
    <p:sldId id="628" r:id="rId8"/>
    <p:sldId id="638" r:id="rId9"/>
    <p:sldId id="639" r:id="rId10"/>
    <p:sldId id="642" r:id="rId11"/>
    <p:sldId id="641" r:id="rId12"/>
    <p:sldId id="643" r:id="rId13"/>
    <p:sldId id="644" r:id="rId14"/>
    <p:sldId id="646" r:id="rId15"/>
    <p:sldId id="645" r:id="rId16"/>
    <p:sldId id="647" r:id="rId17"/>
    <p:sldId id="648" r:id="rId18"/>
    <p:sldId id="649" r:id="rId19"/>
    <p:sldId id="650" r:id="rId20"/>
    <p:sldId id="651" r:id="rId21"/>
    <p:sldId id="652" r:id="rId22"/>
    <p:sldId id="653" r:id="rId23"/>
    <p:sldId id="640" r:id="rId24"/>
    <p:sldId id="654" r:id="rId25"/>
    <p:sldId id="655" r:id="rId26"/>
    <p:sldId id="656" r:id="rId27"/>
    <p:sldId id="658" r:id="rId28"/>
    <p:sldId id="659" r:id="rId29"/>
    <p:sldId id="660" r:id="rId30"/>
    <p:sldId id="661" r:id="rId31"/>
    <p:sldId id="663" r:id="rId32"/>
    <p:sldId id="662" r:id="rId33"/>
    <p:sldId id="664" r:id="rId34"/>
    <p:sldId id="665" r:id="rId35"/>
    <p:sldId id="666" r:id="rId36"/>
    <p:sldId id="667" r:id="rId37"/>
    <p:sldId id="494" r:id="rId38"/>
  </p:sldIdLst>
  <p:sldSz cx="9144000" cy="6858000" type="screen4x3"/>
  <p:notesSz cx="6858000" cy="9144000"/>
  <p:custDataLst>
    <p:tags r:id="rId40"/>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02075"/>
    <a:srgbClr val="CC0099"/>
    <a:srgbClr val="8A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79" autoAdjust="0"/>
    <p:restoredTop sz="93073" autoAdjust="0"/>
  </p:normalViewPr>
  <p:slideViewPr>
    <p:cSldViewPr>
      <p:cViewPr>
        <p:scale>
          <a:sx n="40" d="100"/>
          <a:sy n="40" d="100"/>
        </p:scale>
        <p:origin x="-1498" y="-173"/>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image" Target="../media/image23.wmf"/><Relationship Id="rId3" Type="http://schemas.openxmlformats.org/officeDocument/2006/relationships/image" Target="../media/image13.wmf"/><Relationship Id="rId7" Type="http://schemas.openxmlformats.org/officeDocument/2006/relationships/image" Target="../media/image17.wmf"/><Relationship Id="rId12" Type="http://schemas.openxmlformats.org/officeDocument/2006/relationships/image" Target="../media/image22.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11" Type="http://schemas.openxmlformats.org/officeDocument/2006/relationships/image" Target="../media/image21.wmf"/><Relationship Id="rId5" Type="http://schemas.openxmlformats.org/officeDocument/2006/relationships/image" Target="../media/image15.wmf"/><Relationship Id="rId10" Type="http://schemas.openxmlformats.org/officeDocument/2006/relationships/image" Target="../media/image20.wmf"/><Relationship Id="rId4" Type="http://schemas.openxmlformats.org/officeDocument/2006/relationships/image" Target="../media/image14.wmf"/><Relationship Id="rId9"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A5CB8E0A-088C-416A-9DCF-13BA82FD9DEF}" type="slidenum">
              <a:rPr lang="en-US"/>
              <a:pPr>
                <a:defRPr/>
              </a:pPr>
              <a:t>‹#›</a:t>
            </a:fld>
            <a:endParaRPr lang="en-US"/>
          </a:p>
        </p:txBody>
      </p:sp>
    </p:spTree>
    <p:extLst>
      <p:ext uri="{BB962C8B-B14F-4D97-AF65-F5344CB8AC3E}">
        <p14:creationId xmlns:p14="http://schemas.microsoft.com/office/powerpoint/2010/main" xmlns="" val="1743575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4</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5</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6</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7</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8</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9</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10</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11</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12</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13</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14</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15</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16</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17</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18</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19</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20</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21</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22</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23</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24</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25</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26</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27</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28</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29</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30</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31</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32</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33</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34</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35</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5CB8E0A-088C-416A-9DCF-13BA82FD9DEF}" type="slidenum">
              <a:rPr lang="en-US" smtClean="0"/>
              <a:pPr>
                <a:defRPr/>
              </a:pPr>
              <a:t>36</a:t>
            </a:fld>
            <a:endParaRPr lang="en-US"/>
          </a:p>
        </p:txBody>
      </p:sp>
    </p:spTree>
    <p:extLst>
      <p:ext uri="{BB962C8B-B14F-4D97-AF65-F5344CB8AC3E}">
        <p14:creationId xmlns:p14="http://schemas.microsoft.com/office/powerpoint/2010/main" xmlns="" val="752306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51D0984-5299-44ED-82B6-2BAD54E4D122}" type="slidenum">
              <a:rPr lang="en-US" smtClean="0"/>
              <a:pPr eaLnBrk="1" hangingPunct="1"/>
              <a:t>37</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458C94-4C89-4E1B-8FDD-8E2E14AB3C7D}" type="slidenum">
              <a:rPr lang="en-US"/>
              <a:pPr>
                <a:defRPr/>
              </a:pPr>
              <a:t>‹#›</a:t>
            </a:fld>
            <a:endParaRPr lang="en-US"/>
          </a:p>
        </p:txBody>
      </p:sp>
    </p:spTree>
    <p:extLst>
      <p:ext uri="{BB962C8B-B14F-4D97-AF65-F5344CB8AC3E}">
        <p14:creationId xmlns:p14="http://schemas.microsoft.com/office/powerpoint/2010/main" xmlns="" val="3955286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E6E1BB-AD14-411A-A03F-AC4CA4DAC5ED}" type="slidenum">
              <a:rPr lang="en-US"/>
              <a:pPr>
                <a:defRPr/>
              </a:pPr>
              <a:t>‹#›</a:t>
            </a:fld>
            <a:endParaRPr lang="en-US"/>
          </a:p>
        </p:txBody>
      </p:sp>
    </p:spTree>
    <p:extLst>
      <p:ext uri="{BB962C8B-B14F-4D97-AF65-F5344CB8AC3E}">
        <p14:creationId xmlns:p14="http://schemas.microsoft.com/office/powerpoint/2010/main" xmlns="" val="1536453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FE4695-DB0C-4CB6-8938-1D19EAA6BE3B}" type="slidenum">
              <a:rPr lang="en-US"/>
              <a:pPr>
                <a:defRPr/>
              </a:pPr>
              <a:t>‹#›</a:t>
            </a:fld>
            <a:endParaRPr lang="en-US"/>
          </a:p>
        </p:txBody>
      </p:sp>
    </p:spTree>
    <p:extLst>
      <p:ext uri="{BB962C8B-B14F-4D97-AF65-F5344CB8AC3E}">
        <p14:creationId xmlns:p14="http://schemas.microsoft.com/office/powerpoint/2010/main" xmlns="" val="135868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507C2C-A432-4353-BC92-F241BDE720C3}" type="slidenum">
              <a:rPr lang="en-US"/>
              <a:pPr>
                <a:defRPr/>
              </a:pPr>
              <a:t>‹#›</a:t>
            </a:fld>
            <a:endParaRPr lang="en-US"/>
          </a:p>
        </p:txBody>
      </p:sp>
    </p:spTree>
    <p:extLst>
      <p:ext uri="{BB962C8B-B14F-4D97-AF65-F5344CB8AC3E}">
        <p14:creationId xmlns:p14="http://schemas.microsoft.com/office/powerpoint/2010/main" xmlns="" val="2278280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5D522CB-E1B8-4C75-8544-5984C8B702CF}" type="slidenum">
              <a:rPr lang="en-US"/>
              <a:pPr>
                <a:defRPr/>
              </a:pPr>
              <a:t>‹#›</a:t>
            </a:fld>
            <a:endParaRPr lang="en-US"/>
          </a:p>
        </p:txBody>
      </p:sp>
    </p:spTree>
    <p:extLst>
      <p:ext uri="{BB962C8B-B14F-4D97-AF65-F5344CB8AC3E}">
        <p14:creationId xmlns:p14="http://schemas.microsoft.com/office/powerpoint/2010/main" xmlns="" val="472546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0F6B377-760B-449A-9A93-21EE7CEF68F1}" type="slidenum">
              <a:rPr lang="en-US"/>
              <a:pPr>
                <a:defRPr/>
              </a:pPr>
              <a:t>‹#›</a:t>
            </a:fld>
            <a:endParaRPr lang="en-US"/>
          </a:p>
        </p:txBody>
      </p:sp>
    </p:spTree>
    <p:extLst>
      <p:ext uri="{BB962C8B-B14F-4D97-AF65-F5344CB8AC3E}">
        <p14:creationId xmlns:p14="http://schemas.microsoft.com/office/powerpoint/2010/main" xmlns="" val="814568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82F6DAE-90DA-4242-9D59-59B57EEF4CBD}" type="slidenum">
              <a:rPr lang="en-US"/>
              <a:pPr>
                <a:defRPr/>
              </a:pPr>
              <a:t>‹#›</a:t>
            </a:fld>
            <a:endParaRPr lang="en-US"/>
          </a:p>
        </p:txBody>
      </p:sp>
    </p:spTree>
    <p:extLst>
      <p:ext uri="{BB962C8B-B14F-4D97-AF65-F5344CB8AC3E}">
        <p14:creationId xmlns:p14="http://schemas.microsoft.com/office/powerpoint/2010/main" xmlns="" val="1335341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78987E-CB3B-4413-A840-B9F5D9D1350B}" type="slidenum">
              <a:rPr lang="en-US"/>
              <a:pPr>
                <a:defRPr/>
              </a:pPr>
              <a:t>‹#›</a:t>
            </a:fld>
            <a:endParaRPr lang="en-US"/>
          </a:p>
        </p:txBody>
      </p:sp>
    </p:spTree>
    <p:extLst>
      <p:ext uri="{BB962C8B-B14F-4D97-AF65-F5344CB8AC3E}">
        <p14:creationId xmlns:p14="http://schemas.microsoft.com/office/powerpoint/2010/main" xmlns="" val="178042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B3829B9-927D-4017-9B53-62B6383D41E3}" type="slidenum">
              <a:rPr lang="en-US"/>
              <a:pPr>
                <a:defRPr/>
              </a:pPr>
              <a:t>‹#›</a:t>
            </a:fld>
            <a:endParaRPr lang="en-US"/>
          </a:p>
        </p:txBody>
      </p:sp>
    </p:spTree>
    <p:extLst>
      <p:ext uri="{BB962C8B-B14F-4D97-AF65-F5344CB8AC3E}">
        <p14:creationId xmlns:p14="http://schemas.microsoft.com/office/powerpoint/2010/main" xmlns="" val="2337758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98D3A2-EE5B-4FE3-BAAC-0EAAA6CB29D0}" type="slidenum">
              <a:rPr lang="en-US"/>
              <a:pPr>
                <a:defRPr/>
              </a:pPr>
              <a:t>‹#›</a:t>
            </a:fld>
            <a:endParaRPr lang="en-US"/>
          </a:p>
        </p:txBody>
      </p:sp>
    </p:spTree>
    <p:extLst>
      <p:ext uri="{BB962C8B-B14F-4D97-AF65-F5344CB8AC3E}">
        <p14:creationId xmlns:p14="http://schemas.microsoft.com/office/powerpoint/2010/main" xmlns="" val="588988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E8B553-1E5F-4798-AD82-6440AB332EEE}" type="slidenum">
              <a:rPr lang="en-US"/>
              <a:pPr>
                <a:defRPr/>
              </a:pPr>
              <a:t>‹#›</a:t>
            </a:fld>
            <a:endParaRPr lang="en-US"/>
          </a:p>
        </p:txBody>
      </p:sp>
    </p:spTree>
    <p:extLst>
      <p:ext uri="{BB962C8B-B14F-4D97-AF65-F5344CB8AC3E}">
        <p14:creationId xmlns:p14="http://schemas.microsoft.com/office/powerpoint/2010/main" xmlns="" val="1210784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91B2C9E6-627D-4280-BB49-B4ED18D27F4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5.xml"/><Relationship Id="rId7"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8.png"/><Relationship Id="rId4" Type="http://schemas.openxmlformats.org/officeDocument/2006/relationships/image" Target="../media/image7.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oleObject" Target="../embeddings/oleObject10.bin"/><Relationship Id="rId3" Type="http://schemas.openxmlformats.org/officeDocument/2006/relationships/notesSlide" Target="../notesSlides/notesSlide6.xml"/><Relationship Id="rId7" Type="http://schemas.openxmlformats.org/officeDocument/2006/relationships/oleObject" Target="../embeddings/oleObject4.bin"/><Relationship Id="rId12" Type="http://schemas.openxmlformats.org/officeDocument/2006/relationships/oleObject" Target="../embeddings/oleObject9.bin"/><Relationship Id="rId17" Type="http://schemas.openxmlformats.org/officeDocument/2006/relationships/oleObject" Target="../embeddings/oleObject14.bin"/><Relationship Id="rId2" Type="http://schemas.openxmlformats.org/officeDocument/2006/relationships/slideLayout" Target="../slideLayouts/slideLayout7.xml"/><Relationship Id="rId16" Type="http://schemas.openxmlformats.org/officeDocument/2006/relationships/oleObject" Target="../embeddings/oleObject13.bin"/><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oleObject" Target="../embeddings/oleObject8.bin"/><Relationship Id="rId5" Type="http://schemas.openxmlformats.org/officeDocument/2006/relationships/oleObject" Target="../embeddings/oleObject2.bin"/><Relationship Id="rId15" Type="http://schemas.openxmlformats.org/officeDocument/2006/relationships/oleObject" Target="../embeddings/oleObject12.bin"/><Relationship Id="rId10" Type="http://schemas.openxmlformats.org/officeDocument/2006/relationships/oleObject" Target="../embeddings/oleObject7.bin"/><Relationship Id="rId4" Type="http://schemas.openxmlformats.org/officeDocument/2006/relationships/image" Target="../media/image24.png"/><Relationship Id="rId9" Type="http://schemas.openxmlformats.org/officeDocument/2006/relationships/oleObject" Target="../embeddings/oleObject6.bin"/><Relationship Id="rId1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50.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61.bin"/><Relationship Id="rId13" Type="http://schemas.openxmlformats.org/officeDocument/2006/relationships/oleObject" Target="../embeddings/oleObject17.bin"/><Relationship Id="rId3" Type="http://schemas.openxmlformats.org/officeDocument/2006/relationships/notesSlide" Target="../notesSlides/notesSlide20.xml"/><Relationship Id="rId7" Type="http://schemas.openxmlformats.org/officeDocument/2006/relationships/oleObject" Target="../embeddings/oleObject15.bin"/><Relationship Id="rId12" Type="http://schemas.openxmlformats.org/officeDocument/2006/relationships/image" Target="../media/image551.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531.wmf"/><Relationship Id="rId11" Type="http://schemas.openxmlformats.org/officeDocument/2006/relationships/oleObject" Target="../embeddings/oleObject171.bin"/><Relationship Id="rId5" Type="http://schemas.openxmlformats.org/officeDocument/2006/relationships/oleObject" Target="../embeddings/oleObject151.bin"/><Relationship Id="rId15" Type="http://schemas.openxmlformats.org/officeDocument/2006/relationships/image" Target="../media/image58.wmf"/><Relationship Id="rId10" Type="http://schemas.openxmlformats.org/officeDocument/2006/relationships/oleObject" Target="../embeddings/oleObject16.bin"/><Relationship Id="rId4" Type="http://schemas.openxmlformats.org/officeDocument/2006/relationships/image" Target="../media/image56.png"/><Relationship Id="rId9" Type="http://schemas.openxmlformats.org/officeDocument/2006/relationships/image" Target="../media/image541.wmf"/><Relationship Id="rId1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2093913" y="2349500"/>
            <a:ext cx="3990975" cy="1008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r>
              <a:rPr lang="en-US" sz="3200" dirty="0">
                <a:solidFill>
                  <a:srgbClr val="3333FF"/>
                </a:solidFill>
              </a:rPr>
              <a:t>(MTH 250)</a:t>
            </a:r>
          </a:p>
        </p:txBody>
      </p:sp>
      <p:sp>
        <p:nvSpPr>
          <p:cNvPr id="2051" name="Rectangle 3"/>
          <p:cNvSpPr>
            <a:spLocks noChangeArrowheads="1"/>
          </p:cNvSpPr>
          <p:nvPr/>
        </p:nvSpPr>
        <p:spPr bwMode="auto">
          <a:xfrm>
            <a:off x="2484438" y="4365625"/>
            <a:ext cx="5616575"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spcBef>
                <a:spcPct val="20000"/>
              </a:spcBef>
            </a:pPr>
            <a:r>
              <a:rPr lang="en-US" sz="4800" dirty="0">
                <a:solidFill>
                  <a:srgbClr val="008000"/>
                </a:solidFill>
              </a:rPr>
              <a:t>Lecture </a:t>
            </a:r>
            <a:r>
              <a:rPr lang="en-US" sz="4800" dirty="0" smtClean="0">
                <a:solidFill>
                  <a:srgbClr val="008000"/>
                </a:solidFill>
              </a:rPr>
              <a:t>22</a:t>
            </a:r>
            <a:endParaRPr lang="en-US" sz="4800" dirty="0">
              <a:solidFill>
                <a:srgbClr val="008000"/>
              </a:solidFill>
            </a:endParaRPr>
          </a:p>
        </p:txBody>
      </p:sp>
      <p:sp>
        <p:nvSpPr>
          <p:cNvPr id="2052" name="Line 16"/>
          <p:cNvSpPr>
            <a:spLocks noChangeShapeType="1"/>
          </p:cNvSpPr>
          <p:nvPr/>
        </p:nvSpPr>
        <p:spPr bwMode="auto">
          <a:xfrm>
            <a:off x="395288" y="3213100"/>
            <a:ext cx="8280400"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53" name="Line 17"/>
          <p:cNvSpPr>
            <a:spLocks noChangeShapeType="1"/>
          </p:cNvSpPr>
          <p:nvPr/>
        </p:nvSpPr>
        <p:spPr bwMode="auto">
          <a:xfrm>
            <a:off x="755650" y="2492375"/>
            <a:ext cx="0" cy="1008063"/>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54" name="Text Box 18"/>
          <p:cNvSpPr txBox="1">
            <a:spLocks noChangeArrowheads="1"/>
          </p:cNvSpPr>
          <p:nvPr/>
        </p:nvSpPr>
        <p:spPr bwMode="auto">
          <a:xfrm>
            <a:off x="971550" y="2511425"/>
            <a:ext cx="5113338"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4000" dirty="0"/>
              <a:t>Calculus</a:t>
            </a:r>
          </a:p>
        </p:txBody>
      </p:sp>
      <p:sp>
        <p:nvSpPr>
          <p:cNvPr id="2055" name="Line 19"/>
          <p:cNvSpPr>
            <a:spLocks noChangeShapeType="1"/>
          </p:cNvSpPr>
          <p:nvPr/>
        </p:nvSpPr>
        <p:spPr bwMode="auto">
          <a:xfrm>
            <a:off x="395288" y="3213100"/>
            <a:ext cx="8280400" cy="0"/>
          </a:xfrm>
          <a:prstGeom prst="line">
            <a:avLst/>
          </a:prstGeom>
          <a:noFill/>
          <a:ln w="38100">
            <a:solidFill>
              <a:srgbClr val="D60093"/>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56" name="Line 20"/>
          <p:cNvSpPr>
            <a:spLocks noChangeShapeType="1"/>
          </p:cNvSpPr>
          <p:nvPr/>
        </p:nvSpPr>
        <p:spPr bwMode="auto">
          <a:xfrm>
            <a:off x="755650" y="2492375"/>
            <a:ext cx="0" cy="1008063"/>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57" name="Line 22"/>
          <p:cNvSpPr>
            <a:spLocks noChangeShapeType="1"/>
          </p:cNvSpPr>
          <p:nvPr/>
        </p:nvSpPr>
        <p:spPr bwMode="auto">
          <a:xfrm>
            <a:off x="395288" y="3213100"/>
            <a:ext cx="8137525"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58" name="Line 23"/>
          <p:cNvSpPr>
            <a:spLocks noChangeShapeType="1"/>
          </p:cNvSpPr>
          <p:nvPr/>
        </p:nvSpPr>
        <p:spPr bwMode="auto">
          <a:xfrm>
            <a:off x="755650" y="2492375"/>
            <a:ext cx="0" cy="1008063"/>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59" name="Line 22"/>
          <p:cNvSpPr>
            <a:spLocks noChangeShapeType="1"/>
          </p:cNvSpPr>
          <p:nvPr/>
        </p:nvSpPr>
        <p:spPr bwMode="auto">
          <a:xfrm>
            <a:off x="395288" y="3213100"/>
            <a:ext cx="8137525"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60" name="Line 23"/>
          <p:cNvSpPr>
            <a:spLocks noChangeShapeType="1"/>
          </p:cNvSpPr>
          <p:nvPr/>
        </p:nvSpPr>
        <p:spPr bwMode="auto">
          <a:xfrm>
            <a:off x="755650" y="2492375"/>
            <a:ext cx="0" cy="1008063"/>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61" name="Line 22"/>
          <p:cNvSpPr>
            <a:spLocks noChangeShapeType="1"/>
          </p:cNvSpPr>
          <p:nvPr/>
        </p:nvSpPr>
        <p:spPr bwMode="auto">
          <a:xfrm flipV="1">
            <a:off x="468313" y="3284538"/>
            <a:ext cx="8280400" cy="1587"/>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62" name="Line 23"/>
          <p:cNvSpPr>
            <a:spLocks noChangeShapeType="1"/>
          </p:cNvSpPr>
          <p:nvPr/>
        </p:nvSpPr>
        <p:spPr bwMode="auto">
          <a:xfrm>
            <a:off x="828675" y="2565400"/>
            <a:ext cx="0" cy="1008063"/>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63" name="Line 22"/>
          <p:cNvSpPr>
            <a:spLocks noChangeShapeType="1"/>
          </p:cNvSpPr>
          <p:nvPr/>
        </p:nvSpPr>
        <p:spPr bwMode="auto">
          <a:xfrm>
            <a:off x="395288" y="3213100"/>
            <a:ext cx="8137525"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64" name="Line 22"/>
          <p:cNvSpPr>
            <a:spLocks noChangeShapeType="1"/>
          </p:cNvSpPr>
          <p:nvPr/>
        </p:nvSpPr>
        <p:spPr bwMode="auto">
          <a:xfrm flipV="1">
            <a:off x="468313" y="3284538"/>
            <a:ext cx="8280400" cy="1587"/>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65" name="Line 22"/>
          <p:cNvSpPr>
            <a:spLocks noChangeShapeType="1"/>
          </p:cNvSpPr>
          <p:nvPr/>
        </p:nvSpPr>
        <p:spPr bwMode="auto">
          <a:xfrm>
            <a:off x="393700" y="3213100"/>
            <a:ext cx="8137525"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2066" name="Line 22"/>
          <p:cNvSpPr>
            <a:spLocks noChangeShapeType="1"/>
          </p:cNvSpPr>
          <p:nvPr/>
        </p:nvSpPr>
        <p:spPr bwMode="auto">
          <a:xfrm flipV="1">
            <a:off x="466725" y="3284538"/>
            <a:ext cx="8280400" cy="1587"/>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901700" y="620713"/>
            <a:ext cx="6191250" cy="685800"/>
          </a:xfrm>
          <a:prstGeom prst="rect">
            <a:avLst/>
          </a:prstGeom>
          <a:noFill/>
          <a:ln w="9525">
            <a:noFill/>
            <a:miter lim="800000"/>
            <a:headEnd/>
            <a:tailEnd/>
          </a:ln>
        </p:spPr>
        <p:txBody>
          <a:bodyPr anchor="ctr"/>
          <a:lstStyle/>
          <a:p>
            <a:pPr eaLnBrk="0" hangingPunct="0">
              <a:defRPr/>
            </a:pPr>
            <a:r>
              <a:rPr lang="en-US" sz="3600" dirty="0"/>
              <a:t>Previous Lecture’s Summary</a:t>
            </a:r>
            <a:endParaRPr lang="en-CA" sz="3600" dirty="0">
              <a:effectLst>
                <a:outerShdw blurRad="38100" dist="38100" dir="2700000" algn="tl">
                  <a:srgbClr val="C0C0C0"/>
                </a:outerShdw>
              </a:effectLst>
            </a:endParaRPr>
          </a:p>
        </p:txBody>
      </p:sp>
      <p:sp>
        <p:nvSpPr>
          <p:cNvPr id="3076" name="Line 4"/>
          <p:cNvSpPr>
            <a:spLocks noChangeShapeType="1"/>
          </p:cNvSpPr>
          <p:nvPr/>
        </p:nvSpPr>
        <p:spPr bwMode="auto">
          <a:xfrm>
            <a:off x="395288" y="1268413"/>
            <a:ext cx="8280400"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3077" name="Line 5"/>
          <p:cNvSpPr>
            <a:spLocks noChangeShapeType="1"/>
          </p:cNvSpPr>
          <p:nvPr/>
        </p:nvSpPr>
        <p:spPr bwMode="auto">
          <a:xfrm>
            <a:off x="7556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6" name="Rectangle 8"/>
          <p:cNvSpPr>
            <a:spLocks noChangeArrowheads="1"/>
          </p:cNvSpPr>
          <p:nvPr/>
        </p:nvSpPr>
        <p:spPr bwMode="auto">
          <a:xfrm>
            <a:off x="857275" y="1700808"/>
            <a:ext cx="7848104" cy="332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lvl="2" indent="-365125">
              <a:lnSpc>
                <a:spcPct val="150000"/>
              </a:lnSpc>
              <a:buFont typeface="Arial" charset="0"/>
              <a:buChar char="•"/>
              <a:defRPr/>
            </a:pPr>
            <a:r>
              <a:rPr lang="fr-FR" sz="2800" dirty="0" err="1" smtClean="0">
                <a:solidFill>
                  <a:srgbClr val="3333FF"/>
                </a:solidFill>
              </a:rPr>
              <a:t>Improper</a:t>
            </a:r>
            <a:r>
              <a:rPr lang="fr-FR" sz="2800" dirty="0" smtClean="0">
                <a:solidFill>
                  <a:srgbClr val="3333FF"/>
                </a:solidFill>
              </a:rPr>
              <a:t> </a:t>
            </a:r>
            <a:r>
              <a:rPr lang="fr-FR" sz="2800" dirty="0" err="1">
                <a:solidFill>
                  <a:srgbClr val="3333FF"/>
                </a:solidFill>
              </a:rPr>
              <a:t>integrals</a:t>
            </a:r>
            <a:endParaRPr lang="fr-FR" sz="2800" dirty="0">
              <a:solidFill>
                <a:srgbClr val="3333FF"/>
              </a:solidFill>
            </a:endParaRPr>
          </a:p>
          <a:p>
            <a:pPr marL="0" lvl="2" indent="-365125">
              <a:lnSpc>
                <a:spcPct val="150000"/>
              </a:lnSpc>
              <a:buFont typeface="Arial" charset="0"/>
              <a:buChar char="•"/>
              <a:defRPr/>
            </a:pPr>
            <a:r>
              <a:rPr lang="fr-FR" sz="2800" dirty="0" smtClean="0">
                <a:solidFill>
                  <a:srgbClr val="3333FF"/>
                </a:solidFill>
              </a:rPr>
              <a:t>Introduction to </a:t>
            </a:r>
            <a:r>
              <a:rPr lang="fr-FR" sz="2800" dirty="0" err="1">
                <a:solidFill>
                  <a:srgbClr val="3333FF"/>
                </a:solidFill>
              </a:rPr>
              <a:t>v</a:t>
            </a:r>
            <a:r>
              <a:rPr lang="fr-FR" sz="2800" dirty="0" err="1" smtClean="0">
                <a:solidFill>
                  <a:srgbClr val="3333FF"/>
                </a:solidFill>
              </a:rPr>
              <a:t>ectors</a:t>
            </a:r>
            <a:endParaRPr lang="fr-FR" sz="2800" dirty="0" smtClean="0">
              <a:solidFill>
                <a:srgbClr val="3333FF"/>
              </a:solidFill>
            </a:endParaRPr>
          </a:p>
          <a:p>
            <a:pPr marL="0" lvl="2" indent="-365125">
              <a:lnSpc>
                <a:spcPct val="150000"/>
              </a:lnSpc>
              <a:buFont typeface="Arial" charset="0"/>
              <a:buChar char="•"/>
              <a:defRPr/>
            </a:pPr>
            <a:r>
              <a:rPr lang="fr-FR" sz="2800" dirty="0" smtClean="0">
                <a:solidFill>
                  <a:srgbClr val="3333FF"/>
                </a:solidFill>
              </a:rPr>
              <a:t>Dot </a:t>
            </a:r>
            <a:r>
              <a:rPr lang="fr-FR" sz="2800" dirty="0" err="1" smtClean="0">
                <a:solidFill>
                  <a:srgbClr val="3333FF"/>
                </a:solidFill>
              </a:rPr>
              <a:t>product</a:t>
            </a:r>
            <a:r>
              <a:rPr lang="fr-FR" sz="2800" dirty="0">
                <a:solidFill>
                  <a:srgbClr val="3333FF"/>
                </a:solidFill>
              </a:rPr>
              <a:t> </a:t>
            </a:r>
            <a:r>
              <a:rPr lang="fr-FR" sz="2800" dirty="0" smtClean="0">
                <a:solidFill>
                  <a:srgbClr val="3333FF"/>
                </a:solidFill>
              </a:rPr>
              <a:t>of </a:t>
            </a:r>
            <a:r>
              <a:rPr lang="fr-FR" sz="2800" dirty="0" err="1" smtClean="0">
                <a:solidFill>
                  <a:srgbClr val="3333FF"/>
                </a:solidFill>
              </a:rPr>
              <a:t>vectors</a:t>
            </a:r>
            <a:endParaRPr lang="fr-FR" sz="2800" dirty="0" smtClean="0">
              <a:solidFill>
                <a:srgbClr val="3333FF"/>
              </a:solidFill>
            </a:endParaRPr>
          </a:p>
          <a:p>
            <a:pPr marL="0" lvl="2" indent="-365125">
              <a:lnSpc>
                <a:spcPct val="150000"/>
              </a:lnSpc>
              <a:buFont typeface="Arial" charset="0"/>
              <a:buChar char="•"/>
              <a:defRPr/>
            </a:pPr>
            <a:r>
              <a:rPr lang="fr-FR" sz="2800" dirty="0" smtClean="0">
                <a:solidFill>
                  <a:srgbClr val="3333FF"/>
                </a:solidFill>
              </a:rPr>
              <a:t>Cross </a:t>
            </a:r>
            <a:r>
              <a:rPr lang="fr-FR" sz="2800" dirty="0" err="1">
                <a:solidFill>
                  <a:srgbClr val="3333FF"/>
                </a:solidFill>
              </a:rPr>
              <a:t>product</a:t>
            </a:r>
            <a:r>
              <a:rPr lang="fr-FR" sz="2800" dirty="0">
                <a:solidFill>
                  <a:srgbClr val="3333FF"/>
                </a:solidFill>
              </a:rPr>
              <a:t> of </a:t>
            </a:r>
            <a:r>
              <a:rPr lang="fr-FR" sz="2800" dirty="0" err="1">
                <a:solidFill>
                  <a:srgbClr val="3333FF"/>
                </a:solidFill>
              </a:rPr>
              <a:t>vectors</a:t>
            </a:r>
            <a:endParaRPr lang="fr-FR" sz="2800" dirty="0">
              <a:solidFill>
                <a:srgbClr val="3333FF"/>
              </a:solidFill>
            </a:endParaRPr>
          </a:p>
          <a:p>
            <a:pPr marL="0" lvl="2" indent="-365125">
              <a:lnSpc>
                <a:spcPct val="150000"/>
              </a:lnSpc>
              <a:buFont typeface="Arial" charset="0"/>
              <a:buChar char="•"/>
              <a:defRPr/>
            </a:pPr>
            <a:endParaRPr lang="fr-FR" sz="2800" dirty="0" smtClean="0">
              <a:solidFill>
                <a:srgbClr val="3333FF"/>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828675" y="620713"/>
            <a:ext cx="6191250" cy="685800"/>
          </a:xfrm>
          <a:prstGeom prst="rect">
            <a:avLst/>
          </a:prstGeom>
          <a:noFill/>
          <a:ln w="9525">
            <a:noFill/>
            <a:miter lim="800000"/>
            <a:headEnd/>
            <a:tailEnd/>
          </a:ln>
        </p:spPr>
        <p:txBody>
          <a:bodyPr anchor="ctr"/>
          <a:lstStyle/>
          <a:p>
            <a:pPr eaLnBrk="0" hangingPunct="0">
              <a:defRPr/>
            </a:pPr>
            <a:r>
              <a:rPr lang="en-US" sz="3600" dirty="0" smtClean="0"/>
              <a:t>Today’s </a:t>
            </a:r>
            <a:r>
              <a:rPr lang="en-US" sz="3600" dirty="0"/>
              <a:t>Lecture</a:t>
            </a:r>
            <a:endParaRPr lang="en-CA" sz="3600" dirty="0">
              <a:effectLst>
                <a:outerShdw blurRad="38100" dist="38100" dir="2700000" algn="tl">
                  <a:srgbClr val="C0C0C0"/>
                </a:outerShdw>
              </a:effectLst>
            </a:endParaRPr>
          </a:p>
        </p:txBody>
      </p:sp>
      <p:sp>
        <p:nvSpPr>
          <p:cNvPr id="29699" name="Rectangle 3"/>
          <p:cNvSpPr>
            <a:spLocks noChangeArrowheads="1"/>
          </p:cNvSpPr>
          <p:nvPr/>
        </p:nvSpPr>
        <p:spPr bwMode="auto">
          <a:xfrm>
            <a:off x="971550" y="1412875"/>
            <a:ext cx="7467600" cy="838200"/>
          </a:xfrm>
          <a:prstGeom prst="rect">
            <a:avLst/>
          </a:prstGeom>
          <a:noFill/>
          <a:ln w="9525">
            <a:noFill/>
            <a:miter lim="800000"/>
            <a:headEnd/>
            <a:tailEnd/>
          </a:ln>
        </p:spPr>
        <p:txBody>
          <a:bodyPr/>
          <a:lstStyle/>
          <a:p>
            <a:pPr eaLnBrk="0" hangingPunct="0">
              <a:spcBef>
                <a:spcPct val="20000"/>
              </a:spcBef>
              <a:defRPr/>
            </a:pPr>
            <a:endParaRPr lang="fr-FR" sz="2400" dirty="0">
              <a:effectLst>
                <a:outerShdw blurRad="38100" dist="38100" dir="2700000" algn="tl">
                  <a:srgbClr val="C0C0C0"/>
                </a:outerShdw>
              </a:effectLst>
            </a:endParaRPr>
          </a:p>
        </p:txBody>
      </p:sp>
      <p:sp>
        <p:nvSpPr>
          <p:cNvPr id="4100" name="Line 4"/>
          <p:cNvSpPr>
            <a:spLocks noChangeShapeType="1"/>
          </p:cNvSpPr>
          <p:nvPr/>
        </p:nvSpPr>
        <p:spPr bwMode="auto">
          <a:xfrm>
            <a:off x="395288" y="1268413"/>
            <a:ext cx="8280400"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4101" name="Line 5"/>
          <p:cNvSpPr>
            <a:spLocks noChangeShapeType="1"/>
          </p:cNvSpPr>
          <p:nvPr/>
        </p:nvSpPr>
        <p:spPr bwMode="auto">
          <a:xfrm>
            <a:off x="7556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7" name="Rectangle 8"/>
          <p:cNvSpPr>
            <a:spLocks noChangeArrowheads="1"/>
          </p:cNvSpPr>
          <p:nvPr/>
        </p:nvSpPr>
        <p:spPr bwMode="auto">
          <a:xfrm>
            <a:off x="827584" y="1375023"/>
            <a:ext cx="7848104" cy="50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lvl="2" indent="-365125">
              <a:lnSpc>
                <a:spcPct val="150000"/>
              </a:lnSpc>
              <a:buFont typeface="Arial" charset="0"/>
              <a:buChar char="•"/>
              <a:defRPr/>
            </a:pPr>
            <a:r>
              <a:rPr lang="en-US" sz="2400" dirty="0" smtClean="0">
                <a:solidFill>
                  <a:srgbClr val="3333FF"/>
                </a:solidFill>
              </a:rPr>
              <a:t>Recalls</a:t>
            </a:r>
          </a:p>
          <a:p>
            <a:pPr marL="0" lvl="2" indent="-365125">
              <a:lnSpc>
                <a:spcPct val="150000"/>
              </a:lnSpc>
              <a:buFont typeface="Arial" charset="0"/>
              <a:buChar char="•"/>
              <a:defRPr/>
            </a:pPr>
            <a:r>
              <a:rPr lang="en-US" sz="2400" dirty="0" smtClean="0">
                <a:solidFill>
                  <a:srgbClr val="3333FF"/>
                </a:solidFill>
              </a:rPr>
              <a:t>Direction cosines</a:t>
            </a:r>
          </a:p>
          <a:p>
            <a:pPr marL="0" lvl="2" indent="-365125">
              <a:lnSpc>
                <a:spcPct val="150000"/>
              </a:lnSpc>
              <a:buFont typeface="Arial" charset="0"/>
              <a:buChar char="•"/>
              <a:defRPr/>
            </a:pPr>
            <a:r>
              <a:rPr lang="en-US" sz="2400" dirty="0" smtClean="0">
                <a:solidFill>
                  <a:srgbClr val="3333FF"/>
                </a:solidFill>
              </a:rPr>
              <a:t>Scalar triple product</a:t>
            </a:r>
          </a:p>
          <a:p>
            <a:pPr marL="0" lvl="2" indent="-365125">
              <a:lnSpc>
                <a:spcPct val="150000"/>
              </a:lnSpc>
              <a:buFont typeface="Arial" charset="0"/>
              <a:buChar char="•"/>
              <a:defRPr/>
            </a:pPr>
            <a:r>
              <a:rPr lang="fr-FR" sz="2400" dirty="0" err="1" smtClean="0">
                <a:solidFill>
                  <a:srgbClr val="3333FF"/>
                </a:solidFill>
              </a:rPr>
              <a:t>Parametric</a:t>
            </a:r>
            <a:r>
              <a:rPr lang="fr-FR" sz="2400" dirty="0" smtClean="0">
                <a:solidFill>
                  <a:srgbClr val="3333FF"/>
                </a:solidFill>
              </a:rPr>
              <a:t> </a:t>
            </a:r>
            <a:r>
              <a:rPr lang="fr-FR" sz="2400" dirty="0" err="1" smtClean="0">
                <a:solidFill>
                  <a:srgbClr val="3333FF"/>
                </a:solidFill>
              </a:rPr>
              <a:t>equations</a:t>
            </a:r>
            <a:r>
              <a:rPr lang="fr-FR" sz="2400" dirty="0" smtClean="0">
                <a:solidFill>
                  <a:srgbClr val="3333FF"/>
                </a:solidFill>
              </a:rPr>
              <a:t> of </a:t>
            </a:r>
            <a:r>
              <a:rPr lang="fr-FR" sz="2400" dirty="0" err="1" smtClean="0">
                <a:solidFill>
                  <a:srgbClr val="3333FF"/>
                </a:solidFill>
              </a:rPr>
              <a:t>lines</a:t>
            </a:r>
            <a:endParaRPr lang="fr-FR" sz="2400" dirty="0">
              <a:solidFill>
                <a:srgbClr val="3333FF"/>
              </a:solidFill>
            </a:endParaRPr>
          </a:p>
          <a:p>
            <a:pPr marL="0" lvl="2" indent="-365125">
              <a:lnSpc>
                <a:spcPct val="150000"/>
              </a:lnSpc>
              <a:buFont typeface="Arial" charset="0"/>
              <a:buChar char="•"/>
              <a:defRPr/>
            </a:pPr>
            <a:r>
              <a:rPr lang="fr-FR" sz="2400" dirty="0" err="1" smtClean="0">
                <a:solidFill>
                  <a:srgbClr val="3333FF"/>
                </a:solidFill>
              </a:rPr>
              <a:t>Vector</a:t>
            </a:r>
            <a:r>
              <a:rPr lang="fr-FR" sz="2400" dirty="0" smtClean="0">
                <a:solidFill>
                  <a:srgbClr val="3333FF"/>
                </a:solidFill>
              </a:rPr>
              <a:t> </a:t>
            </a:r>
            <a:r>
              <a:rPr lang="fr-FR" sz="2400" dirty="0" err="1" smtClean="0">
                <a:solidFill>
                  <a:srgbClr val="3333FF"/>
                </a:solidFill>
              </a:rPr>
              <a:t>equations</a:t>
            </a:r>
            <a:r>
              <a:rPr lang="fr-FR" sz="2400" dirty="0" smtClean="0">
                <a:solidFill>
                  <a:srgbClr val="3333FF"/>
                </a:solidFill>
              </a:rPr>
              <a:t> of </a:t>
            </a:r>
            <a:r>
              <a:rPr lang="fr-FR" sz="2400" dirty="0" err="1" smtClean="0">
                <a:solidFill>
                  <a:srgbClr val="3333FF"/>
                </a:solidFill>
              </a:rPr>
              <a:t>lines</a:t>
            </a:r>
            <a:endParaRPr lang="fr-FR" sz="2400" dirty="0" smtClean="0">
              <a:solidFill>
                <a:srgbClr val="3333FF"/>
              </a:solidFill>
            </a:endParaRPr>
          </a:p>
          <a:p>
            <a:pPr marL="0" lvl="2" indent="-365125">
              <a:lnSpc>
                <a:spcPct val="150000"/>
              </a:lnSpc>
              <a:buFont typeface="Arial" charset="0"/>
              <a:buChar char="•"/>
              <a:defRPr/>
            </a:pPr>
            <a:r>
              <a:rPr lang="fr-FR" sz="2400" dirty="0" err="1" smtClean="0">
                <a:solidFill>
                  <a:srgbClr val="3333FF"/>
                </a:solidFill>
              </a:rPr>
              <a:t>Vector</a:t>
            </a:r>
            <a:r>
              <a:rPr lang="fr-FR" sz="2400" dirty="0" smtClean="0">
                <a:solidFill>
                  <a:srgbClr val="3333FF"/>
                </a:solidFill>
              </a:rPr>
              <a:t> </a:t>
            </a:r>
            <a:r>
              <a:rPr lang="fr-FR" sz="2400" dirty="0" err="1" smtClean="0">
                <a:solidFill>
                  <a:srgbClr val="3333FF"/>
                </a:solidFill>
              </a:rPr>
              <a:t>equations</a:t>
            </a:r>
            <a:r>
              <a:rPr lang="fr-FR" sz="2400" dirty="0" smtClean="0">
                <a:solidFill>
                  <a:srgbClr val="3333FF"/>
                </a:solidFill>
              </a:rPr>
              <a:t> of planes</a:t>
            </a:r>
          </a:p>
          <a:p>
            <a:pPr marL="0" lvl="2" indent="-365125">
              <a:lnSpc>
                <a:spcPct val="150000"/>
              </a:lnSpc>
              <a:buFont typeface="Arial" charset="0"/>
              <a:buChar char="•"/>
              <a:defRPr/>
            </a:pPr>
            <a:r>
              <a:rPr lang="fr-FR" sz="2400" dirty="0" err="1" smtClean="0">
                <a:solidFill>
                  <a:srgbClr val="3333FF"/>
                </a:solidFill>
              </a:rPr>
              <a:t>Vector-valued</a:t>
            </a:r>
            <a:r>
              <a:rPr lang="fr-FR" sz="2400" dirty="0" smtClean="0">
                <a:solidFill>
                  <a:srgbClr val="3333FF"/>
                </a:solidFill>
              </a:rPr>
              <a:t> </a:t>
            </a:r>
            <a:r>
              <a:rPr lang="fr-FR" sz="2400" dirty="0" err="1" smtClean="0">
                <a:solidFill>
                  <a:srgbClr val="3333FF"/>
                </a:solidFill>
              </a:rPr>
              <a:t>functions</a:t>
            </a:r>
            <a:endParaRPr lang="fr-FR" sz="2400" dirty="0" smtClean="0">
              <a:solidFill>
                <a:srgbClr val="3333FF"/>
              </a:solidFill>
            </a:endParaRPr>
          </a:p>
          <a:p>
            <a:pPr marL="0" lvl="2" indent="-365125">
              <a:lnSpc>
                <a:spcPct val="150000"/>
              </a:lnSpc>
              <a:buFont typeface="Arial" charset="0"/>
              <a:buChar char="•"/>
              <a:defRPr/>
            </a:pPr>
            <a:r>
              <a:rPr lang="fr-FR" sz="2400" dirty="0" err="1" smtClean="0">
                <a:solidFill>
                  <a:srgbClr val="3333FF"/>
                </a:solidFill>
              </a:rPr>
              <a:t>Limits</a:t>
            </a:r>
            <a:r>
              <a:rPr lang="fr-FR" sz="2400" dirty="0" smtClean="0">
                <a:solidFill>
                  <a:srgbClr val="3333FF"/>
                </a:solidFill>
              </a:rPr>
              <a:t>, </a:t>
            </a:r>
            <a:r>
              <a:rPr lang="fr-FR" sz="2400" dirty="0" err="1" smtClean="0">
                <a:solidFill>
                  <a:srgbClr val="3333FF"/>
                </a:solidFill>
              </a:rPr>
              <a:t>continuity</a:t>
            </a:r>
            <a:r>
              <a:rPr lang="fr-FR" sz="2400" dirty="0" smtClean="0">
                <a:solidFill>
                  <a:srgbClr val="3333FF"/>
                </a:solidFill>
              </a:rPr>
              <a:t> &amp; </a:t>
            </a:r>
            <a:r>
              <a:rPr lang="en-US" sz="2400" dirty="0" smtClean="0">
                <a:solidFill>
                  <a:srgbClr val="3333FF"/>
                </a:solidFill>
              </a:rPr>
              <a:t>differentiability</a:t>
            </a:r>
          </a:p>
          <a:p>
            <a:pPr marL="0" lvl="2" indent="-365125">
              <a:lnSpc>
                <a:spcPct val="150000"/>
              </a:lnSpc>
              <a:buFont typeface="Arial" charset="0"/>
              <a:buChar char="•"/>
              <a:defRPr/>
            </a:pPr>
            <a:r>
              <a:rPr lang="en-US" sz="2400" dirty="0" smtClean="0">
                <a:solidFill>
                  <a:srgbClr val="3333FF"/>
                </a:solidFill>
              </a:rPr>
              <a:t>Integration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2" name="Rectangle 5"/>
          <p:cNvSpPr txBox="1">
            <a:spLocks noChangeArrowheads="1"/>
          </p:cNvSpPr>
          <p:nvPr/>
        </p:nvSpPr>
        <p:spPr>
          <a:xfrm>
            <a:off x="562830" y="1361082"/>
            <a:ext cx="7991352" cy="50046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endParaRPr lang="fr-FR" sz="2000" dirty="0">
              <a:solidFill>
                <a:srgbClr val="3333FF"/>
              </a:solidFill>
              <a:latin typeface="Arial" charset="0"/>
              <a:cs typeface="Arial" charset="0"/>
            </a:endParaRPr>
          </a:p>
          <a:p>
            <a:pPr marL="0" indent="0" algn="just">
              <a:buNone/>
            </a:pPr>
            <a:endParaRPr lang="fr-FR" sz="2000" dirty="0">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fr-FR" sz="2000" dirty="0">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fr-FR" sz="2000" dirty="0">
              <a:latin typeface="Arial" charset="0"/>
              <a:cs typeface="Arial" charset="0"/>
            </a:endParaRPr>
          </a:p>
          <a:p>
            <a:pPr marL="0" indent="0" algn="just">
              <a:buNone/>
            </a:pPr>
            <a:endParaRPr lang="fr-FR" sz="2000" dirty="0">
              <a:latin typeface="Arial" charset="0"/>
              <a:cs typeface="Arial" charset="0"/>
            </a:endParaRPr>
          </a:p>
        </p:txBody>
      </p:sp>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Recalls</a:t>
            </a:r>
            <a:endParaRPr lang="en-CA" sz="3200" dirty="0">
              <a:solidFill>
                <a:srgbClr val="3333FF"/>
              </a:solidFill>
              <a:effectLst>
                <a:outerShdw blurRad="38100" dist="38100" dir="2700000" algn="tl">
                  <a:srgbClr val="C0C0C0"/>
                </a:outerShdw>
              </a:effectLst>
            </a:endParaRPr>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539552" y="1268760"/>
                <a:ext cx="7990584" cy="493389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pPr>
                <a:r>
                  <a:rPr lang="en-US" sz="2000" smtClean="0">
                    <a:solidFill>
                      <a:srgbClr val="3333FF"/>
                    </a:solidFill>
                    <a:latin typeface="Arial" charset="0"/>
                    <a:cs typeface="Arial" charset="0"/>
                  </a:rPr>
                  <a:t>Improper </a:t>
                </a:r>
                <a:r>
                  <a:rPr lang="en-US" sz="2000" dirty="0" smtClean="0">
                    <a:solidFill>
                      <a:srgbClr val="3333FF"/>
                    </a:solidFill>
                    <a:latin typeface="Arial" charset="0"/>
                    <a:cs typeface="Arial" charset="0"/>
                  </a:rPr>
                  <a:t>integral of type I: </a:t>
                </a:r>
              </a:p>
              <a:p>
                <a:pPr marL="0" indent="0">
                  <a:buNone/>
                </a:pPr>
                <a:r>
                  <a:rPr lang="en-US" sz="2000" dirty="0" smtClean="0"/>
                  <a:t>If </a:t>
                </a:r>
                <a14:m>
                  <m:oMath xmlns:m="http://schemas.openxmlformats.org/officeDocument/2006/math">
                    <m:nary>
                      <m:naryPr>
                        <m:ctrlPr>
                          <a:rPr lang="fr-FR" sz="2000" b="0" i="1" smtClean="0">
                            <a:latin typeface="Cambria Math"/>
                          </a:rPr>
                        </m:ctrlPr>
                      </m:naryPr>
                      <m:sub>
                        <m:r>
                          <a:rPr lang="fr-FR" sz="2000" b="0" i="1" smtClean="0">
                            <a:latin typeface="Cambria Math"/>
                          </a:rPr>
                          <m:t>𝑎</m:t>
                        </m:r>
                      </m:sub>
                      <m:sup>
                        <m:r>
                          <a:rPr lang="fr-FR" sz="2000" b="0" i="1" smtClean="0">
                            <a:latin typeface="Cambria Math"/>
                          </a:rPr>
                          <m:t>𝑡</m:t>
                        </m:r>
                      </m:sup>
                      <m:e>
                        <m:r>
                          <a:rPr lang="fr-FR" sz="2000" b="0" i="1" smtClean="0">
                            <a:latin typeface="Cambria Math"/>
                          </a:rPr>
                          <m:t>𝑓</m:t>
                        </m:r>
                        <m:d>
                          <m:dPr>
                            <m:ctrlPr>
                              <a:rPr lang="fr-FR" sz="2000" b="0" i="1" smtClean="0">
                                <a:latin typeface="Cambria Math"/>
                              </a:rPr>
                            </m:ctrlPr>
                          </m:dPr>
                          <m:e>
                            <m:r>
                              <a:rPr lang="fr-FR" sz="2000" b="0" i="1" smtClean="0">
                                <a:latin typeface="Cambria Math"/>
                              </a:rPr>
                              <m:t>𝑥</m:t>
                            </m:r>
                          </m:e>
                        </m:d>
                        <m:r>
                          <a:rPr lang="fr-FR" sz="2000" b="0" i="1" smtClean="0">
                            <a:latin typeface="Cambria Math"/>
                          </a:rPr>
                          <m:t>𝑑𝑥</m:t>
                        </m:r>
                      </m:e>
                    </m:nary>
                  </m:oMath>
                </a14:m>
                <a:r>
                  <a:rPr lang="en-US" sz="2000" dirty="0" smtClean="0"/>
                  <a:t> exists </a:t>
                </a:r>
                <a:r>
                  <a:rPr lang="en-US" sz="2000" dirty="0"/>
                  <a:t>for every number </a:t>
                </a:r>
                <a14:m>
                  <m:oMath xmlns:m="http://schemas.openxmlformats.org/officeDocument/2006/math">
                    <m:r>
                      <a:rPr lang="en-US" sz="2000" i="1" dirty="0" smtClean="0">
                        <a:latin typeface="Cambria Math"/>
                      </a:rPr>
                      <m:t>𝑡</m:t>
                    </m:r>
                    <m:r>
                      <a:rPr lang="en-US" sz="2000" i="1" dirty="0">
                        <a:latin typeface="Cambria Math"/>
                        <a:cs typeface="Arial" charset="0"/>
                      </a:rPr>
                      <m:t>≥</m:t>
                    </m:r>
                    <m:r>
                      <a:rPr lang="en-US" sz="2000" i="1" dirty="0" smtClean="0">
                        <a:latin typeface="Cambria Math"/>
                        <a:cs typeface="Arial" charset="0"/>
                      </a:rPr>
                      <m:t>𝑎</m:t>
                    </m:r>
                  </m:oMath>
                </a14:m>
                <a:r>
                  <a:rPr lang="en-US" sz="2000" dirty="0" smtClean="0"/>
                  <a:t>, then</a:t>
                </a:r>
                <a:endParaRPr lang="fr-FR" sz="2000" b="0" i="1" dirty="0" smtClean="0">
                  <a:solidFill>
                    <a:srgbClr val="C00000"/>
                  </a:solidFill>
                  <a:latin typeface="Cambria Math"/>
                </a:endParaRPr>
              </a:p>
              <a:p>
                <a:pPr marL="0" indent="0" algn="ctr">
                  <a:buNone/>
                </a:pPr>
                <a14:m>
                  <m:oMathPara xmlns:m="http://schemas.openxmlformats.org/officeDocument/2006/math">
                    <m:oMathParaPr>
                      <m:jc m:val="centerGroup"/>
                    </m:oMathParaPr>
                    <m:oMath xmlns:m="http://schemas.openxmlformats.org/officeDocument/2006/math">
                      <m:nary>
                        <m:naryPr>
                          <m:ctrlPr>
                            <a:rPr lang="fr-FR" sz="2000" b="0" i="1" smtClean="0">
                              <a:solidFill>
                                <a:srgbClr val="C00000"/>
                              </a:solidFill>
                              <a:latin typeface="Cambria Math"/>
                            </a:rPr>
                          </m:ctrlPr>
                        </m:naryPr>
                        <m:sub>
                          <m:r>
                            <a:rPr lang="fr-FR" sz="2000" b="0" i="1" smtClean="0">
                              <a:solidFill>
                                <a:srgbClr val="C00000"/>
                              </a:solidFill>
                              <a:latin typeface="Cambria Math"/>
                            </a:rPr>
                            <m:t>𝑎</m:t>
                          </m:r>
                        </m:sub>
                        <m:sup>
                          <m:r>
                            <a:rPr lang="fr-FR" sz="2000" b="0" i="1" smtClean="0">
                              <a:solidFill>
                                <a:srgbClr val="C00000"/>
                              </a:solidFill>
                              <a:latin typeface="Cambria Math"/>
                            </a:rPr>
                            <m:t>∞</m:t>
                          </m:r>
                        </m:sup>
                        <m:e>
                          <m:r>
                            <a:rPr lang="fr-FR" sz="2000" b="0" i="1" smtClean="0">
                              <a:solidFill>
                                <a:srgbClr val="C00000"/>
                              </a:solidFill>
                              <a:latin typeface="Cambria Math"/>
                            </a:rPr>
                            <m:t>𝑓</m:t>
                          </m:r>
                          <m:d>
                            <m:dPr>
                              <m:ctrlPr>
                                <a:rPr lang="fr-FR" sz="2000" b="0" i="1" smtClean="0">
                                  <a:solidFill>
                                    <a:srgbClr val="C00000"/>
                                  </a:solidFill>
                                  <a:latin typeface="Cambria Math"/>
                                </a:rPr>
                              </m:ctrlPr>
                            </m:dPr>
                            <m:e>
                              <m:r>
                                <a:rPr lang="fr-FR" sz="2000" b="0" i="1" smtClean="0">
                                  <a:solidFill>
                                    <a:srgbClr val="C00000"/>
                                  </a:solidFill>
                                  <a:latin typeface="Cambria Math"/>
                                </a:rPr>
                                <m:t>𝑥</m:t>
                              </m:r>
                            </m:e>
                          </m:d>
                          <m:r>
                            <a:rPr lang="fr-FR" sz="2000" b="0" i="1" smtClean="0">
                              <a:solidFill>
                                <a:srgbClr val="C00000"/>
                              </a:solidFill>
                              <a:latin typeface="Cambria Math"/>
                            </a:rPr>
                            <m:t>𝑑𝑥</m:t>
                          </m:r>
                        </m:e>
                      </m:nary>
                      <m:r>
                        <a:rPr lang="fr-FR" sz="2000" b="0" i="1" smtClean="0">
                          <a:solidFill>
                            <a:srgbClr val="C00000"/>
                          </a:solidFill>
                          <a:latin typeface="Cambria Math"/>
                        </a:rPr>
                        <m:t>=</m:t>
                      </m:r>
                      <m:func>
                        <m:funcPr>
                          <m:ctrlPr>
                            <a:rPr lang="fr-FR" sz="2000" b="0" i="1" smtClean="0">
                              <a:solidFill>
                                <a:srgbClr val="C00000"/>
                              </a:solidFill>
                              <a:latin typeface="Cambria Math"/>
                            </a:rPr>
                          </m:ctrlPr>
                        </m:funcPr>
                        <m:fName>
                          <m:limLow>
                            <m:limLowPr>
                              <m:ctrlPr>
                                <a:rPr lang="fr-FR" sz="2000" b="0" i="1" smtClean="0">
                                  <a:solidFill>
                                    <a:srgbClr val="C00000"/>
                                  </a:solidFill>
                                  <a:latin typeface="Cambria Math"/>
                                </a:rPr>
                              </m:ctrlPr>
                            </m:limLowPr>
                            <m:e>
                              <m:r>
                                <m:rPr>
                                  <m:sty m:val="p"/>
                                </m:rPr>
                                <a:rPr lang="fr-FR" sz="2000" b="0" i="0" smtClean="0">
                                  <a:solidFill>
                                    <a:srgbClr val="C00000"/>
                                  </a:solidFill>
                                  <a:latin typeface="Cambria Math"/>
                                </a:rPr>
                                <m:t>lim</m:t>
                              </m:r>
                            </m:e>
                            <m:lim>
                              <m:r>
                                <a:rPr lang="fr-FR" sz="2000" b="0" i="1" smtClean="0">
                                  <a:solidFill>
                                    <a:srgbClr val="C00000"/>
                                  </a:solidFill>
                                  <a:latin typeface="Cambria Math"/>
                                </a:rPr>
                                <m:t>𝑡</m:t>
                              </m:r>
                              <m:r>
                                <a:rPr lang="fr-FR" sz="2000" b="0" i="1" smtClean="0">
                                  <a:solidFill>
                                    <a:srgbClr val="C00000"/>
                                  </a:solidFill>
                                  <a:latin typeface="Cambria Math"/>
                                </a:rPr>
                                <m:t>→∞</m:t>
                              </m:r>
                            </m:lim>
                          </m:limLow>
                        </m:fName>
                        <m:e>
                          <m:nary>
                            <m:naryPr>
                              <m:ctrlPr>
                                <a:rPr lang="fr-FR" sz="2000" b="0" i="1" smtClean="0">
                                  <a:solidFill>
                                    <a:srgbClr val="C00000"/>
                                  </a:solidFill>
                                  <a:latin typeface="Cambria Math"/>
                                </a:rPr>
                              </m:ctrlPr>
                            </m:naryPr>
                            <m:sub>
                              <m:r>
                                <a:rPr lang="fr-FR" sz="2000" b="0" i="1" smtClean="0">
                                  <a:solidFill>
                                    <a:srgbClr val="C00000"/>
                                  </a:solidFill>
                                  <a:latin typeface="Cambria Math"/>
                                </a:rPr>
                                <m:t>𝑎</m:t>
                              </m:r>
                            </m:sub>
                            <m:sup>
                              <m:r>
                                <a:rPr lang="fr-FR" sz="2000" b="0" i="1" smtClean="0">
                                  <a:solidFill>
                                    <a:srgbClr val="C00000"/>
                                  </a:solidFill>
                                  <a:latin typeface="Cambria Math"/>
                                </a:rPr>
                                <m:t>𝑡</m:t>
                              </m:r>
                            </m:sup>
                            <m:e>
                              <m:r>
                                <a:rPr lang="fr-FR" sz="2000" b="0" i="1" smtClean="0">
                                  <a:solidFill>
                                    <a:srgbClr val="C00000"/>
                                  </a:solidFill>
                                  <a:latin typeface="Cambria Math"/>
                                </a:rPr>
                                <m:t>𝑓</m:t>
                              </m:r>
                              <m:r>
                                <a:rPr lang="fr-FR" sz="2000" b="0" i="1" smtClean="0">
                                  <a:solidFill>
                                    <a:srgbClr val="C00000"/>
                                  </a:solidFill>
                                  <a:latin typeface="Cambria Math"/>
                                </a:rPr>
                                <m:t>(</m:t>
                              </m:r>
                              <m:r>
                                <a:rPr lang="fr-FR" sz="2000" b="0" i="1" smtClean="0">
                                  <a:solidFill>
                                    <a:srgbClr val="C00000"/>
                                  </a:solidFill>
                                  <a:latin typeface="Cambria Math"/>
                                </a:rPr>
                                <m:t>𝑥</m:t>
                              </m:r>
                              <m:r>
                                <a:rPr lang="fr-FR" sz="2000" b="0" i="1" smtClean="0">
                                  <a:solidFill>
                                    <a:srgbClr val="C00000"/>
                                  </a:solidFill>
                                  <a:latin typeface="Cambria Math"/>
                                </a:rPr>
                                <m:t>)</m:t>
                              </m:r>
                            </m:e>
                          </m:nary>
                        </m:e>
                      </m:func>
                      <m:r>
                        <a:rPr lang="fr-FR" sz="2000" b="0" i="1" smtClean="0">
                          <a:solidFill>
                            <a:srgbClr val="C00000"/>
                          </a:solidFill>
                          <a:latin typeface="Cambria Math"/>
                        </a:rPr>
                        <m:t>𝑑𝑥</m:t>
                      </m:r>
                    </m:oMath>
                  </m:oMathPara>
                </a14:m>
                <a:endParaRPr lang="en-US" sz="2000" dirty="0"/>
              </a:p>
              <a:p>
                <a:pPr marL="0" indent="0">
                  <a:buNone/>
                </a:pPr>
                <a:r>
                  <a:rPr lang="en-US" sz="2000" dirty="0"/>
                  <a:t>provided this limit exists (as a finite number</a:t>
                </a:r>
                <a:r>
                  <a:rPr lang="en-US" sz="2000" dirty="0" smtClean="0"/>
                  <a:t>).</a:t>
                </a:r>
                <a:endParaRPr lang="en-US" sz="2000" dirty="0"/>
              </a:p>
              <a:p>
                <a:pPr marL="0" indent="0">
                  <a:buNone/>
                </a:pPr>
                <a:r>
                  <a:rPr lang="en-US" sz="2000" dirty="0" smtClean="0"/>
                  <a:t>If </a:t>
                </a:r>
                <a14:m>
                  <m:oMath xmlns:m="http://schemas.openxmlformats.org/officeDocument/2006/math">
                    <m:nary>
                      <m:naryPr>
                        <m:ctrlPr>
                          <a:rPr lang="fr-FR" sz="2000" i="1">
                            <a:latin typeface="Cambria Math"/>
                          </a:rPr>
                        </m:ctrlPr>
                      </m:naryPr>
                      <m:sub>
                        <m:r>
                          <a:rPr lang="fr-FR" sz="2000" b="0" i="1" smtClean="0">
                            <a:latin typeface="Cambria Math"/>
                          </a:rPr>
                          <m:t>𝑡</m:t>
                        </m:r>
                      </m:sub>
                      <m:sup>
                        <m:r>
                          <a:rPr lang="fr-FR" sz="2000" b="0" i="1" smtClean="0">
                            <a:latin typeface="Cambria Math"/>
                          </a:rPr>
                          <m:t>𝑏</m:t>
                        </m:r>
                      </m:sup>
                      <m:e>
                        <m:r>
                          <a:rPr lang="fr-FR" sz="2000" i="1">
                            <a:latin typeface="Cambria Math"/>
                          </a:rPr>
                          <m:t>𝑓</m:t>
                        </m:r>
                        <m:d>
                          <m:dPr>
                            <m:ctrlPr>
                              <a:rPr lang="fr-FR" sz="2000" i="1">
                                <a:latin typeface="Cambria Math"/>
                              </a:rPr>
                            </m:ctrlPr>
                          </m:dPr>
                          <m:e>
                            <m:r>
                              <a:rPr lang="fr-FR" sz="2000" i="1">
                                <a:latin typeface="Cambria Math"/>
                              </a:rPr>
                              <m:t>𝑥</m:t>
                            </m:r>
                          </m:e>
                        </m:d>
                        <m:r>
                          <a:rPr lang="fr-FR" sz="2000" i="1">
                            <a:latin typeface="Cambria Math"/>
                          </a:rPr>
                          <m:t>𝑑𝑥</m:t>
                        </m:r>
                      </m:e>
                    </m:nary>
                  </m:oMath>
                </a14:m>
                <a:r>
                  <a:rPr lang="en-US" sz="2000" dirty="0"/>
                  <a:t> exists for every number </a:t>
                </a:r>
                <a14:m>
                  <m:oMath xmlns:m="http://schemas.openxmlformats.org/officeDocument/2006/math">
                    <m:r>
                      <a:rPr lang="en-US" sz="2000" i="1" dirty="0">
                        <a:latin typeface="Cambria Math"/>
                      </a:rPr>
                      <m:t>𝑡</m:t>
                    </m:r>
                    <m:r>
                      <a:rPr lang="fr-FR" sz="2000" b="0" i="1" dirty="0" smtClean="0">
                        <a:latin typeface="Cambria Math"/>
                        <a:cs typeface="Arial" charset="0"/>
                      </a:rPr>
                      <m:t>≤</m:t>
                    </m:r>
                    <m:r>
                      <a:rPr lang="fr-FR" sz="2000" b="0" i="1" dirty="0" smtClean="0">
                        <a:latin typeface="Cambria Math"/>
                        <a:cs typeface="Arial" charset="0"/>
                      </a:rPr>
                      <m:t>𝑏</m:t>
                    </m:r>
                  </m:oMath>
                </a14:m>
                <a:r>
                  <a:rPr lang="en-US" sz="2000" dirty="0"/>
                  <a:t>, then</a:t>
                </a:r>
              </a:p>
              <a:p>
                <a:pPr marL="0" indent="0" algn="ctr">
                  <a:buNone/>
                </a:pPr>
                <a14:m>
                  <m:oMathPara xmlns:m="http://schemas.openxmlformats.org/officeDocument/2006/math">
                    <m:oMathParaPr>
                      <m:jc m:val="centerGroup"/>
                    </m:oMathParaPr>
                    <m:oMath xmlns:m="http://schemas.openxmlformats.org/officeDocument/2006/math">
                      <m:nary>
                        <m:naryPr>
                          <m:ctrlPr>
                            <a:rPr lang="fr-FR" sz="2000" i="1">
                              <a:solidFill>
                                <a:srgbClr val="C00000"/>
                              </a:solidFill>
                              <a:latin typeface="Cambria Math"/>
                            </a:rPr>
                          </m:ctrlPr>
                        </m:naryPr>
                        <m:sub>
                          <m:r>
                            <a:rPr lang="fr-FR" sz="2000" b="0" i="1" smtClean="0">
                              <a:solidFill>
                                <a:srgbClr val="C00000"/>
                              </a:solidFill>
                              <a:latin typeface="Cambria Math"/>
                            </a:rPr>
                            <m:t>−∞</m:t>
                          </m:r>
                        </m:sub>
                        <m:sup>
                          <m:r>
                            <a:rPr lang="fr-FR" sz="2000" b="0" i="1" smtClean="0">
                              <a:solidFill>
                                <a:srgbClr val="C00000"/>
                              </a:solidFill>
                              <a:latin typeface="Cambria Math"/>
                            </a:rPr>
                            <m:t>𝑏</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r>
                        <a:rPr lang="fr-FR" sz="2000" i="1">
                          <a:solidFill>
                            <a:srgbClr val="C00000"/>
                          </a:solidFill>
                          <a:latin typeface="Cambria Math"/>
                        </a:rPr>
                        <m:t>=</m:t>
                      </m:r>
                      <m:func>
                        <m:funcPr>
                          <m:ctrlPr>
                            <a:rPr lang="fr-FR" sz="2000" i="1">
                              <a:solidFill>
                                <a:srgbClr val="C00000"/>
                              </a:solidFill>
                              <a:latin typeface="Cambria Math"/>
                            </a:rPr>
                          </m:ctrlPr>
                        </m:funcPr>
                        <m:fName>
                          <m:limLow>
                            <m:limLowPr>
                              <m:ctrlPr>
                                <a:rPr lang="fr-FR" sz="2000" i="1">
                                  <a:solidFill>
                                    <a:srgbClr val="C00000"/>
                                  </a:solidFill>
                                  <a:latin typeface="Cambria Math"/>
                                </a:rPr>
                              </m:ctrlPr>
                            </m:limLowPr>
                            <m:e>
                              <m:r>
                                <m:rPr>
                                  <m:sty m:val="p"/>
                                </m:rPr>
                                <a:rPr lang="fr-FR" sz="2000">
                                  <a:solidFill>
                                    <a:srgbClr val="C00000"/>
                                  </a:solidFill>
                                  <a:latin typeface="Cambria Math"/>
                                </a:rPr>
                                <m:t>lim</m:t>
                              </m:r>
                            </m:e>
                            <m:lim>
                              <m:r>
                                <a:rPr lang="fr-FR" sz="2000" i="1">
                                  <a:solidFill>
                                    <a:srgbClr val="C00000"/>
                                  </a:solidFill>
                                  <a:latin typeface="Cambria Math"/>
                                </a:rPr>
                                <m:t>𝑡</m:t>
                              </m:r>
                              <m:r>
                                <a:rPr lang="fr-FR" sz="2000" i="1">
                                  <a:solidFill>
                                    <a:srgbClr val="C00000"/>
                                  </a:solidFill>
                                  <a:latin typeface="Cambria Math"/>
                                </a:rPr>
                                <m:t>→−∞</m:t>
                              </m:r>
                            </m:lim>
                          </m:limLow>
                        </m:fName>
                        <m:e>
                          <m:nary>
                            <m:naryPr>
                              <m:ctrlPr>
                                <a:rPr lang="fr-FR" sz="2000" i="1">
                                  <a:solidFill>
                                    <a:srgbClr val="C00000"/>
                                  </a:solidFill>
                                  <a:latin typeface="Cambria Math"/>
                                </a:rPr>
                              </m:ctrlPr>
                            </m:naryPr>
                            <m:sub>
                              <m:r>
                                <a:rPr lang="fr-FR" sz="2000" b="0" i="1" smtClean="0">
                                  <a:solidFill>
                                    <a:srgbClr val="C00000"/>
                                  </a:solidFill>
                                  <a:latin typeface="Cambria Math"/>
                                </a:rPr>
                                <m:t>𝑡</m:t>
                              </m:r>
                            </m:sub>
                            <m:sup>
                              <m:r>
                                <a:rPr lang="fr-FR" sz="2000" b="0" i="1" smtClean="0">
                                  <a:solidFill>
                                    <a:srgbClr val="C00000"/>
                                  </a:solidFill>
                                  <a:latin typeface="Cambria Math"/>
                                </a:rPr>
                                <m:t>𝑏</m:t>
                              </m:r>
                            </m:sup>
                            <m:e>
                              <m:r>
                                <a:rPr lang="fr-FR" sz="2000" i="1">
                                  <a:solidFill>
                                    <a:srgbClr val="C00000"/>
                                  </a:solidFill>
                                  <a:latin typeface="Cambria Math"/>
                                </a:rPr>
                                <m:t>𝑓</m:t>
                              </m:r>
                              <m:r>
                                <a:rPr lang="fr-FR" sz="2000" i="1">
                                  <a:solidFill>
                                    <a:srgbClr val="C00000"/>
                                  </a:solidFill>
                                  <a:latin typeface="Cambria Math"/>
                                </a:rPr>
                                <m:t>(</m:t>
                              </m:r>
                              <m:r>
                                <a:rPr lang="fr-FR" sz="2000" i="1">
                                  <a:solidFill>
                                    <a:srgbClr val="C00000"/>
                                  </a:solidFill>
                                  <a:latin typeface="Cambria Math"/>
                                </a:rPr>
                                <m:t>𝑥</m:t>
                              </m:r>
                              <m:r>
                                <a:rPr lang="fr-FR" sz="2000" i="1">
                                  <a:solidFill>
                                    <a:srgbClr val="C00000"/>
                                  </a:solidFill>
                                  <a:latin typeface="Cambria Math"/>
                                </a:rPr>
                                <m:t>)</m:t>
                              </m:r>
                            </m:e>
                          </m:nary>
                        </m:e>
                      </m:func>
                      <m:r>
                        <a:rPr lang="fr-FR" sz="2000" i="1">
                          <a:solidFill>
                            <a:srgbClr val="C00000"/>
                          </a:solidFill>
                          <a:latin typeface="Cambria Math"/>
                        </a:rPr>
                        <m:t>𝑑𝑥</m:t>
                      </m:r>
                    </m:oMath>
                  </m:oMathPara>
                </a14:m>
                <a:endParaRPr lang="en-US" sz="2000" dirty="0"/>
              </a:p>
              <a:p>
                <a:pPr marL="0" indent="0">
                  <a:buNone/>
                </a:pPr>
                <a:r>
                  <a:rPr lang="en-US" sz="2000" dirty="0"/>
                  <a:t>provided this limit exists (as a finite number</a:t>
                </a:r>
                <a:r>
                  <a:rPr lang="en-US" sz="2000" dirty="0" smtClean="0"/>
                  <a:t>).</a:t>
                </a:r>
              </a:p>
              <a:p>
                <a:pPr marL="0" indent="3175" algn="just" eaLnBrk="1" hangingPunct="1">
                  <a:buNone/>
                </a:pPr>
                <a:endParaRPr lang="en-US" sz="2000" dirty="0" smtClean="0"/>
              </a:p>
              <a:p>
                <a:pPr marL="0" indent="3175" algn="just" eaLnBrk="1" hangingPunct="1">
                  <a:buFontTx/>
                  <a:buNone/>
                </a:pPr>
                <a:endParaRPr lang="en-US" sz="2000" dirty="0"/>
              </a:p>
              <a:p>
                <a:pPr marL="0" indent="3175" algn="just" eaLnBrk="1" hangingPunct="1">
                  <a:buNone/>
                </a:pPr>
                <a:endParaRPr lang="fr-FR" sz="2000" dirty="0">
                  <a:solidFill>
                    <a:schemeClr val="tx1"/>
                  </a:solidFill>
                  <a:latin typeface="Arial" charset="0"/>
                  <a:cs typeface="Arial" charset="0"/>
                </a:endParaRPr>
              </a:p>
            </p:txBody>
          </p:sp>
        </mc:Choice>
        <mc:Fallback>
          <p:sp>
            <p:nvSpPr>
              <p:cNvPr id="14" name="Rectangle 5"/>
              <p:cNvSpPr txBox="1">
                <a:spLocks noRot="1" noChangeAspect="1" noMove="1" noResize="1" noEditPoints="1" noAdjustHandles="1" noChangeArrowheads="1" noChangeShapeType="1" noTextEdit="1"/>
              </p:cNvSpPr>
              <p:nvPr/>
            </p:nvSpPr>
            <p:spPr>
              <a:xfrm>
                <a:off x="539552" y="1268760"/>
                <a:ext cx="7990584" cy="4933897"/>
              </a:xfrm>
              <a:prstGeom prst="rect">
                <a:avLst/>
              </a:prstGeom>
              <a:blipFill rotWithShape="1">
                <a:blip r:embed="rId3" cstate="print"/>
                <a:stretch>
                  <a:fillRect l="-840" t="-494"/>
                </a:stretch>
              </a:blipFill>
            </p:spPr>
            <p:txBody>
              <a:bodyPr/>
              <a:lstStyle/>
              <a:p>
                <a:r>
                  <a:rPr lang="en-US">
                    <a:noFill/>
                  </a:rPr>
                  <a:t> </a:t>
                </a:r>
              </a:p>
            </p:txBody>
          </p:sp>
        </mc:Fallback>
      </mc:AlternateContent>
    </p:spTree>
    <p:extLst>
      <p:ext uri="{BB962C8B-B14F-4D97-AF65-F5344CB8AC3E}">
        <p14:creationId xmlns:p14="http://schemas.microsoft.com/office/powerpoint/2010/main" xmlns="" val="96467683"/>
      </p:ext>
    </p:extLst>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2" name="Rectangle 5"/>
          <p:cNvSpPr txBox="1">
            <a:spLocks noChangeArrowheads="1"/>
          </p:cNvSpPr>
          <p:nvPr/>
        </p:nvSpPr>
        <p:spPr>
          <a:xfrm>
            <a:off x="562830" y="1361082"/>
            <a:ext cx="7991352" cy="50046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endParaRPr lang="fr-FR" sz="2000" dirty="0">
              <a:solidFill>
                <a:srgbClr val="3333FF"/>
              </a:solidFill>
              <a:latin typeface="Arial" charset="0"/>
              <a:cs typeface="Arial" charset="0"/>
            </a:endParaRPr>
          </a:p>
          <a:p>
            <a:pPr marL="0" indent="0" algn="just">
              <a:buNone/>
            </a:pPr>
            <a:endParaRPr lang="fr-FR" sz="2000" dirty="0">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fr-FR" sz="2000" dirty="0">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fr-FR" sz="2000" dirty="0">
              <a:latin typeface="Arial" charset="0"/>
              <a:cs typeface="Arial" charset="0"/>
            </a:endParaRPr>
          </a:p>
          <a:p>
            <a:pPr marL="0" indent="0" algn="just">
              <a:buNone/>
            </a:pPr>
            <a:endParaRPr lang="fr-FR" sz="2000" dirty="0">
              <a:latin typeface="Arial" charset="0"/>
              <a:cs typeface="Arial" charset="0"/>
            </a:endParaRPr>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539552" y="1268760"/>
                <a:ext cx="7990584" cy="493389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pPr>
                <a:endParaRPr lang="en-US" sz="2000" dirty="0" smtClean="0">
                  <a:solidFill>
                    <a:srgbClr val="3333FF"/>
                  </a:solidFill>
                  <a:latin typeface="Arial" charset="0"/>
                  <a:cs typeface="Arial" charset="0"/>
                </a:endParaRPr>
              </a:p>
              <a:p>
                <a:pPr marL="0" indent="0">
                  <a:buNone/>
                </a:pPr>
                <a:r>
                  <a:rPr lang="en-US" sz="2000" dirty="0" smtClean="0">
                    <a:solidFill>
                      <a:srgbClr val="3333FF"/>
                    </a:solidFill>
                    <a:latin typeface="Arial" charset="0"/>
                    <a:cs typeface="Arial" charset="0"/>
                  </a:rPr>
                  <a:t>Improper </a:t>
                </a:r>
                <a:r>
                  <a:rPr lang="en-US" sz="2000" dirty="0" smtClean="0">
                    <a:solidFill>
                      <a:srgbClr val="3333FF"/>
                    </a:solidFill>
                    <a:latin typeface="Arial" charset="0"/>
                    <a:cs typeface="Arial" charset="0"/>
                  </a:rPr>
                  <a:t>integral of type I: </a:t>
                </a:r>
              </a:p>
              <a:p>
                <a:pPr marL="0" indent="0">
                  <a:buNone/>
                </a:pPr>
                <a:r>
                  <a:rPr lang="en-US" sz="2000" dirty="0" smtClean="0"/>
                  <a:t>An </a:t>
                </a:r>
                <a:r>
                  <a:rPr lang="en-US" sz="2000" dirty="0" smtClean="0"/>
                  <a:t>improper integral is called convergent </a:t>
                </a:r>
                <a:r>
                  <a:rPr lang="en-US" sz="2000" dirty="0"/>
                  <a:t>if the corresponding limit </a:t>
                </a:r>
                <a:r>
                  <a:rPr lang="en-US" sz="2000" dirty="0" smtClean="0"/>
                  <a:t>exists. Otherwise it is divergent.</a:t>
                </a:r>
              </a:p>
              <a:p>
                <a:pPr marL="0" indent="0">
                  <a:buNone/>
                </a:pPr>
                <a:endParaRPr lang="en-US" sz="2000" dirty="0" smtClean="0"/>
              </a:p>
              <a:p>
                <a:pPr marL="0" indent="0">
                  <a:buNone/>
                </a:pPr>
                <a:r>
                  <a:rPr lang="en-US" sz="2000" dirty="0" smtClean="0"/>
                  <a:t>If </a:t>
                </a:r>
                <a:r>
                  <a:rPr lang="en-US" sz="2000" dirty="0" smtClean="0"/>
                  <a:t>both </a:t>
                </a:r>
                <a14:m>
                  <m:oMath xmlns:m="http://schemas.openxmlformats.org/officeDocument/2006/math">
                    <m:nary>
                      <m:naryPr>
                        <m:ctrlPr>
                          <a:rPr lang="fr-FR" sz="2000" i="1">
                            <a:solidFill>
                              <a:srgbClr val="C00000"/>
                            </a:solidFill>
                            <a:latin typeface="Cambria Math"/>
                          </a:rPr>
                        </m:ctrlPr>
                      </m:naryPr>
                      <m:sub>
                        <m:r>
                          <a:rPr lang="fr-FR" sz="2000" i="1">
                            <a:solidFill>
                              <a:srgbClr val="C00000"/>
                            </a:solidFill>
                            <a:latin typeface="Cambria Math"/>
                          </a:rPr>
                          <m:t>𝑎</m:t>
                        </m:r>
                      </m:sub>
                      <m:sup>
                        <m:r>
                          <a:rPr lang="fr-FR" sz="2000" i="1">
                            <a:solidFill>
                              <a:srgbClr val="C00000"/>
                            </a:solidFill>
                            <a:latin typeface="Cambria Math"/>
                          </a:rPr>
                          <m:t>∞</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oMath>
                </a14:m>
                <a:r>
                  <a:rPr lang="en-US" sz="2000" dirty="0" smtClean="0"/>
                  <a:t> and </a:t>
                </a:r>
                <a14:m>
                  <m:oMath xmlns:m="http://schemas.openxmlformats.org/officeDocument/2006/math">
                    <m:nary>
                      <m:naryPr>
                        <m:ctrlPr>
                          <a:rPr lang="fr-FR" sz="2000" i="1">
                            <a:solidFill>
                              <a:srgbClr val="C00000"/>
                            </a:solidFill>
                            <a:latin typeface="Cambria Math"/>
                          </a:rPr>
                        </m:ctrlPr>
                      </m:naryPr>
                      <m:sub>
                        <m:r>
                          <a:rPr lang="fr-FR" sz="2000" i="1">
                            <a:solidFill>
                              <a:srgbClr val="C00000"/>
                            </a:solidFill>
                            <a:latin typeface="Cambria Math"/>
                          </a:rPr>
                          <m:t>∞</m:t>
                        </m:r>
                      </m:sub>
                      <m:sup>
                        <m:r>
                          <a:rPr lang="fr-FR" sz="2000" b="0" i="1" smtClean="0">
                            <a:solidFill>
                              <a:srgbClr val="C00000"/>
                            </a:solidFill>
                            <a:latin typeface="Cambria Math"/>
                          </a:rPr>
                          <m:t>𝑎</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oMath>
                </a14:m>
                <a:r>
                  <a:rPr lang="en-US" sz="2000" dirty="0" smtClean="0"/>
                  <a:t> </a:t>
                </a:r>
                <a:r>
                  <a:rPr lang="en-US" sz="2000" dirty="0"/>
                  <a:t>are convergent, then we define:</a:t>
                </a:r>
              </a:p>
              <a:p>
                <a:pPr marL="0" indent="0">
                  <a:buNone/>
                </a:pPr>
                <a14:m>
                  <m:oMathPara xmlns:m="http://schemas.openxmlformats.org/officeDocument/2006/math">
                    <m:oMathParaPr>
                      <m:jc m:val="centerGroup"/>
                    </m:oMathParaPr>
                    <m:oMath xmlns:m="http://schemas.openxmlformats.org/officeDocument/2006/math">
                      <m:nary>
                        <m:naryPr>
                          <m:ctrlPr>
                            <a:rPr lang="fr-FR" sz="2000" i="1">
                              <a:solidFill>
                                <a:srgbClr val="C00000"/>
                              </a:solidFill>
                              <a:latin typeface="Cambria Math"/>
                            </a:rPr>
                          </m:ctrlPr>
                        </m:naryPr>
                        <m:sub>
                          <m:r>
                            <a:rPr lang="fr-FR" sz="2000" b="0" i="1" smtClean="0">
                              <a:solidFill>
                                <a:srgbClr val="C00000"/>
                              </a:solidFill>
                              <a:latin typeface="Cambria Math"/>
                            </a:rPr>
                            <m:t>−</m:t>
                          </m:r>
                          <m:r>
                            <a:rPr lang="fr-FR" sz="2000" i="1">
                              <a:solidFill>
                                <a:srgbClr val="C00000"/>
                              </a:solidFill>
                              <a:latin typeface="Cambria Math"/>
                            </a:rPr>
                            <m:t>∞</m:t>
                          </m:r>
                        </m:sub>
                        <m:sup>
                          <m:r>
                            <a:rPr lang="fr-FR" sz="2000" b="0" i="1" smtClean="0">
                              <a:solidFill>
                                <a:srgbClr val="C00000"/>
                              </a:solidFill>
                              <a:latin typeface="Cambria Math"/>
                            </a:rPr>
                            <m:t>∞</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r>
                        <a:rPr lang="fr-FR" sz="2000" b="0" i="0" smtClean="0">
                          <a:solidFill>
                            <a:srgbClr val="C00000"/>
                          </a:solidFill>
                          <a:latin typeface="Cambria Math"/>
                        </a:rPr>
                        <m:t>=</m:t>
                      </m:r>
                      <m:nary>
                        <m:naryPr>
                          <m:ctrlPr>
                            <a:rPr lang="fr-FR" sz="2000" i="1">
                              <a:solidFill>
                                <a:srgbClr val="C00000"/>
                              </a:solidFill>
                              <a:latin typeface="Cambria Math"/>
                            </a:rPr>
                          </m:ctrlPr>
                        </m:naryPr>
                        <m:sub>
                          <m:r>
                            <a:rPr lang="fr-FR" sz="2000" b="0" i="1" smtClean="0">
                              <a:solidFill>
                                <a:srgbClr val="C00000"/>
                              </a:solidFill>
                              <a:latin typeface="Cambria Math"/>
                            </a:rPr>
                            <m:t>−</m:t>
                          </m:r>
                          <m:r>
                            <a:rPr lang="fr-FR" sz="2000" i="1">
                              <a:solidFill>
                                <a:srgbClr val="C00000"/>
                              </a:solidFill>
                              <a:latin typeface="Cambria Math"/>
                            </a:rPr>
                            <m:t>∞</m:t>
                          </m:r>
                        </m:sub>
                        <m:sup>
                          <m:r>
                            <a:rPr lang="fr-FR" sz="2000" b="0" i="1" smtClean="0">
                              <a:solidFill>
                                <a:srgbClr val="C00000"/>
                              </a:solidFill>
                              <a:latin typeface="Cambria Math"/>
                            </a:rPr>
                            <m:t>𝑎</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r>
                        <a:rPr lang="fr-FR" sz="2000" b="0" i="1" smtClean="0">
                          <a:solidFill>
                            <a:srgbClr val="C00000"/>
                          </a:solidFill>
                          <a:latin typeface="Cambria Math"/>
                        </a:rPr>
                        <m:t>+</m:t>
                      </m:r>
                      <m:nary>
                        <m:naryPr>
                          <m:ctrlPr>
                            <a:rPr lang="fr-FR" sz="2000" i="1">
                              <a:solidFill>
                                <a:srgbClr val="C00000"/>
                              </a:solidFill>
                              <a:latin typeface="Cambria Math"/>
                            </a:rPr>
                          </m:ctrlPr>
                        </m:naryPr>
                        <m:sub>
                          <m:r>
                            <a:rPr lang="fr-FR" sz="2000" i="1">
                              <a:solidFill>
                                <a:srgbClr val="C00000"/>
                              </a:solidFill>
                              <a:latin typeface="Cambria Math"/>
                            </a:rPr>
                            <m:t>𝑎</m:t>
                          </m:r>
                        </m:sub>
                        <m:sup>
                          <m:r>
                            <a:rPr lang="fr-FR" sz="2000" i="1">
                              <a:solidFill>
                                <a:srgbClr val="C00000"/>
                              </a:solidFill>
                              <a:latin typeface="Cambria Math"/>
                            </a:rPr>
                            <m:t>∞</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oMath>
                  </m:oMathPara>
                </a14:m>
                <a:endParaRPr lang="fr-FR" sz="2000" dirty="0" smtClean="0">
                  <a:solidFill>
                    <a:srgbClr val="C00000"/>
                  </a:solidFill>
                </a:endParaRPr>
              </a:p>
              <a:p>
                <a:pPr marL="0" indent="0">
                  <a:buNone/>
                </a:pPr>
                <a:r>
                  <a:rPr lang="en-US" sz="2000" dirty="0" smtClean="0"/>
                  <a:t>where </a:t>
                </a:r>
                <a14:m>
                  <m:oMath xmlns:m="http://schemas.openxmlformats.org/officeDocument/2006/math">
                    <m:r>
                      <a:rPr lang="en-US" sz="2000" i="1" dirty="0" smtClean="0">
                        <a:latin typeface="Cambria Math"/>
                      </a:rPr>
                      <m:t>𝑎</m:t>
                    </m:r>
                  </m:oMath>
                </a14:m>
                <a:r>
                  <a:rPr lang="en-US" sz="2000" dirty="0" smtClean="0"/>
                  <a:t> can be any real number. </a:t>
                </a:r>
                <a:endParaRPr lang="en-US" sz="2000" dirty="0"/>
              </a:p>
              <a:p>
                <a:pPr marL="0" indent="0">
                  <a:buNone/>
                </a:pPr>
                <a:endParaRPr lang="en-US" sz="2000" dirty="0" smtClean="0"/>
              </a:p>
              <a:p>
                <a:pPr marL="0" indent="3175" algn="just" eaLnBrk="1" hangingPunct="1">
                  <a:buNone/>
                </a:pPr>
                <a:endParaRPr lang="en-US" sz="2000" dirty="0" smtClean="0"/>
              </a:p>
              <a:p>
                <a:pPr marL="0" indent="3175" algn="just" eaLnBrk="1" hangingPunct="1">
                  <a:buNone/>
                </a:pPr>
                <a:endParaRPr lang="en-US" sz="2000" dirty="0"/>
              </a:p>
              <a:p>
                <a:pPr marL="0" indent="3175" algn="just" eaLnBrk="1" hangingPunct="1">
                  <a:buNone/>
                </a:pPr>
                <a:endParaRPr lang="en-US" sz="2000" dirty="0" smtClean="0"/>
              </a:p>
              <a:p>
                <a:pPr marL="0" indent="3175" algn="just" eaLnBrk="1" hangingPunct="1">
                  <a:buFontTx/>
                  <a:buNone/>
                </a:pPr>
                <a:endParaRPr lang="en-US" sz="2000" dirty="0"/>
              </a:p>
              <a:p>
                <a:pPr marL="0" indent="3175" algn="just" eaLnBrk="1" hangingPunct="1">
                  <a:buNone/>
                </a:pPr>
                <a:endParaRPr lang="fr-FR" sz="2000" dirty="0">
                  <a:solidFill>
                    <a:schemeClr val="tx1"/>
                  </a:solidFill>
                  <a:latin typeface="Arial" charset="0"/>
                  <a:cs typeface="Arial" charset="0"/>
                </a:endParaRPr>
              </a:p>
            </p:txBody>
          </p:sp>
        </mc:Choice>
        <mc:Fallback>
          <p:sp>
            <p:nvSpPr>
              <p:cNvPr id="14" name="Rectangle 5"/>
              <p:cNvSpPr txBox="1">
                <a:spLocks noRot="1" noChangeAspect="1" noMove="1" noResize="1" noEditPoints="1" noAdjustHandles="1" noChangeArrowheads="1" noChangeShapeType="1" noTextEdit="1"/>
              </p:cNvSpPr>
              <p:nvPr/>
            </p:nvSpPr>
            <p:spPr>
              <a:xfrm>
                <a:off x="539552" y="1268760"/>
                <a:ext cx="7990584" cy="4933897"/>
              </a:xfrm>
              <a:prstGeom prst="rect">
                <a:avLst/>
              </a:prstGeom>
              <a:blipFill rotWithShape="1">
                <a:blip r:embed="rId3" cstate="print"/>
                <a:stretch>
                  <a:fillRect l="-840" t="-494" b="-13473"/>
                </a:stretch>
              </a:blipFill>
            </p:spPr>
            <p:txBody>
              <a:bodyPr/>
              <a:lstStyle/>
              <a:p>
                <a:r>
                  <a:rPr lang="en-US">
                    <a:noFill/>
                  </a:rPr>
                  <a:t> </a:t>
                </a:r>
              </a:p>
            </p:txBody>
          </p:sp>
        </mc:Fallback>
      </mc:AlternateContent>
      <p:sp>
        <p:nvSpPr>
          <p:cNvPr id="10"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Recalls</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4024949"/>
      </p:ext>
    </p:extLst>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2" name="Rectangle 5"/>
          <p:cNvSpPr txBox="1">
            <a:spLocks noChangeArrowheads="1"/>
          </p:cNvSpPr>
          <p:nvPr/>
        </p:nvSpPr>
        <p:spPr>
          <a:xfrm>
            <a:off x="562830" y="1361082"/>
            <a:ext cx="7991352" cy="500462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endParaRPr lang="fr-FR" sz="2000" dirty="0">
              <a:solidFill>
                <a:srgbClr val="3333FF"/>
              </a:solidFill>
              <a:latin typeface="Arial" charset="0"/>
              <a:cs typeface="Arial" charset="0"/>
            </a:endParaRPr>
          </a:p>
          <a:p>
            <a:pPr marL="0" indent="0" algn="just">
              <a:buNone/>
            </a:pPr>
            <a:endParaRPr lang="fr-FR" sz="2000" dirty="0">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fr-FR" sz="2000" dirty="0">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fr-FR" sz="2000" dirty="0">
              <a:latin typeface="Arial" charset="0"/>
              <a:cs typeface="Arial" charset="0"/>
            </a:endParaRPr>
          </a:p>
          <a:p>
            <a:pPr marL="0" indent="0" algn="just">
              <a:buNone/>
            </a:pPr>
            <a:endParaRPr lang="fr-FR" sz="2000" dirty="0">
              <a:latin typeface="Arial" charset="0"/>
              <a:cs typeface="Arial" charset="0"/>
            </a:endParaRPr>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539552" y="1268760"/>
                <a:ext cx="7990584" cy="493389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pPr>
                <a:r>
                  <a:rPr lang="en-US" sz="2000" dirty="0" smtClean="0">
                    <a:solidFill>
                      <a:srgbClr val="3333FF"/>
                    </a:solidFill>
                    <a:latin typeface="Arial" charset="0"/>
                    <a:cs typeface="Arial" charset="0"/>
                  </a:rPr>
                  <a:t>Improper integral of type II: </a:t>
                </a:r>
                <a:endParaRPr lang="en-US" sz="2000" dirty="0" smtClean="0"/>
              </a:p>
              <a:p>
                <a:pPr marL="0" indent="0">
                  <a:buNone/>
                </a:pPr>
                <a:r>
                  <a:rPr lang="en-US" sz="2000" dirty="0" smtClean="0"/>
                  <a:t>If </a:t>
                </a:r>
                <a14:m>
                  <m:oMath xmlns:m="http://schemas.openxmlformats.org/officeDocument/2006/math">
                    <m:r>
                      <a:rPr lang="en-US" sz="2000" i="1" dirty="0" smtClean="0">
                        <a:latin typeface="Cambria Math"/>
                      </a:rPr>
                      <m:t>𝑓</m:t>
                    </m:r>
                  </m:oMath>
                </a14:m>
                <a:r>
                  <a:rPr lang="en-US" sz="2000" dirty="0"/>
                  <a:t> is continuous on </a:t>
                </a:r>
                <a14:m>
                  <m:oMath xmlns:m="http://schemas.openxmlformats.org/officeDocument/2006/math">
                    <m:r>
                      <a:rPr lang="en-US" sz="2000" i="1" dirty="0" smtClean="0">
                        <a:latin typeface="Cambria Math"/>
                      </a:rPr>
                      <m:t>[</m:t>
                    </m:r>
                    <m:r>
                      <a:rPr lang="en-US" sz="2000" i="1" dirty="0" smtClean="0">
                        <a:latin typeface="Cambria Math"/>
                      </a:rPr>
                      <m:t>𝑎</m:t>
                    </m:r>
                    <m:r>
                      <a:rPr lang="en-US" sz="2000" i="1" dirty="0" smtClean="0">
                        <a:latin typeface="Cambria Math"/>
                      </a:rPr>
                      <m:t>, </m:t>
                    </m:r>
                    <m:r>
                      <a:rPr lang="en-US" sz="2000" i="1" dirty="0" smtClean="0">
                        <a:latin typeface="Cambria Math"/>
                      </a:rPr>
                      <m:t>𝑏</m:t>
                    </m:r>
                    <m:r>
                      <a:rPr lang="en-US" sz="2000" i="1" dirty="0" smtClean="0">
                        <a:latin typeface="Cambria Math"/>
                      </a:rPr>
                      <m:t>) </m:t>
                    </m:r>
                  </m:oMath>
                </a14:m>
                <a:r>
                  <a:rPr lang="en-US" sz="2000" dirty="0"/>
                  <a:t>and is </a:t>
                </a:r>
                <a:r>
                  <a:rPr lang="en-US" sz="2000" dirty="0">
                    <a:solidFill>
                      <a:srgbClr val="C00000"/>
                    </a:solidFill>
                  </a:rPr>
                  <a:t>discontinuous</a:t>
                </a:r>
                <a:r>
                  <a:rPr lang="en-US" sz="2000" dirty="0"/>
                  <a:t> at </a:t>
                </a:r>
                <a14:m>
                  <m:oMath xmlns:m="http://schemas.openxmlformats.org/officeDocument/2006/math">
                    <m:r>
                      <a:rPr lang="en-US" sz="2000" i="1" dirty="0" smtClean="0">
                        <a:latin typeface="Cambria Math"/>
                      </a:rPr>
                      <m:t>𝑏</m:t>
                    </m:r>
                  </m:oMath>
                </a14:m>
                <a:r>
                  <a:rPr lang="en-US" sz="2000" dirty="0"/>
                  <a:t>, </a:t>
                </a:r>
                <a:r>
                  <a:rPr lang="en-US" sz="2000" dirty="0" smtClean="0"/>
                  <a:t>then</a:t>
                </a:r>
              </a:p>
              <a:p>
                <a:pPr marL="0" indent="0">
                  <a:buNone/>
                </a:pPr>
                <a14:m>
                  <m:oMathPara xmlns:m="http://schemas.openxmlformats.org/officeDocument/2006/math">
                    <m:oMathParaPr>
                      <m:jc m:val="centerGroup"/>
                    </m:oMathParaPr>
                    <m:oMath xmlns:m="http://schemas.openxmlformats.org/officeDocument/2006/math">
                      <m:nary>
                        <m:naryPr>
                          <m:ctrlPr>
                            <a:rPr lang="fr-FR" sz="2000" i="1">
                              <a:solidFill>
                                <a:srgbClr val="C00000"/>
                              </a:solidFill>
                              <a:latin typeface="Cambria Math"/>
                            </a:rPr>
                          </m:ctrlPr>
                        </m:naryPr>
                        <m:sub>
                          <m:r>
                            <a:rPr lang="fr-FR" sz="2000" i="1">
                              <a:solidFill>
                                <a:srgbClr val="C00000"/>
                              </a:solidFill>
                              <a:latin typeface="Cambria Math"/>
                            </a:rPr>
                            <m:t>𝑎</m:t>
                          </m:r>
                        </m:sub>
                        <m:sup>
                          <m:r>
                            <a:rPr lang="fr-FR" sz="2000" i="1">
                              <a:solidFill>
                                <a:srgbClr val="C00000"/>
                              </a:solidFill>
                              <a:latin typeface="Cambria Math"/>
                            </a:rPr>
                            <m:t>𝑏</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r>
                        <a:rPr lang="fr-FR" sz="2000" i="1">
                          <a:solidFill>
                            <a:srgbClr val="C00000"/>
                          </a:solidFill>
                          <a:latin typeface="Cambria Math"/>
                        </a:rPr>
                        <m:t>=</m:t>
                      </m:r>
                      <m:func>
                        <m:funcPr>
                          <m:ctrlPr>
                            <a:rPr lang="fr-FR" sz="2000" i="1">
                              <a:solidFill>
                                <a:srgbClr val="C00000"/>
                              </a:solidFill>
                              <a:latin typeface="Cambria Math"/>
                            </a:rPr>
                          </m:ctrlPr>
                        </m:funcPr>
                        <m:fName>
                          <m:limLow>
                            <m:limLowPr>
                              <m:ctrlPr>
                                <a:rPr lang="fr-FR" sz="2000" i="1">
                                  <a:solidFill>
                                    <a:srgbClr val="C00000"/>
                                  </a:solidFill>
                                  <a:latin typeface="Cambria Math"/>
                                </a:rPr>
                              </m:ctrlPr>
                            </m:limLowPr>
                            <m:e>
                              <m:r>
                                <m:rPr>
                                  <m:sty m:val="p"/>
                                </m:rPr>
                                <a:rPr lang="fr-FR" sz="2000">
                                  <a:solidFill>
                                    <a:srgbClr val="C00000"/>
                                  </a:solidFill>
                                  <a:latin typeface="Cambria Math"/>
                                </a:rPr>
                                <m:t>lim</m:t>
                              </m:r>
                            </m:e>
                            <m:lim>
                              <m:r>
                                <a:rPr lang="fr-FR" sz="2000" i="1">
                                  <a:solidFill>
                                    <a:srgbClr val="C00000"/>
                                  </a:solidFill>
                                  <a:latin typeface="Cambria Math"/>
                                </a:rPr>
                                <m:t>𝑡</m:t>
                              </m:r>
                              <m:r>
                                <a:rPr lang="fr-FR" sz="2000" i="1">
                                  <a:solidFill>
                                    <a:srgbClr val="C00000"/>
                                  </a:solidFill>
                                  <a:latin typeface="Cambria Math"/>
                                </a:rPr>
                                <m:t>→</m:t>
                              </m:r>
                              <m:sSup>
                                <m:sSupPr>
                                  <m:ctrlPr>
                                    <a:rPr lang="fr-FR" sz="2000" i="1">
                                      <a:solidFill>
                                        <a:srgbClr val="C00000"/>
                                      </a:solidFill>
                                      <a:latin typeface="Cambria Math"/>
                                    </a:rPr>
                                  </m:ctrlPr>
                                </m:sSupPr>
                                <m:e>
                                  <m:r>
                                    <a:rPr lang="fr-FR" sz="2000" i="1">
                                      <a:solidFill>
                                        <a:srgbClr val="C00000"/>
                                      </a:solidFill>
                                      <a:latin typeface="Cambria Math"/>
                                    </a:rPr>
                                    <m:t>𝑏</m:t>
                                  </m:r>
                                </m:e>
                                <m:sup>
                                  <m:r>
                                    <a:rPr lang="fr-FR" sz="2000" i="1">
                                      <a:solidFill>
                                        <a:srgbClr val="C00000"/>
                                      </a:solidFill>
                                      <a:latin typeface="Cambria Math"/>
                                    </a:rPr>
                                    <m:t>−</m:t>
                                  </m:r>
                                </m:sup>
                              </m:sSup>
                            </m:lim>
                          </m:limLow>
                        </m:fName>
                        <m:e>
                          <m:nary>
                            <m:naryPr>
                              <m:ctrlPr>
                                <a:rPr lang="fr-FR" sz="2000" i="1">
                                  <a:solidFill>
                                    <a:srgbClr val="C00000"/>
                                  </a:solidFill>
                                  <a:latin typeface="Cambria Math"/>
                                </a:rPr>
                              </m:ctrlPr>
                            </m:naryPr>
                            <m:sub>
                              <m:r>
                                <a:rPr lang="fr-FR" sz="2000" i="1">
                                  <a:solidFill>
                                    <a:srgbClr val="C00000"/>
                                  </a:solidFill>
                                  <a:latin typeface="Cambria Math"/>
                                </a:rPr>
                                <m:t>𝑎</m:t>
                              </m:r>
                            </m:sub>
                            <m:sup>
                              <m:r>
                                <a:rPr lang="fr-FR" sz="2000" i="1">
                                  <a:solidFill>
                                    <a:srgbClr val="C00000"/>
                                  </a:solidFill>
                                  <a:latin typeface="Cambria Math"/>
                                </a:rPr>
                                <m:t>𝑡</m:t>
                              </m:r>
                            </m:sup>
                            <m:e>
                              <m:r>
                                <a:rPr lang="fr-FR" sz="2000" i="1">
                                  <a:solidFill>
                                    <a:srgbClr val="C00000"/>
                                  </a:solidFill>
                                  <a:latin typeface="Cambria Math"/>
                                </a:rPr>
                                <m:t>𝑓</m:t>
                              </m:r>
                              <m:r>
                                <a:rPr lang="fr-FR" sz="2000" i="1">
                                  <a:solidFill>
                                    <a:srgbClr val="C00000"/>
                                  </a:solidFill>
                                  <a:latin typeface="Cambria Math"/>
                                </a:rPr>
                                <m:t>(</m:t>
                              </m:r>
                              <m:r>
                                <a:rPr lang="fr-FR" sz="2000" i="1">
                                  <a:solidFill>
                                    <a:srgbClr val="C00000"/>
                                  </a:solidFill>
                                  <a:latin typeface="Cambria Math"/>
                                </a:rPr>
                                <m:t>𝑥</m:t>
                              </m:r>
                              <m:r>
                                <a:rPr lang="fr-FR" sz="2000" i="1">
                                  <a:solidFill>
                                    <a:srgbClr val="C00000"/>
                                  </a:solidFill>
                                  <a:latin typeface="Cambria Math"/>
                                </a:rPr>
                                <m:t>)</m:t>
                              </m:r>
                            </m:e>
                          </m:nary>
                        </m:e>
                      </m:func>
                      <m:r>
                        <a:rPr lang="fr-FR" sz="2000" i="1">
                          <a:solidFill>
                            <a:srgbClr val="C00000"/>
                          </a:solidFill>
                          <a:latin typeface="Cambria Math"/>
                        </a:rPr>
                        <m:t>𝑑𝑥</m:t>
                      </m:r>
                    </m:oMath>
                  </m:oMathPara>
                </a14:m>
                <a:endParaRPr lang="en-US" sz="2000" dirty="0"/>
              </a:p>
              <a:p>
                <a:pPr marL="0" indent="0">
                  <a:buNone/>
                </a:pPr>
                <a:r>
                  <a:rPr lang="en-US" sz="2000" dirty="0" smtClean="0"/>
                  <a:t>if </a:t>
                </a:r>
                <a:r>
                  <a:rPr lang="en-US" sz="2000" dirty="0"/>
                  <a:t>this limit exists (as a finite number).</a:t>
                </a:r>
                <a:r>
                  <a:rPr lang="en-US" sz="2400" dirty="0"/>
                  <a:t> </a:t>
                </a:r>
                <a:endParaRPr lang="en-US" sz="2000" dirty="0" smtClean="0"/>
              </a:p>
              <a:p>
                <a:pPr marL="0" indent="0">
                  <a:buNone/>
                </a:pPr>
                <a:r>
                  <a:rPr lang="en-US" sz="2000" dirty="0"/>
                  <a:t>If </a:t>
                </a:r>
                <a14:m>
                  <m:oMath xmlns:m="http://schemas.openxmlformats.org/officeDocument/2006/math">
                    <m:r>
                      <a:rPr lang="en-US" sz="2000" i="1" dirty="0">
                        <a:latin typeface="Cambria Math"/>
                      </a:rPr>
                      <m:t>𝑓</m:t>
                    </m:r>
                  </m:oMath>
                </a14:m>
                <a:r>
                  <a:rPr lang="en-US" sz="2000" dirty="0"/>
                  <a:t> is continuous on </a:t>
                </a:r>
                <a14:m>
                  <m:oMath xmlns:m="http://schemas.openxmlformats.org/officeDocument/2006/math">
                    <m:r>
                      <a:rPr lang="fr-FR" sz="2000" b="0" i="0" dirty="0" smtClean="0">
                        <a:latin typeface="Cambria Math"/>
                      </a:rPr>
                      <m:t>(</m:t>
                    </m:r>
                    <m:r>
                      <a:rPr lang="en-US" sz="2000" i="1" dirty="0">
                        <a:latin typeface="Cambria Math"/>
                      </a:rPr>
                      <m:t>𝑎</m:t>
                    </m:r>
                    <m:r>
                      <a:rPr lang="en-US" sz="2000" i="1" dirty="0">
                        <a:latin typeface="Cambria Math"/>
                      </a:rPr>
                      <m:t>, </m:t>
                    </m:r>
                    <m:r>
                      <a:rPr lang="en-US" sz="2000" i="1" dirty="0">
                        <a:latin typeface="Cambria Math"/>
                      </a:rPr>
                      <m:t>𝑏</m:t>
                    </m:r>
                    <m:r>
                      <a:rPr lang="fr-FR" sz="2000" b="0" i="1" dirty="0" smtClean="0">
                        <a:latin typeface="Cambria Math"/>
                      </a:rPr>
                      <m:t>]</m:t>
                    </m:r>
                    <m:r>
                      <a:rPr lang="en-US" sz="2000" i="1" dirty="0">
                        <a:latin typeface="Cambria Math"/>
                      </a:rPr>
                      <m:t> </m:t>
                    </m:r>
                  </m:oMath>
                </a14:m>
                <a:r>
                  <a:rPr lang="en-US" sz="2000" dirty="0"/>
                  <a:t>and is </a:t>
                </a:r>
                <a:r>
                  <a:rPr lang="en-US" sz="2000" dirty="0">
                    <a:solidFill>
                      <a:srgbClr val="C00000"/>
                    </a:solidFill>
                  </a:rPr>
                  <a:t>discontinuous</a:t>
                </a:r>
                <a:r>
                  <a:rPr lang="en-US" sz="2000" dirty="0"/>
                  <a:t> at </a:t>
                </a:r>
                <a14:m>
                  <m:oMath xmlns:m="http://schemas.openxmlformats.org/officeDocument/2006/math">
                    <m:r>
                      <a:rPr lang="en-US" sz="2000" i="1" dirty="0">
                        <a:latin typeface="Cambria Math"/>
                      </a:rPr>
                      <m:t>𝑏</m:t>
                    </m:r>
                  </m:oMath>
                </a14:m>
                <a:r>
                  <a:rPr lang="en-US" sz="2000" dirty="0"/>
                  <a:t>, then </a:t>
                </a:r>
                <a:endParaRPr lang="fr-FR" sz="2000" i="1" dirty="0" smtClean="0">
                  <a:solidFill>
                    <a:srgbClr val="C00000"/>
                  </a:solidFill>
                  <a:latin typeface="Cambria Math"/>
                </a:endParaRPr>
              </a:p>
              <a:p>
                <a:pPr marL="0" indent="0">
                  <a:buNone/>
                </a:pPr>
                <a14:m>
                  <m:oMathPara xmlns:m="http://schemas.openxmlformats.org/officeDocument/2006/math">
                    <m:oMathParaPr>
                      <m:jc m:val="centerGroup"/>
                    </m:oMathParaPr>
                    <m:oMath xmlns:m="http://schemas.openxmlformats.org/officeDocument/2006/math">
                      <m:nary>
                        <m:naryPr>
                          <m:ctrlPr>
                            <a:rPr lang="fr-FR" sz="2000" i="1">
                              <a:solidFill>
                                <a:srgbClr val="C00000"/>
                              </a:solidFill>
                              <a:latin typeface="Cambria Math"/>
                            </a:rPr>
                          </m:ctrlPr>
                        </m:naryPr>
                        <m:sub>
                          <m:r>
                            <a:rPr lang="fr-FR" sz="2000" b="0" i="1" smtClean="0">
                              <a:solidFill>
                                <a:srgbClr val="C00000"/>
                              </a:solidFill>
                              <a:latin typeface="Cambria Math"/>
                            </a:rPr>
                            <m:t>𝑎</m:t>
                          </m:r>
                        </m:sub>
                        <m:sup>
                          <m:r>
                            <a:rPr lang="fr-FR" sz="2000" b="0" i="1" smtClean="0">
                              <a:solidFill>
                                <a:srgbClr val="C00000"/>
                              </a:solidFill>
                              <a:latin typeface="Cambria Math"/>
                            </a:rPr>
                            <m:t>𝑏</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r>
                        <a:rPr lang="fr-FR" sz="2000" i="1">
                          <a:solidFill>
                            <a:srgbClr val="C00000"/>
                          </a:solidFill>
                          <a:latin typeface="Cambria Math"/>
                        </a:rPr>
                        <m:t>=</m:t>
                      </m:r>
                      <m:func>
                        <m:funcPr>
                          <m:ctrlPr>
                            <a:rPr lang="fr-FR" sz="2000" i="1">
                              <a:solidFill>
                                <a:srgbClr val="C00000"/>
                              </a:solidFill>
                              <a:latin typeface="Cambria Math"/>
                            </a:rPr>
                          </m:ctrlPr>
                        </m:funcPr>
                        <m:fName>
                          <m:limLow>
                            <m:limLowPr>
                              <m:ctrlPr>
                                <a:rPr lang="fr-FR" sz="2000" i="1">
                                  <a:solidFill>
                                    <a:srgbClr val="C00000"/>
                                  </a:solidFill>
                                  <a:latin typeface="Cambria Math"/>
                                </a:rPr>
                              </m:ctrlPr>
                            </m:limLowPr>
                            <m:e>
                              <m:r>
                                <m:rPr>
                                  <m:sty m:val="p"/>
                                </m:rPr>
                                <a:rPr lang="fr-FR" sz="2000">
                                  <a:solidFill>
                                    <a:srgbClr val="C00000"/>
                                  </a:solidFill>
                                  <a:latin typeface="Cambria Math"/>
                                </a:rPr>
                                <m:t>lim</m:t>
                              </m:r>
                            </m:e>
                            <m:lim>
                              <m:r>
                                <a:rPr lang="fr-FR" sz="2000" i="1">
                                  <a:solidFill>
                                    <a:srgbClr val="C00000"/>
                                  </a:solidFill>
                                  <a:latin typeface="Cambria Math"/>
                                </a:rPr>
                                <m:t>𝑡</m:t>
                              </m:r>
                              <m:r>
                                <a:rPr lang="fr-FR" sz="2000" i="1">
                                  <a:solidFill>
                                    <a:srgbClr val="C00000"/>
                                  </a:solidFill>
                                  <a:latin typeface="Cambria Math"/>
                                </a:rPr>
                                <m:t>→</m:t>
                              </m:r>
                              <m:sSup>
                                <m:sSupPr>
                                  <m:ctrlPr>
                                    <a:rPr lang="fr-FR" sz="2000" b="0" i="1" smtClean="0">
                                      <a:solidFill>
                                        <a:srgbClr val="C00000"/>
                                      </a:solidFill>
                                      <a:latin typeface="Cambria Math"/>
                                    </a:rPr>
                                  </m:ctrlPr>
                                </m:sSupPr>
                                <m:e>
                                  <m:r>
                                    <a:rPr lang="fr-FR" sz="2000" b="0" i="1" smtClean="0">
                                      <a:solidFill>
                                        <a:srgbClr val="C00000"/>
                                      </a:solidFill>
                                      <a:latin typeface="Cambria Math"/>
                                    </a:rPr>
                                    <m:t>𝑎</m:t>
                                  </m:r>
                                </m:e>
                                <m:sup>
                                  <m:r>
                                    <a:rPr lang="fr-FR" sz="2000" b="0" i="1" smtClean="0">
                                      <a:solidFill>
                                        <a:srgbClr val="C00000"/>
                                      </a:solidFill>
                                      <a:latin typeface="Cambria Math"/>
                                    </a:rPr>
                                    <m:t>+</m:t>
                                  </m:r>
                                </m:sup>
                              </m:sSup>
                            </m:lim>
                          </m:limLow>
                        </m:fName>
                        <m:e>
                          <m:nary>
                            <m:naryPr>
                              <m:ctrlPr>
                                <a:rPr lang="fr-FR" sz="2000" i="1">
                                  <a:solidFill>
                                    <a:srgbClr val="C00000"/>
                                  </a:solidFill>
                                  <a:latin typeface="Cambria Math"/>
                                </a:rPr>
                              </m:ctrlPr>
                            </m:naryPr>
                            <m:sub>
                              <m:r>
                                <a:rPr lang="fr-FR" sz="2000" b="0" i="1" smtClean="0">
                                  <a:solidFill>
                                    <a:srgbClr val="C00000"/>
                                  </a:solidFill>
                                  <a:latin typeface="Cambria Math"/>
                                </a:rPr>
                                <m:t>𝑡</m:t>
                              </m:r>
                            </m:sub>
                            <m:sup>
                              <m:r>
                                <a:rPr lang="fr-FR" sz="2000" b="0" i="1" smtClean="0">
                                  <a:solidFill>
                                    <a:srgbClr val="C00000"/>
                                  </a:solidFill>
                                  <a:latin typeface="Cambria Math"/>
                                </a:rPr>
                                <m:t>𝑏</m:t>
                              </m:r>
                            </m:sup>
                            <m:e>
                              <m:r>
                                <a:rPr lang="fr-FR" sz="2000" i="1">
                                  <a:solidFill>
                                    <a:srgbClr val="C00000"/>
                                  </a:solidFill>
                                  <a:latin typeface="Cambria Math"/>
                                </a:rPr>
                                <m:t>𝑓</m:t>
                              </m:r>
                              <m:r>
                                <a:rPr lang="fr-FR" sz="2000" i="1">
                                  <a:solidFill>
                                    <a:srgbClr val="C00000"/>
                                  </a:solidFill>
                                  <a:latin typeface="Cambria Math"/>
                                </a:rPr>
                                <m:t>(</m:t>
                              </m:r>
                              <m:r>
                                <a:rPr lang="fr-FR" sz="2000" i="1">
                                  <a:solidFill>
                                    <a:srgbClr val="C00000"/>
                                  </a:solidFill>
                                  <a:latin typeface="Cambria Math"/>
                                </a:rPr>
                                <m:t>𝑥</m:t>
                              </m:r>
                              <m:r>
                                <a:rPr lang="fr-FR" sz="2000" i="1">
                                  <a:solidFill>
                                    <a:srgbClr val="C00000"/>
                                  </a:solidFill>
                                  <a:latin typeface="Cambria Math"/>
                                </a:rPr>
                                <m:t>)</m:t>
                              </m:r>
                            </m:e>
                          </m:nary>
                        </m:e>
                      </m:func>
                      <m:r>
                        <a:rPr lang="fr-FR" sz="2000" i="1">
                          <a:solidFill>
                            <a:srgbClr val="C00000"/>
                          </a:solidFill>
                          <a:latin typeface="Cambria Math"/>
                        </a:rPr>
                        <m:t>𝑑𝑥</m:t>
                      </m:r>
                    </m:oMath>
                  </m:oMathPara>
                </a14:m>
                <a:endParaRPr lang="en-US" sz="2000" dirty="0"/>
              </a:p>
              <a:p>
                <a:pPr marL="0" indent="0">
                  <a:buNone/>
                </a:pPr>
                <a:r>
                  <a:rPr lang="en-US" sz="2000" dirty="0"/>
                  <a:t>provided this limit exists (as a finite number</a:t>
                </a:r>
                <a:r>
                  <a:rPr lang="en-US" sz="2000" dirty="0" smtClean="0"/>
                  <a:t>).</a:t>
                </a:r>
                <a:r>
                  <a:rPr lang="en-US" sz="2000" dirty="0">
                    <a:solidFill>
                      <a:srgbClr val="3333FF"/>
                    </a:solidFill>
                    <a:latin typeface="Arial" charset="0"/>
                    <a:cs typeface="Arial" charset="0"/>
                  </a:rPr>
                  <a:t> </a:t>
                </a:r>
                <a:endParaRPr lang="en-US" sz="2000" dirty="0"/>
              </a:p>
              <a:p>
                <a:pPr marL="0" indent="0">
                  <a:buNone/>
                </a:pPr>
                <a:r>
                  <a:rPr lang="en-US" sz="2000" dirty="0"/>
                  <a:t>If </a:t>
                </a:r>
                <a14:m>
                  <m:oMath xmlns:m="http://schemas.openxmlformats.org/officeDocument/2006/math">
                    <m:r>
                      <a:rPr lang="en-US" sz="2000" i="1" dirty="0">
                        <a:latin typeface="Cambria Math"/>
                      </a:rPr>
                      <m:t>𝑓</m:t>
                    </m:r>
                  </m:oMath>
                </a14:m>
                <a:r>
                  <a:rPr lang="en-US" sz="2000" dirty="0"/>
                  <a:t> is </a:t>
                </a:r>
                <a:r>
                  <a:rPr lang="en-US" sz="2000" dirty="0"/>
                  <a:t>discontinuous at </a:t>
                </a:r>
                <a14:m>
                  <m:oMath xmlns:m="http://schemas.openxmlformats.org/officeDocument/2006/math">
                    <m:r>
                      <m:rPr>
                        <m:sty m:val="p"/>
                      </m:rPr>
                      <a:rPr lang="fr-FR" sz="2000" dirty="0">
                        <a:latin typeface="Cambria Math"/>
                      </a:rPr>
                      <m:t>c</m:t>
                    </m:r>
                    <m:r>
                      <a:rPr lang="fr-FR" sz="2000" i="1" dirty="0">
                        <a:latin typeface="Cambria Math"/>
                      </a:rPr>
                      <m:t>∈(</m:t>
                    </m:r>
                    <m:r>
                      <a:rPr lang="en-US" sz="2000" i="1" dirty="0">
                        <a:latin typeface="Cambria Math"/>
                      </a:rPr>
                      <m:t>𝑎</m:t>
                    </m:r>
                    <m:r>
                      <a:rPr lang="en-US" sz="2000" i="1" dirty="0">
                        <a:latin typeface="Cambria Math"/>
                      </a:rPr>
                      <m:t>, </m:t>
                    </m:r>
                    <m:r>
                      <a:rPr lang="en-US" sz="2000" i="1" dirty="0">
                        <a:latin typeface="Cambria Math"/>
                      </a:rPr>
                      <m:t>𝑏</m:t>
                    </m:r>
                    <m:r>
                      <a:rPr lang="en-US" sz="2000" i="1" dirty="0">
                        <a:latin typeface="Cambria Math"/>
                      </a:rPr>
                      <m:t>) </m:t>
                    </m:r>
                  </m:oMath>
                </a14:m>
                <a:r>
                  <a:rPr lang="en-US" sz="2000" dirty="0"/>
                  <a:t>and </a:t>
                </a:r>
                <a:r>
                  <a:rPr lang="en-US" sz="2000" dirty="0"/>
                  <a:t>if both </a:t>
                </a:r>
                <a14:m>
                  <m:oMath xmlns:m="http://schemas.openxmlformats.org/officeDocument/2006/math">
                    <m:nary>
                      <m:naryPr>
                        <m:ctrlPr>
                          <a:rPr lang="fr-FR" sz="2000" i="1">
                            <a:solidFill>
                              <a:srgbClr val="C00000"/>
                            </a:solidFill>
                            <a:latin typeface="Cambria Math"/>
                          </a:rPr>
                        </m:ctrlPr>
                      </m:naryPr>
                      <m:sub>
                        <m:r>
                          <a:rPr lang="fr-FR" sz="2000" i="1">
                            <a:solidFill>
                              <a:srgbClr val="C00000"/>
                            </a:solidFill>
                            <a:latin typeface="Cambria Math"/>
                          </a:rPr>
                          <m:t>𝑎</m:t>
                        </m:r>
                      </m:sub>
                      <m:sup>
                        <m:r>
                          <a:rPr lang="fr-FR" sz="2000" i="1">
                            <a:solidFill>
                              <a:srgbClr val="C00000"/>
                            </a:solidFill>
                            <a:latin typeface="Cambria Math"/>
                          </a:rPr>
                          <m:t>𝑐</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oMath>
                </a14:m>
                <a:r>
                  <a:rPr lang="en-US" sz="2000" dirty="0"/>
                  <a:t> and </a:t>
                </a:r>
                <a14:m>
                  <m:oMath xmlns:m="http://schemas.openxmlformats.org/officeDocument/2006/math">
                    <m:nary>
                      <m:naryPr>
                        <m:ctrlPr>
                          <a:rPr lang="fr-FR" sz="2000" i="1">
                            <a:solidFill>
                              <a:srgbClr val="C00000"/>
                            </a:solidFill>
                            <a:latin typeface="Cambria Math"/>
                          </a:rPr>
                        </m:ctrlPr>
                      </m:naryPr>
                      <m:sub>
                        <m:r>
                          <a:rPr lang="fr-FR" sz="2000" i="1">
                            <a:solidFill>
                              <a:srgbClr val="C00000"/>
                            </a:solidFill>
                            <a:latin typeface="Cambria Math"/>
                          </a:rPr>
                          <m:t>𝑐</m:t>
                        </m:r>
                      </m:sub>
                      <m:sup>
                        <m:r>
                          <a:rPr lang="fr-FR" sz="2000" i="1">
                            <a:solidFill>
                              <a:srgbClr val="C00000"/>
                            </a:solidFill>
                            <a:latin typeface="Cambria Math"/>
                          </a:rPr>
                          <m:t>𝑏</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oMath>
                </a14:m>
                <a:r>
                  <a:rPr lang="en-US" sz="2000" dirty="0"/>
                  <a:t>, are convergent then </a:t>
                </a:r>
                <a:endParaRPr lang="fr-FR" sz="2000" i="1" dirty="0">
                  <a:solidFill>
                    <a:srgbClr val="C00000"/>
                  </a:solidFill>
                  <a:latin typeface="Cambria Math"/>
                </a:endParaRPr>
              </a:p>
              <a:p>
                <a:pPr marL="0" indent="0">
                  <a:buNone/>
                </a:pPr>
                <a14:m>
                  <m:oMathPara xmlns:m="http://schemas.openxmlformats.org/officeDocument/2006/math">
                    <m:oMathParaPr>
                      <m:jc m:val="centerGroup"/>
                    </m:oMathParaPr>
                    <m:oMath xmlns:m="http://schemas.openxmlformats.org/officeDocument/2006/math">
                      <m:nary>
                        <m:naryPr>
                          <m:ctrlPr>
                            <a:rPr lang="fr-FR" sz="2000" i="1">
                              <a:solidFill>
                                <a:srgbClr val="C00000"/>
                              </a:solidFill>
                              <a:latin typeface="Cambria Math"/>
                            </a:rPr>
                          </m:ctrlPr>
                        </m:naryPr>
                        <m:sub>
                          <m:r>
                            <a:rPr lang="fr-FR" sz="2000" i="1">
                              <a:solidFill>
                                <a:srgbClr val="C00000"/>
                              </a:solidFill>
                              <a:latin typeface="Cambria Math"/>
                            </a:rPr>
                            <m:t>𝑎</m:t>
                          </m:r>
                        </m:sub>
                        <m:sup>
                          <m:r>
                            <a:rPr lang="fr-FR" sz="2000" i="1">
                              <a:solidFill>
                                <a:srgbClr val="C00000"/>
                              </a:solidFill>
                              <a:latin typeface="Cambria Math"/>
                            </a:rPr>
                            <m:t>𝑏</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r>
                        <a:rPr lang="fr-FR" sz="2000" i="1">
                          <a:solidFill>
                            <a:srgbClr val="C00000"/>
                          </a:solidFill>
                          <a:latin typeface="Cambria Math"/>
                        </a:rPr>
                        <m:t>=</m:t>
                      </m:r>
                      <m:nary>
                        <m:naryPr>
                          <m:ctrlPr>
                            <a:rPr lang="fr-FR" sz="2000" i="1">
                              <a:solidFill>
                                <a:srgbClr val="C00000"/>
                              </a:solidFill>
                              <a:latin typeface="Cambria Math"/>
                            </a:rPr>
                          </m:ctrlPr>
                        </m:naryPr>
                        <m:sub>
                          <m:r>
                            <a:rPr lang="fr-FR" sz="2000" i="1">
                              <a:solidFill>
                                <a:srgbClr val="C00000"/>
                              </a:solidFill>
                              <a:latin typeface="Cambria Math"/>
                            </a:rPr>
                            <m:t>𝑎</m:t>
                          </m:r>
                        </m:sub>
                        <m:sup>
                          <m:r>
                            <a:rPr lang="fr-FR" sz="2000" i="1">
                              <a:solidFill>
                                <a:srgbClr val="C00000"/>
                              </a:solidFill>
                              <a:latin typeface="Cambria Math"/>
                            </a:rPr>
                            <m:t>𝑐</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e>
                      </m:nary>
                      <m:r>
                        <a:rPr lang="fr-FR" sz="2000" i="1">
                          <a:solidFill>
                            <a:srgbClr val="C00000"/>
                          </a:solidFill>
                          <a:latin typeface="Cambria Math"/>
                        </a:rPr>
                        <m:t>+</m:t>
                      </m:r>
                      <m:nary>
                        <m:naryPr>
                          <m:ctrlPr>
                            <a:rPr lang="fr-FR" sz="2000" i="1">
                              <a:solidFill>
                                <a:srgbClr val="C00000"/>
                              </a:solidFill>
                              <a:latin typeface="Cambria Math"/>
                            </a:rPr>
                          </m:ctrlPr>
                        </m:naryPr>
                        <m:sub>
                          <m:r>
                            <a:rPr lang="fr-FR" sz="2000" i="1">
                              <a:solidFill>
                                <a:srgbClr val="C00000"/>
                              </a:solidFill>
                              <a:latin typeface="Cambria Math"/>
                            </a:rPr>
                            <m:t>𝑐</m:t>
                          </m:r>
                        </m:sub>
                        <m:sup>
                          <m:r>
                            <a:rPr lang="fr-FR" sz="2000" i="1">
                              <a:solidFill>
                                <a:srgbClr val="C00000"/>
                              </a:solidFill>
                              <a:latin typeface="Cambria Math"/>
                            </a:rPr>
                            <m:t>𝑏</m:t>
                          </m:r>
                        </m:sup>
                        <m:e>
                          <m:r>
                            <a:rPr lang="fr-FR" sz="2000" i="1">
                              <a:solidFill>
                                <a:srgbClr val="C00000"/>
                              </a:solidFill>
                              <a:latin typeface="Cambria Math"/>
                            </a:rPr>
                            <m:t>𝑓</m:t>
                          </m:r>
                          <m:d>
                            <m:dPr>
                              <m:ctrlPr>
                                <a:rPr lang="fr-FR" sz="2000" i="1">
                                  <a:solidFill>
                                    <a:srgbClr val="C00000"/>
                                  </a:solidFill>
                                  <a:latin typeface="Cambria Math"/>
                                </a:rPr>
                              </m:ctrlPr>
                            </m:dPr>
                            <m:e>
                              <m:r>
                                <a:rPr lang="fr-FR" sz="2000" i="1">
                                  <a:solidFill>
                                    <a:srgbClr val="C00000"/>
                                  </a:solidFill>
                                  <a:latin typeface="Cambria Math"/>
                                </a:rPr>
                                <m:t>𝑥</m:t>
                              </m:r>
                            </m:e>
                          </m:d>
                          <m:r>
                            <a:rPr lang="fr-FR" sz="2000" i="1">
                              <a:solidFill>
                                <a:srgbClr val="C00000"/>
                              </a:solidFill>
                              <a:latin typeface="Cambria Math"/>
                            </a:rPr>
                            <m:t>𝑑𝑥</m:t>
                          </m:r>
                          <m:r>
                            <a:rPr lang="fr-FR" sz="2000" i="1">
                              <a:solidFill>
                                <a:srgbClr val="C00000"/>
                              </a:solidFill>
                              <a:latin typeface="Cambria Math"/>
                            </a:rPr>
                            <m:t>.</m:t>
                          </m:r>
                        </m:e>
                      </m:nary>
                    </m:oMath>
                  </m:oMathPara>
                </a14:m>
                <a:endParaRPr lang="fr-FR" sz="2000" dirty="0">
                  <a:solidFill>
                    <a:srgbClr val="C00000"/>
                  </a:solidFill>
                </a:endParaRPr>
              </a:p>
              <a:p>
                <a:pPr marL="0" indent="0">
                  <a:buNone/>
                </a:pPr>
                <a:endParaRPr lang="en-US" sz="2000" dirty="0"/>
              </a:p>
              <a:p>
                <a:pPr marL="0" indent="3175" algn="just" eaLnBrk="1" hangingPunct="1">
                  <a:buFontTx/>
                  <a:buNone/>
                </a:pPr>
                <a:endParaRPr lang="en-US" sz="2000" dirty="0"/>
              </a:p>
              <a:p>
                <a:pPr marL="0" indent="3175" algn="just" eaLnBrk="1" hangingPunct="1">
                  <a:buNone/>
                </a:pPr>
                <a:endParaRPr lang="fr-FR" sz="2000" dirty="0">
                  <a:latin typeface="Arial" charset="0"/>
                  <a:cs typeface="Arial" charset="0"/>
                </a:endParaRPr>
              </a:p>
              <a:p>
                <a:pPr marL="0" indent="0">
                  <a:buNone/>
                </a:pPr>
                <a:endParaRPr lang="en-US" sz="2000" dirty="0" smtClean="0"/>
              </a:p>
              <a:p>
                <a:pPr marL="0" indent="3175" algn="just" eaLnBrk="1" hangingPunct="1">
                  <a:buNone/>
                </a:pPr>
                <a:endParaRPr lang="en-US" sz="2000" dirty="0"/>
              </a:p>
              <a:p>
                <a:pPr marL="0" indent="3175" algn="just" eaLnBrk="1" hangingPunct="1">
                  <a:buFontTx/>
                  <a:buNone/>
                </a:pPr>
                <a:endParaRPr lang="en-US" sz="2000" dirty="0"/>
              </a:p>
              <a:p>
                <a:pPr marL="0" indent="3175" algn="just" eaLnBrk="1" hangingPunct="1">
                  <a:buNone/>
                </a:pPr>
                <a:endParaRPr lang="fr-FR" sz="2000" dirty="0">
                  <a:solidFill>
                    <a:schemeClr val="tx1"/>
                  </a:solidFill>
                  <a:latin typeface="Arial" charset="0"/>
                  <a:cs typeface="Arial" charset="0"/>
                </a:endParaRPr>
              </a:p>
            </p:txBody>
          </p:sp>
        </mc:Choice>
        <mc:Fallback>
          <p:sp>
            <p:nvSpPr>
              <p:cNvPr id="14" name="Rectangle 5"/>
              <p:cNvSpPr txBox="1">
                <a:spLocks noRot="1" noChangeAspect="1" noMove="1" noResize="1" noEditPoints="1" noAdjustHandles="1" noChangeArrowheads="1" noChangeShapeType="1" noTextEdit="1"/>
              </p:cNvSpPr>
              <p:nvPr/>
            </p:nvSpPr>
            <p:spPr>
              <a:xfrm>
                <a:off x="539552" y="1268760"/>
                <a:ext cx="7990584" cy="4933897"/>
              </a:xfrm>
              <a:prstGeom prst="rect">
                <a:avLst/>
              </a:prstGeom>
              <a:blipFill rotWithShape="1">
                <a:blip r:embed="rId3" cstate="print"/>
                <a:stretch>
                  <a:fillRect l="-840" t="-494" r="-458" b="-51792"/>
                </a:stretch>
              </a:blipFill>
            </p:spPr>
            <p:txBody>
              <a:bodyPr/>
              <a:lstStyle/>
              <a:p>
                <a:r>
                  <a:rPr lang="en-US">
                    <a:noFill/>
                  </a:rPr>
                  <a:t> </a:t>
                </a:r>
              </a:p>
            </p:txBody>
          </p:sp>
        </mc:Fallback>
      </mc:AlternateContent>
      <p:sp>
        <p:nvSpPr>
          <p:cNvPr id="10"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Recalls</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584471046"/>
      </p:ext>
    </p:extLst>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15950" y="1268760"/>
                <a:ext cx="8059738" cy="493389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en-US" sz="2000" dirty="0" smtClean="0">
                    <a:solidFill>
                      <a:srgbClr val="3333FF"/>
                    </a:solidFill>
                    <a:latin typeface="Arial" charset="0"/>
                    <a:cs typeface="Arial" charset="0"/>
                  </a:rPr>
                  <a:t>Theorem</a:t>
                </a:r>
                <a:r>
                  <a:rPr lang="en-US" sz="2000" dirty="0" smtClean="0">
                    <a:solidFill>
                      <a:srgbClr val="3333FF"/>
                    </a:solidFill>
                    <a:latin typeface="Arial" charset="0"/>
                    <a:cs typeface="Arial" charset="0"/>
                  </a:rPr>
                  <a:t>: </a:t>
                </a:r>
                <a:r>
                  <a:rPr lang="en-US" sz="2000" dirty="0" smtClean="0"/>
                  <a:t>Suppose </a:t>
                </a:r>
                <a14:m>
                  <m:oMath xmlns:m="http://schemas.openxmlformats.org/officeDocument/2006/math">
                    <m:r>
                      <a:rPr lang="en-US" sz="2000" i="1" dirty="0" smtClean="0">
                        <a:latin typeface="Cambria Math"/>
                      </a:rPr>
                      <m:t>𝑓</m:t>
                    </m:r>
                    <m:r>
                      <a:rPr lang="fr-FR" sz="2000" b="0" i="0" dirty="0" smtClean="0">
                        <a:latin typeface="Cambria Math"/>
                      </a:rPr>
                      <m:t> </m:t>
                    </m:r>
                  </m:oMath>
                </a14:m>
                <a:r>
                  <a:rPr lang="en-US" sz="2000" dirty="0"/>
                  <a:t>and</a:t>
                </a:r>
                <a:r>
                  <a:rPr lang="en-US" sz="2000" dirty="0" smtClean="0"/>
                  <a:t> </a:t>
                </a:r>
                <a14:m>
                  <m:oMath xmlns:m="http://schemas.openxmlformats.org/officeDocument/2006/math">
                    <m:r>
                      <a:rPr lang="en-US" sz="2000" i="1" dirty="0" smtClean="0">
                        <a:latin typeface="Cambria Math"/>
                      </a:rPr>
                      <m:t>𝑔</m:t>
                    </m:r>
                    <m:r>
                      <a:rPr lang="fr-FR" sz="2000" b="0" i="0" dirty="0" smtClean="0">
                        <a:latin typeface="Cambria Math"/>
                      </a:rPr>
                      <m:t> </m:t>
                    </m:r>
                  </m:oMath>
                </a14:m>
                <a:r>
                  <a:rPr lang="en-US" sz="2000" dirty="0"/>
                  <a:t>are continuous functions with </a:t>
                </a:r>
                <a:endParaRPr lang="fr-FR" sz="2000" i="1" dirty="0" smtClean="0">
                  <a:latin typeface="Cambria Math"/>
                </a:endParaRPr>
              </a:p>
              <a:p>
                <a:pPr marL="0" indent="0" algn="ctr">
                  <a:buNone/>
                </a:pPr>
                <a14:m>
                  <m:oMath xmlns:m="http://schemas.openxmlformats.org/officeDocument/2006/math">
                    <m:r>
                      <a:rPr lang="en-US" sz="2000" i="1" dirty="0" smtClean="0">
                        <a:latin typeface="Cambria Math"/>
                      </a:rPr>
                      <m:t>𝑓</m:t>
                    </m:r>
                    <m:r>
                      <a:rPr lang="en-US" sz="2000" i="1" dirty="0" smtClean="0">
                        <a:latin typeface="Cambria Math"/>
                      </a:rPr>
                      <m:t>(</m:t>
                    </m:r>
                    <m:r>
                      <a:rPr lang="en-US" sz="2000" i="1" dirty="0" smtClean="0">
                        <a:latin typeface="Cambria Math"/>
                      </a:rPr>
                      <m:t>𝑥</m:t>
                    </m:r>
                    <m:r>
                      <a:rPr lang="en-US" sz="2000" i="1" dirty="0" smtClean="0">
                        <a:latin typeface="Cambria Math"/>
                      </a:rPr>
                      <m:t>)≥</m:t>
                    </m:r>
                    <m:r>
                      <a:rPr lang="en-US" sz="2000" i="1" dirty="0" smtClean="0">
                        <a:latin typeface="Cambria Math"/>
                      </a:rPr>
                      <m:t>𝑔</m:t>
                    </m:r>
                    <m:r>
                      <a:rPr lang="en-US" sz="2000" i="1" dirty="0" smtClean="0">
                        <a:latin typeface="Cambria Math"/>
                      </a:rPr>
                      <m:t>(</m:t>
                    </m:r>
                    <m:r>
                      <a:rPr lang="en-US" sz="2000" i="1" dirty="0" smtClean="0">
                        <a:latin typeface="Cambria Math"/>
                      </a:rPr>
                      <m:t>𝑥</m:t>
                    </m:r>
                    <m:r>
                      <a:rPr lang="en-US" sz="2000" i="1" dirty="0" smtClean="0">
                        <a:latin typeface="Cambria Math"/>
                      </a:rPr>
                      <m:t>)≥0</m:t>
                    </m:r>
                  </m:oMath>
                </a14:m>
                <a:r>
                  <a:rPr lang="en-US" sz="2000" dirty="0"/>
                  <a:t> for </a:t>
                </a:r>
                <a14:m>
                  <m:oMath xmlns:m="http://schemas.openxmlformats.org/officeDocument/2006/math">
                    <m:r>
                      <a:rPr lang="en-US" sz="2000" i="1" dirty="0" smtClean="0">
                        <a:latin typeface="Cambria Math"/>
                      </a:rPr>
                      <m:t>𝑥</m:t>
                    </m:r>
                    <m:r>
                      <a:rPr lang="en-US" sz="2000" i="1" dirty="0" smtClean="0">
                        <a:latin typeface="Cambria Math"/>
                      </a:rPr>
                      <m:t>≥</m:t>
                    </m:r>
                    <m:r>
                      <a:rPr lang="en-US" sz="2000" i="1" dirty="0" smtClean="0">
                        <a:latin typeface="Cambria Math"/>
                      </a:rPr>
                      <m:t>𝑎</m:t>
                    </m:r>
                  </m:oMath>
                </a14:m>
                <a:r>
                  <a:rPr lang="en-US" sz="2000" dirty="0" smtClean="0"/>
                  <a:t>.</a:t>
                </a:r>
                <a:endParaRPr lang="en-US" sz="2000" dirty="0"/>
              </a:p>
              <a:p>
                <a:pPr algn="just"/>
                <a:r>
                  <a:rPr lang="en-US" sz="2000" dirty="0"/>
                  <a:t>If  </a:t>
                </a:r>
                <a14:m>
                  <m:oMath xmlns:m="http://schemas.openxmlformats.org/officeDocument/2006/math">
                    <m:nary>
                      <m:naryPr>
                        <m:ctrlPr>
                          <a:rPr lang="fr-FR" sz="2000" b="0" i="1" smtClean="0">
                            <a:latin typeface="Cambria Math"/>
                          </a:rPr>
                        </m:ctrlPr>
                      </m:naryPr>
                      <m:sub>
                        <m:r>
                          <a:rPr lang="fr-FR" sz="2000" b="0" i="1" smtClean="0">
                            <a:latin typeface="Cambria Math"/>
                          </a:rPr>
                          <m:t>𝑎</m:t>
                        </m:r>
                      </m:sub>
                      <m:sup>
                        <m:r>
                          <a:rPr lang="fr-FR" sz="2000" b="0" i="1" smtClean="0">
                            <a:latin typeface="Cambria Math"/>
                          </a:rPr>
                          <m:t>∞</m:t>
                        </m:r>
                      </m:sup>
                      <m:e>
                        <m:r>
                          <a:rPr lang="fr-FR" sz="2000" b="0" i="1" smtClean="0">
                            <a:latin typeface="Cambria Math"/>
                          </a:rPr>
                          <m:t>𝑓</m:t>
                        </m:r>
                        <m:d>
                          <m:dPr>
                            <m:ctrlPr>
                              <a:rPr lang="fr-FR" sz="2000" b="0" i="1" smtClean="0">
                                <a:latin typeface="Cambria Math"/>
                              </a:rPr>
                            </m:ctrlPr>
                          </m:dPr>
                          <m:e>
                            <m:r>
                              <a:rPr lang="fr-FR" sz="2000" b="0" i="1" smtClean="0">
                                <a:latin typeface="Cambria Math"/>
                              </a:rPr>
                              <m:t>𝑥</m:t>
                            </m:r>
                          </m:e>
                        </m:d>
                        <m:r>
                          <a:rPr lang="fr-FR" sz="2000" b="0" i="1" smtClean="0">
                            <a:latin typeface="Cambria Math"/>
                          </a:rPr>
                          <m:t>𝑑𝑥</m:t>
                        </m:r>
                      </m:e>
                    </m:nary>
                  </m:oMath>
                </a14:m>
                <a:r>
                  <a:rPr lang="en-US" sz="2000" dirty="0" smtClean="0"/>
                  <a:t> convergen</a:t>
                </a:r>
                <a:r>
                  <a:rPr lang="en-US" sz="2000" dirty="0"/>
                  <a:t>t, then </a:t>
                </a:r>
                <a14:m>
                  <m:oMath xmlns:m="http://schemas.openxmlformats.org/officeDocument/2006/math">
                    <m:nary>
                      <m:naryPr>
                        <m:ctrlPr>
                          <a:rPr lang="fr-FR" sz="2000" i="1">
                            <a:latin typeface="Cambria Math"/>
                          </a:rPr>
                        </m:ctrlPr>
                      </m:naryPr>
                      <m:sub>
                        <m:r>
                          <a:rPr lang="fr-FR" sz="2000" i="1">
                            <a:latin typeface="Cambria Math"/>
                          </a:rPr>
                          <m:t>𝑎</m:t>
                        </m:r>
                      </m:sub>
                      <m:sup>
                        <m:r>
                          <a:rPr lang="fr-FR" sz="2000" i="1">
                            <a:latin typeface="Cambria Math"/>
                          </a:rPr>
                          <m:t>∞</m:t>
                        </m:r>
                      </m:sup>
                      <m:e>
                        <m:r>
                          <a:rPr lang="fr-FR" sz="2000" b="0" i="1" smtClean="0">
                            <a:latin typeface="Cambria Math"/>
                          </a:rPr>
                          <m:t>𝑔</m:t>
                        </m:r>
                        <m:d>
                          <m:dPr>
                            <m:ctrlPr>
                              <a:rPr lang="fr-FR" sz="2000" i="1">
                                <a:latin typeface="Cambria Math"/>
                              </a:rPr>
                            </m:ctrlPr>
                          </m:dPr>
                          <m:e>
                            <m:r>
                              <a:rPr lang="fr-FR" sz="2000" i="1">
                                <a:latin typeface="Cambria Math"/>
                              </a:rPr>
                              <m:t>𝑥</m:t>
                            </m:r>
                          </m:e>
                        </m:d>
                        <m:r>
                          <a:rPr lang="fr-FR" sz="2000" i="1">
                            <a:latin typeface="Cambria Math"/>
                          </a:rPr>
                          <m:t>𝑑𝑥</m:t>
                        </m:r>
                      </m:e>
                    </m:nary>
                    <m:r>
                      <a:rPr lang="fr-FR" sz="2000" i="1">
                        <a:latin typeface="Cambria Math"/>
                      </a:rPr>
                      <m:t> </m:t>
                    </m:r>
                  </m:oMath>
                </a14:m>
                <a:r>
                  <a:rPr lang="en-US" sz="2000" dirty="0" smtClean="0"/>
                  <a:t>is also convergent.</a:t>
                </a:r>
                <a:endParaRPr lang="en-US" sz="2000" dirty="0"/>
              </a:p>
              <a:p>
                <a:pPr algn="just"/>
                <a:r>
                  <a:rPr lang="en-US" sz="2000" dirty="0" smtClean="0"/>
                  <a:t>If </a:t>
                </a:r>
                <a14:m>
                  <m:oMath xmlns:m="http://schemas.openxmlformats.org/officeDocument/2006/math">
                    <m:nary>
                      <m:naryPr>
                        <m:ctrlPr>
                          <a:rPr lang="fr-FR" sz="2000" i="1">
                            <a:latin typeface="Cambria Math"/>
                          </a:rPr>
                        </m:ctrlPr>
                      </m:naryPr>
                      <m:sub>
                        <m:r>
                          <a:rPr lang="fr-FR" sz="2000" i="1">
                            <a:latin typeface="Cambria Math"/>
                          </a:rPr>
                          <m:t>𝑎</m:t>
                        </m:r>
                      </m:sub>
                      <m:sup>
                        <m:r>
                          <a:rPr lang="fr-FR" sz="2000" i="1">
                            <a:latin typeface="Cambria Math"/>
                          </a:rPr>
                          <m:t>∞</m:t>
                        </m:r>
                      </m:sup>
                      <m:e>
                        <m:r>
                          <a:rPr lang="fr-FR" sz="2000" b="0" i="1" smtClean="0">
                            <a:latin typeface="Cambria Math"/>
                          </a:rPr>
                          <m:t>𝑔</m:t>
                        </m:r>
                        <m:d>
                          <m:dPr>
                            <m:ctrlPr>
                              <a:rPr lang="fr-FR" sz="2000" i="1">
                                <a:latin typeface="Cambria Math"/>
                              </a:rPr>
                            </m:ctrlPr>
                          </m:dPr>
                          <m:e>
                            <m:r>
                              <a:rPr lang="fr-FR" sz="2000" i="1">
                                <a:latin typeface="Cambria Math"/>
                              </a:rPr>
                              <m:t>𝑥</m:t>
                            </m:r>
                          </m:e>
                        </m:d>
                        <m:r>
                          <a:rPr lang="fr-FR" sz="2000" i="1">
                            <a:latin typeface="Cambria Math"/>
                          </a:rPr>
                          <m:t>𝑑𝑥</m:t>
                        </m:r>
                      </m:e>
                    </m:nary>
                  </m:oMath>
                </a14:m>
                <a:r>
                  <a:rPr lang="en-US" sz="2000" dirty="0" smtClean="0"/>
                  <a:t>is divergent</a:t>
                </a:r>
                <a:r>
                  <a:rPr lang="en-US" sz="2000" dirty="0"/>
                  <a:t>, then </a:t>
                </a:r>
                <a14:m>
                  <m:oMath xmlns:m="http://schemas.openxmlformats.org/officeDocument/2006/math">
                    <m:nary>
                      <m:naryPr>
                        <m:ctrlPr>
                          <a:rPr lang="fr-FR" sz="2000" i="1">
                            <a:latin typeface="Cambria Math"/>
                          </a:rPr>
                        </m:ctrlPr>
                      </m:naryPr>
                      <m:sub>
                        <m:r>
                          <a:rPr lang="fr-FR" sz="2000" i="1">
                            <a:latin typeface="Cambria Math"/>
                          </a:rPr>
                          <m:t>𝑎</m:t>
                        </m:r>
                      </m:sub>
                      <m:sup>
                        <m:r>
                          <a:rPr lang="fr-FR" sz="2000" i="1">
                            <a:latin typeface="Cambria Math"/>
                          </a:rPr>
                          <m:t>∞</m:t>
                        </m:r>
                      </m:sup>
                      <m:e>
                        <m:r>
                          <a:rPr lang="fr-FR" sz="2000" i="1">
                            <a:latin typeface="Cambria Math"/>
                          </a:rPr>
                          <m:t>𝑓</m:t>
                        </m:r>
                        <m:d>
                          <m:dPr>
                            <m:ctrlPr>
                              <a:rPr lang="fr-FR" sz="2000" i="1">
                                <a:latin typeface="Cambria Math"/>
                              </a:rPr>
                            </m:ctrlPr>
                          </m:dPr>
                          <m:e>
                            <m:r>
                              <a:rPr lang="fr-FR" sz="2000" i="1">
                                <a:latin typeface="Cambria Math"/>
                              </a:rPr>
                              <m:t>𝑥</m:t>
                            </m:r>
                          </m:e>
                        </m:d>
                        <m:r>
                          <a:rPr lang="fr-FR" sz="2000" i="1">
                            <a:latin typeface="Cambria Math"/>
                          </a:rPr>
                          <m:t>𝑑𝑥</m:t>
                        </m:r>
                      </m:e>
                    </m:nary>
                    <m:r>
                      <a:rPr lang="fr-FR" sz="2000" i="1">
                        <a:latin typeface="Cambria Math"/>
                      </a:rPr>
                      <m:t> </m:t>
                    </m:r>
                  </m:oMath>
                </a14:m>
                <a:r>
                  <a:rPr lang="en-US" sz="2000" dirty="0" smtClean="0"/>
                  <a:t>is also </a:t>
                </a:r>
                <a:r>
                  <a:rPr lang="en-US" sz="2000" dirty="0"/>
                  <a:t>divergent.</a:t>
                </a:r>
              </a:p>
              <a:p>
                <a:pPr marL="0" indent="0" algn="just">
                  <a:buNone/>
                </a:pPr>
                <a:endParaRPr lang="en-US" sz="2000" dirty="0" smtClean="0"/>
              </a:p>
              <a:p>
                <a:pPr marL="0" indent="0" algn="just">
                  <a:buNone/>
                </a:pPr>
                <a:endParaRPr lang="en-US" sz="2000" dirty="0" smtClean="0"/>
              </a:p>
              <a:p>
                <a:pPr marL="0" indent="3175" algn="just" eaLnBrk="1" hangingPunct="1">
                  <a:buFontTx/>
                  <a:buNone/>
                </a:pPr>
                <a:endParaRPr lang="en-US" sz="2000" dirty="0"/>
              </a:p>
              <a:p>
                <a:pPr marL="0" indent="3175" algn="just" eaLnBrk="1" hangingPunct="1">
                  <a:buNone/>
                </a:pPr>
                <a:endParaRPr lang="fr-FR" sz="2000" dirty="0">
                  <a:solidFill>
                    <a:schemeClr val="tx1"/>
                  </a:solidFill>
                  <a:latin typeface="Arial" charset="0"/>
                  <a:cs typeface="Arial" charset="0"/>
                </a:endParaRPr>
              </a:p>
            </p:txBody>
          </p:sp>
        </mc:Choice>
        <mc:Fallback>
          <p:sp>
            <p:nvSpPr>
              <p:cNvPr id="14" name="Rectangle 5"/>
              <p:cNvSpPr txBox="1">
                <a:spLocks noRot="1" noChangeAspect="1" noMove="1" noResize="1" noEditPoints="1" noAdjustHandles="1" noChangeArrowheads="1" noChangeShapeType="1" noTextEdit="1"/>
              </p:cNvSpPr>
              <p:nvPr/>
            </p:nvSpPr>
            <p:spPr>
              <a:xfrm>
                <a:off x="615950" y="1268760"/>
                <a:ext cx="8059738" cy="4933897"/>
              </a:xfrm>
              <a:prstGeom prst="rect">
                <a:avLst/>
              </a:prstGeom>
              <a:blipFill rotWithShape="1">
                <a:blip r:embed="rId3" cstate="print"/>
                <a:stretch>
                  <a:fillRect l="-756" t="-618"/>
                </a:stretch>
              </a:blipFill>
            </p:spPr>
            <p:txBody>
              <a:bodyPr/>
              <a:lstStyle/>
              <a:p>
                <a:r>
                  <a:rPr lang="en-US">
                    <a:noFill/>
                  </a:rPr>
                  <a:t> </a:t>
                </a:r>
              </a:p>
            </p:txBody>
          </p:sp>
        </mc:Fallback>
      </mc:AlternateContent>
      <p:pic>
        <p:nvPicPr>
          <p:cNvPr id="15" name="Picture 7" descr="0708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75856" y="3119564"/>
            <a:ext cx="3185120" cy="20638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Recalls</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3594032907"/>
      </p:ext>
    </p:extLst>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7504" y="4581128"/>
            <a:ext cx="2664098" cy="19618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15950" y="1375423"/>
                <a:ext cx="8059738" cy="493389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pPr>
                <a:r>
                  <a:rPr lang="en-US" altLang="zh-TW" sz="2000" dirty="0" smtClean="0"/>
                  <a:t>These vectors </a:t>
                </a:r>
                <a14:m>
                  <m:oMath xmlns:m="http://schemas.openxmlformats.org/officeDocument/2006/math">
                    <m:r>
                      <a:rPr lang="en-US" altLang="zh-TW" sz="2000" i="1" dirty="0">
                        <a:latin typeface="Cambria Math"/>
                      </a:rPr>
                      <m:t>𝑖</m:t>
                    </m:r>
                    <m:r>
                      <a:rPr lang="en-US" altLang="zh-TW" sz="2000" i="1" dirty="0">
                        <a:latin typeface="Cambria Math"/>
                      </a:rPr>
                      <m:t> , </m:t>
                    </m:r>
                    <m:r>
                      <a:rPr lang="fr-FR" altLang="zh-TW" sz="2000" i="1" dirty="0">
                        <a:latin typeface="Cambria Math"/>
                      </a:rPr>
                      <m:t>𝑗</m:t>
                    </m:r>
                  </m:oMath>
                </a14:m>
                <a:r>
                  <a:rPr lang="en-US" altLang="zh-TW" sz="2000" dirty="0"/>
                  <a:t> , and</a:t>
                </a:r>
                <a14:m>
                  <m:oMath xmlns:m="http://schemas.openxmlformats.org/officeDocument/2006/math">
                    <m:r>
                      <a:rPr lang="en-US" altLang="zh-TW" sz="2000" i="1" dirty="0">
                        <a:latin typeface="Cambria Math"/>
                      </a:rPr>
                      <m:t> </m:t>
                    </m:r>
                    <m:r>
                      <a:rPr lang="en-US" altLang="zh-TW" sz="2000" i="1" dirty="0">
                        <a:latin typeface="Cambria Math"/>
                      </a:rPr>
                      <m:t>𝑘</m:t>
                    </m:r>
                  </m:oMath>
                </a14:m>
                <a:r>
                  <a:rPr lang="fr-FR" altLang="zh-TW" sz="2000" i="1" dirty="0" smtClean="0">
                    <a:latin typeface="Cambria Math"/>
                  </a:rPr>
                  <a:t> </a:t>
                </a:r>
                <a14:m>
                  <m:oMath xmlns:m="http://schemas.openxmlformats.org/officeDocument/2006/math">
                    <m:r>
                      <a:rPr lang="en-US" altLang="zh-TW" sz="2000" i="1" dirty="0" smtClean="0">
                        <a:latin typeface="Cambria Math"/>
                      </a:rPr>
                      <m:t>𝑖</m:t>
                    </m:r>
                    <m:r>
                      <a:rPr lang="en-US" altLang="zh-TW" sz="2000" i="1" dirty="0" smtClean="0">
                        <a:latin typeface="Cambria Math"/>
                      </a:rPr>
                      <m:t>=</m:t>
                    </m:r>
                    <m:d>
                      <m:dPr>
                        <m:ctrlPr>
                          <a:rPr lang="fr-FR" altLang="zh-TW" sz="2000" b="0" i="1" dirty="0" smtClean="0">
                            <a:latin typeface="Cambria Math"/>
                          </a:rPr>
                        </m:ctrlPr>
                      </m:dPr>
                      <m:e>
                        <m:r>
                          <a:rPr lang="en-US" altLang="zh-TW" sz="2000" i="1" dirty="0" smtClean="0">
                            <a:latin typeface="Cambria Math"/>
                          </a:rPr>
                          <m:t>1,0,0</m:t>
                        </m:r>
                      </m:e>
                    </m:d>
                    <m:r>
                      <a:rPr lang="fr-FR" altLang="zh-TW" sz="2000" b="0" i="1" dirty="0" smtClean="0">
                        <a:latin typeface="Cambria Math"/>
                      </a:rPr>
                      <m:t>,</m:t>
                    </m:r>
                    <m:r>
                      <a:rPr lang="en-US" altLang="zh-TW" sz="2000" i="1" dirty="0" smtClean="0">
                        <a:latin typeface="Cambria Math"/>
                      </a:rPr>
                      <m:t>   </m:t>
                    </m:r>
                    <m:r>
                      <a:rPr lang="fr-FR" altLang="zh-TW" sz="2000" b="0" i="1" dirty="0" smtClean="0">
                        <a:latin typeface="Cambria Math"/>
                      </a:rPr>
                      <m:t> </m:t>
                    </m:r>
                    <m:r>
                      <a:rPr lang="en-US" altLang="zh-TW" sz="2000" i="1" dirty="0" smtClean="0">
                        <a:latin typeface="Cambria Math"/>
                      </a:rPr>
                      <m:t>𝑗</m:t>
                    </m:r>
                    <m:r>
                      <a:rPr lang="en-US" altLang="zh-TW" sz="2000" i="1" dirty="0" smtClean="0">
                        <a:latin typeface="Cambria Math"/>
                      </a:rPr>
                      <m:t>=</m:t>
                    </m:r>
                    <m:d>
                      <m:dPr>
                        <m:ctrlPr>
                          <a:rPr lang="fr-FR" altLang="zh-TW" sz="2000" b="0" i="1" dirty="0" smtClean="0">
                            <a:latin typeface="Cambria Math"/>
                          </a:rPr>
                        </m:ctrlPr>
                      </m:dPr>
                      <m:e>
                        <m:r>
                          <a:rPr lang="en-US" altLang="zh-TW" sz="2000" i="1" dirty="0" smtClean="0">
                            <a:latin typeface="Cambria Math"/>
                          </a:rPr>
                          <m:t>0,1,0</m:t>
                        </m:r>
                      </m:e>
                    </m:d>
                    <m:r>
                      <a:rPr lang="fr-FR" altLang="zh-TW" sz="2000" b="0" i="1" dirty="0" smtClean="0">
                        <a:latin typeface="Cambria Math"/>
                      </a:rPr>
                      <m:t>,</m:t>
                    </m:r>
                    <m:r>
                      <a:rPr lang="en-US" altLang="zh-TW" sz="2000" i="1" dirty="0" smtClean="0">
                        <a:latin typeface="Cambria Math"/>
                      </a:rPr>
                      <m:t>   </m:t>
                    </m:r>
                    <m:r>
                      <a:rPr lang="en-US" altLang="zh-TW" sz="2000" i="1" dirty="0" smtClean="0">
                        <a:latin typeface="Cambria Math"/>
                      </a:rPr>
                      <m:t>𝑘</m:t>
                    </m:r>
                    <m:r>
                      <a:rPr lang="en-US" altLang="zh-TW" sz="2000" i="1" dirty="0" smtClean="0">
                        <a:latin typeface="Cambria Math"/>
                      </a:rPr>
                      <m:t>=(0,0,1)</m:t>
                    </m:r>
                  </m:oMath>
                </a14:m>
                <a:r>
                  <a:rPr lang="en-US" altLang="zh-TW" sz="2000" dirty="0" smtClean="0"/>
                  <a:t>.</a:t>
                </a:r>
                <a:endParaRPr lang="en-US" altLang="zh-TW" sz="2000" dirty="0"/>
              </a:p>
              <a:p>
                <a:pPr marL="0" indent="0">
                  <a:buNone/>
                </a:pPr>
                <a:r>
                  <a:rPr lang="en-US" altLang="zh-TW" sz="2000" dirty="0" smtClean="0"/>
                  <a:t>are called </a:t>
                </a:r>
                <a:r>
                  <a:rPr lang="en-US" altLang="zh-TW" sz="2000" dirty="0"/>
                  <a:t>the </a:t>
                </a:r>
                <a:r>
                  <a:rPr lang="en-US" altLang="zh-TW" sz="2000" dirty="0" smtClean="0">
                    <a:solidFill>
                      <a:srgbClr val="C00000"/>
                    </a:solidFill>
                  </a:rPr>
                  <a:t>standard </a:t>
                </a:r>
                <a:r>
                  <a:rPr lang="en-US" altLang="zh-TW" sz="2000" dirty="0">
                    <a:solidFill>
                      <a:srgbClr val="C00000"/>
                    </a:solidFill>
                  </a:rPr>
                  <a:t>basis vectors</a:t>
                </a:r>
                <a:r>
                  <a:rPr lang="en-US" altLang="zh-TW" sz="2000" dirty="0" smtClean="0">
                    <a:solidFill>
                      <a:srgbClr val="C00000"/>
                    </a:solidFill>
                  </a:rPr>
                  <a:t>.</a:t>
                </a:r>
                <a:endParaRPr lang="en-US" altLang="zh-TW" sz="2000" dirty="0">
                  <a:solidFill>
                    <a:srgbClr val="C00000"/>
                  </a:solidFill>
                </a:endParaRPr>
              </a:p>
              <a:p>
                <a:pPr marL="0" indent="0">
                  <a:buNone/>
                </a:pPr>
                <a:r>
                  <a:rPr lang="en-US" altLang="zh-TW" sz="2000" dirty="0" smtClean="0">
                    <a:solidFill>
                      <a:schemeClr val="tx1"/>
                    </a:solidFill>
                  </a:rPr>
                  <a:t>Any vector </a:t>
                </a:r>
                <a14:m>
                  <m:oMath xmlns:m="http://schemas.openxmlformats.org/officeDocument/2006/math">
                    <m:r>
                      <a:rPr lang="fr-FR" altLang="zh-TW" sz="2000" b="0" i="1" smtClean="0">
                        <a:solidFill>
                          <a:schemeClr val="tx1"/>
                        </a:solidFill>
                        <a:latin typeface="Cambria Math"/>
                      </a:rPr>
                      <m:t>𝑎</m:t>
                    </m:r>
                    <m:r>
                      <a:rPr lang="fr-FR" altLang="zh-TW" sz="2000" b="0" i="1" smtClean="0">
                        <a:solidFill>
                          <a:schemeClr val="tx1"/>
                        </a:solidFill>
                        <a:latin typeface="Cambria Math"/>
                      </a:rPr>
                      <m:t>=</m:t>
                    </m:r>
                    <m:d>
                      <m:dPr>
                        <m:ctrlPr>
                          <a:rPr lang="fr-FR" altLang="zh-TW" sz="2000" b="0" i="1" smtClean="0">
                            <a:solidFill>
                              <a:schemeClr val="tx1"/>
                            </a:solidFill>
                            <a:latin typeface="Cambria Math"/>
                          </a:rPr>
                        </m:ctrlPr>
                      </m:dPr>
                      <m:e>
                        <m:sSub>
                          <m:sSubPr>
                            <m:ctrlPr>
                              <a:rPr lang="fr-FR" altLang="zh-TW" sz="2000" b="0" i="1" smtClean="0">
                                <a:solidFill>
                                  <a:schemeClr val="tx1"/>
                                </a:solidFill>
                                <a:latin typeface="Cambria Math"/>
                              </a:rPr>
                            </m:ctrlPr>
                          </m:sSubPr>
                          <m:e>
                            <m:r>
                              <a:rPr lang="fr-FR" altLang="zh-TW" sz="2000" b="0" i="1" smtClean="0">
                                <a:solidFill>
                                  <a:schemeClr val="tx1"/>
                                </a:solidFill>
                                <a:latin typeface="Cambria Math"/>
                              </a:rPr>
                              <m:t>𝑎</m:t>
                            </m:r>
                          </m:e>
                          <m:sub>
                            <m:r>
                              <a:rPr lang="fr-FR" altLang="zh-TW" sz="2000" b="0" i="1" smtClean="0">
                                <a:solidFill>
                                  <a:schemeClr val="tx1"/>
                                </a:solidFill>
                                <a:latin typeface="Cambria Math"/>
                              </a:rPr>
                              <m:t>1</m:t>
                            </m:r>
                          </m:sub>
                        </m:sSub>
                        <m:r>
                          <a:rPr lang="fr-FR" altLang="zh-TW" sz="2000" b="0" i="1" smtClean="0">
                            <a:solidFill>
                              <a:schemeClr val="tx1"/>
                            </a:solidFill>
                            <a:latin typeface="Cambria Math"/>
                          </a:rPr>
                          <m:t>,</m:t>
                        </m:r>
                        <m:sSub>
                          <m:sSubPr>
                            <m:ctrlPr>
                              <a:rPr lang="fr-FR" altLang="zh-TW" sz="2000" b="0" i="1" smtClean="0">
                                <a:solidFill>
                                  <a:schemeClr val="tx1"/>
                                </a:solidFill>
                                <a:latin typeface="Cambria Math"/>
                              </a:rPr>
                            </m:ctrlPr>
                          </m:sSubPr>
                          <m:e>
                            <m:r>
                              <a:rPr lang="fr-FR" altLang="zh-TW" sz="2000" b="0" i="1" smtClean="0">
                                <a:solidFill>
                                  <a:schemeClr val="tx1"/>
                                </a:solidFill>
                                <a:latin typeface="Cambria Math"/>
                              </a:rPr>
                              <m:t>𝑎</m:t>
                            </m:r>
                          </m:e>
                          <m:sub>
                            <m:r>
                              <a:rPr lang="fr-FR" altLang="zh-TW" sz="2000" b="0" i="1" smtClean="0">
                                <a:solidFill>
                                  <a:schemeClr val="tx1"/>
                                </a:solidFill>
                                <a:latin typeface="Cambria Math"/>
                              </a:rPr>
                              <m:t>2</m:t>
                            </m:r>
                          </m:sub>
                        </m:sSub>
                        <m:r>
                          <a:rPr lang="fr-FR" altLang="zh-TW" sz="2000" b="0" i="1" smtClean="0">
                            <a:solidFill>
                              <a:schemeClr val="tx1"/>
                            </a:solidFill>
                            <a:latin typeface="Cambria Math"/>
                          </a:rPr>
                          <m:t>,</m:t>
                        </m:r>
                        <m:sSub>
                          <m:sSubPr>
                            <m:ctrlPr>
                              <a:rPr lang="fr-FR" altLang="zh-TW" sz="2000" b="0" i="1" smtClean="0">
                                <a:solidFill>
                                  <a:schemeClr val="tx1"/>
                                </a:solidFill>
                                <a:latin typeface="Cambria Math"/>
                              </a:rPr>
                            </m:ctrlPr>
                          </m:sSubPr>
                          <m:e>
                            <m:r>
                              <a:rPr lang="fr-FR" altLang="zh-TW" sz="2000" b="0" i="1" smtClean="0">
                                <a:solidFill>
                                  <a:schemeClr val="tx1"/>
                                </a:solidFill>
                                <a:latin typeface="Cambria Math"/>
                              </a:rPr>
                              <m:t>𝑎</m:t>
                            </m:r>
                          </m:e>
                          <m:sub>
                            <m:r>
                              <a:rPr lang="fr-FR" altLang="zh-TW" sz="2000" b="0" i="1" smtClean="0">
                                <a:solidFill>
                                  <a:schemeClr val="tx1"/>
                                </a:solidFill>
                                <a:latin typeface="Cambria Math"/>
                              </a:rPr>
                              <m:t>3</m:t>
                            </m:r>
                          </m:sub>
                        </m:sSub>
                      </m:e>
                    </m:d>
                    <m:r>
                      <a:rPr lang="fr-FR" altLang="zh-TW" sz="2000" b="0" i="1" smtClean="0">
                        <a:solidFill>
                          <a:schemeClr val="tx1"/>
                        </a:solidFill>
                        <a:latin typeface="Cambria Math"/>
                      </a:rPr>
                      <m:t> </m:t>
                    </m:r>
                  </m:oMath>
                </a14:m>
                <a:r>
                  <a:rPr lang="en-US" altLang="zh-TW" sz="2000" dirty="0" smtClean="0">
                    <a:solidFill>
                      <a:schemeClr val="tx1"/>
                    </a:solidFill>
                  </a:rPr>
                  <a:t> can be written as </a:t>
                </a:r>
                <a:r>
                  <a:rPr lang="en-US" altLang="zh-TW" sz="2000" dirty="0" smtClean="0">
                    <a:solidFill>
                      <a:schemeClr val="tx1"/>
                    </a:solidFill>
                  </a:rPr>
                  <a:t>	</a:t>
                </a:r>
                <a14:m>
                  <m:oMath xmlns:m="http://schemas.openxmlformats.org/officeDocument/2006/math">
                    <m:acc>
                      <m:accPr>
                        <m:chr m:val="⃗"/>
                        <m:ctrlPr>
                          <a:rPr lang="en-US" altLang="zh-TW" sz="2000" i="1" smtClean="0">
                            <a:solidFill>
                              <a:schemeClr val="tx1"/>
                            </a:solidFill>
                            <a:latin typeface="Cambria Math"/>
                          </a:rPr>
                        </m:ctrlPr>
                      </m:accPr>
                      <m:e>
                        <m:r>
                          <a:rPr lang="fr-FR" altLang="zh-TW" sz="2000" b="0" i="1" smtClean="0">
                            <a:solidFill>
                              <a:schemeClr val="tx1"/>
                            </a:solidFill>
                            <a:latin typeface="Cambria Math"/>
                          </a:rPr>
                          <m:t>𝑎</m:t>
                        </m:r>
                      </m:e>
                    </m:acc>
                    <m:r>
                      <a:rPr lang="fr-FR" altLang="zh-TW" sz="2000" b="0" i="1" smtClean="0">
                        <a:solidFill>
                          <a:schemeClr val="tx1"/>
                        </a:solidFill>
                        <a:latin typeface="Cambria Math"/>
                      </a:rPr>
                      <m:t>=</m:t>
                    </m:r>
                    <m:sSub>
                      <m:sSubPr>
                        <m:ctrlPr>
                          <a:rPr lang="fr-FR" altLang="zh-TW" sz="2000" b="0" i="1" smtClean="0">
                            <a:solidFill>
                              <a:schemeClr val="tx1"/>
                            </a:solidFill>
                            <a:latin typeface="Cambria Math"/>
                          </a:rPr>
                        </m:ctrlPr>
                      </m:sSubPr>
                      <m:e>
                        <m:r>
                          <a:rPr lang="fr-FR" altLang="zh-TW" sz="2000" b="0" i="1" smtClean="0">
                            <a:solidFill>
                              <a:schemeClr val="tx1"/>
                            </a:solidFill>
                            <a:latin typeface="Cambria Math"/>
                          </a:rPr>
                          <m:t>𝑎</m:t>
                        </m:r>
                      </m:e>
                      <m:sub>
                        <m:r>
                          <a:rPr lang="fr-FR" altLang="zh-TW" sz="2000" b="0" i="1" smtClean="0">
                            <a:solidFill>
                              <a:schemeClr val="tx1"/>
                            </a:solidFill>
                            <a:latin typeface="Cambria Math"/>
                          </a:rPr>
                          <m:t>1</m:t>
                        </m:r>
                      </m:sub>
                    </m:sSub>
                    <m:r>
                      <a:rPr lang="fr-FR" altLang="zh-TW" sz="2000" b="0" i="1" smtClean="0">
                        <a:solidFill>
                          <a:schemeClr val="tx1"/>
                        </a:solidFill>
                        <a:latin typeface="Cambria Math"/>
                      </a:rPr>
                      <m:t>𝑖</m:t>
                    </m:r>
                    <m:r>
                      <a:rPr lang="fr-FR" altLang="zh-TW" sz="2000" b="0" i="1" smtClean="0">
                        <a:solidFill>
                          <a:schemeClr val="tx1"/>
                        </a:solidFill>
                        <a:latin typeface="Cambria Math"/>
                      </a:rPr>
                      <m:t>+</m:t>
                    </m:r>
                    <m:sSub>
                      <m:sSubPr>
                        <m:ctrlPr>
                          <a:rPr lang="fr-FR" altLang="zh-TW" sz="2000" b="0" i="1" smtClean="0">
                            <a:solidFill>
                              <a:schemeClr val="tx1"/>
                            </a:solidFill>
                            <a:latin typeface="Cambria Math"/>
                          </a:rPr>
                        </m:ctrlPr>
                      </m:sSubPr>
                      <m:e>
                        <m:r>
                          <a:rPr lang="fr-FR" altLang="zh-TW" sz="2000" b="0" i="1" smtClean="0">
                            <a:solidFill>
                              <a:schemeClr val="tx1"/>
                            </a:solidFill>
                            <a:latin typeface="Cambria Math"/>
                          </a:rPr>
                          <m:t>𝑎</m:t>
                        </m:r>
                      </m:e>
                      <m:sub>
                        <m:r>
                          <a:rPr lang="fr-FR" altLang="zh-TW" sz="2000" b="0" i="1" smtClean="0">
                            <a:solidFill>
                              <a:schemeClr val="tx1"/>
                            </a:solidFill>
                            <a:latin typeface="Cambria Math"/>
                          </a:rPr>
                          <m:t>2</m:t>
                        </m:r>
                      </m:sub>
                    </m:sSub>
                    <m:r>
                      <a:rPr lang="fr-FR" altLang="zh-TW" sz="2000" b="0" i="1" smtClean="0">
                        <a:solidFill>
                          <a:schemeClr val="tx1"/>
                        </a:solidFill>
                        <a:latin typeface="Cambria Math"/>
                      </a:rPr>
                      <m:t>𝑗</m:t>
                    </m:r>
                    <m:r>
                      <a:rPr lang="fr-FR" altLang="zh-TW" sz="2000" b="0" i="1" smtClean="0">
                        <a:solidFill>
                          <a:schemeClr val="tx1"/>
                        </a:solidFill>
                        <a:latin typeface="Cambria Math"/>
                      </a:rPr>
                      <m:t>+</m:t>
                    </m:r>
                    <m:sSub>
                      <m:sSubPr>
                        <m:ctrlPr>
                          <a:rPr lang="fr-FR" altLang="zh-TW" sz="2000" b="0" i="1" smtClean="0">
                            <a:solidFill>
                              <a:schemeClr val="tx1"/>
                            </a:solidFill>
                            <a:latin typeface="Cambria Math"/>
                          </a:rPr>
                        </m:ctrlPr>
                      </m:sSubPr>
                      <m:e>
                        <m:r>
                          <a:rPr lang="fr-FR" altLang="zh-TW" sz="2000" b="0" i="1" smtClean="0">
                            <a:solidFill>
                              <a:schemeClr val="tx1"/>
                            </a:solidFill>
                            <a:latin typeface="Cambria Math"/>
                          </a:rPr>
                          <m:t>𝑎</m:t>
                        </m:r>
                      </m:e>
                      <m:sub>
                        <m:r>
                          <a:rPr lang="fr-FR" altLang="zh-TW" sz="2000" b="0" i="1" smtClean="0">
                            <a:solidFill>
                              <a:schemeClr val="tx1"/>
                            </a:solidFill>
                            <a:latin typeface="Cambria Math"/>
                          </a:rPr>
                          <m:t>3</m:t>
                        </m:r>
                      </m:sub>
                    </m:sSub>
                    <m:r>
                      <a:rPr lang="fr-FR" altLang="zh-TW" sz="2000" b="0" i="1" smtClean="0">
                        <a:solidFill>
                          <a:schemeClr val="tx1"/>
                        </a:solidFill>
                        <a:latin typeface="Cambria Math"/>
                      </a:rPr>
                      <m:t>𝑘</m:t>
                    </m:r>
                    <m:r>
                      <a:rPr lang="fr-FR" altLang="zh-TW" sz="2000" b="0" i="1" smtClean="0">
                        <a:solidFill>
                          <a:schemeClr val="tx1"/>
                        </a:solidFill>
                        <a:latin typeface="Cambria Math"/>
                      </a:rPr>
                      <m:t>.</m:t>
                    </m:r>
                  </m:oMath>
                </a14:m>
                <a:endParaRPr lang="en-US" altLang="zh-TW" sz="2000" dirty="0" smtClean="0">
                  <a:solidFill>
                    <a:schemeClr val="tx1"/>
                  </a:solidFill>
                </a:endParaRPr>
              </a:p>
              <a:p>
                <a:pPr marL="0" indent="0">
                  <a:buNone/>
                </a:pPr>
                <a:endParaRPr lang="en-US" sz="2000" dirty="0" smtClean="0">
                  <a:solidFill>
                    <a:srgbClr val="3333FF"/>
                  </a:solidFill>
                  <a:latin typeface="Arial" charset="0"/>
                  <a:cs typeface="Arial" charset="0"/>
                </a:endParaRPr>
              </a:p>
              <a:p>
                <a:pPr marL="0" indent="0">
                  <a:buNone/>
                </a:pPr>
                <a:r>
                  <a:rPr lang="en-US" sz="2000" dirty="0" smtClean="0">
                    <a:solidFill>
                      <a:srgbClr val="3333FF"/>
                    </a:solidFill>
                    <a:latin typeface="Arial" charset="0"/>
                    <a:cs typeface="Arial" charset="0"/>
                  </a:rPr>
                  <a:t>Definition</a:t>
                </a:r>
                <a:r>
                  <a:rPr lang="en-US" sz="2000" dirty="0">
                    <a:solidFill>
                      <a:srgbClr val="3333FF"/>
                    </a:solidFill>
                    <a:latin typeface="Arial" charset="0"/>
                    <a:cs typeface="Arial" charset="0"/>
                  </a:rPr>
                  <a:t>: </a:t>
                </a:r>
                <a:r>
                  <a:rPr lang="en-US" altLang="zh-TW" sz="2000" dirty="0"/>
                  <a:t>If </a:t>
                </a:r>
                <a14:m>
                  <m:oMath xmlns:m="http://schemas.openxmlformats.org/officeDocument/2006/math">
                    <m:r>
                      <a:rPr lang="fr-FR" altLang="zh-TW" sz="2000" i="1">
                        <a:latin typeface="Cambria Math"/>
                      </a:rPr>
                      <m:t>𝑎</m:t>
                    </m:r>
                    <m:r>
                      <a:rPr lang="fr-FR" altLang="zh-TW" sz="2000" i="1">
                        <a:latin typeface="Cambria Math"/>
                      </a:rPr>
                      <m:t>=</m:t>
                    </m:r>
                    <m:d>
                      <m:dPr>
                        <m:ctrlPr>
                          <a:rPr lang="fr-FR" altLang="zh-TW" sz="2000" i="1">
                            <a:latin typeface="Cambria Math"/>
                          </a:rPr>
                        </m:ctrlPr>
                      </m:dPr>
                      <m:e>
                        <m:sSub>
                          <m:sSubPr>
                            <m:ctrlPr>
                              <a:rPr lang="fr-FR" altLang="zh-TW" sz="2000" i="1">
                                <a:latin typeface="Cambria Math"/>
                              </a:rPr>
                            </m:ctrlPr>
                          </m:sSubPr>
                          <m:e>
                            <m:r>
                              <a:rPr lang="fr-FR" altLang="zh-TW" sz="2000" i="1">
                                <a:latin typeface="Cambria Math"/>
                              </a:rPr>
                              <m:t>𝑎</m:t>
                            </m:r>
                          </m:e>
                          <m:sub>
                            <m:r>
                              <a:rPr lang="fr-FR" altLang="zh-TW" sz="2000" i="1">
                                <a:latin typeface="Cambria Math"/>
                              </a:rPr>
                              <m:t>1</m:t>
                            </m:r>
                          </m:sub>
                        </m:sSub>
                        <m:r>
                          <a:rPr lang="fr-FR" altLang="zh-TW" sz="2000" i="1">
                            <a:latin typeface="Cambria Math"/>
                          </a:rPr>
                          <m:t>,</m:t>
                        </m:r>
                        <m:sSub>
                          <m:sSubPr>
                            <m:ctrlPr>
                              <a:rPr lang="fr-FR" altLang="zh-TW" sz="2000" i="1">
                                <a:latin typeface="Cambria Math"/>
                              </a:rPr>
                            </m:ctrlPr>
                          </m:sSubPr>
                          <m:e>
                            <m:r>
                              <a:rPr lang="fr-FR" altLang="zh-TW" sz="2000" i="1">
                                <a:latin typeface="Cambria Math"/>
                              </a:rPr>
                              <m:t>𝑎</m:t>
                            </m:r>
                          </m:e>
                          <m:sub>
                            <m:r>
                              <a:rPr lang="fr-FR" altLang="zh-TW" sz="2000" i="1">
                                <a:latin typeface="Cambria Math"/>
                              </a:rPr>
                              <m:t>2</m:t>
                            </m:r>
                          </m:sub>
                        </m:sSub>
                        <m:r>
                          <a:rPr lang="fr-FR" altLang="zh-TW" sz="2000" i="1">
                            <a:latin typeface="Cambria Math"/>
                          </a:rPr>
                          <m:t>,</m:t>
                        </m:r>
                        <m:sSub>
                          <m:sSubPr>
                            <m:ctrlPr>
                              <a:rPr lang="fr-FR" altLang="zh-TW" sz="2000" i="1">
                                <a:latin typeface="Cambria Math"/>
                              </a:rPr>
                            </m:ctrlPr>
                          </m:sSubPr>
                          <m:e>
                            <m:r>
                              <a:rPr lang="fr-FR" altLang="zh-TW" sz="2000" i="1">
                                <a:latin typeface="Cambria Math"/>
                              </a:rPr>
                              <m:t>𝑎</m:t>
                            </m:r>
                          </m:e>
                          <m:sub>
                            <m:r>
                              <a:rPr lang="fr-FR" altLang="zh-TW" sz="2000" i="1">
                                <a:latin typeface="Cambria Math"/>
                              </a:rPr>
                              <m:t>3</m:t>
                            </m:r>
                          </m:sub>
                        </m:sSub>
                      </m:e>
                    </m:d>
                    <m:r>
                      <a:rPr lang="fr-FR" altLang="zh-TW" sz="2000" i="1">
                        <a:latin typeface="Cambria Math"/>
                      </a:rPr>
                      <m:t> </m:t>
                    </m:r>
                  </m:oMath>
                </a14:m>
                <a:r>
                  <a:rPr lang="en-US" altLang="zh-TW" sz="2000" dirty="0"/>
                  <a:t>and </a:t>
                </a:r>
                <a14:m>
                  <m:oMath xmlns:m="http://schemas.openxmlformats.org/officeDocument/2006/math">
                    <m:r>
                      <a:rPr lang="fr-FR" altLang="zh-TW" sz="2000" i="1">
                        <a:latin typeface="Cambria Math"/>
                      </a:rPr>
                      <m:t>𝑏</m:t>
                    </m:r>
                    <m:r>
                      <a:rPr lang="fr-FR" altLang="zh-TW" sz="2000" i="1">
                        <a:latin typeface="Cambria Math"/>
                      </a:rPr>
                      <m:t>=</m:t>
                    </m:r>
                    <m:d>
                      <m:dPr>
                        <m:ctrlPr>
                          <a:rPr lang="fr-FR" altLang="zh-TW" sz="2000" i="1">
                            <a:latin typeface="Cambria Math"/>
                          </a:rPr>
                        </m:ctrlPr>
                      </m:dPr>
                      <m:e>
                        <m:sSub>
                          <m:sSubPr>
                            <m:ctrlPr>
                              <a:rPr lang="fr-FR" altLang="zh-TW" sz="2000" i="1">
                                <a:latin typeface="Cambria Math"/>
                              </a:rPr>
                            </m:ctrlPr>
                          </m:sSubPr>
                          <m:e>
                            <m:r>
                              <a:rPr lang="fr-FR" altLang="zh-TW" sz="2000" i="1">
                                <a:latin typeface="Cambria Math"/>
                              </a:rPr>
                              <m:t>𝑏</m:t>
                            </m:r>
                          </m:e>
                          <m:sub>
                            <m:r>
                              <a:rPr lang="fr-FR" altLang="zh-TW" sz="2000" i="1">
                                <a:latin typeface="Cambria Math"/>
                              </a:rPr>
                              <m:t>1</m:t>
                            </m:r>
                          </m:sub>
                        </m:sSub>
                        <m:r>
                          <a:rPr lang="fr-FR" altLang="zh-TW" sz="2000" i="1">
                            <a:latin typeface="Cambria Math"/>
                          </a:rPr>
                          <m:t>,</m:t>
                        </m:r>
                        <m:sSub>
                          <m:sSubPr>
                            <m:ctrlPr>
                              <a:rPr lang="fr-FR" altLang="zh-TW" sz="2000" i="1">
                                <a:latin typeface="Cambria Math"/>
                              </a:rPr>
                            </m:ctrlPr>
                          </m:sSubPr>
                          <m:e>
                            <m:r>
                              <a:rPr lang="fr-FR" altLang="zh-TW" sz="2000" i="1">
                                <a:latin typeface="Cambria Math"/>
                              </a:rPr>
                              <m:t>𝑏</m:t>
                            </m:r>
                          </m:e>
                          <m:sub>
                            <m:r>
                              <a:rPr lang="fr-FR" altLang="zh-TW" sz="2000" i="1">
                                <a:latin typeface="Cambria Math"/>
                              </a:rPr>
                              <m:t>2</m:t>
                            </m:r>
                          </m:sub>
                        </m:sSub>
                        <m:r>
                          <a:rPr lang="fr-FR" altLang="zh-TW" sz="2000" i="1">
                            <a:latin typeface="Cambria Math"/>
                          </a:rPr>
                          <m:t>,</m:t>
                        </m:r>
                        <m:sSub>
                          <m:sSubPr>
                            <m:ctrlPr>
                              <a:rPr lang="fr-FR" altLang="zh-TW" sz="2000" i="1">
                                <a:latin typeface="Cambria Math"/>
                              </a:rPr>
                            </m:ctrlPr>
                          </m:sSubPr>
                          <m:e>
                            <m:r>
                              <a:rPr lang="fr-FR" altLang="zh-TW" sz="2000" i="1">
                                <a:latin typeface="Cambria Math"/>
                              </a:rPr>
                              <m:t>𝑏</m:t>
                            </m:r>
                          </m:e>
                          <m:sub>
                            <m:r>
                              <a:rPr lang="fr-FR" altLang="zh-TW" sz="2000" i="1">
                                <a:latin typeface="Cambria Math"/>
                              </a:rPr>
                              <m:t>3</m:t>
                            </m:r>
                          </m:sub>
                        </m:sSub>
                      </m:e>
                    </m:d>
                    <m:r>
                      <a:rPr lang="fr-FR" altLang="zh-TW" sz="2000" i="1">
                        <a:latin typeface="Cambria Math"/>
                      </a:rPr>
                      <m:t> </m:t>
                    </m:r>
                  </m:oMath>
                </a14:m>
                <a:r>
                  <a:rPr lang="en-US" altLang="zh-TW" sz="2000" dirty="0"/>
                  <a:t>, then the </a:t>
                </a:r>
                <a:r>
                  <a:rPr lang="en-US" altLang="zh-TW" sz="2000" dirty="0">
                    <a:solidFill>
                      <a:srgbClr val="C00000"/>
                    </a:solidFill>
                  </a:rPr>
                  <a:t>dot product </a:t>
                </a:r>
                <a:r>
                  <a:rPr lang="en-US" altLang="zh-TW" sz="2000" dirty="0"/>
                  <a:t>of </a:t>
                </a:r>
                <a14:m>
                  <m:oMath xmlns:m="http://schemas.openxmlformats.org/officeDocument/2006/math">
                    <m:r>
                      <a:rPr lang="en-US" altLang="zh-TW" sz="2000" i="1" dirty="0">
                        <a:latin typeface="Cambria Math"/>
                      </a:rPr>
                      <m:t>𝑎</m:t>
                    </m:r>
                    <m:r>
                      <a:rPr lang="en-US" altLang="zh-TW" sz="2000" i="1" dirty="0">
                        <a:latin typeface="Cambria Math"/>
                      </a:rPr>
                      <m:t> </m:t>
                    </m:r>
                  </m:oMath>
                </a14:m>
                <a:r>
                  <a:rPr lang="en-US" altLang="zh-TW" sz="2000" dirty="0"/>
                  <a:t>and </a:t>
                </a:r>
                <a14:m>
                  <m:oMath xmlns:m="http://schemas.openxmlformats.org/officeDocument/2006/math">
                    <m:r>
                      <a:rPr lang="en-US" altLang="zh-TW" sz="2000" i="1" dirty="0">
                        <a:latin typeface="Cambria Math"/>
                      </a:rPr>
                      <m:t>𝑏</m:t>
                    </m:r>
                  </m:oMath>
                </a14:m>
                <a:r>
                  <a:rPr lang="en-US" altLang="zh-TW" sz="2000" dirty="0"/>
                  <a:t> is the number </a:t>
                </a:r>
                <a14:m>
                  <m:oMath xmlns:m="http://schemas.openxmlformats.org/officeDocument/2006/math">
                    <m:r>
                      <a:rPr lang="en-US" altLang="zh-TW" sz="2000" i="1" dirty="0">
                        <a:latin typeface="Cambria Math"/>
                      </a:rPr>
                      <m:t>𝑎</m:t>
                    </m:r>
                    <m:r>
                      <a:rPr lang="en-US" altLang="zh-TW" sz="2000" i="1" dirty="0">
                        <a:latin typeface="Cambria Math"/>
                      </a:rPr>
                      <m:t>‧</m:t>
                    </m:r>
                    <m:r>
                      <a:rPr lang="en-US" altLang="zh-TW" sz="2000" i="1" dirty="0">
                        <a:latin typeface="Cambria Math"/>
                      </a:rPr>
                      <m:t>𝑏</m:t>
                    </m:r>
                  </m:oMath>
                </a14:m>
                <a:r>
                  <a:rPr lang="en-US" altLang="zh-TW" sz="2000" dirty="0"/>
                  <a:t> </a:t>
                </a:r>
                <a:r>
                  <a:rPr lang="en-US" altLang="zh-TW" sz="2000" dirty="0"/>
                  <a:t>given by</a:t>
                </a:r>
              </a:p>
              <a:p>
                <a:pPr marL="0" indent="0">
                  <a:buNone/>
                </a:pPr>
                <a14:m>
                  <m:oMathPara xmlns:m="http://schemas.openxmlformats.org/officeDocument/2006/math">
                    <m:oMathParaPr>
                      <m:jc m:val="centerGroup"/>
                    </m:oMathParaPr>
                    <m:oMath xmlns:m="http://schemas.openxmlformats.org/officeDocument/2006/math">
                      <m:acc>
                        <m:accPr>
                          <m:chr m:val="⃗"/>
                          <m:ctrlPr>
                            <a:rPr lang="en-US" altLang="zh-TW" sz="2000" i="1">
                              <a:latin typeface="Cambria Math"/>
                            </a:rPr>
                          </m:ctrlPr>
                        </m:accPr>
                        <m:e>
                          <m:r>
                            <a:rPr lang="fr-FR" altLang="zh-TW" sz="2000" i="1">
                              <a:latin typeface="Cambria Math"/>
                            </a:rPr>
                            <m:t>𝑎</m:t>
                          </m:r>
                        </m:e>
                      </m:acc>
                      <m:r>
                        <a:rPr lang="fr-FR" altLang="zh-TW" sz="2000" i="1">
                          <a:latin typeface="Cambria Math"/>
                        </a:rPr>
                        <m:t>.</m:t>
                      </m:r>
                      <m:acc>
                        <m:accPr>
                          <m:chr m:val="⃗"/>
                          <m:ctrlPr>
                            <a:rPr lang="en-US" altLang="zh-TW" sz="2000" i="1">
                              <a:latin typeface="Cambria Math"/>
                            </a:rPr>
                          </m:ctrlPr>
                        </m:accPr>
                        <m:e>
                          <m:r>
                            <a:rPr lang="fr-FR" altLang="zh-TW" sz="2000" i="1">
                              <a:latin typeface="Cambria Math"/>
                            </a:rPr>
                            <m:t>𝑏</m:t>
                          </m:r>
                        </m:e>
                      </m:acc>
                      <m:r>
                        <a:rPr lang="fr-FR" altLang="zh-TW" sz="2000" i="1">
                          <a:latin typeface="Cambria Math"/>
                        </a:rPr>
                        <m:t>=</m:t>
                      </m:r>
                      <m:sSub>
                        <m:sSubPr>
                          <m:ctrlPr>
                            <a:rPr lang="fr-FR" altLang="zh-TW" sz="2000" i="1">
                              <a:latin typeface="Cambria Math"/>
                            </a:rPr>
                          </m:ctrlPr>
                        </m:sSubPr>
                        <m:e>
                          <m:r>
                            <a:rPr lang="fr-FR" altLang="zh-TW" sz="2000" i="1">
                              <a:latin typeface="Cambria Math"/>
                            </a:rPr>
                            <m:t>𝑎</m:t>
                          </m:r>
                        </m:e>
                        <m:sub>
                          <m:r>
                            <a:rPr lang="fr-FR" altLang="zh-TW" sz="2000" i="1">
                              <a:latin typeface="Cambria Math"/>
                            </a:rPr>
                            <m:t>1</m:t>
                          </m:r>
                        </m:sub>
                      </m:sSub>
                      <m:sSub>
                        <m:sSubPr>
                          <m:ctrlPr>
                            <a:rPr lang="fr-FR" altLang="zh-TW" sz="2000" i="1">
                              <a:latin typeface="Cambria Math"/>
                            </a:rPr>
                          </m:ctrlPr>
                        </m:sSubPr>
                        <m:e>
                          <m:r>
                            <a:rPr lang="fr-FR" altLang="zh-TW" sz="2000" i="1">
                              <a:latin typeface="Cambria Math"/>
                            </a:rPr>
                            <m:t>𝑏</m:t>
                          </m:r>
                        </m:e>
                        <m:sub>
                          <m:r>
                            <a:rPr lang="fr-FR" altLang="zh-TW" sz="2000" i="1">
                              <a:latin typeface="Cambria Math"/>
                            </a:rPr>
                            <m:t>1</m:t>
                          </m:r>
                        </m:sub>
                      </m:sSub>
                      <m:r>
                        <a:rPr lang="fr-FR" altLang="zh-TW" sz="2000" i="1">
                          <a:latin typeface="Cambria Math"/>
                        </a:rPr>
                        <m:t>+</m:t>
                      </m:r>
                      <m:sSub>
                        <m:sSubPr>
                          <m:ctrlPr>
                            <a:rPr lang="fr-FR" altLang="zh-TW" sz="2000" i="1">
                              <a:latin typeface="Cambria Math"/>
                            </a:rPr>
                          </m:ctrlPr>
                        </m:sSubPr>
                        <m:e>
                          <m:r>
                            <a:rPr lang="fr-FR" altLang="zh-TW" sz="2000" i="1">
                              <a:latin typeface="Cambria Math"/>
                            </a:rPr>
                            <m:t>𝑎</m:t>
                          </m:r>
                        </m:e>
                        <m:sub>
                          <m:r>
                            <a:rPr lang="fr-FR" altLang="zh-TW" sz="2000" i="1">
                              <a:latin typeface="Cambria Math"/>
                            </a:rPr>
                            <m:t>2</m:t>
                          </m:r>
                        </m:sub>
                      </m:sSub>
                      <m:sSub>
                        <m:sSubPr>
                          <m:ctrlPr>
                            <a:rPr lang="fr-FR" altLang="zh-TW" sz="2000" i="1">
                              <a:latin typeface="Cambria Math"/>
                            </a:rPr>
                          </m:ctrlPr>
                        </m:sSubPr>
                        <m:e>
                          <m:r>
                            <a:rPr lang="fr-FR" altLang="zh-TW" sz="2000" i="1">
                              <a:latin typeface="Cambria Math"/>
                            </a:rPr>
                            <m:t>𝑏</m:t>
                          </m:r>
                        </m:e>
                        <m:sub>
                          <m:r>
                            <a:rPr lang="fr-FR" altLang="zh-TW" sz="2000" i="1">
                              <a:latin typeface="Cambria Math"/>
                            </a:rPr>
                            <m:t>2</m:t>
                          </m:r>
                        </m:sub>
                      </m:sSub>
                      <m:r>
                        <a:rPr lang="fr-FR" altLang="zh-TW" sz="2000" i="1">
                          <a:latin typeface="Cambria Math"/>
                        </a:rPr>
                        <m:t>+</m:t>
                      </m:r>
                      <m:sSub>
                        <m:sSubPr>
                          <m:ctrlPr>
                            <a:rPr lang="fr-FR" altLang="zh-TW" sz="2000" i="1">
                              <a:latin typeface="Cambria Math"/>
                            </a:rPr>
                          </m:ctrlPr>
                        </m:sSubPr>
                        <m:e>
                          <m:r>
                            <a:rPr lang="fr-FR" altLang="zh-TW" sz="2000" i="1">
                              <a:latin typeface="Cambria Math"/>
                            </a:rPr>
                            <m:t>𝑎</m:t>
                          </m:r>
                        </m:e>
                        <m:sub>
                          <m:r>
                            <a:rPr lang="fr-FR" altLang="zh-TW" sz="2000" i="1">
                              <a:latin typeface="Cambria Math"/>
                            </a:rPr>
                            <m:t>3</m:t>
                          </m:r>
                        </m:sub>
                      </m:sSub>
                      <m:sSub>
                        <m:sSubPr>
                          <m:ctrlPr>
                            <a:rPr lang="fr-FR" altLang="zh-TW" sz="2000" i="1">
                              <a:latin typeface="Cambria Math"/>
                            </a:rPr>
                          </m:ctrlPr>
                        </m:sSubPr>
                        <m:e>
                          <m:r>
                            <a:rPr lang="fr-FR" altLang="zh-TW" sz="2000" i="1">
                              <a:latin typeface="Cambria Math"/>
                            </a:rPr>
                            <m:t>𝑏</m:t>
                          </m:r>
                        </m:e>
                        <m:sub>
                          <m:r>
                            <a:rPr lang="fr-FR" altLang="zh-TW" sz="2000" i="1">
                              <a:latin typeface="Cambria Math"/>
                            </a:rPr>
                            <m:t>3</m:t>
                          </m:r>
                        </m:sub>
                      </m:sSub>
                    </m:oMath>
                  </m:oMathPara>
                </a14:m>
                <a:endParaRPr lang="en-US" altLang="zh-TW" sz="2000" dirty="0"/>
              </a:p>
              <a:p>
                <a:pPr marL="0" indent="0">
                  <a:buNone/>
                </a:pPr>
                <a:r>
                  <a:rPr lang="en-US" altLang="zh-TW" sz="2000" dirty="0" smtClean="0">
                    <a:solidFill>
                      <a:schemeClr val="tx1"/>
                    </a:solidFill>
                  </a:rPr>
                  <a:t>The </a:t>
                </a:r>
                <a:r>
                  <a:rPr lang="en-US" altLang="zh-TW" sz="2000" dirty="0" smtClean="0">
                    <a:solidFill>
                      <a:srgbClr val="C00000"/>
                    </a:solidFill>
                  </a:rPr>
                  <a:t>cross production </a:t>
                </a:r>
                <a:r>
                  <a:rPr lang="en-US" altLang="zh-TW" sz="2000" dirty="0" smtClean="0">
                    <a:solidFill>
                      <a:schemeClr val="tx1"/>
                    </a:solidFill>
                  </a:rPr>
                  <a:t>of </a:t>
                </a:r>
                <a14:m>
                  <m:oMath xmlns:m="http://schemas.openxmlformats.org/officeDocument/2006/math">
                    <m:r>
                      <a:rPr lang="fr-FR" altLang="zh-TW" sz="2000" b="0" i="1" smtClean="0">
                        <a:solidFill>
                          <a:schemeClr val="tx1"/>
                        </a:solidFill>
                        <a:latin typeface="Cambria Math"/>
                      </a:rPr>
                      <m:t>𝑎</m:t>
                    </m:r>
                  </m:oMath>
                </a14:m>
                <a:r>
                  <a:rPr lang="en-US" altLang="zh-TW" sz="2000" dirty="0" smtClean="0">
                    <a:solidFill>
                      <a:schemeClr val="tx1"/>
                    </a:solidFill>
                  </a:rPr>
                  <a:t> and </a:t>
                </a:r>
                <a14:m>
                  <m:oMath xmlns:m="http://schemas.openxmlformats.org/officeDocument/2006/math">
                    <m:r>
                      <a:rPr lang="fr-FR" altLang="zh-TW" sz="2000" b="0" i="1" smtClean="0">
                        <a:solidFill>
                          <a:schemeClr val="tx1"/>
                        </a:solidFill>
                        <a:latin typeface="Cambria Math"/>
                      </a:rPr>
                      <m:t>𝑏</m:t>
                    </m:r>
                  </m:oMath>
                </a14:m>
                <a:r>
                  <a:rPr lang="en-US" altLang="zh-TW" sz="2000" dirty="0" smtClean="0">
                    <a:solidFill>
                      <a:schemeClr val="tx1"/>
                    </a:solidFill>
                  </a:rPr>
                  <a:t> is defined by </a:t>
                </a:r>
              </a:p>
              <a:p>
                <a:pPr marL="0" indent="0">
                  <a:buNone/>
                </a:pPr>
                <a:r>
                  <a:rPr lang="en-US" altLang="zh-TW" sz="2000" dirty="0" smtClean="0">
                    <a:solidFill>
                      <a:schemeClr val="tx1"/>
                    </a:solidFill>
                  </a:rPr>
                  <a:t> </a:t>
                </a:r>
                <a14:m>
                  <m:oMath xmlns:m="http://schemas.openxmlformats.org/officeDocument/2006/math">
                    <m:acc>
                      <m:accPr>
                        <m:chr m:val="⃗"/>
                        <m:ctrlPr>
                          <a:rPr lang="en-US" altLang="zh-TW" sz="2000" i="1">
                            <a:latin typeface="Cambria Math"/>
                          </a:rPr>
                        </m:ctrlPr>
                      </m:accPr>
                      <m:e>
                        <m:r>
                          <a:rPr lang="fr-FR" altLang="zh-TW" sz="2000" i="1">
                            <a:latin typeface="Cambria Math"/>
                          </a:rPr>
                          <m:t>𝑎</m:t>
                        </m:r>
                      </m:e>
                    </m:acc>
                    <m:r>
                      <a:rPr lang="fr-FR" altLang="zh-TW" sz="2000" b="0" i="1" smtClean="0">
                        <a:latin typeface="Cambria Math"/>
                      </a:rPr>
                      <m:t>×</m:t>
                    </m:r>
                    <m:acc>
                      <m:accPr>
                        <m:chr m:val="⃗"/>
                        <m:ctrlPr>
                          <a:rPr lang="en-US" altLang="zh-TW" sz="2000" i="1">
                            <a:latin typeface="Cambria Math"/>
                          </a:rPr>
                        </m:ctrlPr>
                      </m:accPr>
                      <m:e>
                        <m:r>
                          <a:rPr lang="fr-FR" altLang="zh-TW" sz="2000" i="1">
                            <a:latin typeface="Cambria Math"/>
                          </a:rPr>
                          <m:t>𝑏</m:t>
                        </m:r>
                      </m:e>
                    </m:acc>
                    <m:r>
                      <a:rPr lang="fr-FR" altLang="zh-TW" sz="2000" i="1">
                        <a:latin typeface="Cambria Math"/>
                      </a:rPr>
                      <m:t>=</m:t>
                    </m:r>
                    <m:sSub>
                      <m:sSubPr>
                        <m:ctrlPr>
                          <a:rPr lang="fr-FR" altLang="zh-TW" sz="2000" i="1">
                            <a:latin typeface="Cambria Math"/>
                          </a:rPr>
                        </m:ctrlPr>
                      </m:sSubPr>
                      <m:e>
                        <m:r>
                          <a:rPr lang="fr-FR" altLang="zh-TW" sz="2000" i="1">
                            <a:latin typeface="Cambria Math"/>
                          </a:rPr>
                          <m:t>(</m:t>
                        </m:r>
                        <m:r>
                          <a:rPr lang="fr-FR" altLang="zh-TW" sz="2000" i="1">
                            <a:latin typeface="Cambria Math"/>
                          </a:rPr>
                          <m:t>𝑎</m:t>
                        </m:r>
                      </m:e>
                      <m:sub>
                        <m:r>
                          <a:rPr lang="fr-FR" altLang="zh-TW" sz="2000" i="1">
                            <a:latin typeface="Cambria Math"/>
                          </a:rPr>
                          <m:t>2</m:t>
                        </m:r>
                      </m:sub>
                    </m:sSub>
                    <m:sSub>
                      <m:sSubPr>
                        <m:ctrlPr>
                          <a:rPr lang="fr-FR" altLang="zh-TW" sz="2000" i="1">
                            <a:latin typeface="Cambria Math"/>
                          </a:rPr>
                        </m:ctrlPr>
                      </m:sSubPr>
                      <m:e>
                        <m:r>
                          <a:rPr lang="fr-FR" altLang="zh-TW" sz="2000" i="1">
                            <a:latin typeface="Cambria Math"/>
                          </a:rPr>
                          <m:t>𝑏</m:t>
                        </m:r>
                      </m:e>
                      <m:sub>
                        <m:r>
                          <a:rPr lang="fr-FR" altLang="zh-TW" sz="2000" i="1">
                            <a:latin typeface="Cambria Math"/>
                          </a:rPr>
                          <m:t>3</m:t>
                        </m:r>
                      </m:sub>
                    </m:sSub>
                    <m:r>
                      <a:rPr lang="fr-FR" altLang="zh-TW" sz="2000" i="1">
                        <a:latin typeface="Cambria Math"/>
                      </a:rPr>
                      <m:t>−</m:t>
                    </m:r>
                    <m:sSub>
                      <m:sSubPr>
                        <m:ctrlPr>
                          <a:rPr lang="fr-FR" altLang="zh-TW" sz="2000" i="1">
                            <a:latin typeface="Cambria Math"/>
                          </a:rPr>
                        </m:ctrlPr>
                      </m:sSubPr>
                      <m:e>
                        <m:r>
                          <a:rPr lang="fr-FR" altLang="zh-TW" sz="2000" i="1">
                            <a:latin typeface="Cambria Math"/>
                          </a:rPr>
                          <m:t>𝑎</m:t>
                        </m:r>
                      </m:e>
                      <m:sub>
                        <m:r>
                          <a:rPr lang="fr-FR" altLang="zh-TW" sz="2000" i="1">
                            <a:latin typeface="Cambria Math"/>
                          </a:rPr>
                          <m:t>3</m:t>
                        </m:r>
                      </m:sub>
                    </m:sSub>
                    <m:sSub>
                      <m:sSubPr>
                        <m:ctrlPr>
                          <a:rPr lang="fr-FR" altLang="zh-TW" sz="2000" i="1">
                            <a:latin typeface="Cambria Math"/>
                          </a:rPr>
                        </m:ctrlPr>
                      </m:sSubPr>
                      <m:e>
                        <m:r>
                          <a:rPr lang="fr-FR" altLang="zh-TW" sz="2000" i="1">
                            <a:latin typeface="Cambria Math"/>
                          </a:rPr>
                          <m:t>𝑏</m:t>
                        </m:r>
                      </m:e>
                      <m:sub>
                        <m:r>
                          <a:rPr lang="fr-FR" altLang="zh-TW" sz="2000" i="1">
                            <a:latin typeface="Cambria Math"/>
                          </a:rPr>
                          <m:t>2</m:t>
                        </m:r>
                      </m:sub>
                    </m:sSub>
                    <m:r>
                      <a:rPr lang="fr-FR" altLang="zh-TW" sz="2000" i="1">
                        <a:latin typeface="Cambria Math"/>
                      </a:rPr>
                      <m:t>,  </m:t>
                    </m:r>
                    <m:sSub>
                      <m:sSubPr>
                        <m:ctrlPr>
                          <a:rPr lang="fr-FR" altLang="zh-TW" sz="2000" i="1">
                            <a:latin typeface="Cambria Math"/>
                          </a:rPr>
                        </m:ctrlPr>
                      </m:sSubPr>
                      <m:e>
                        <m:r>
                          <a:rPr lang="fr-FR" altLang="zh-TW" sz="2000" i="1">
                            <a:latin typeface="Cambria Math"/>
                          </a:rPr>
                          <m:t>𝑎</m:t>
                        </m:r>
                      </m:e>
                      <m:sub>
                        <m:r>
                          <a:rPr lang="fr-FR" altLang="zh-TW" sz="2000" i="1">
                            <a:latin typeface="Cambria Math"/>
                          </a:rPr>
                          <m:t>3</m:t>
                        </m:r>
                      </m:sub>
                    </m:sSub>
                    <m:sSub>
                      <m:sSubPr>
                        <m:ctrlPr>
                          <a:rPr lang="fr-FR" altLang="zh-TW" sz="2000" i="1">
                            <a:latin typeface="Cambria Math"/>
                          </a:rPr>
                        </m:ctrlPr>
                      </m:sSubPr>
                      <m:e>
                        <m:r>
                          <a:rPr lang="fr-FR" altLang="zh-TW" sz="2000" i="1">
                            <a:latin typeface="Cambria Math"/>
                          </a:rPr>
                          <m:t>𝑏</m:t>
                        </m:r>
                      </m:e>
                      <m:sub>
                        <m:r>
                          <a:rPr lang="fr-FR" altLang="zh-TW" sz="2000" i="1">
                            <a:latin typeface="Cambria Math"/>
                          </a:rPr>
                          <m:t>1</m:t>
                        </m:r>
                      </m:sub>
                    </m:sSub>
                    <m:r>
                      <a:rPr lang="fr-FR" altLang="zh-TW" sz="2000" i="1">
                        <a:latin typeface="Cambria Math"/>
                      </a:rPr>
                      <m:t>−</m:t>
                    </m:r>
                    <m:sSub>
                      <m:sSubPr>
                        <m:ctrlPr>
                          <a:rPr lang="fr-FR" altLang="zh-TW" sz="2000" i="1">
                            <a:latin typeface="Cambria Math"/>
                          </a:rPr>
                        </m:ctrlPr>
                      </m:sSubPr>
                      <m:e>
                        <m:r>
                          <a:rPr lang="fr-FR" altLang="zh-TW" sz="2000" i="1">
                            <a:latin typeface="Cambria Math"/>
                          </a:rPr>
                          <m:t>𝑎</m:t>
                        </m:r>
                      </m:e>
                      <m:sub>
                        <m:r>
                          <a:rPr lang="fr-FR" altLang="zh-TW" sz="2000" i="1">
                            <a:latin typeface="Cambria Math"/>
                          </a:rPr>
                          <m:t>1</m:t>
                        </m:r>
                      </m:sub>
                    </m:sSub>
                    <m:sSub>
                      <m:sSubPr>
                        <m:ctrlPr>
                          <a:rPr lang="fr-FR" altLang="zh-TW" sz="2000" i="1">
                            <a:latin typeface="Cambria Math"/>
                          </a:rPr>
                        </m:ctrlPr>
                      </m:sSubPr>
                      <m:e>
                        <m:r>
                          <a:rPr lang="fr-FR" altLang="zh-TW" sz="2000" i="1">
                            <a:latin typeface="Cambria Math"/>
                          </a:rPr>
                          <m:t>𝑏</m:t>
                        </m:r>
                      </m:e>
                      <m:sub>
                        <m:r>
                          <a:rPr lang="fr-FR" altLang="zh-TW" sz="2000" i="1">
                            <a:latin typeface="Cambria Math"/>
                          </a:rPr>
                          <m:t>3</m:t>
                        </m:r>
                      </m:sub>
                    </m:sSub>
                    <m:r>
                      <a:rPr lang="fr-FR" altLang="zh-TW" sz="2000" i="1">
                        <a:latin typeface="Cambria Math"/>
                      </a:rPr>
                      <m:t>, </m:t>
                    </m:r>
                    <m:sSub>
                      <m:sSubPr>
                        <m:ctrlPr>
                          <a:rPr lang="fr-FR" altLang="zh-TW" sz="2000" i="1">
                            <a:latin typeface="Cambria Math"/>
                          </a:rPr>
                        </m:ctrlPr>
                      </m:sSubPr>
                      <m:e>
                        <m:r>
                          <a:rPr lang="fr-FR" altLang="zh-TW" sz="2000" i="1">
                            <a:latin typeface="Cambria Math"/>
                          </a:rPr>
                          <m:t>       </m:t>
                        </m:r>
                        <m:r>
                          <a:rPr lang="fr-FR" altLang="zh-TW" sz="2000" i="1">
                            <a:latin typeface="Cambria Math"/>
                          </a:rPr>
                          <m:t>𝑎</m:t>
                        </m:r>
                      </m:e>
                      <m:sub>
                        <m:r>
                          <a:rPr lang="fr-FR" altLang="zh-TW" sz="2000" i="1">
                            <a:latin typeface="Cambria Math"/>
                          </a:rPr>
                          <m:t>1</m:t>
                        </m:r>
                      </m:sub>
                    </m:sSub>
                    <m:sSub>
                      <m:sSubPr>
                        <m:ctrlPr>
                          <a:rPr lang="fr-FR" altLang="zh-TW" sz="2000" i="1">
                            <a:latin typeface="Cambria Math"/>
                          </a:rPr>
                        </m:ctrlPr>
                      </m:sSubPr>
                      <m:e>
                        <m:r>
                          <a:rPr lang="fr-FR" altLang="zh-TW" sz="2000" i="1">
                            <a:latin typeface="Cambria Math"/>
                          </a:rPr>
                          <m:t>𝑏</m:t>
                        </m:r>
                      </m:e>
                      <m:sub>
                        <m:r>
                          <a:rPr lang="fr-FR" altLang="zh-TW" sz="2000" i="1">
                            <a:latin typeface="Cambria Math"/>
                          </a:rPr>
                          <m:t>2</m:t>
                        </m:r>
                      </m:sub>
                    </m:sSub>
                    <m:r>
                      <a:rPr lang="fr-FR" altLang="zh-TW" sz="2000" i="1">
                        <a:latin typeface="Cambria Math"/>
                      </a:rPr>
                      <m:t>−</m:t>
                    </m:r>
                    <m:sSub>
                      <m:sSubPr>
                        <m:ctrlPr>
                          <a:rPr lang="fr-FR" altLang="zh-TW" sz="2000" i="1">
                            <a:latin typeface="Cambria Math"/>
                          </a:rPr>
                        </m:ctrlPr>
                      </m:sSubPr>
                      <m:e>
                        <m:r>
                          <a:rPr lang="fr-FR" altLang="zh-TW" sz="2000" i="1">
                            <a:latin typeface="Cambria Math"/>
                          </a:rPr>
                          <m:t>𝑎</m:t>
                        </m:r>
                      </m:e>
                      <m:sub>
                        <m:r>
                          <a:rPr lang="fr-FR" altLang="zh-TW" sz="2000" i="1">
                            <a:latin typeface="Cambria Math"/>
                          </a:rPr>
                          <m:t>2</m:t>
                        </m:r>
                      </m:sub>
                    </m:sSub>
                    <m:sSub>
                      <m:sSubPr>
                        <m:ctrlPr>
                          <a:rPr lang="fr-FR" altLang="zh-TW" sz="2000" i="1">
                            <a:latin typeface="Cambria Math"/>
                          </a:rPr>
                        </m:ctrlPr>
                      </m:sSubPr>
                      <m:e>
                        <m:r>
                          <a:rPr lang="fr-FR" altLang="zh-TW" sz="2000" i="1">
                            <a:latin typeface="Cambria Math"/>
                          </a:rPr>
                          <m:t>𝑏</m:t>
                        </m:r>
                      </m:e>
                      <m:sub>
                        <m:r>
                          <a:rPr lang="fr-FR" altLang="zh-TW" sz="2000" i="1">
                            <a:latin typeface="Cambria Math"/>
                          </a:rPr>
                          <m:t>1</m:t>
                        </m:r>
                      </m:sub>
                    </m:sSub>
                    <m:r>
                      <a:rPr lang="fr-FR" altLang="zh-TW" sz="2000" i="1">
                        <a:latin typeface="Cambria Math"/>
                      </a:rPr>
                      <m:t>)</m:t>
                    </m:r>
                  </m:oMath>
                </a14:m>
                <a:endParaRPr lang="fr-FR" altLang="zh-TW" sz="2000" dirty="0"/>
              </a:p>
              <a:p>
                <a:pPr marL="0" indent="0">
                  <a:buNone/>
                </a:pPr>
                <a:endParaRPr lang="en-US" altLang="zh-TW" sz="2000" dirty="0">
                  <a:solidFill>
                    <a:schemeClr val="tx1"/>
                  </a:solidFill>
                </a:endParaRPr>
              </a:p>
              <a:p>
                <a:pPr marL="0" indent="0">
                  <a:buNone/>
                </a:pPr>
                <a:endParaRPr lang="en-US" altLang="zh-TW" sz="2000" dirty="0" smtClean="0">
                  <a:solidFill>
                    <a:schemeClr val="tx1"/>
                  </a:solidFill>
                </a:endParaRPr>
              </a:p>
              <a:p>
                <a:pPr marL="0" indent="0">
                  <a:buNone/>
                </a:pPr>
                <a:endParaRPr lang="en-US" altLang="zh-TW" sz="2000" dirty="0"/>
              </a:p>
            </p:txBody>
          </p:sp>
        </mc:Choice>
        <mc:Fallback>
          <p:sp>
            <p:nvSpPr>
              <p:cNvPr id="14" name="Rectangle 5"/>
              <p:cNvSpPr txBox="1">
                <a:spLocks noRot="1" noChangeAspect="1" noMove="1" noResize="1" noEditPoints="1" noAdjustHandles="1" noChangeArrowheads="1" noChangeShapeType="1" noTextEdit="1"/>
              </p:cNvSpPr>
              <p:nvPr/>
            </p:nvSpPr>
            <p:spPr>
              <a:xfrm>
                <a:off x="615950" y="1375423"/>
                <a:ext cx="8059738" cy="4933897"/>
              </a:xfrm>
              <a:prstGeom prst="rect">
                <a:avLst/>
              </a:prstGeom>
              <a:blipFill rotWithShape="1">
                <a:blip r:embed="rId5" cstate="print"/>
                <a:stretch>
                  <a:fillRect l="-756" t="-618"/>
                </a:stretch>
              </a:blipFill>
            </p:spPr>
            <p:txBody>
              <a:bodyPr/>
              <a:lstStyle/>
              <a:p>
                <a:r>
                  <a:rPr lang="en-US">
                    <a:noFill/>
                  </a:rPr>
                  <a:t> </a:t>
                </a:r>
              </a:p>
            </p:txBody>
          </p:sp>
        </mc:Fallback>
      </mc:AlternateContent>
      <p:graphicFrame>
        <p:nvGraphicFramePr>
          <p:cNvPr id="2" name="Object 1"/>
          <p:cNvGraphicFramePr>
            <a:graphicFrameLocks noChangeAspect="1"/>
          </p:cNvGraphicFramePr>
          <p:nvPr>
            <p:extLst>
              <p:ext uri="{D42A27DB-BD31-4B8C-83A1-F6EECF244321}">
                <p14:modId xmlns:p14="http://schemas.microsoft.com/office/powerpoint/2010/main" xmlns="" val="3537643570"/>
              </p:ext>
            </p:extLst>
          </p:nvPr>
        </p:nvGraphicFramePr>
        <p:xfrm>
          <a:off x="6516216" y="3861048"/>
          <a:ext cx="1695331" cy="1296144"/>
        </p:xfrm>
        <a:graphic>
          <a:graphicData uri="http://schemas.openxmlformats.org/presentationml/2006/ole">
            <p:oleObj spid="_x0000_s79004" name="Equation" r:id="rId6" imgW="583920" imgH="736560" progId="Equation.3">
              <p:embed/>
            </p:oleObj>
          </a:graphicData>
        </a:graphic>
      </p:graphicFrame>
      <p:pic>
        <p:nvPicPr>
          <p:cNvPr id="12"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499992" y="4898169"/>
            <a:ext cx="1943847" cy="15110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8855" name="Picture 7"/>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699792" y="4850085"/>
            <a:ext cx="1743075" cy="181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Recalls</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317715441"/>
      </p:ext>
    </p:extLst>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15950" y="1303415"/>
                <a:ext cx="8059738" cy="493389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pPr>
                <a:r>
                  <a:rPr lang="en-US" altLang="zh-TW" sz="2000" dirty="0"/>
                  <a:t>If</a:t>
                </a:r>
                <a14:m>
                  <m:oMath xmlns:m="http://schemas.openxmlformats.org/officeDocument/2006/math">
                    <m:r>
                      <a:rPr lang="fr-FR" altLang="zh-TW" sz="2000" dirty="0">
                        <a:latin typeface="Cambria Math"/>
                      </a:rPr>
                      <m:t> </m:t>
                    </m:r>
                    <m:acc>
                      <m:accPr>
                        <m:chr m:val="⃗"/>
                        <m:ctrlPr>
                          <a:rPr lang="en-US" altLang="zh-TW" sz="2000" i="1" dirty="0">
                            <a:latin typeface="Cambria Math"/>
                          </a:rPr>
                        </m:ctrlPr>
                      </m:accPr>
                      <m:e>
                        <m:r>
                          <a:rPr lang="fr-FR" altLang="zh-TW" sz="2000" i="1" dirty="0">
                            <a:latin typeface="Cambria Math"/>
                          </a:rPr>
                          <m:t> </m:t>
                        </m:r>
                        <m:r>
                          <a:rPr lang="fr-FR" altLang="zh-TW" sz="2000" i="1" dirty="0">
                            <a:latin typeface="Cambria Math"/>
                          </a:rPr>
                          <m:t>𝑎</m:t>
                        </m:r>
                      </m:e>
                    </m:acc>
                    <m:r>
                      <a:rPr lang="en-US" altLang="zh-TW" sz="2000" i="1" dirty="0">
                        <a:latin typeface="Cambria Math"/>
                      </a:rPr>
                      <m:t>,</m:t>
                    </m:r>
                    <m:r>
                      <a:rPr lang="fr-FR" altLang="zh-TW" sz="2000" i="1" dirty="0">
                        <a:latin typeface="Cambria Math"/>
                      </a:rPr>
                      <m:t>  </m:t>
                    </m:r>
                    <m:acc>
                      <m:accPr>
                        <m:chr m:val="⃗"/>
                        <m:ctrlPr>
                          <a:rPr lang="en-US" altLang="zh-TW" sz="2000" i="1" dirty="0">
                            <a:latin typeface="Cambria Math"/>
                          </a:rPr>
                        </m:ctrlPr>
                      </m:accPr>
                      <m:e>
                        <m:r>
                          <a:rPr lang="fr-FR" altLang="zh-TW" sz="2000" i="1" dirty="0">
                            <a:latin typeface="Cambria Math"/>
                          </a:rPr>
                          <m:t>𝑏</m:t>
                        </m:r>
                      </m:e>
                    </m:acc>
                    <m:r>
                      <a:rPr lang="en-US" altLang="zh-TW" sz="2000" i="1" dirty="0">
                        <a:latin typeface="Cambria Math"/>
                      </a:rPr>
                      <m:t>, </m:t>
                    </m:r>
                  </m:oMath>
                </a14:m>
                <a:r>
                  <a:rPr lang="en-US" altLang="zh-TW" sz="2000" dirty="0"/>
                  <a:t>and</a:t>
                </a:r>
                <a14:m>
                  <m:oMath xmlns:m="http://schemas.openxmlformats.org/officeDocument/2006/math">
                    <m:r>
                      <a:rPr lang="fr-FR" altLang="zh-TW" sz="2000" dirty="0">
                        <a:latin typeface="Cambria Math"/>
                      </a:rPr>
                      <m:t> </m:t>
                    </m:r>
                    <m:acc>
                      <m:accPr>
                        <m:chr m:val="⃗"/>
                        <m:ctrlPr>
                          <a:rPr lang="en-US" altLang="zh-TW" sz="2000" i="1" dirty="0">
                            <a:latin typeface="Cambria Math"/>
                          </a:rPr>
                        </m:ctrlPr>
                      </m:accPr>
                      <m:e>
                        <m:r>
                          <a:rPr lang="fr-FR" altLang="zh-TW" sz="2000" i="1" dirty="0">
                            <a:latin typeface="Cambria Math"/>
                          </a:rPr>
                          <m:t>𝑐</m:t>
                        </m:r>
                      </m:e>
                    </m:acc>
                  </m:oMath>
                </a14:m>
                <a:r>
                  <a:rPr lang="en-US" altLang="zh-TW" sz="2000" dirty="0"/>
                  <a:t> are vectors in </a:t>
                </a:r>
                <a14:m>
                  <m:oMath xmlns:m="http://schemas.openxmlformats.org/officeDocument/2006/math">
                    <m:sSup>
                      <m:sSupPr>
                        <m:ctrlPr>
                          <a:rPr lang="fr-FR" altLang="zh-TW" sz="2000" i="1">
                            <a:latin typeface="Cambria Math"/>
                          </a:rPr>
                        </m:ctrlPr>
                      </m:sSupPr>
                      <m:e>
                        <m:r>
                          <a:rPr lang="fr-FR" altLang="zh-TW" sz="2000" i="1">
                            <a:latin typeface="Cambria Math"/>
                          </a:rPr>
                          <m:t>𝑅</m:t>
                        </m:r>
                      </m:e>
                      <m:sup>
                        <m:r>
                          <a:rPr lang="fr-FR" altLang="zh-TW" sz="2000" i="1">
                            <a:latin typeface="Cambria Math"/>
                          </a:rPr>
                          <m:t>𝑛</m:t>
                        </m:r>
                      </m:sup>
                    </m:sSup>
                  </m:oMath>
                </a14:m>
                <a:r>
                  <a:rPr lang="en-US" altLang="zh-TW" sz="2000" dirty="0"/>
                  <a:t> and </a:t>
                </a:r>
                <a14:m>
                  <m:oMath xmlns:m="http://schemas.openxmlformats.org/officeDocument/2006/math">
                    <m:r>
                      <a:rPr lang="en-US" altLang="zh-TW" sz="2000" i="1" dirty="0">
                        <a:latin typeface="Cambria Math"/>
                      </a:rPr>
                      <m:t>𝑐</m:t>
                    </m:r>
                  </m:oMath>
                </a14:m>
                <a:r>
                  <a:rPr lang="en-US" altLang="zh-TW" sz="2000" dirty="0"/>
                  <a:t> and </a:t>
                </a:r>
                <a14:m>
                  <m:oMath xmlns:m="http://schemas.openxmlformats.org/officeDocument/2006/math">
                    <m:r>
                      <a:rPr lang="en-US" altLang="zh-TW" sz="2000" i="1" dirty="0">
                        <a:latin typeface="Cambria Math"/>
                      </a:rPr>
                      <m:t>𝑑</m:t>
                    </m:r>
                    <m:r>
                      <a:rPr lang="fr-FR" altLang="zh-TW" sz="2000" b="0" i="1" dirty="0" smtClean="0">
                        <a:latin typeface="Cambria Math"/>
                      </a:rPr>
                      <m:t> </m:t>
                    </m:r>
                    <m:r>
                      <a:rPr lang="fr-FR" altLang="zh-TW" sz="2000" b="0" i="1" dirty="0" smtClean="0">
                        <a:latin typeface="Cambria Math"/>
                      </a:rPr>
                      <m:t>𝑖𝑠</m:t>
                    </m:r>
                  </m:oMath>
                </a14:m>
                <a:r>
                  <a:rPr lang="en-US" altLang="zh-TW" sz="2000" dirty="0" smtClean="0"/>
                  <a:t>scalar, </a:t>
                </a:r>
                <a:r>
                  <a:rPr lang="en-US" altLang="zh-TW" sz="2000" dirty="0" smtClean="0"/>
                  <a:t>then</a:t>
                </a:r>
              </a:p>
              <a:p>
                <a:pPr marL="0" indent="0">
                  <a:buNone/>
                </a:pPr>
                <a:endParaRPr lang="en-US" altLang="zh-TW" sz="2000" dirty="0"/>
              </a:p>
              <a:p>
                <a:pPr marL="0" indent="0">
                  <a:buNone/>
                </a:pPr>
                <a:endParaRPr lang="en-US" altLang="zh-TW" sz="2000" dirty="0" smtClean="0"/>
              </a:p>
              <a:p>
                <a:pPr marL="0" indent="0">
                  <a:buNone/>
                </a:pPr>
                <a:endParaRPr lang="en-US" altLang="zh-TW" sz="2000" dirty="0"/>
              </a:p>
              <a:p>
                <a:pPr marL="0" indent="0">
                  <a:buNone/>
                </a:pPr>
                <a:endParaRPr lang="en-US" altLang="zh-TW" sz="2000" dirty="0" smtClean="0"/>
              </a:p>
              <a:p>
                <a:pPr marL="0" indent="0">
                  <a:buNone/>
                </a:pPr>
                <a:endParaRPr lang="en-US" altLang="zh-TW" sz="2000" dirty="0"/>
              </a:p>
              <a:p>
                <a:pPr marL="0" indent="0">
                  <a:buNone/>
                </a:pPr>
                <a:endParaRPr lang="en-US" altLang="zh-TW" sz="2000" dirty="0" smtClean="0"/>
              </a:p>
              <a:p>
                <a:pPr marL="0" indent="0">
                  <a:buNone/>
                </a:pPr>
                <a:endParaRPr lang="en-US" altLang="zh-TW" sz="2000" dirty="0"/>
              </a:p>
              <a:p>
                <a:pPr marL="0" indent="0">
                  <a:buNone/>
                </a:pPr>
                <a:r>
                  <a:rPr lang="en-US" altLang="zh-TW" sz="2000" dirty="0" smtClean="0"/>
                  <a:t>If </a:t>
                </a:r>
                <a14:m>
                  <m:oMath xmlns:m="http://schemas.openxmlformats.org/officeDocument/2006/math">
                    <m:r>
                      <a:rPr lang="fr-FR" altLang="zh-TW" sz="2000" i="1">
                        <a:latin typeface="Cambria Math"/>
                      </a:rPr>
                      <m:t>𝜃</m:t>
                    </m:r>
                  </m:oMath>
                </a14:m>
                <a:r>
                  <a:rPr lang="en-US" altLang="zh-TW" sz="2000" dirty="0"/>
                  <a:t> is the angle between the vectors </a:t>
                </a:r>
                <a14:m>
                  <m:oMath xmlns:m="http://schemas.openxmlformats.org/officeDocument/2006/math">
                    <m:r>
                      <a:rPr lang="fr-FR" altLang="zh-TW" sz="2000" i="1">
                        <a:latin typeface="Cambria Math"/>
                      </a:rPr>
                      <m:t>𝑎</m:t>
                    </m:r>
                  </m:oMath>
                </a14:m>
                <a:r>
                  <a:rPr lang="en-US" altLang="zh-TW" sz="2000" dirty="0"/>
                  <a:t> and </a:t>
                </a:r>
                <a14:m>
                  <m:oMath xmlns:m="http://schemas.openxmlformats.org/officeDocument/2006/math">
                    <m:r>
                      <a:rPr lang="fr-FR" altLang="zh-TW" sz="2000" i="1">
                        <a:latin typeface="Cambria Math"/>
                      </a:rPr>
                      <m:t>𝑏</m:t>
                    </m:r>
                    <m:r>
                      <a:rPr lang="fr-FR" altLang="zh-TW" sz="2000" i="1">
                        <a:latin typeface="Cambria Math"/>
                      </a:rPr>
                      <m:t>,</m:t>
                    </m:r>
                  </m:oMath>
                </a14:m>
                <a:r>
                  <a:rPr lang="en-US" altLang="zh-TW" sz="2000" dirty="0"/>
                  <a:t> then </a:t>
                </a:r>
                <a:endParaRPr lang="en-US" altLang="zh-TW" sz="2000" dirty="0"/>
              </a:p>
              <a:p>
                <a:pPr marL="0" indent="0">
                  <a:buNone/>
                </a:pPr>
                <a:endParaRPr lang="en-US" altLang="zh-TW" sz="2000" dirty="0"/>
              </a:p>
              <a:p>
                <a:pPr marL="0" indent="0">
                  <a:buNone/>
                </a:pPr>
                <a:endParaRPr lang="en-US" altLang="zh-TW" sz="2000" dirty="0"/>
              </a:p>
              <a:p>
                <a:pPr marL="0" indent="0">
                  <a:buNone/>
                </a:pPr>
                <a:endParaRPr lang="en-US" altLang="zh-TW" sz="2000" dirty="0"/>
              </a:p>
            </p:txBody>
          </p:sp>
        </mc:Choice>
        <mc:Fallback>
          <p:sp>
            <p:nvSpPr>
              <p:cNvPr id="14" name="Rectangle 5"/>
              <p:cNvSpPr txBox="1">
                <a:spLocks noRot="1" noChangeAspect="1" noMove="1" noResize="1" noEditPoints="1" noAdjustHandles="1" noChangeArrowheads="1" noChangeShapeType="1" noTextEdit="1"/>
              </p:cNvSpPr>
              <p:nvPr/>
            </p:nvSpPr>
            <p:spPr>
              <a:xfrm>
                <a:off x="615950" y="1303415"/>
                <a:ext cx="8059738" cy="4933897"/>
              </a:xfrm>
              <a:prstGeom prst="rect">
                <a:avLst/>
              </a:prstGeom>
              <a:blipFill rotWithShape="1">
                <a:blip r:embed="rId4" cstate="print"/>
                <a:stretch>
                  <a:fillRect l="-756" t="-371"/>
                </a:stretch>
              </a:blipFill>
            </p:spPr>
            <p:txBody>
              <a:bodyPr/>
              <a:lstStyle/>
              <a:p>
                <a:r>
                  <a:rPr lang="en-US">
                    <a:noFill/>
                  </a:rPr>
                  <a:t> </a:t>
                </a:r>
              </a:p>
            </p:txBody>
          </p:sp>
        </mc:Fallback>
      </mc:AlternateContent>
      <p:grpSp>
        <p:nvGrpSpPr>
          <p:cNvPr id="8" name="Group 7"/>
          <p:cNvGrpSpPr/>
          <p:nvPr/>
        </p:nvGrpSpPr>
        <p:grpSpPr>
          <a:xfrm>
            <a:off x="695084" y="1772816"/>
            <a:ext cx="3156836" cy="2376264"/>
            <a:chOff x="557737" y="1844824"/>
            <a:chExt cx="3305373" cy="2741209"/>
          </a:xfrm>
        </p:grpSpPr>
        <p:graphicFrame>
          <p:nvGraphicFramePr>
            <p:cNvPr id="13" name="Object 4"/>
            <p:cNvGraphicFramePr>
              <a:graphicFrameLocks noChangeAspect="1"/>
            </p:cNvGraphicFramePr>
            <p:nvPr>
              <p:extLst>
                <p:ext uri="{D42A27DB-BD31-4B8C-83A1-F6EECF244321}">
                  <p14:modId xmlns:p14="http://schemas.microsoft.com/office/powerpoint/2010/main" xmlns="" val="2761554607"/>
                </p:ext>
              </p:extLst>
            </p:nvPr>
          </p:nvGraphicFramePr>
          <p:xfrm>
            <a:off x="615950" y="1844824"/>
            <a:ext cx="1296144" cy="594718"/>
          </p:xfrm>
          <a:graphic>
            <a:graphicData uri="http://schemas.openxmlformats.org/presentationml/2006/ole">
              <p:oleObj spid="_x0000_s106568" name="Equation" r:id="rId5" imgW="609480" imgH="279360" progId="Equation.3">
                <p:embed/>
              </p:oleObj>
            </a:graphicData>
          </a:graphic>
        </p:graphicFrame>
        <p:graphicFrame>
          <p:nvGraphicFramePr>
            <p:cNvPr id="15" name="Object 5"/>
            <p:cNvGraphicFramePr>
              <a:graphicFrameLocks noChangeAspect="1"/>
            </p:cNvGraphicFramePr>
            <p:nvPr>
              <p:extLst>
                <p:ext uri="{D42A27DB-BD31-4B8C-83A1-F6EECF244321}">
                  <p14:modId xmlns:p14="http://schemas.microsoft.com/office/powerpoint/2010/main" xmlns="" val="83753688"/>
                </p:ext>
              </p:extLst>
            </p:nvPr>
          </p:nvGraphicFramePr>
          <p:xfrm>
            <a:off x="615950" y="2536172"/>
            <a:ext cx="1440160" cy="388522"/>
          </p:xfrm>
          <a:graphic>
            <a:graphicData uri="http://schemas.openxmlformats.org/presentationml/2006/ole">
              <p:oleObj spid="_x0000_s106569" name="方程式" r:id="rId6" imgW="660113" imgH="177723" progId="Equation.3">
                <p:embed/>
              </p:oleObj>
            </a:graphicData>
          </a:graphic>
        </p:graphicFrame>
        <p:graphicFrame>
          <p:nvGraphicFramePr>
            <p:cNvPr id="16" name="Object 6"/>
            <p:cNvGraphicFramePr>
              <a:graphicFrameLocks noChangeAspect="1"/>
            </p:cNvGraphicFramePr>
            <p:nvPr>
              <p:extLst>
                <p:ext uri="{D42A27DB-BD31-4B8C-83A1-F6EECF244321}">
                  <p14:modId xmlns:p14="http://schemas.microsoft.com/office/powerpoint/2010/main" xmlns="" val="374615272"/>
                </p:ext>
              </p:extLst>
            </p:nvPr>
          </p:nvGraphicFramePr>
          <p:xfrm>
            <a:off x="615950" y="3062137"/>
            <a:ext cx="2880320" cy="444025"/>
          </p:xfrm>
          <a:graphic>
            <a:graphicData uri="http://schemas.openxmlformats.org/presentationml/2006/ole">
              <p:oleObj spid="_x0000_s106570" name="方程式" r:id="rId7" imgW="1320227" imgH="203112" progId="Equation.3">
                <p:embed/>
              </p:oleObj>
            </a:graphicData>
          </a:graphic>
        </p:graphicFrame>
        <p:graphicFrame>
          <p:nvGraphicFramePr>
            <p:cNvPr id="17" name="Object 7"/>
            <p:cNvGraphicFramePr>
              <a:graphicFrameLocks noChangeAspect="1"/>
            </p:cNvGraphicFramePr>
            <p:nvPr>
              <p:extLst>
                <p:ext uri="{D42A27DB-BD31-4B8C-83A1-F6EECF244321}">
                  <p14:modId xmlns:p14="http://schemas.microsoft.com/office/powerpoint/2010/main" xmlns="" val="1999257593"/>
                </p:ext>
              </p:extLst>
            </p:nvPr>
          </p:nvGraphicFramePr>
          <p:xfrm>
            <a:off x="557737" y="3667024"/>
            <a:ext cx="3305373" cy="420608"/>
          </p:xfrm>
          <a:graphic>
            <a:graphicData uri="http://schemas.openxmlformats.org/presentationml/2006/ole">
              <p:oleObj spid="_x0000_s106571" name="Equation" r:id="rId8" imgW="1600200" imgH="203040" progId="Equation.3">
                <p:embed/>
              </p:oleObj>
            </a:graphicData>
          </a:graphic>
        </p:graphicFrame>
        <p:graphicFrame>
          <p:nvGraphicFramePr>
            <p:cNvPr id="18" name="Object 8"/>
            <p:cNvGraphicFramePr>
              <a:graphicFrameLocks noChangeAspect="1"/>
            </p:cNvGraphicFramePr>
            <p:nvPr>
              <p:extLst>
                <p:ext uri="{D42A27DB-BD31-4B8C-83A1-F6EECF244321}">
                  <p14:modId xmlns:p14="http://schemas.microsoft.com/office/powerpoint/2010/main" xmlns="" val="1295768236"/>
                </p:ext>
              </p:extLst>
            </p:nvPr>
          </p:nvGraphicFramePr>
          <p:xfrm>
            <a:off x="615950" y="4182257"/>
            <a:ext cx="1152128" cy="403776"/>
          </p:xfrm>
          <a:graphic>
            <a:graphicData uri="http://schemas.openxmlformats.org/presentationml/2006/ole">
              <p:oleObj spid="_x0000_s106572" name="Equation" r:id="rId9" imgW="507960" imgH="177480" progId="Equation.3">
                <p:embed/>
              </p:oleObj>
            </a:graphicData>
          </a:graphic>
        </p:graphicFrame>
      </p:grpSp>
      <p:grpSp>
        <p:nvGrpSpPr>
          <p:cNvPr id="9" name="Group 8"/>
          <p:cNvGrpSpPr/>
          <p:nvPr/>
        </p:nvGrpSpPr>
        <p:grpSpPr>
          <a:xfrm>
            <a:off x="4355306" y="1769511"/>
            <a:ext cx="3672408" cy="2379569"/>
            <a:chOff x="4606660" y="2044569"/>
            <a:chExt cx="3672408" cy="2379569"/>
          </a:xfrm>
        </p:grpSpPr>
        <p:graphicFrame>
          <p:nvGraphicFramePr>
            <p:cNvPr id="2" name="Object 1"/>
            <p:cNvGraphicFramePr>
              <a:graphicFrameLocks noChangeAspect="1"/>
            </p:cNvGraphicFramePr>
            <p:nvPr>
              <p:extLst>
                <p:ext uri="{D42A27DB-BD31-4B8C-83A1-F6EECF244321}">
                  <p14:modId xmlns:p14="http://schemas.microsoft.com/office/powerpoint/2010/main" xmlns="" val="1824613193"/>
                </p:ext>
              </p:extLst>
            </p:nvPr>
          </p:nvGraphicFramePr>
          <p:xfrm>
            <a:off x="4606660" y="2044569"/>
            <a:ext cx="1766766" cy="304311"/>
          </p:xfrm>
          <a:graphic>
            <a:graphicData uri="http://schemas.openxmlformats.org/presentationml/2006/ole">
              <p:oleObj spid="_x0000_s106573" name="方程式" r:id="rId10" imgW="837836" imgH="177723" progId="Equation.3">
                <p:embed/>
              </p:oleObj>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xmlns="" val="1274346853"/>
                </p:ext>
              </p:extLst>
            </p:nvPr>
          </p:nvGraphicFramePr>
          <p:xfrm>
            <a:off x="4610985" y="2492896"/>
            <a:ext cx="3668083" cy="347066"/>
          </p:xfrm>
          <a:graphic>
            <a:graphicData uri="http://schemas.openxmlformats.org/presentationml/2006/ole">
              <p:oleObj spid="_x0000_s106574" name="Equation" r:id="rId11" imgW="1739900" imgH="203200" progId="Equation.3">
                <p:embed/>
              </p:oleObj>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xmlns="" val="309608118"/>
                </p:ext>
              </p:extLst>
            </p:nvPr>
          </p:nvGraphicFramePr>
          <p:xfrm>
            <a:off x="4606660" y="2852936"/>
            <a:ext cx="3079580" cy="347066"/>
          </p:xfrm>
          <a:graphic>
            <a:graphicData uri="http://schemas.openxmlformats.org/presentationml/2006/ole">
              <p:oleObj spid="_x0000_s106575" name="方程式" r:id="rId12" imgW="1459866" imgH="203112" progId="Equation.3">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2529630317"/>
                </p:ext>
              </p:extLst>
            </p:nvPr>
          </p:nvGraphicFramePr>
          <p:xfrm>
            <a:off x="4651089" y="3212976"/>
            <a:ext cx="3051915" cy="347066"/>
          </p:xfrm>
          <a:graphic>
            <a:graphicData uri="http://schemas.openxmlformats.org/presentationml/2006/ole">
              <p:oleObj spid="_x0000_s106576" name="方程式" r:id="rId13" imgW="1447172" imgH="203112" progId="Equation.3">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622353549"/>
                </p:ext>
              </p:extLst>
            </p:nvPr>
          </p:nvGraphicFramePr>
          <p:xfrm>
            <a:off x="4611926" y="3645024"/>
            <a:ext cx="2624370" cy="347066"/>
          </p:xfrm>
          <a:graphic>
            <a:graphicData uri="http://schemas.openxmlformats.org/presentationml/2006/ole">
              <p:oleObj spid="_x0000_s106577" name="方程式" r:id="rId14" imgW="1244600" imgH="203200" progId="Equation.3">
                <p:embed/>
              </p:oleObj>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xmlns="" val="2182504990"/>
                </p:ext>
              </p:extLst>
            </p:nvPr>
          </p:nvGraphicFramePr>
          <p:xfrm>
            <a:off x="4633405" y="4077072"/>
            <a:ext cx="3612753" cy="347066"/>
          </p:xfrm>
          <a:graphic>
            <a:graphicData uri="http://schemas.openxmlformats.org/presentationml/2006/ole">
              <p:oleObj spid="_x0000_s106578" name="方程式" r:id="rId15" imgW="1714500" imgH="203200" progId="Equation.3">
                <p:embed/>
              </p:oleObj>
            </a:graphicData>
          </a:graphic>
        </p:graphicFrame>
      </p:grpSp>
      <p:graphicFrame>
        <p:nvGraphicFramePr>
          <p:cNvPr id="12" name="Object 11"/>
          <p:cNvGraphicFramePr>
            <a:graphicFrameLocks noChangeAspect="1"/>
          </p:cNvGraphicFramePr>
          <p:nvPr>
            <p:extLst>
              <p:ext uri="{D42A27DB-BD31-4B8C-83A1-F6EECF244321}">
                <p14:modId xmlns:p14="http://schemas.microsoft.com/office/powerpoint/2010/main" xmlns="" val="1890220928"/>
              </p:ext>
            </p:extLst>
          </p:nvPr>
        </p:nvGraphicFramePr>
        <p:xfrm>
          <a:off x="1403350" y="4725144"/>
          <a:ext cx="1655763" cy="417512"/>
        </p:xfrm>
        <a:graphic>
          <a:graphicData uri="http://schemas.openxmlformats.org/presentationml/2006/ole">
            <p:oleObj spid="_x0000_s106579" name="方程式" r:id="rId16" imgW="1002865" imgH="253890" progId="Equation.3">
              <p:embed/>
            </p:oleObj>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xmlns="" val="1117327804"/>
              </p:ext>
            </p:extLst>
          </p:nvPr>
        </p:nvGraphicFramePr>
        <p:xfrm>
          <a:off x="4462463" y="4725144"/>
          <a:ext cx="2125662" cy="415925"/>
        </p:xfrm>
        <a:graphic>
          <a:graphicData uri="http://schemas.openxmlformats.org/presentationml/2006/ole">
            <p:oleObj spid="_x0000_s106580" name="方程式" r:id="rId17" imgW="1066337" imgH="253890" progId="Equation.3">
              <p:embed/>
            </p:oleObj>
          </a:graphicData>
        </a:graphic>
      </p:graphicFrame>
      <p:sp>
        <p:nvSpPr>
          <p:cNvPr id="26"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Recalls</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1750142385"/>
      </p:ext>
    </p:extLst>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15950" y="1303415"/>
                <a:ext cx="8059738" cy="493389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pPr>
                <a:r>
                  <a:rPr lang="fr-FR" altLang="zh-TW" sz="2000" dirty="0">
                    <a:solidFill>
                      <a:srgbClr val="3333FF"/>
                    </a:solidFill>
                    <a:latin typeface="Arial" charset="0"/>
                    <a:cs typeface="Arial" charset="0"/>
                  </a:rPr>
                  <a:t>Example: </a:t>
                </a:r>
                <a:r>
                  <a:rPr lang="fr-FR" altLang="zh-TW" sz="2000" dirty="0" err="1" smtClean="0"/>
                  <a:t>Find</a:t>
                </a:r>
                <a:r>
                  <a:rPr lang="fr-FR" altLang="zh-TW" sz="2000" dirty="0" smtClean="0"/>
                  <a:t> </a:t>
                </a:r>
                <a14:m>
                  <m:oMath xmlns:m="http://schemas.openxmlformats.org/officeDocument/2006/math">
                    <m:r>
                      <a:rPr lang="fr-FR" altLang="zh-TW" sz="2000" b="0" i="1" smtClean="0">
                        <a:latin typeface="Cambria Math"/>
                      </a:rPr>
                      <m:t>𝑢</m:t>
                    </m:r>
                    <m:r>
                      <a:rPr lang="fr-FR" altLang="zh-TW" sz="2000" b="0" i="1" smtClean="0">
                        <a:latin typeface="Cambria Math"/>
                      </a:rPr>
                      <m:t>×</m:t>
                    </m:r>
                    <m:r>
                      <a:rPr lang="fr-FR" altLang="zh-TW" sz="2000" b="0" i="1" smtClean="0">
                        <a:latin typeface="Cambria Math"/>
                      </a:rPr>
                      <m:t>𝑣</m:t>
                    </m:r>
                    <m:r>
                      <a:rPr lang="fr-FR" altLang="zh-TW" sz="2000" b="0" i="0" smtClean="0">
                        <a:latin typeface="Cambria Math"/>
                      </a:rPr>
                      <m:t>,</m:t>
                    </m:r>
                  </m:oMath>
                </a14:m>
                <a:r>
                  <a:rPr lang="en-US" altLang="zh-TW" sz="2000" dirty="0" smtClean="0"/>
                  <a:t> when </a:t>
                </a:r>
                <a14:m>
                  <m:oMath xmlns:m="http://schemas.openxmlformats.org/officeDocument/2006/math">
                    <m:r>
                      <a:rPr lang="fr-FR" altLang="zh-TW" sz="2000" b="0" i="1" smtClean="0">
                        <a:latin typeface="Cambria Math"/>
                      </a:rPr>
                      <m:t>𝑢</m:t>
                    </m:r>
                    <m:r>
                      <a:rPr lang="fr-FR" altLang="zh-TW" sz="2000" b="0" i="1" smtClean="0">
                        <a:latin typeface="Cambria Math"/>
                      </a:rPr>
                      <m:t>=(1,2,−2)</m:t>
                    </m:r>
                  </m:oMath>
                </a14:m>
                <a:r>
                  <a:rPr lang="en-US" altLang="zh-TW" sz="2000" dirty="0" smtClean="0"/>
                  <a:t> and </a:t>
                </a:r>
                <a14:m>
                  <m:oMath xmlns:m="http://schemas.openxmlformats.org/officeDocument/2006/math">
                    <m:r>
                      <a:rPr lang="fr-FR" altLang="zh-TW" sz="2000" b="0" i="1" smtClean="0">
                        <a:latin typeface="Cambria Math"/>
                      </a:rPr>
                      <m:t>𝑣</m:t>
                    </m:r>
                    <m:r>
                      <a:rPr lang="fr-FR" altLang="zh-TW" sz="2000" b="0" i="1" smtClean="0">
                        <a:latin typeface="Cambria Math"/>
                      </a:rPr>
                      <m:t>=</m:t>
                    </m:r>
                    <m:d>
                      <m:dPr>
                        <m:ctrlPr>
                          <a:rPr lang="fr-FR" altLang="zh-TW" sz="2000" b="0" i="1" smtClean="0">
                            <a:latin typeface="Cambria Math"/>
                          </a:rPr>
                        </m:ctrlPr>
                      </m:dPr>
                      <m:e>
                        <m:r>
                          <a:rPr lang="fr-FR" altLang="zh-TW" sz="2000" b="0" i="1" smtClean="0">
                            <a:latin typeface="Cambria Math"/>
                          </a:rPr>
                          <m:t>3,0,1</m:t>
                        </m:r>
                      </m:e>
                    </m:d>
                    <m:r>
                      <a:rPr lang="fr-FR" altLang="zh-TW" sz="2000" b="0" i="1" smtClean="0">
                        <a:latin typeface="Cambria Math"/>
                      </a:rPr>
                      <m:t>.</m:t>
                    </m:r>
                  </m:oMath>
                </a14:m>
                <a:endParaRPr lang="en-US" altLang="zh-TW" sz="2000" dirty="0"/>
              </a:p>
              <a:p>
                <a:pPr marL="0" indent="0">
                  <a:buNone/>
                </a:pPr>
                <a:endParaRPr lang="en-US" altLang="zh-TW" sz="2000" dirty="0"/>
              </a:p>
              <a:p>
                <a:pPr marL="0" indent="0">
                  <a:buNone/>
                </a:pPr>
                <a:r>
                  <a:rPr lang="en-US" altLang="zh-TW" sz="2000" dirty="0">
                    <a:solidFill>
                      <a:srgbClr val="3333FF"/>
                    </a:solidFill>
                    <a:latin typeface="Arial" charset="0"/>
                    <a:cs typeface="Arial" charset="0"/>
                  </a:rPr>
                  <a:t>Solution:</a:t>
                </a:r>
                <a:endParaRPr lang="en-US" altLang="zh-TW" sz="2000" dirty="0">
                  <a:solidFill>
                    <a:srgbClr val="3333FF"/>
                  </a:solidFill>
                  <a:latin typeface="Arial" charset="0"/>
                  <a:cs typeface="Arial" charset="0"/>
                </a:endParaRPr>
              </a:p>
              <a:p>
                <a:pPr marL="0" indent="0">
                  <a:buNone/>
                </a:pPr>
                <a:endParaRPr lang="en-US" altLang="zh-TW" sz="2000" dirty="0"/>
              </a:p>
            </p:txBody>
          </p:sp>
        </mc:Choice>
        <mc:Fallback>
          <p:sp>
            <p:nvSpPr>
              <p:cNvPr id="14" name="Rectangle 5"/>
              <p:cNvSpPr txBox="1">
                <a:spLocks noRot="1" noChangeAspect="1" noMove="1" noResize="1" noEditPoints="1" noAdjustHandles="1" noChangeArrowheads="1" noChangeShapeType="1" noTextEdit="1"/>
              </p:cNvSpPr>
              <p:nvPr/>
            </p:nvSpPr>
            <p:spPr>
              <a:xfrm>
                <a:off x="615950" y="1303415"/>
                <a:ext cx="8059738" cy="4933897"/>
              </a:xfrm>
              <a:prstGeom prst="rect">
                <a:avLst/>
              </a:prstGeom>
              <a:blipFill rotWithShape="1">
                <a:blip r:embed="rId4" cstate="print"/>
                <a:stretch>
                  <a:fillRect l="-756" t="-494"/>
                </a:stretch>
              </a:blipFill>
            </p:spPr>
            <p:txBody>
              <a:bodyPr/>
              <a:lstStyle/>
              <a:p>
                <a:r>
                  <a:rPr lang="en-US">
                    <a:noFill/>
                  </a:rPr>
                  <a:t> </a:t>
                </a:r>
              </a:p>
            </p:txBody>
          </p:sp>
        </mc:Fallback>
      </mc:AlternateContent>
      <p:sp>
        <p:nvSpPr>
          <p:cNvPr id="26"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Recalls</a:t>
            </a:r>
            <a:endParaRPr lang="en-CA" sz="3200" dirty="0">
              <a:solidFill>
                <a:srgbClr val="3333FF"/>
              </a:solidFill>
              <a:effectLst>
                <a:outerShdw blurRad="38100" dist="38100" dir="2700000" algn="tl">
                  <a:srgbClr val="C0C0C0"/>
                </a:outerShdw>
              </a:effectLst>
            </a:endParaRPr>
          </a:p>
        </p:txBody>
      </p:sp>
      <p:pic>
        <p:nvPicPr>
          <p:cNvPr id="81922"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74159" y="2576407"/>
            <a:ext cx="6178843" cy="18607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39160744"/>
      </p:ext>
    </p:extLst>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16" name="Picture 2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08104" y="1340769"/>
            <a:ext cx="3168352" cy="28920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30176" y="1340769"/>
                <a:ext cx="4733912" cy="457385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altLang="zh-TW" sz="2000" dirty="0" smtClean="0"/>
                  <a:t>The direction </a:t>
                </a:r>
                <a:r>
                  <a:rPr lang="fr-FR" altLang="zh-TW" sz="2000" dirty="0" err="1" smtClean="0"/>
                  <a:t>cosines</a:t>
                </a:r>
                <a:r>
                  <a:rPr lang="fr-FR" altLang="zh-TW" sz="2000" dirty="0" smtClean="0"/>
                  <a:t> of a </a:t>
                </a:r>
                <a:r>
                  <a:rPr lang="fr-FR" altLang="zh-TW" sz="2000" dirty="0" err="1" smtClean="0"/>
                  <a:t>nonzero</a:t>
                </a:r>
                <a:r>
                  <a:rPr lang="fr-FR" altLang="zh-TW" sz="2000" dirty="0" smtClean="0"/>
                  <a:t> </a:t>
                </a:r>
                <a:r>
                  <a:rPr lang="fr-FR" altLang="zh-TW" sz="2000" dirty="0" err="1" smtClean="0"/>
                  <a:t>vector</a:t>
                </a:r>
                <a:r>
                  <a:rPr lang="fr-FR" altLang="zh-TW" sz="2000" dirty="0" smtClean="0"/>
                  <a:t> </a:t>
                </a:r>
                <a14:m>
                  <m:oMath xmlns:m="http://schemas.openxmlformats.org/officeDocument/2006/math">
                    <m:r>
                      <a:rPr lang="fr-FR" altLang="zh-TW" sz="2000" b="1" i="1" smtClean="0">
                        <a:latin typeface="Cambria Math"/>
                      </a:rPr>
                      <m:t>𝒗</m:t>
                    </m:r>
                    <m:r>
                      <a:rPr lang="fr-FR" altLang="zh-TW" sz="2000" b="0" i="0" smtClean="0">
                        <a:latin typeface="Cambria Math"/>
                      </a:rPr>
                      <m:t>=</m:t>
                    </m:r>
                    <m:sSub>
                      <m:sSubPr>
                        <m:ctrlPr>
                          <a:rPr lang="fr-FR" altLang="zh-TW" sz="2000" b="0" i="1" smtClean="0">
                            <a:latin typeface="Cambria Math"/>
                          </a:rPr>
                        </m:ctrlPr>
                      </m:sSubPr>
                      <m:e>
                        <m:r>
                          <a:rPr lang="fr-FR" altLang="zh-TW" sz="2000" b="0" i="1" smtClean="0">
                            <a:latin typeface="Cambria Math"/>
                          </a:rPr>
                          <m:t>𝑣</m:t>
                        </m:r>
                      </m:e>
                      <m:sub>
                        <m:r>
                          <a:rPr lang="fr-FR" altLang="zh-TW" sz="2000" b="0" i="1" smtClean="0">
                            <a:latin typeface="Cambria Math"/>
                          </a:rPr>
                          <m:t>1</m:t>
                        </m:r>
                      </m:sub>
                    </m:sSub>
                    <m:r>
                      <a:rPr lang="fr-FR" altLang="zh-TW" sz="2000" b="0" i="1" smtClean="0">
                        <a:latin typeface="Cambria Math"/>
                      </a:rPr>
                      <m:t> </m:t>
                    </m:r>
                    <m:r>
                      <a:rPr lang="fr-FR" altLang="zh-TW" sz="2000" b="0" i="1" smtClean="0">
                        <a:latin typeface="Cambria Math"/>
                      </a:rPr>
                      <m:t>𝑖</m:t>
                    </m:r>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𝑣</m:t>
                        </m:r>
                      </m:e>
                      <m:sub>
                        <m:r>
                          <a:rPr lang="fr-FR" altLang="zh-TW" sz="2000" b="0" i="1" smtClean="0">
                            <a:latin typeface="Cambria Math"/>
                          </a:rPr>
                          <m:t>2</m:t>
                        </m:r>
                      </m:sub>
                    </m:sSub>
                    <m:r>
                      <a:rPr lang="fr-FR" altLang="zh-TW" sz="2000" b="0" i="1" smtClean="0">
                        <a:latin typeface="Cambria Math"/>
                      </a:rPr>
                      <m:t> </m:t>
                    </m:r>
                    <m:r>
                      <a:rPr lang="fr-FR" altLang="zh-TW" sz="2000" b="0" i="1" smtClean="0">
                        <a:latin typeface="Cambria Math"/>
                      </a:rPr>
                      <m:t>𝑗</m:t>
                    </m:r>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𝑣</m:t>
                        </m:r>
                      </m:e>
                      <m:sub>
                        <m:r>
                          <a:rPr lang="fr-FR" altLang="zh-TW" sz="2000" b="0" i="1" smtClean="0">
                            <a:latin typeface="Cambria Math"/>
                          </a:rPr>
                          <m:t>3</m:t>
                        </m:r>
                      </m:sub>
                    </m:sSub>
                    <m:r>
                      <a:rPr lang="fr-FR" altLang="zh-TW" sz="2000" b="0" i="1" smtClean="0">
                        <a:latin typeface="Cambria Math"/>
                      </a:rPr>
                      <m:t> </m:t>
                    </m:r>
                    <m:r>
                      <a:rPr lang="fr-FR" altLang="zh-TW" sz="2000" b="0" i="1" smtClean="0">
                        <a:latin typeface="Cambria Math"/>
                      </a:rPr>
                      <m:t>𝑘</m:t>
                    </m:r>
                  </m:oMath>
                </a14:m>
                <a:r>
                  <a:rPr lang="en-US" altLang="zh-TW" sz="2000" b="1" dirty="0" smtClean="0">
                    <a:solidFill>
                      <a:schemeClr val="tx1"/>
                    </a:solidFill>
                  </a:rPr>
                  <a:t> </a:t>
                </a:r>
                <a:r>
                  <a:rPr lang="en-US" altLang="zh-TW" sz="2000" dirty="0" smtClean="0">
                    <a:solidFill>
                      <a:schemeClr val="tx1"/>
                    </a:solidFill>
                  </a:rPr>
                  <a:t>are defined by </a:t>
                </a:r>
                <a:endParaRPr lang="en-US" altLang="zh-TW" sz="2000" b="1" dirty="0" smtClean="0"/>
              </a:p>
              <a:p>
                <a:pPr marL="0" indent="0">
                  <a:buNone/>
                </a:pPr>
                <a14:m>
                  <m:oMath xmlns:m="http://schemas.openxmlformats.org/officeDocument/2006/math">
                    <m:func>
                      <m:funcPr>
                        <m:ctrlPr>
                          <a:rPr lang="fr-FR" altLang="zh-TW" sz="2000" b="0" i="1" smtClean="0">
                            <a:solidFill>
                              <a:schemeClr val="tx1"/>
                            </a:solidFill>
                            <a:latin typeface="Cambria Math"/>
                          </a:rPr>
                        </m:ctrlPr>
                      </m:funcPr>
                      <m:fName>
                        <m:r>
                          <m:rPr>
                            <m:sty m:val="p"/>
                          </m:rPr>
                          <a:rPr lang="fr-FR" altLang="zh-TW" sz="2000" b="0" i="0" smtClean="0">
                            <a:solidFill>
                              <a:schemeClr val="tx1"/>
                            </a:solidFill>
                            <a:latin typeface="Cambria Math"/>
                          </a:rPr>
                          <m:t>cos</m:t>
                        </m:r>
                      </m:fName>
                      <m:e>
                        <m:r>
                          <a:rPr lang="fr-FR" altLang="zh-TW" sz="2000" b="0" i="1" smtClean="0">
                            <a:solidFill>
                              <a:schemeClr val="tx1"/>
                            </a:solidFill>
                            <a:latin typeface="Cambria Math"/>
                          </a:rPr>
                          <m:t>𝛼</m:t>
                        </m:r>
                        <m:r>
                          <a:rPr lang="fr-FR" altLang="zh-TW" sz="2000" b="0" i="1" smtClean="0">
                            <a:solidFill>
                              <a:schemeClr val="tx1"/>
                            </a:solidFill>
                            <a:latin typeface="Cambria Math"/>
                          </a:rPr>
                          <m:t> </m:t>
                        </m:r>
                      </m:e>
                    </m:func>
                    <m:r>
                      <a:rPr lang="fr-FR" altLang="zh-TW" sz="2000" i="1">
                        <a:latin typeface="Cambria Math"/>
                      </a:rPr>
                      <m:t>=</m:t>
                    </m:r>
                    <m:f>
                      <m:fPr>
                        <m:ctrlPr>
                          <a:rPr lang="fr-FR" altLang="zh-TW" sz="2000" i="1">
                            <a:latin typeface="Cambria Math"/>
                          </a:rPr>
                        </m:ctrlPr>
                      </m:fPr>
                      <m:num>
                        <m:sSub>
                          <m:sSubPr>
                            <m:ctrlPr>
                              <a:rPr lang="fr-FR" altLang="zh-TW" sz="2000" i="1">
                                <a:latin typeface="Cambria Math"/>
                              </a:rPr>
                            </m:ctrlPr>
                          </m:sSubPr>
                          <m:e>
                            <m:r>
                              <a:rPr lang="fr-FR" altLang="zh-TW" sz="2000" i="1">
                                <a:latin typeface="Cambria Math"/>
                              </a:rPr>
                              <m:t>𝑣</m:t>
                            </m:r>
                          </m:e>
                          <m:sub>
                            <m:r>
                              <a:rPr lang="fr-FR" altLang="zh-TW" sz="2000" i="1">
                                <a:latin typeface="Cambria Math"/>
                              </a:rPr>
                              <m:t>1</m:t>
                            </m:r>
                          </m:sub>
                        </m:sSub>
                      </m:num>
                      <m:den>
                        <m:r>
                          <a:rPr lang="fr-FR" altLang="zh-TW" sz="2000" i="1">
                            <a:latin typeface="Cambria Math"/>
                          </a:rPr>
                          <m:t>|</m:t>
                        </m:r>
                        <m:r>
                          <a:rPr lang="fr-FR" altLang="zh-TW" sz="2000" i="1">
                            <a:latin typeface="Cambria Math"/>
                          </a:rPr>
                          <m:t>𝑣</m:t>
                        </m:r>
                        <m:r>
                          <a:rPr lang="fr-FR" altLang="zh-TW" sz="2000" i="1">
                            <a:latin typeface="Cambria Math"/>
                          </a:rPr>
                          <m:t>|</m:t>
                        </m:r>
                      </m:den>
                    </m:f>
                  </m:oMath>
                </a14:m>
                <a:r>
                  <a:rPr lang="en-US" altLang="zh-TW" sz="2000" dirty="0" smtClean="0">
                    <a:solidFill>
                      <a:schemeClr val="tx1"/>
                    </a:solidFill>
                  </a:rPr>
                  <a:t>, </a:t>
                </a:r>
                <a14:m>
                  <m:oMath xmlns:m="http://schemas.openxmlformats.org/officeDocument/2006/math">
                    <m:func>
                      <m:funcPr>
                        <m:ctrlPr>
                          <a:rPr lang="fr-FR" altLang="zh-TW" sz="2000" i="1" smtClean="0">
                            <a:latin typeface="Cambria Math"/>
                          </a:rPr>
                        </m:ctrlPr>
                      </m:funcPr>
                      <m:fName>
                        <m:r>
                          <m:rPr>
                            <m:sty m:val="p"/>
                          </m:rPr>
                          <a:rPr lang="fr-FR" altLang="zh-TW" sz="2000">
                            <a:latin typeface="Cambria Math"/>
                          </a:rPr>
                          <m:t>cos</m:t>
                        </m:r>
                      </m:fName>
                      <m:e>
                        <m:r>
                          <a:rPr lang="fr-FR" altLang="zh-TW" sz="2000" b="0" i="1" smtClean="0">
                            <a:latin typeface="Cambria Math"/>
                          </a:rPr>
                          <m:t>𝛽</m:t>
                        </m:r>
                        <m:r>
                          <a:rPr lang="fr-FR" altLang="zh-TW" sz="2000" i="1">
                            <a:latin typeface="Cambria Math"/>
                          </a:rPr>
                          <m:t> </m:t>
                        </m:r>
                      </m:e>
                    </m:func>
                    <m:r>
                      <a:rPr lang="fr-FR" altLang="zh-TW" sz="2000" i="1">
                        <a:latin typeface="Cambria Math"/>
                      </a:rPr>
                      <m:t>=</m:t>
                    </m:r>
                    <m:f>
                      <m:fPr>
                        <m:ctrlPr>
                          <a:rPr lang="fr-FR" altLang="zh-TW" sz="2000" i="1">
                            <a:latin typeface="Cambria Math"/>
                          </a:rPr>
                        </m:ctrlPr>
                      </m:fPr>
                      <m:num>
                        <m:sSub>
                          <m:sSubPr>
                            <m:ctrlPr>
                              <a:rPr lang="fr-FR" altLang="zh-TW" sz="2000" i="1">
                                <a:latin typeface="Cambria Math"/>
                              </a:rPr>
                            </m:ctrlPr>
                          </m:sSubPr>
                          <m:e>
                            <m:r>
                              <a:rPr lang="fr-FR" altLang="zh-TW" sz="2000" i="1">
                                <a:latin typeface="Cambria Math"/>
                              </a:rPr>
                              <m:t>𝑣</m:t>
                            </m:r>
                          </m:e>
                          <m:sub>
                            <m:r>
                              <a:rPr lang="fr-FR" altLang="zh-TW" sz="2000" b="0" i="1" smtClean="0">
                                <a:latin typeface="Cambria Math"/>
                              </a:rPr>
                              <m:t>2</m:t>
                            </m:r>
                          </m:sub>
                        </m:sSub>
                      </m:num>
                      <m:den>
                        <m:r>
                          <a:rPr lang="fr-FR" altLang="zh-TW" sz="2000" i="1">
                            <a:latin typeface="Cambria Math"/>
                          </a:rPr>
                          <m:t>|</m:t>
                        </m:r>
                        <m:r>
                          <a:rPr lang="fr-FR" altLang="zh-TW" sz="2000" i="1">
                            <a:latin typeface="Cambria Math"/>
                          </a:rPr>
                          <m:t>𝑣</m:t>
                        </m:r>
                        <m:r>
                          <a:rPr lang="fr-FR" altLang="zh-TW" sz="2000" i="1">
                            <a:latin typeface="Cambria Math"/>
                          </a:rPr>
                          <m:t>|</m:t>
                        </m:r>
                      </m:den>
                    </m:f>
                  </m:oMath>
                </a14:m>
                <a:r>
                  <a:rPr lang="en-US" altLang="zh-TW" sz="2000" dirty="0"/>
                  <a:t>, </a:t>
                </a:r>
                <a14:m>
                  <m:oMath xmlns:m="http://schemas.openxmlformats.org/officeDocument/2006/math">
                    <m:r>
                      <a:rPr lang="fr-FR" altLang="zh-TW" sz="2000" b="0" i="0" smtClean="0">
                        <a:latin typeface="Cambria Math"/>
                      </a:rPr>
                      <m:t> </m:t>
                    </m:r>
                    <m:func>
                      <m:funcPr>
                        <m:ctrlPr>
                          <a:rPr lang="fr-FR" altLang="zh-TW" sz="2000" i="1">
                            <a:latin typeface="Cambria Math"/>
                          </a:rPr>
                        </m:ctrlPr>
                      </m:funcPr>
                      <m:fName>
                        <m:r>
                          <m:rPr>
                            <m:sty m:val="p"/>
                          </m:rPr>
                          <a:rPr lang="fr-FR" altLang="zh-TW" sz="2000">
                            <a:latin typeface="Cambria Math"/>
                          </a:rPr>
                          <m:t>cos</m:t>
                        </m:r>
                      </m:fName>
                      <m:e>
                        <m:r>
                          <a:rPr lang="fr-FR" altLang="zh-TW" sz="2000" b="0" i="1" smtClean="0">
                            <a:latin typeface="Cambria Math"/>
                          </a:rPr>
                          <m:t>𝛾</m:t>
                        </m:r>
                        <m:r>
                          <a:rPr lang="fr-FR" altLang="zh-TW" sz="2000" i="1">
                            <a:latin typeface="Cambria Math"/>
                          </a:rPr>
                          <m:t> </m:t>
                        </m:r>
                      </m:e>
                    </m:func>
                    <m:r>
                      <a:rPr lang="fr-FR" altLang="zh-TW" sz="2000" i="1">
                        <a:latin typeface="Cambria Math"/>
                      </a:rPr>
                      <m:t>=</m:t>
                    </m:r>
                    <m:f>
                      <m:fPr>
                        <m:ctrlPr>
                          <a:rPr lang="fr-FR" altLang="zh-TW" sz="2000" i="1">
                            <a:latin typeface="Cambria Math"/>
                          </a:rPr>
                        </m:ctrlPr>
                      </m:fPr>
                      <m:num>
                        <m:sSub>
                          <m:sSubPr>
                            <m:ctrlPr>
                              <a:rPr lang="fr-FR" altLang="zh-TW" sz="2000" i="1">
                                <a:latin typeface="Cambria Math"/>
                              </a:rPr>
                            </m:ctrlPr>
                          </m:sSubPr>
                          <m:e>
                            <m:r>
                              <a:rPr lang="fr-FR" altLang="zh-TW" sz="2000" i="1">
                                <a:latin typeface="Cambria Math"/>
                              </a:rPr>
                              <m:t>𝑣</m:t>
                            </m:r>
                          </m:e>
                          <m:sub>
                            <m:r>
                              <a:rPr lang="fr-FR" altLang="zh-TW" sz="2000" b="0" i="1" smtClean="0">
                                <a:latin typeface="Cambria Math"/>
                              </a:rPr>
                              <m:t>3</m:t>
                            </m:r>
                          </m:sub>
                        </m:sSub>
                      </m:num>
                      <m:den>
                        <m:r>
                          <a:rPr lang="fr-FR" altLang="zh-TW" sz="2000" i="1">
                            <a:latin typeface="Cambria Math"/>
                          </a:rPr>
                          <m:t>|</m:t>
                        </m:r>
                        <m:r>
                          <a:rPr lang="fr-FR" altLang="zh-TW" sz="2000" i="1">
                            <a:latin typeface="Cambria Math"/>
                          </a:rPr>
                          <m:t>𝑣</m:t>
                        </m:r>
                        <m:r>
                          <a:rPr lang="fr-FR" altLang="zh-TW" sz="2000" i="1">
                            <a:latin typeface="Cambria Math"/>
                          </a:rPr>
                          <m:t>|</m:t>
                        </m:r>
                      </m:den>
                    </m:f>
                  </m:oMath>
                </a14:m>
                <a:r>
                  <a:rPr lang="en-US" altLang="zh-TW" sz="2000" dirty="0"/>
                  <a:t>, </a:t>
                </a:r>
                <a:endParaRPr lang="en-US" altLang="zh-TW" sz="2000" dirty="0"/>
              </a:p>
              <a:p>
                <a:pPr marL="0" indent="0">
                  <a:buNone/>
                </a:pPr>
                <a:endParaRPr lang="en-US" altLang="zh-TW" sz="2000" dirty="0"/>
              </a:p>
              <a:p>
                <a:pPr marL="0" indent="0">
                  <a:buNone/>
                </a:pPr>
                <a:r>
                  <a:rPr lang="en-US" altLang="zh-TW" sz="2000" dirty="0" smtClean="0"/>
                  <a:t>By definition </a:t>
                </a:r>
                <a14:m>
                  <m:oMath xmlns:m="http://schemas.openxmlformats.org/officeDocument/2006/math">
                    <m:func>
                      <m:funcPr>
                        <m:ctrlPr>
                          <a:rPr lang="fr-FR" altLang="zh-TW" sz="2000" b="0" i="1" smtClean="0">
                            <a:solidFill>
                              <a:srgbClr val="FF0000"/>
                            </a:solidFill>
                            <a:latin typeface="Cambria Math"/>
                          </a:rPr>
                        </m:ctrlPr>
                      </m:funcPr>
                      <m:fName>
                        <m:sSup>
                          <m:sSupPr>
                            <m:ctrlPr>
                              <a:rPr lang="fr-FR" altLang="zh-TW" sz="2000" b="0" i="1" smtClean="0">
                                <a:solidFill>
                                  <a:srgbClr val="FF0000"/>
                                </a:solidFill>
                                <a:latin typeface="Cambria Math"/>
                              </a:rPr>
                            </m:ctrlPr>
                          </m:sSupPr>
                          <m:e>
                            <m:r>
                              <m:rPr>
                                <m:sty m:val="p"/>
                              </m:rPr>
                              <a:rPr lang="fr-FR" altLang="zh-TW" sz="2000" b="0" i="0" smtClean="0">
                                <a:solidFill>
                                  <a:srgbClr val="FF0000"/>
                                </a:solidFill>
                                <a:latin typeface="Cambria Math"/>
                              </a:rPr>
                              <m:t>cos</m:t>
                            </m:r>
                          </m:e>
                          <m:sup>
                            <m:r>
                              <a:rPr lang="fr-FR" altLang="zh-TW" sz="2000" b="0" i="1" smtClean="0">
                                <a:solidFill>
                                  <a:srgbClr val="FF0000"/>
                                </a:solidFill>
                                <a:latin typeface="Cambria Math"/>
                              </a:rPr>
                              <m:t>2</m:t>
                            </m:r>
                          </m:sup>
                        </m:sSup>
                      </m:fName>
                      <m:e>
                        <m:r>
                          <a:rPr lang="fr-FR" altLang="zh-TW" sz="2000" b="0" i="1" smtClean="0">
                            <a:solidFill>
                              <a:srgbClr val="FF0000"/>
                            </a:solidFill>
                            <a:latin typeface="Cambria Math"/>
                          </a:rPr>
                          <m:t>𝛼</m:t>
                        </m:r>
                      </m:e>
                    </m:func>
                    <m:r>
                      <a:rPr lang="fr-FR" altLang="zh-TW" sz="2000" b="0" i="1" smtClean="0">
                        <a:solidFill>
                          <a:srgbClr val="FF0000"/>
                        </a:solidFill>
                        <a:latin typeface="Cambria Math"/>
                      </a:rPr>
                      <m:t>+</m:t>
                    </m:r>
                    <m:func>
                      <m:funcPr>
                        <m:ctrlPr>
                          <a:rPr lang="fr-FR" altLang="zh-TW" sz="2000" i="1">
                            <a:solidFill>
                              <a:srgbClr val="FF0000"/>
                            </a:solidFill>
                            <a:latin typeface="Cambria Math"/>
                          </a:rPr>
                        </m:ctrlPr>
                      </m:funcPr>
                      <m:fName>
                        <m:sSup>
                          <m:sSupPr>
                            <m:ctrlPr>
                              <a:rPr lang="fr-FR" altLang="zh-TW" sz="2000" i="1">
                                <a:solidFill>
                                  <a:srgbClr val="FF0000"/>
                                </a:solidFill>
                                <a:latin typeface="Cambria Math"/>
                              </a:rPr>
                            </m:ctrlPr>
                          </m:sSupPr>
                          <m:e>
                            <m:r>
                              <m:rPr>
                                <m:sty m:val="p"/>
                              </m:rPr>
                              <a:rPr lang="fr-FR" altLang="zh-TW" sz="2000">
                                <a:solidFill>
                                  <a:srgbClr val="FF0000"/>
                                </a:solidFill>
                                <a:latin typeface="Cambria Math"/>
                              </a:rPr>
                              <m:t>cos</m:t>
                            </m:r>
                          </m:e>
                          <m:sup>
                            <m:r>
                              <a:rPr lang="fr-FR" altLang="zh-TW" sz="2000" i="1">
                                <a:solidFill>
                                  <a:srgbClr val="FF0000"/>
                                </a:solidFill>
                                <a:latin typeface="Cambria Math"/>
                              </a:rPr>
                              <m:t>2</m:t>
                            </m:r>
                          </m:sup>
                        </m:sSup>
                      </m:fName>
                      <m:e>
                        <m:r>
                          <a:rPr lang="fr-FR" altLang="zh-TW" sz="2000" b="0" i="1" smtClean="0">
                            <a:solidFill>
                              <a:srgbClr val="FF0000"/>
                            </a:solidFill>
                            <a:latin typeface="Cambria Math"/>
                          </a:rPr>
                          <m:t>𝛽</m:t>
                        </m:r>
                      </m:e>
                    </m:func>
                  </m:oMath>
                </a14:m>
                <a:r>
                  <a:rPr lang="en-US" altLang="zh-TW" sz="2000" dirty="0" smtClean="0">
                    <a:solidFill>
                      <a:srgbClr val="FF0000"/>
                    </a:solidFill>
                  </a:rPr>
                  <a:t>+</a:t>
                </a:r>
                <a:r>
                  <a:rPr lang="fr-FR" altLang="zh-TW" sz="2000" dirty="0">
                    <a:solidFill>
                      <a:srgbClr val="FF0000"/>
                    </a:solidFill>
                  </a:rPr>
                  <a:t> </a:t>
                </a:r>
                <a14:m>
                  <m:oMath xmlns:m="http://schemas.openxmlformats.org/officeDocument/2006/math">
                    <m:func>
                      <m:funcPr>
                        <m:ctrlPr>
                          <a:rPr lang="fr-FR" altLang="zh-TW" sz="2000" i="1">
                            <a:solidFill>
                              <a:srgbClr val="FF0000"/>
                            </a:solidFill>
                            <a:latin typeface="Cambria Math"/>
                          </a:rPr>
                        </m:ctrlPr>
                      </m:funcPr>
                      <m:fName>
                        <m:sSup>
                          <m:sSupPr>
                            <m:ctrlPr>
                              <a:rPr lang="fr-FR" altLang="zh-TW" sz="2000" i="1">
                                <a:solidFill>
                                  <a:srgbClr val="FF0000"/>
                                </a:solidFill>
                                <a:latin typeface="Cambria Math"/>
                              </a:rPr>
                            </m:ctrlPr>
                          </m:sSupPr>
                          <m:e>
                            <m:r>
                              <m:rPr>
                                <m:sty m:val="p"/>
                              </m:rPr>
                              <a:rPr lang="fr-FR" altLang="zh-TW" sz="2000">
                                <a:solidFill>
                                  <a:srgbClr val="FF0000"/>
                                </a:solidFill>
                                <a:latin typeface="Cambria Math"/>
                              </a:rPr>
                              <m:t>cos</m:t>
                            </m:r>
                          </m:e>
                          <m:sup>
                            <m:r>
                              <a:rPr lang="fr-FR" altLang="zh-TW" sz="2000" i="1">
                                <a:solidFill>
                                  <a:srgbClr val="FF0000"/>
                                </a:solidFill>
                                <a:latin typeface="Cambria Math"/>
                              </a:rPr>
                              <m:t>2</m:t>
                            </m:r>
                          </m:sup>
                        </m:sSup>
                      </m:fName>
                      <m:e>
                        <m:r>
                          <a:rPr lang="fr-FR" altLang="zh-TW" sz="2000" b="0" i="1" smtClean="0">
                            <a:solidFill>
                              <a:srgbClr val="FF0000"/>
                            </a:solidFill>
                            <a:latin typeface="Cambria Math"/>
                          </a:rPr>
                          <m:t>𝛾</m:t>
                        </m:r>
                      </m:e>
                    </m:func>
                  </m:oMath>
                </a14:m>
                <a:r>
                  <a:rPr lang="en-US" altLang="zh-TW" sz="2000" dirty="0" smtClean="0">
                    <a:solidFill>
                      <a:srgbClr val="FF0000"/>
                    </a:solidFill>
                  </a:rPr>
                  <a:t>=1</a:t>
                </a:r>
                <a:endParaRPr lang="en-US" altLang="zh-TW" sz="2000" dirty="0" smtClean="0">
                  <a:solidFill>
                    <a:schemeClr val="tx1"/>
                  </a:solidFill>
                </a:endParaRPr>
              </a:p>
              <a:p>
                <a:pPr marL="0" indent="0">
                  <a:buNone/>
                </a:pPr>
                <a:endParaRPr lang="en-US" altLang="zh-TW" sz="2000" dirty="0" smtClean="0"/>
              </a:p>
              <a:p>
                <a:pPr marL="0" indent="0">
                  <a:buNone/>
                </a:pPr>
                <a:endParaRPr lang="en-US" altLang="zh-TW" sz="2000" dirty="0" smtClean="0"/>
              </a:p>
              <a:p>
                <a:pPr marL="0" indent="0">
                  <a:buNone/>
                </a:pPr>
                <a:r>
                  <a:rPr lang="en-US" altLang="zh-TW" sz="2000" dirty="0">
                    <a:solidFill>
                      <a:srgbClr val="3333FF"/>
                    </a:solidFill>
                    <a:latin typeface="Arial" charset="0"/>
                    <a:cs typeface="Arial" charset="0"/>
                  </a:rPr>
                  <a:t>Example:</a:t>
                </a:r>
                <a:r>
                  <a:rPr lang="en-US" altLang="zh-TW" sz="2000" dirty="0" smtClean="0"/>
                  <a:t> </a:t>
                </a:r>
                <a:endParaRPr lang="en-US" altLang="zh-TW" sz="2000" dirty="0">
                  <a:solidFill>
                    <a:schemeClr val="tx1"/>
                  </a:solidFill>
                </a:endParaRPr>
              </a:p>
              <a:p>
                <a:pPr marL="0" indent="0">
                  <a:buNone/>
                </a:pPr>
                <a:r>
                  <a:rPr lang="en-US" altLang="zh-TW" sz="2000" dirty="0">
                    <a:solidFill>
                      <a:srgbClr val="3333FF"/>
                    </a:solidFill>
                    <a:latin typeface="Arial" charset="0"/>
                    <a:cs typeface="Arial" charset="0"/>
                  </a:rPr>
                  <a:t>Solution:</a:t>
                </a:r>
                <a:r>
                  <a:rPr lang="en-US" altLang="zh-TW" sz="2000" dirty="0" smtClean="0">
                    <a:solidFill>
                      <a:schemeClr val="tx1"/>
                    </a:solidFill>
                  </a:rPr>
                  <a:t> As                                     , thus</a:t>
                </a:r>
              </a:p>
              <a:p>
                <a:pPr marL="0" indent="0">
                  <a:buNone/>
                </a:pPr>
                <a:r>
                  <a:rPr lang="en-US" altLang="zh-TW" sz="2000" dirty="0" smtClean="0"/>
                  <a:t>Consequently we have,</a:t>
                </a:r>
                <a:r>
                  <a:rPr lang="en-US" altLang="zh-TW" sz="2000" dirty="0" smtClean="0">
                    <a:solidFill>
                      <a:schemeClr val="tx1"/>
                    </a:solidFill>
                  </a:rPr>
                  <a:t> </a:t>
                </a:r>
                <a:endParaRPr lang="en-US" altLang="zh-TW" sz="2000" dirty="0" smtClean="0">
                  <a:solidFill>
                    <a:schemeClr val="tx1"/>
                  </a:solidFill>
                </a:endParaRPr>
              </a:p>
              <a:p>
                <a:pPr marL="0" indent="0">
                  <a:buNone/>
                </a:pPr>
                <a:endParaRPr lang="en-US" altLang="zh-TW" sz="2000" dirty="0"/>
              </a:p>
            </p:txBody>
          </p:sp>
        </mc:Choice>
        <mc:Fallback>
          <p:sp>
            <p:nvSpPr>
              <p:cNvPr id="14" name="Rectangle 5"/>
              <p:cNvSpPr txBox="1">
                <a:spLocks noRot="1" noChangeAspect="1" noMove="1" noResize="1" noEditPoints="1" noAdjustHandles="1" noChangeArrowheads="1" noChangeShapeType="1" noTextEdit="1"/>
              </p:cNvSpPr>
              <p:nvPr/>
            </p:nvSpPr>
            <p:spPr>
              <a:xfrm>
                <a:off x="630176" y="1340769"/>
                <a:ext cx="4733912" cy="4573857"/>
              </a:xfrm>
              <a:prstGeom prst="rect">
                <a:avLst/>
              </a:prstGeom>
              <a:blipFill rotWithShape="1">
                <a:blip r:embed="rId4" cstate="print"/>
                <a:stretch>
                  <a:fillRect l="-1287" t="-533" r="-2703" b="-133"/>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smtClean="0">
                <a:solidFill>
                  <a:srgbClr val="3333FF"/>
                </a:solidFill>
                <a:effectLst>
                  <a:outerShdw blurRad="38100" dist="38100" dir="2700000" algn="tl">
                    <a:srgbClr val="C0C0C0"/>
                  </a:outerShdw>
                </a:effectLst>
              </a:rPr>
              <a:t>Direction </a:t>
            </a:r>
            <a:r>
              <a:rPr lang="fr-FR" sz="3200" dirty="0" err="1" smtClean="0">
                <a:solidFill>
                  <a:srgbClr val="3333FF"/>
                </a:solidFill>
                <a:effectLst>
                  <a:outerShdw blurRad="38100" dist="38100" dir="2700000" algn="tl">
                    <a:srgbClr val="C0C0C0"/>
                  </a:outerShdw>
                </a:effectLst>
              </a:rPr>
              <a:t>Cosines</a:t>
            </a:r>
            <a:endParaRPr lang="en-CA" sz="3200" dirty="0">
              <a:solidFill>
                <a:srgbClr val="3333FF"/>
              </a:solidFill>
              <a:effectLst>
                <a:outerShdw blurRad="38100" dist="38100" dir="2700000" algn="tl">
                  <a:srgbClr val="C0C0C0"/>
                </a:outerShdw>
              </a:effectLst>
            </a:endParaRPr>
          </a:p>
        </p:txBody>
      </p:sp>
      <p:pic>
        <p:nvPicPr>
          <p:cNvPr id="80919" name="Picture 2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842592" y="4365104"/>
            <a:ext cx="6048672" cy="310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0920" name="Picture 2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95736" y="4725144"/>
            <a:ext cx="2455193" cy="2702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0921" name="Picture 2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364088" y="4734986"/>
            <a:ext cx="2520280" cy="3501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0922" name="Picture 26"/>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713401" y="5498217"/>
            <a:ext cx="4567461" cy="3790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10884713"/>
      </p:ext>
    </p:extLst>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0579" y="3789040"/>
            <a:ext cx="7779209" cy="18954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30176" y="1340769"/>
                <a:ext cx="8045512" cy="457385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altLang="zh-TW" sz="2000" dirty="0" smtClean="0"/>
                  <a:t>If</a:t>
                </a:r>
                <a14:m>
                  <m:oMath xmlns:m="http://schemas.openxmlformats.org/officeDocument/2006/math">
                    <m:r>
                      <a:rPr lang="fr-FR" altLang="zh-TW" sz="2000" dirty="0" smtClean="0">
                        <a:latin typeface="Cambria Math"/>
                      </a:rPr>
                      <m:t> </m:t>
                    </m:r>
                    <m:r>
                      <a:rPr lang="fr-FR" altLang="zh-TW" sz="2000" b="1" i="1" smtClean="0">
                        <a:latin typeface="Cambria Math"/>
                      </a:rPr>
                      <m:t>𝒖</m:t>
                    </m:r>
                    <m:r>
                      <a:rPr lang="fr-FR" altLang="zh-TW" sz="2000">
                        <a:latin typeface="Cambria Math"/>
                      </a:rPr>
                      <m:t>=</m:t>
                    </m:r>
                    <m:sSub>
                      <m:sSubPr>
                        <m:ctrlPr>
                          <a:rPr lang="fr-FR" altLang="zh-TW" sz="2000" i="1">
                            <a:latin typeface="Cambria Math"/>
                          </a:rPr>
                        </m:ctrlPr>
                      </m:sSubPr>
                      <m:e>
                        <m:r>
                          <a:rPr lang="fr-FR" altLang="zh-TW" sz="2000" b="0" i="1" smtClean="0">
                            <a:latin typeface="Cambria Math"/>
                          </a:rPr>
                          <m:t>𝑢</m:t>
                        </m:r>
                      </m:e>
                      <m:sub>
                        <m:r>
                          <a:rPr lang="fr-FR" altLang="zh-TW" sz="2000" i="1">
                            <a:latin typeface="Cambria Math"/>
                          </a:rPr>
                          <m:t>1</m:t>
                        </m:r>
                      </m:sub>
                    </m:sSub>
                    <m:r>
                      <a:rPr lang="fr-FR" altLang="zh-TW" sz="2000" i="1">
                        <a:latin typeface="Cambria Math"/>
                      </a:rPr>
                      <m:t> </m:t>
                    </m:r>
                    <m:r>
                      <a:rPr lang="fr-FR" altLang="zh-TW" sz="2000" i="1">
                        <a:latin typeface="Cambria Math"/>
                      </a:rPr>
                      <m:t>𝑖</m:t>
                    </m:r>
                    <m:r>
                      <a:rPr lang="fr-FR" altLang="zh-TW" sz="2000" i="1">
                        <a:latin typeface="Cambria Math"/>
                      </a:rPr>
                      <m:t>+</m:t>
                    </m:r>
                    <m:sSub>
                      <m:sSubPr>
                        <m:ctrlPr>
                          <a:rPr lang="fr-FR" altLang="zh-TW" sz="2000" i="1">
                            <a:latin typeface="Cambria Math"/>
                          </a:rPr>
                        </m:ctrlPr>
                      </m:sSubPr>
                      <m:e>
                        <m:r>
                          <a:rPr lang="fr-FR" altLang="zh-TW" sz="2000" b="0" i="1" smtClean="0">
                            <a:latin typeface="Cambria Math"/>
                          </a:rPr>
                          <m:t>𝑢</m:t>
                        </m:r>
                      </m:e>
                      <m:sub>
                        <m:r>
                          <a:rPr lang="fr-FR" altLang="zh-TW" sz="2000" i="1">
                            <a:latin typeface="Cambria Math"/>
                          </a:rPr>
                          <m:t>2</m:t>
                        </m:r>
                      </m:sub>
                    </m:sSub>
                    <m:r>
                      <a:rPr lang="fr-FR" altLang="zh-TW" sz="2000" i="1">
                        <a:latin typeface="Cambria Math"/>
                      </a:rPr>
                      <m:t> </m:t>
                    </m:r>
                    <m:r>
                      <a:rPr lang="fr-FR" altLang="zh-TW" sz="2000" i="1">
                        <a:latin typeface="Cambria Math"/>
                      </a:rPr>
                      <m:t>𝑗</m:t>
                    </m:r>
                    <m:r>
                      <a:rPr lang="fr-FR" altLang="zh-TW" sz="2000" i="1">
                        <a:latin typeface="Cambria Math"/>
                      </a:rPr>
                      <m:t>+</m:t>
                    </m:r>
                    <m:sSub>
                      <m:sSubPr>
                        <m:ctrlPr>
                          <a:rPr lang="fr-FR" altLang="zh-TW" sz="2000" i="1">
                            <a:latin typeface="Cambria Math"/>
                          </a:rPr>
                        </m:ctrlPr>
                      </m:sSubPr>
                      <m:e>
                        <m:r>
                          <a:rPr lang="fr-FR" altLang="zh-TW" sz="2000" b="0" i="1" smtClean="0">
                            <a:latin typeface="Cambria Math"/>
                          </a:rPr>
                          <m:t>𝑢</m:t>
                        </m:r>
                      </m:e>
                      <m:sub>
                        <m:r>
                          <a:rPr lang="fr-FR" altLang="zh-TW" sz="2000" i="1">
                            <a:latin typeface="Cambria Math"/>
                          </a:rPr>
                          <m:t>3</m:t>
                        </m:r>
                      </m:sub>
                    </m:sSub>
                    <m:r>
                      <a:rPr lang="fr-FR" altLang="zh-TW" sz="2000" i="1">
                        <a:latin typeface="Cambria Math"/>
                      </a:rPr>
                      <m:t> </m:t>
                    </m:r>
                    <m:r>
                      <a:rPr lang="fr-FR" altLang="zh-TW" sz="2000" i="1">
                        <a:latin typeface="Cambria Math"/>
                      </a:rPr>
                      <m:t>𝑘</m:t>
                    </m:r>
                    <m:r>
                      <a:rPr lang="fr-FR" altLang="zh-TW" sz="2000" b="1" i="1" smtClean="0">
                        <a:latin typeface="Cambria Math"/>
                      </a:rPr>
                      <m:t>,  </m:t>
                    </m:r>
                    <m:r>
                      <a:rPr lang="fr-FR" altLang="zh-TW" sz="2000" b="1" i="1" smtClean="0">
                        <a:latin typeface="Cambria Math"/>
                      </a:rPr>
                      <m:t>𝒗</m:t>
                    </m:r>
                    <m:r>
                      <a:rPr lang="fr-FR" altLang="zh-TW" sz="2000" b="0" i="0" smtClean="0">
                        <a:latin typeface="Cambria Math"/>
                      </a:rPr>
                      <m:t>=</m:t>
                    </m:r>
                    <m:sSub>
                      <m:sSubPr>
                        <m:ctrlPr>
                          <a:rPr lang="fr-FR" altLang="zh-TW" sz="2000" b="0" i="1" smtClean="0">
                            <a:latin typeface="Cambria Math"/>
                          </a:rPr>
                        </m:ctrlPr>
                      </m:sSubPr>
                      <m:e>
                        <m:r>
                          <a:rPr lang="fr-FR" altLang="zh-TW" sz="2000" b="0" i="1" smtClean="0">
                            <a:latin typeface="Cambria Math"/>
                          </a:rPr>
                          <m:t>𝑣</m:t>
                        </m:r>
                      </m:e>
                      <m:sub>
                        <m:r>
                          <a:rPr lang="fr-FR" altLang="zh-TW" sz="2000" b="0" i="1" smtClean="0">
                            <a:latin typeface="Cambria Math"/>
                          </a:rPr>
                          <m:t>1</m:t>
                        </m:r>
                      </m:sub>
                    </m:sSub>
                    <m:r>
                      <a:rPr lang="fr-FR" altLang="zh-TW" sz="2000" b="0" i="1" smtClean="0">
                        <a:latin typeface="Cambria Math"/>
                      </a:rPr>
                      <m:t> </m:t>
                    </m:r>
                    <m:r>
                      <a:rPr lang="fr-FR" altLang="zh-TW" sz="2000" b="0" i="1" smtClean="0">
                        <a:latin typeface="Cambria Math"/>
                      </a:rPr>
                      <m:t>𝑖</m:t>
                    </m:r>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𝑣</m:t>
                        </m:r>
                      </m:e>
                      <m:sub>
                        <m:r>
                          <a:rPr lang="fr-FR" altLang="zh-TW" sz="2000" b="0" i="1" smtClean="0">
                            <a:latin typeface="Cambria Math"/>
                          </a:rPr>
                          <m:t>2</m:t>
                        </m:r>
                      </m:sub>
                    </m:sSub>
                    <m:r>
                      <a:rPr lang="fr-FR" altLang="zh-TW" sz="2000" b="0" i="1" smtClean="0">
                        <a:latin typeface="Cambria Math"/>
                      </a:rPr>
                      <m:t> </m:t>
                    </m:r>
                    <m:r>
                      <a:rPr lang="fr-FR" altLang="zh-TW" sz="2000" b="0" i="1" smtClean="0">
                        <a:latin typeface="Cambria Math"/>
                      </a:rPr>
                      <m:t>𝑗</m:t>
                    </m:r>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𝑣</m:t>
                        </m:r>
                      </m:e>
                      <m:sub>
                        <m:r>
                          <a:rPr lang="fr-FR" altLang="zh-TW" sz="2000" b="0" i="1" smtClean="0">
                            <a:latin typeface="Cambria Math"/>
                          </a:rPr>
                          <m:t>3</m:t>
                        </m:r>
                      </m:sub>
                    </m:sSub>
                    <m:r>
                      <a:rPr lang="fr-FR" altLang="zh-TW" sz="2000" b="0" i="1" smtClean="0">
                        <a:latin typeface="Cambria Math"/>
                      </a:rPr>
                      <m:t> </m:t>
                    </m:r>
                    <m:r>
                      <a:rPr lang="fr-FR" altLang="zh-TW" sz="2000" b="0" i="1" smtClean="0">
                        <a:latin typeface="Cambria Math"/>
                      </a:rPr>
                      <m:t>𝑘</m:t>
                    </m:r>
                  </m:oMath>
                </a14:m>
                <a:r>
                  <a:rPr lang="en-US" altLang="zh-TW" sz="2000" b="1" dirty="0" smtClean="0">
                    <a:solidFill>
                      <a:schemeClr val="tx1"/>
                    </a:solidFill>
                  </a:rPr>
                  <a:t>  </a:t>
                </a:r>
                <a:r>
                  <a:rPr lang="en-US" altLang="zh-TW" sz="2000" dirty="0" smtClean="0">
                    <a:solidFill>
                      <a:schemeClr val="tx1"/>
                    </a:solidFill>
                  </a:rPr>
                  <a:t>and </a:t>
                </a:r>
                <a14:m>
                  <m:oMath xmlns:m="http://schemas.openxmlformats.org/officeDocument/2006/math">
                    <m:r>
                      <a:rPr lang="fr-FR" altLang="zh-TW" sz="2000" b="1" i="1" smtClean="0">
                        <a:latin typeface="Cambria Math"/>
                      </a:rPr>
                      <m:t>𝒘</m:t>
                    </m:r>
                    <m:r>
                      <a:rPr lang="fr-FR" altLang="zh-TW" sz="2000">
                        <a:latin typeface="Cambria Math"/>
                      </a:rPr>
                      <m:t>=</m:t>
                    </m:r>
                    <m:sSub>
                      <m:sSubPr>
                        <m:ctrlPr>
                          <a:rPr lang="fr-FR" altLang="zh-TW" sz="2000" i="1">
                            <a:latin typeface="Cambria Math"/>
                          </a:rPr>
                        </m:ctrlPr>
                      </m:sSubPr>
                      <m:e>
                        <m:r>
                          <a:rPr lang="fr-FR" altLang="zh-TW" sz="2000" b="0" i="1" smtClean="0">
                            <a:latin typeface="Cambria Math"/>
                          </a:rPr>
                          <m:t>𝑤</m:t>
                        </m:r>
                      </m:e>
                      <m:sub>
                        <m:r>
                          <a:rPr lang="fr-FR" altLang="zh-TW" sz="2000" i="1">
                            <a:latin typeface="Cambria Math"/>
                          </a:rPr>
                          <m:t>1</m:t>
                        </m:r>
                      </m:sub>
                    </m:sSub>
                    <m:r>
                      <a:rPr lang="fr-FR" altLang="zh-TW" sz="2000" i="1">
                        <a:latin typeface="Cambria Math"/>
                      </a:rPr>
                      <m:t> </m:t>
                    </m:r>
                    <m:r>
                      <a:rPr lang="fr-FR" altLang="zh-TW" sz="2000" i="1">
                        <a:latin typeface="Cambria Math"/>
                      </a:rPr>
                      <m:t>𝑖</m:t>
                    </m:r>
                    <m:r>
                      <a:rPr lang="fr-FR" altLang="zh-TW" sz="2000" i="1">
                        <a:latin typeface="Cambria Math"/>
                      </a:rPr>
                      <m:t>+</m:t>
                    </m:r>
                    <m:sSub>
                      <m:sSubPr>
                        <m:ctrlPr>
                          <a:rPr lang="fr-FR" altLang="zh-TW" sz="2000" i="1">
                            <a:latin typeface="Cambria Math"/>
                          </a:rPr>
                        </m:ctrlPr>
                      </m:sSubPr>
                      <m:e>
                        <m:r>
                          <a:rPr lang="fr-FR" altLang="zh-TW" sz="2000" b="0" i="1" smtClean="0">
                            <a:latin typeface="Cambria Math"/>
                          </a:rPr>
                          <m:t>𝑤</m:t>
                        </m:r>
                      </m:e>
                      <m:sub>
                        <m:r>
                          <a:rPr lang="fr-FR" altLang="zh-TW" sz="2000" i="1">
                            <a:latin typeface="Cambria Math"/>
                          </a:rPr>
                          <m:t>2</m:t>
                        </m:r>
                      </m:sub>
                    </m:sSub>
                    <m:r>
                      <a:rPr lang="fr-FR" altLang="zh-TW" sz="2000" i="1">
                        <a:latin typeface="Cambria Math"/>
                      </a:rPr>
                      <m:t> </m:t>
                    </m:r>
                    <m:r>
                      <a:rPr lang="fr-FR" altLang="zh-TW" sz="2000" i="1">
                        <a:latin typeface="Cambria Math"/>
                      </a:rPr>
                      <m:t>𝑗</m:t>
                    </m:r>
                    <m:r>
                      <a:rPr lang="fr-FR" altLang="zh-TW" sz="2000" i="1">
                        <a:latin typeface="Cambria Math"/>
                      </a:rPr>
                      <m:t>+</m:t>
                    </m:r>
                    <m:sSub>
                      <m:sSubPr>
                        <m:ctrlPr>
                          <a:rPr lang="fr-FR" altLang="zh-TW" sz="2000" i="1">
                            <a:latin typeface="Cambria Math"/>
                          </a:rPr>
                        </m:ctrlPr>
                      </m:sSubPr>
                      <m:e>
                        <m:r>
                          <a:rPr lang="fr-FR" altLang="zh-TW" sz="2000" b="0" i="1" smtClean="0">
                            <a:latin typeface="Cambria Math"/>
                          </a:rPr>
                          <m:t>𝑤</m:t>
                        </m:r>
                      </m:e>
                      <m:sub>
                        <m:r>
                          <a:rPr lang="fr-FR" altLang="zh-TW" sz="2000" i="1">
                            <a:latin typeface="Cambria Math"/>
                          </a:rPr>
                          <m:t>3</m:t>
                        </m:r>
                      </m:sub>
                    </m:sSub>
                    <m:r>
                      <a:rPr lang="fr-FR" altLang="zh-TW" sz="2000" i="1">
                        <a:latin typeface="Cambria Math"/>
                      </a:rPr>
                      <m:t> </m:t>
                    </m:r>
                    <m:r>
                      <a:rPr lang="fr-FR" altLang="zh-TW" sz="2000" i="1">
                        <a:latin typeface="Cambria Math"/>
                      </a:rPr>
                      <m:t>𝑘</m:t>
                    </m:r>
                    <m:r>
                      <a:rPr lang="fr-FR" altLang="zh-TW" sz="2000" i="1">
                        <a:latin typeface="Cambria Math"/>
                      </a:rPr>
                      <m:t> </m:t>
                    </m:r>
                  </m:oMath>
                </a14:m>
                <a:r>
                  <a:rPr lang="en-US" altLang="zh-TW" sz="2000" dirty="0" smtClean="0">
                    <a:solidFill>
                      <a:schemeClr val="tx1"/>
                    </a:solidFill>
                  </a:rPr>
                  <a:t>are</a:t>
                </a:r>
                <a:r>
                  <a:rPr lang="en-US" altLang="zh-TW" sz="2000" dirty="0" smtClean="0"/>
                  <a:t> vectors then the number  </a:t>
                </a:r>
                <a14:m>
                  <m:oMath xmlns:m="http://schemas.openxmlformats.org/officeDocument/2006/math">
                    <m:r>
                      <a:rPr lang="fr-FR" altLang="zh-TW" sz="2000" b="1" i="1" smtClean="0">
                        <a:latin typeface="Cambria Math"/>
                      </a:rPr>
                      <m:t>𝒖</m:t>
                    </m:r>
                    <m:r>
                      <a:rPr lang="fr-FR" altLang="zh-TW" sz="2000" b="1" i="1" smtClean="0">
                        <a:latin typeface="Cambria Math"/>
                      </a:rPr>
                      <m:t> . (</m:t>
                    </m:r>
                    <m:r>
                      <a:rPr lang="fr-FR" altLang="zh-TW" sz="2000" b="1" i="1" smtClean="0">
                        <a:latin typeface="Cambria Math"/>
                      </a:rPr>
                      <m:t>𝒗</m:t>
                    </m:r>
                    <m:r>
                      <a:rPr lang="fr-FR" altLang="zh-TW" sz="2000" b="1" i="1" smtClean="0">
                        <a:latin typeface="Cambria Math"/>
                      </a:rPr>
                      <m:t>×</m:t>
                    </m:r>
                    <m:r>
                      <a:rPr lang="fr-FR" altLang="zh-TW" sz="2000" b="1" i="1" smtClean="0">
                        <a:latin typeface="Cambria Math"/>
                      </a:rPr>
                      <m:t>𝒘</m:t>
                    </m:r>
                    <m:r>
                      <a:rPr lang="fr-FR" altLang="zh-TW" sz="2000" b="1" i="1" smtClean="0">
                        <a:latin typeface="Cambria Math"/>
                      </a:rPr>
                      <m:t>)</m:t>
                    </m:r>
                  </m:oMath>
                </a14:m>
                <a:r>
                  <a:rPr lang="en-US" altLang="zh-TW" sz="2000" b="1" dirty="0" smtClean="0"/>
                  <a:t> </a:t>
                </a:r>
                <a:r>
                  <a:rPr lang="en-US" altLang="zh-TW" sz="2000" dirty="0" smtClean="0"/>
                  <a:t>is called the scalar triple product of </a:t>
                </a:r>
                <a14:m>
                  <m:oMath xmlns:m="http://schemas.openxmlformats.org/officeDocument/2006/math">
                    <m:r>
                      <a:rPr lang="fr-FR" altLang="zh-TW" sz="2000" b="1" i="1" smtClean="0">
                        <a:latin typeface="Cambria Math"/>
                      </a:rPr>
                      <m:t>𝒖</m:t>
                    </m:r>
                    <m:r>
                      <a:rPr lang="fr-FR" altLang="zh-TW" sz="2000" b="1" i="1" smtClean="0">
                        <a:latin typeface="Cambria Math"/>
                      </a:rPr>
                      <m:t>, </m:t>
                    </m:r>
                    <m:r>
                      <a:rPr lang="fr-FR" altLang="zh-TW" sz="2000" b="1" i="1" smtClean="0">
                        <a:latin typeface="Cambria Math"/>
                      </a:rPr>
                      <m:t>𝒗</m:t>
                    </m:r>
                    <m:r>
                      <a:rPr lang="fr-FR" altLang="zh-TW" sz="2000" b="1" i="1" smtClean="0">
                        <a:latin typeface="Cambria Math"/>
                      </a:rPr>
                      <m:t> </m:t>
                    </m:r>
                  </m:oMath>
                </a14:m>
                <a:r>
                  <a:rPr lang="en-US" altLang="zh-TW" sz="2000" dirty="0" smtClean="0"/>
                  <a:t>and </a:t>
                </a:r>
                <a14:m>
                  <m:oMath xmlns:m="http://schemas.openxmlformats.org/officeDocument/2006/math">
                    <m:r>
                      <a:rPr lang="fr-FR" altLang="zh-TW" sz="2000" b="1" i="1" smtClean="0">
                        <a:latin typeface="Cambria Math"/>
                      </a:rPr>
                      <m:t>𝒘</m:t>
                    </m:r>
                    <m:r>
                      <a:rPr lang="fr-FR" altLang="zh-TW" sz="2000" b="1" i="1" smtClean="0">
                        <a:latin typeface="Cambria Math"/>
                      </a:rPr>
                      <m:t>.</m:t>
                    </m:r>
                  </m:oMath>
                </a14:m>
                <a:r>
                  <a:rPr lang="en-US" altLang="zh-TW" sz="2000" dirty="0" smtClean="0"/>
                  <a:t> The value of </a:t>
                </a:r>
                <a:r>
                  <a:rPr lang="en-US" altLang="zh-TW" sz="2000" dirty="0" smtClean="0">
                    <a:solidFill>
                      <a:srgbClr val="FF0000"/>
                    </a:solidFill>
                  </a:rPr>
                  <a:t>scalar triple product </a:t>
                </a:r>
                <a:r>
                  <a:rPr lang="en-US" altLang="zh-TW" sz="2000" dirty="0" smtClean="0"/>
                  <a:t>can be obtained directly from the formula</a:t>
                </a:r>
              </a:p>
              <a:p>
                <a:pPr marL="0" indent="0" algn="just">
                  <a:buNone/>
                </a:pPr>
                <a:endParaRPr lang="en-US" altLang="zh-TW" sz="2000" dirty="0"/>
              </a:p>
              <a:p>
                <a:pPr marL="0" indent="0" algn="just">
                  <a:buNone/>
                </a:pPr>
                <a:endParaRPr lang="en-US" altLang="zh-TW" sz="2000" dirty="0" smtClean="0"/>
              </a:p>
              <a:p>
                <a:pPr marL="0" indent="0" algn="just">
                  <a:buNone/>
                </a:pPr>
                <a:endParaRPr lang="en-US" altLang="zh-TW" sz="2000" dirty="0" smtClean="0"/>
              </a:p>
              <a:p>
                <a:pPr marL="0" indent="0" algn="just">
                  <a:buNone/>
                </a:pPr>
                <a:r>
                  <a:rPr lang="en-US" altLang="zh-TW" sz="2000" dirty="0" smtClean="0"/>
                  <a:t>Theorem</a:t>
                </a:r>
                <a:endParaRPr lang="en-US" altLang="zh-TW" sz="2000" dirty="0"/>
              </a:p>
              <a:p>
                <a:pPr marL="0" indent="0" algn="just">
                  <a:buNone/>
                </a:pPr>
                <a:endParaRPr lang="en-US" altLang="zh-TW" sz="2000" b="1" dirty="0"/>
              </a:p>
            </p:txBody>
          </p:sp>
        </mc:Choice>
        <mc:Fallback>
          <p:sp>
            <p:nvSpPr>
              <p:cNvPr id="14" name="Rectangle 5"/>
              <p:cNvSpPr txBox="1">
                <a:spLocks noRot="1" noChangeAspect="1" noMove="1" noResize="1" noEditPoints="1" noAdjustHandles="1" noChangeArrowheads="1" noChangeShapeType="1" noTextEdit="1"/>
              </p:cNvSpPr>
              <p:nvPr/>
            </p:nvSpPr>
            <p:spPr>
              <a:xfrm>
                <a:off x="630176" y="1340769"/>
                <a:ext cx="8045512" cy="4573857"/>
              </a:xfrm>
              <a:prstGeom prst="rect">
                <a:avLst/>
              </a:prstGeom>
              <a:blipFill rotWithShape="1">
                <a:blip r:embed="rId4" cstate="print"/>
                <a:stretch>
                  <a:fillRect l="-758" t="-533" r="-1742"/>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Scalar</a:t>
            </a:r>
            <a:r>
              <a:rPr lang="fr-FR" sz="3200" dirty="0" smtClean="0">
                <a:solidFill>
                  <a:srgbClr val="3333FF"/>
                </a:solidFill>
                <a:effectLst>
                  <a:outerShdw blurRad="38100" dist="38100" dir="2700000" algn="tl">
                    <a:srgbClr val="C0C0C0"/>
                  </a:outerShdw>
                </a:effectLst>
              </a:rPr>
              <a:t> triple </a:t>
            </a:r>
            <a:r>
              <a:rPr lang="fr-FR" sz="3200" dirty="0" err="1" smtClean="0">
                <a:solidFill>
                  <a:srgbClr val="3333FF"/>
                </a:solidFill>
                <a:effectLst>
                  <a:outerShdw blurRad="38100" dist="38100" dir="2700000" algn="tl">
                    <a:srgbClr val="C0C0C0"/>
                  </a:outerShdw>
                </a:effectLst>
              </a:rPr>
              <a:t>product</a:t>
            </a:r>
            <a:endParaRPr lang="en-CA" sz="3200" dirty="0">
              <a:solidFill>
                <a:srgbClr val="3333FF"/>
              </a:solidFill>
              <a:effectLst>
                <a:outerShdw blurRad="38100" dist="38100" dir="2700000" algn="tl">
                  <a:srgbClr val="C0C0C0"/>
                </a:outerShdw>
              </a:effectLst>
            </a:endParaRPr>
          </a:p>
        </p:txBody>
      </p:sp>
      <p:pic>
        <p:nvPicPr>
          <p:cNvPr id="8294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555776" y="2636912"/>
            <a:ext cx="3168352" cy="1035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36358820"/>
      </p:ext>
    </p:extLst>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30176" y="1340769"/>
                <a:ext cx="4229856" cy="457385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altLang="zh-TW" sz="2000" dirty="0" err="1">
                    <a:solidFill>
                      <a:srgbClr val="3333FF"/>
                    </a:solidFill>
                    <a:latin typeface="Arial" charset="0"/>
                    <a:cs typeface="Arial" charset="0"/>
                  </a:rPr>
                  <a:t>Parametric</a:t>
                </a:r>
                <a:r>
                  <a:rPr lang="fr-FR" altLang="zh-TW" sz="2000" dirty="0">
                    <a:solidFill>
                      <a:srgbClr val="3333FF"/>
                    </a:solidFill>
                    <a:latin typeface="Arial" charset="0"/>
                    <a:cs typeface="Arial" charset="0"/>
                  </a:rPr>
                  <a:t> </a:t>
                </a:r>
                <a:r>
                  <a:rPr lang="fr-FR" altLang="zh-TW" sz="2000" dirty="0" err="1">
                    <a:solidFill>
                      <a:srgbClr val="3333FF"/>
                    </a:solidFill>
                    <a:latin typeface="Arial" charset="0"/>
                    <a:cs typeface="Arial" charset="0"/>
                  </a:rPr>
                  <a:t>equation</a:t>
                </a:r>
                <a:r>
                  <a:rPr lang="fr-FR" altLang="zh-TW" sz="2000" dirty="0">
                    <a:solidFill>
                      <a:srgbClr val="3333FF"/>
                    </a:solidFill>
                    <a:latin typeface="Arial" charset="0"/>
                    <a:cs typeface="Arial" charset="0"/>
                  </a:rPr>
                  <a:t>: </a:t>
                </a:r>
                <a:endParaRPr lang="fr-FR" altLang="zh-TW" sz="2000" dirty="0" smtClean="0">
                  <a:solidFill>
                    <a:srgbClr val="3333FF"/>
                  </a:solidFill>
                  <a:latin typeface="Arial" charset="0"/>
                  <a:cs typeface="Arial" charset="0"/>
                </a:endParaRPr>
              </a:p>
              <a:p>
                <a:pPr marL="0" indent="0" algn="just">
                  <a:buNone/>
                </a:pPr>
                <a:endParaRPr lang="fr-FR" altLang="zh-TW" sz="2000" dirty="0" smtClean="0"/>
              </a:p>
              <a:p>
                <a:pPr marL="0" indent="0" algn="just">
                  <a:buNone/>
                </a:pPr>
                <a:r>
                  <a:rPr lang="fr-FR" altLang="zh-TW" sz="2000" dirty="0" smtClean="0"/>
                  <a:t>Suppose </a:t>
                </a:r>
                <a:r>
                  <a:rPr lang="fr-FR" altLang="zh-TW" sz="2000" dirty="0" err="1" smtClean="0"/>
                  <a:t>that</a:t>
                </a:r>
                <a:r>
                  <a:rPr lang="fr-FR" altLang="zh-TW" sz="2000" dirty="0" smtClean="0"/>
                  <a:t> a </a:t>
                </a:r>
                <a:r>
                  <a:rPr lang="fr-FR" altLang="zh-TW" sz="2000" dirty="0" err="1" smtClean="0"/>
                  <a:t>particle</a:t>
                </a:r>
                <a:r>
                  <a:rPr lang="fr-FR" altLang="zh-TW" sz="2000" dirty="0" smtClean="0"/>
                  <a:t> moves </a:t>
                </a:r>
                <a:r>
                  <a:rPr lang="fr-FR" altLang="zh-TW" sz="2000" dirty="0" err="1" smtClean="0"/>
                  <a:t>along</a:t>
                </a:r>
                <a:r>
                  <a:rPr lang="fr-FR" altLang="zh-TW" sz="2000" dirty="0" smtClean="0"/>
                  <a:t> a </a:t>
                </a:r>
                <a:r>
                  <a:rPr lang="fr-FR" altLang="zh-TW" sz="2000" dirty="0" err="1" smtClean="0"/>
                  <a:t>curve</a:t>
                </a:r>
                <a:r>
                  <a:rPr lang="fr-FR" altLang="zh-TW" sz="2000" dirty="0" smtClean="0">
                    <a:solidFill>
                      <a:schemeClr val="tx1"/>
                    </a:solidFill>
                  </a:rPr>
                  <a:t> </a:t>
                </a:r>
                <a14:m>
                  <m:oMath xmlns:m="http://schemas.openxmlformats.org/officeDocument/2006/math">
                    <m:r>
                      <a:rPr lang="fr-FR" altLang="zh-TW" sz="2000" b="0" i="1" smtClean="0">
                        <a:solidFill>
                          <a:schemeClr val="tx1"/>
                        </a:solidFill>
                        <a:latin typeface="Cambria Math"/>
                      </a:rPr>
                      <m:t>𝐶</m:t>
                    </m:r>
                  </m:oMath>
                </a14:m>
                <a:r>
                  <a:rPr lang="fr-FR" altLang="zh-TW" sz="2000" b="0" dirty="0" smtClean="0">
                    <a:solidFill>
                      <a:schemeClr val="tx1"/>
                    </a:solidFill>
                  </a:rPr>
                  <a:t> in the </a:t>
                </a:r>
                <a14:m>
                  <m:oMath xmlns:m="http://schemas.openxmlformats.org/officeDocument/2006/math">
                    <m:r>
                      <a:rPr lang="fr-FR" altLang="zh-TW" sz="2000" b="0" i="1" smtClean="0">
                        <a:solidFill>
                          <a:schemeClr val="tx1"/>
                        </a:solidFill>
                        <a:latin typeface="Cambria Math"/>
                      </a:rPr>
                      <m:t>𝑥𝑦</m:t>
                    </m:r>
                    <m:r>
                      <a:rPr lang="fr-FR" altLang="zh-TW" sz="2000" b="0" i="1" smtClean="0">
                        <a:solidFill>
                          <a:schemeClr val="tx1"/>
                        </a:solidFill>
                        <a:latin typeface="Cambria Math"/>
                      </a:rPr>
                      <m:t>−</m:t>
                    </m:r>
                  </m:oMath>
                </a14:m>
                <a:r>
                  <a:rPr lang="fr-FR" altLang="zh-TW" sz="2000" b="0" dirty="0" smtClean="0">
                    <a:solidFill>
                      <a:schemeClr val="tx1"/>
                    </a:solidFill>
                  </a:rPr>
                  <a:t>plane in </a:t>
                </a:r>
                <a:r>
                  <a:rPr lang="fr-FR" altLang="zh-TW" sz="2000" b="0" dirty="0" err="1" smtClean="0">
                    <a:solidFill>
                      <a:schemeClr val="tx1"/>
                    </a:solidFill>
                  </a:rPr>
                  <a:t>such</a:t>
                </a:r>
                <a:r>
                  <a:rPr lang="fr-FR" altLang="zh-TW" sz="2000" b="0" dirty="0" smtClean="0">
                    <a:solidFill>
                      <a:schemeClr val="tx1"/>
                    </a:solidFill>
                  </a:rPr>
                  <a:t> a </a:t>
                </a:r>
                <a:r>
                  <a:rPr lang="fr-FR" altLang="zh-TW" sz="2000" b="0" dirty="0" err="1" smtClean="0">
                    <a:solidFill>
                      <a:schemeClr val="tx1"/>
                    </a:solidFill>
                  </a:rPr>
                  <a:t>way</a:t>
                </a:r>
                <a:r>
                  <a:rPr lang="fr-FR" altLang="zh-TW" sz="2000" b="0" dirty="0" smtClean="0">
                    <a:solidFill>
                      <a:schemeClr val="tx1"/>
                    </a:solidFill>
                  </a:rPr>
                  <a:t> </a:t>
                </a:r>
                <a:r>
                  <a:rPr lang="fr-FR" altLang="zh-TW" sz="2000" b="0" dirty="0" err="1" smtClean="0">
                    <a:solidFill>
                      <a:schemeClr val="tx1"/>
                    </a:solidFill>
                  </a:rPr>
                  <a:t>that</a:t>
                </a:r>
                <a:r>
                  <a:rPr lang="fr-FR" altLang="zh-TW" sz="2000" b="0" dirty="0" smtClean="0">
                    <a:solidFill>
                      <a:schemeClr val="tx1"/>
                    </a:solidFill>
                  </a:rPr>
                  <a:t> </a:t>
                </a:r>
                <a:r>
                  <a:rPr lang="fr-FR" altLang="zh-TW" sz="2000" b="0" dirty="0" err="1" smtClean="0">
                    <a:solidFill>
                      <a:schemeClr val="tx1"/>
                    </a:solidFill>
                  </a:rPr>
                  <a:t>its</a:t>
                </a:r>
                <a:r>
                  <a:rPr lang="fr-FR" altLang="zh-TW" sz="2000" b="0" dirty="0" smtClean="0">
                    <a:solidFill>
                      <a:schemeClr val="tx1"/>
                    </a:solidFill>
                  </a:rPr>
                  <a:t> </a:t>
                </a:r>
                <a14:m>
                  <m:oMath xmlns:m="http://schemas.openxmlformats.org/officeDocument/2006/math">
                    <m:r>
                      <a:rPr lang="fr-FR" altLang="zh-TW" sz="2000" b="0" i="1" smtClean="0">
                        <a:solidFill>
                          <a:srgbClr val="C00000"/>
                        </a:solidFill>
                        <a:latin typeface="Cambria Math"/>
                      </a:rPr>
                      <m:t>𝑥</m:t>
                    </m:r>
                    <m:r>
                      <a:rPr lang="fr-FR" altLang="zh-TW" sz="2000" b="0" i="1" smtClean="0">
                        <a:solidFill>
                          <a:srgbClr val="C00000"/>
                        </a:solidFill>
                        <a:latin typeface="Cambria Math"/>
                      </a:rPr>
                      <m:t>−</m:t>
                    </m:r>
                  </m:oMath>
                </a14:m>
                <a:r>
                  <a:rPr lang="fr-FR" altLang="zh-TW" sz="2000" b="0" dirty="0" smtClean="0">
                    <a:solidFill>
                      <a:srgbClr val="C00000"/>
                    </a:solidFill>
                  </a:rPr>
                  <a:t> and </a:t>
                </a:r>
                <a14:m>
                  <m:oMath xmlns:m="http://schemas.openxmlformats.org/officeDocument/2006/math">
                    <m:r>
                      <a:rPr lang="fr-FR" altLang="zh-TW" sz="2000" b="0" i="1" smtClean="0">
                        <a:solidFill>
                          <a:srgbClr val="C00000"/>
                        </a:solidFill>
                        <a:latin typeface="Cambria Math"/>
                      </a:rPr>
                      <m:t>𝑦</m:t>
                    </m:r>
                    <m:r>
                      <a:rPr lang="fr-FR" altLang="zh-TW" sz="2000" b="0" i="1" smtClean="0">
                        <a:solidFill>
                          <a:srgbClr val="C00000"/>
                        </a:solidFill>
                        <a:latin typeface="Cambria Math"/>
                      </a:rPr>
                      <m:t>−</m:t>
                    </m:r>
                  </m:oMath>
                </a14:m>
                <a:r>
                  <a:rPr lang="fr-FR" altLang="zh-TW" sz="2000" b="0" dirty="0" err="1" smtClean="0">
                    <a:solidFill>
                      <a:srgbClr val="C00000"/>
                    </a:solidFill>
                  </a:rPr>
                  <a:t>coordinates</a:t>
                </a:r>
                <a:r>
                  <a:rPr lang="fr-FR" altLang="zh-TW" sz="2000" b="0" dirty="0" smtClean="0">
                    <a:solidFill>
                      <a:srgbClr val="C00000"/>
                    </a:solidFill>
                  </a:rPr>
                  <a:t>, as </a:t>
                </a:r>
                <a:r>
                  <a:rPr lang="fr-FR" altLang="zh-TW" sz="2000" b="0" dirty="0" err="1" smtClean="0">
                    <a:solidFill>
                      <a:srgbClr val="C00000"/>
                    </a:solidFill>
                  </a:rPr>
                  <a:t>functions</a:t>
                </a:r>
                <a:r>
                  <a:rPr lang="fr-FR" altLang="zh-TW" sz="2000" b="0" dirty="0" smtClean="0">
                    <a:solidFill>
                      <a:srgbClr val="C00000"/>
                    </a:solidFill>
                  </a:rPr>
                  <a:t> </a:t>
                </a:r>
                <a:r>
                  <a:rPr lang="fr-FR" altLang="zh-TW" sz="2000" b="0" dirty="0" smtClean="0">
                    <a:solidFill>
                      <a:schemeClr val="tx1"/>
                    </a:solidFill>
                  </a:rPr>
                  <a:t>of a </a:t>
                </a:r>
                <a:r>
                  <a:rPr lang="fr-FR" altLang="zh-TW" sz="2000" dirty="0" err="1">
                    <a:solidFill>
                      <a:srgbClr val="3333FF"/>
                    </a:solidFill>
                    <a:latin typeface="Arial" charset="0"/>
                    <a:cs typeface="Arial" charset="0"/>
                  </a:rPr>
                  <a:t>parameter</a:t>
                </a:r>
                <a:r>
                  <a:rPr lang="fr-FR" altLang="zh-TW" sz="2000" dirty="0">
                    <a:solidFill>
                      <a:srgbClr val="3333FF"/>
                    </a:solidFill>
                    <a:latin typeface="Arial" charset="0"/>
                    <a:cs typeface="Arial" charset="0"/>
                  </a:rPr>
                  <a:t> t</a:t>
                </a:r>
                <a:r>
                  <a:rPr lang="fr-FR" altLang="zh-TW" sz="2000" b="0" dirty="0" smtClean="0">
                    <a:solidFill>
                      <a:schemeClr val="tx1"/>
                    </a:solidFill>
                  </a:rPr>
                  <a:t>, are  </a:t>
                </a:r>
                <a:endParaRPr lang="fr-FR" altLang="zh-TW" sz="2000" b="0" i="1" dirty="0" smtClean="0">
                  <a:solidFill>
                    <a:schemeClr val="tx1"/>
                  </a:solidFill>
                  <a:latin typeface="Cambria Math"/>
                </a:endParaRPr>
              </a:p>
              <a:p>
                <a:pPr marL="0" indent="0" algn="just">
                  <a:buNone/>
                </a:pPr>
                <a14:m>
                  <m:oMathPara xmlns:m="http://schemas.openxmlformats.org/officeDocument/2006/math">
                    <m:oMathParaPr>
                      <m:jc m:val="center"/>
                    </m:oMathParaPr>
                    <m:oMath xmlns:m="http://schemas.openxmlformats.org/officeDocument/2006/math">
                      <m:r>
                        <a:rPr lang="fr-FR" altLang="zh-TW" sz="2000">
                          <a:solidFill>
                            <a:srgbClr val="3333FF"/>
                          </a:solidFill>
                          <a:latin typeface="Arial" charset="0"/>
                          <a:cs typeface="Arial" charset="0"/>
                        </a:rPr>
                        <m:t>𝑥</m:t>
                      </m:r>
                      <m:r>
                        <a:rPr lang="fr-FR" altLang="zh-TW" sz="2000">
                          <a:solidFill>
                            <a:srgbClr val="3333FF"/>
                          </a:solidFill>
                          <a:latin typeface="Arial" charset="0"/>
                          <a:cs typeface="Arial" charset="0"/>
                        </a:rPr>
                        <m:t>=</m:t>
                      </m:r>
                      <m:r>
                        <a:rPr lang="fr-FR" altLang="zh-TW" sz="2000">
                          <a:solidFill>
                            <a:srgbClr val="3333FF"/>
                          </a:solidFill>
                          <a:latin typeface="Arial" charset="0"/>
                          <a:cs typeface="Arial" charset="0"/>
                        </a:rPr>
                        <m:t>𝑓</m:t>
                      </m:r>
                      <m:d>
                        <m:dPr>
                          <m:ctrlPr>
                            <a:rPr lang="fr-FR" altLang="zh-TW" sz="2000">
                              <a:solidFill>
                                <a:srgbClr val="3333FF"/>
                              </a:solidFill>
                              <a:latin typeface="Arial" charset="0"/>
                              <a:cs typeface="Arial" charset="0"/>
                            </a:rPr>
                          </m:ctrlPr>
                        </m:dPr>
                        <m:e>
                          <m:r>
                            <a:rPr lang="fr-FR" altLang="zh-TW" sz="2000">
                              <a:solidFill>
                                <a:srgbClr val="3333FF"/>
                              </a:solidFill>
                              <a:latin typeface="Arial" charset="0"/>
                              <a:cs typeface="Arial" charset="0"/>
                            </a:rPr>
                            <m:t>𝑡</m:t>
                          </m:r>
                        </m:e>
                      </m:d>
                      <m:r>
                        <a:rPr lang="fr-FR" altLang="zh-TW" sz="2000">
                          <a:solidFill>
                            <a:srgbClr val="3333FF"/>
                          </a:solidFill>
                          <a:latin typeface="Arial" charset="0"/>
                          <a:cs typeface="Arial" charset="0"/>
                        </a:rPr>
                        <m:t>,   </m:t>
                      </m:r>
                      <m:r>
                        <a:rPr lang="fr-FR" altLang="zh-TW" sz="2000">
                          <a:solidFill>
                            <a:srgbClr val="3333FF"/>
                          </a:solidFill>
                          <a:latin typeface="Arial" charset="0"/>
                          <a:cs typeface="Arial" charset="0"/>
                        </a:rPr>
                        <m:t>𝑦</m:t>
                      </m:r>
                      <m:r>
                        <a:rPr lang="fr-FR" altLang="zh-TW" sz="2000">
                          <a:solidFill>
                            <a:srgbClr val="3333FF"/>
                          </a:solidFill>
                          <a:latin typeface="Arial" charset="0"/>
                          <a:cs typeface="Arial" charset="0"/>
                        </a:rPr>
                        <m:t>=</m:t>
                      </m:r>
                      <m:r>
                        <a:rPr lang="fr-FR" altLang="zh-TW" sz="2000">
                          <a:solidFill>
                            <a:srgbClr val="3333FF"/>
                          </a:solidFill>
                          <a:latin typeface="Arial" charset="0"/>
                          <a:cs typeface="Arial" charset="0"/>
                        </a:rPr>
                        <m:t>𝑔</m:t>
                      </m:r>
                      <m:d>
                        <m:dPr>
                          <m:ctrlPr>
                            <a:rPr lang="fr-FR" altLang="zh-TW" sz="2000">
                              <a:solidFill>
                                <a:srgbClr val="3333FF"/>
                              </a:solidFill>
                              <a:latin typeface="Arial" charset="0"/>
                              <a:cs typeface="Arial" charset="0"/>
                            </a:rPr>
                          </m:ctrlPr>
                        </m:dPr>
                        <m:e>
                          <m:r>
                            <a:rPr lang="fr-FR" altLang="zh-TW" sz="2000">
                              <a:solidFill>
                                <a:srgbClr val="3333FF"/>
                              </a:solidFill>
                              <a:latin typeface="Arial" charset="0"/>
                              <a:cs typeface="Arial" charset="0"/>
                            </a:rPr>
                            <m:t>𝑡</m:t>
                          </m:r>
                        </m:e>
                      </m:d>
                      <m:r>
                        <a:rPr lang="fr-FR" altLang="zh-TW" sz="2000">
                          <a:solidFill>
                            <a:srgbClr val="3333FF"/>
                          </a:solidFill>
                          <a:latin typeface="Arial" charset="0"/>
                          <a:cs typeface="Arial" charset="0"/>
                        </a:rPr>
                        <m:t>.</m:t>
                      </m:r>
                    </m:oMath>
                  </m:oMathPara>
                </a14:m>
                <a:endParaRPr lang="fr-FR" altLang="zh-TW" sz="2000" dirty="0">
                  <a:solidFill>
                    <a:srgbClr val="3333FF"/>
                  </a:solidFill>
                  <a:latin typeface="Arial" charset="0"/>
                  <a:cs typeface="Arial" charset="0"/>
                </a:endParaRPr>
              </a:p>
              <a:p>
                <a:pPr marL="0" indent="0" algn="just">
                  <a:buNone/>
                </a:pPr>
                <a:endParaRPr lang="fr-FR" altLang="zh-TW" sz="2000" dirty="0" smtClean="0"/>
              </a:p>
              <a:p>
                <a:pPr marL="0" indent="0" algn="just">
                  <a:buNone/>
                </a:pPr>
                <a:r>
                  <a:rPr lang="fr-FR" altLang="zh-TW" sz="2000" dirty="0" err="1" smtClean="0"/>
                  <a:t>We</a:t>
                </a:r>
                <a:r>
                  <a:rPr lang="fr-FR" altLang="zh-TW" sz="2000" dirty="0" smtClean="0"/>
                  <a:t> call </a:t>
                </a:r>
                <a:r>
                  <a:rPr lang="fr-FR" altLang="zh-TW" sz="2000" dirty="0" err="1" smtClean="0"/>
                  <a:t>these</a:t>
                </a:r>
                <a:r>
                  <a:rPr lang="fr-FR" altLang="zh-TW" sz="2000" dirty="0" smtClean="0"/>
                  <a:t> the </a:t>
                </a:r>
                <a:r>
                  <a:rPr lang="fr-FR" altLang="zh-TW" sz="2000" dirty="0" err="1" smtClean="0">
                    <a:solidFill>
                      <a:srgbClr val="C00000"/>
                    </a:solidFill>
                  </a:rPr>
                  <a:t>parametric</a:t>
                </a:r>
                <a:r>
                  <a:rPr lang="fr-FR" altLang="zh-TW" sz="2000" dirty="0" smtClean="0">
                    <a:solidFill>
                      <a:srgbClr val="C00000"/>
                    </a:solidFill>
                  </a:rPr>
                  <a:t> </a:t>
                </a:r>
                <a:r>
                  <a:rPr lang="fr-FR" altLang="zh-TW" sz="2000" dirty="0" err="1" smtClean="0">
                    <a:solidFill>
                      <a:srgbClr val="C00000"/>
                    </a:solidFill>
                  </a:rPr>
                  <a:t>equations</a:t>
                </a:r>
                <a:r>
                  <a:rPr lang="fr-FR" altLang="zh-TW" sz="2000" dirty="0" smtClean="0"/>
                  <a:t> of motion for the </a:t>
                </a:r>
                <a:r>
                  <a:rPr lang="fr-FR" altLang="zh-TW" sz="2000" dirty="0" err="1" smtClean="0"/>
                  <a:t>particle</a:t>
                </a:r>
                <a:r>
                  <a:rPr lang="fr-FR" altLang="zh-TW" sz="2000" dirty="0" smtClean="0"/>
                  <a:t> and </a:t>
                </a:r>
                <a:r>
                  <a:rPr lang="fr-FR" altLang="zh-TW" sz="2000" dirty="0" err="1" smtClean="0"/>
                  <a:t>refer</a:t>
                </a:r>
                <a:r>
                  <a:rPr lang="fr-FR" altLang="zh-TW" sz="2000" dirty="0" smtClean="0"/>
                  <a:t> to </a:t>
                </a:r>
                <a14:m>
                  <m:oMath xmlns:m="http://schemas.openxmlformats.org/officeDocument/2006/math">
                    <m:r>
                      <a:rPr lang="fr-FR" altLang="zh-TW" sz="2000" b="0" i="1" smtClean="0">
                        <a:latin typeface="Cambria Math"/>
                      </a:rPr>
                      <m:t>𝐶</m:t>
                    </m:r>
                    <m:r>
                      <a:rPr lang="fr-FR" altLang="zh-TW" sz="2000" b="0" i="1" smtClean="0">
                        <a:latin typeface="Cambria Math"/>
                      </a:rPr>
                      <m:t> </m:t>
                    </m:r>
                  </m:oMath>
                </a14:m>
                <a:r>
                  <a:rPr lang="fr-FR" altLang="zh-TW" sz="2000" dirty="0" smtClean="0"/>
                  <a:t> as the </a:t>
                </a:r>
                <a:r>
                  <a:rPr lang="fr-FR" altLang="zh-TW" sz="2000" dirty="0" err="1" smtClean="0">
                    <a:solidFill>
                      <a:srgbClr val="C00000"/>
                    </a:solidFill>
                  </a:rPr>
                  <a:t>trajectory</a:t>
                </a:r>
                <a:r>
                  <a:rPr lang="fr-FR" altLang="zh-TW" sz="2000" dirty="0" smtClean="0"/>
                  <a:t> of the </a:t>
                </a:r>
                <a:r>
                  <a:rPr lang="fr-FR" altLang="zh-TW" sz="2000" dirty="0" err="1" smtClean="0"/>
                  <a:t>particle</a:t>
                </a:r>
                <a:r>
                  <a:rPr lang="fr-FR" altLang="zh-TW" sz="2000" dirty="0" smtClean="0"/>
                  <a:t> or the graph of the </a:t>
                </a:r>
                <a:r>
                  <a:rPr lang="fr-FR" altLang="zh-TW" sz="2000" dirty="0" err="1" smtClean="0"/>
                  <a:t>equations</a:t>
                </a:r>
                <a:r>
                  <a:rPr lang="fr-FR" altLang="zh-TW" sz="2000" dirty="0" smtClean="0"/>
                  <a:t>. </a:t>
                </a:r>
              </a:p>
            </p:txBody>
          </p:sp>
        </mc:Choice>
        <mc:Fallback>
          <p:sp>
            <p:nvSpPr>
              <p:cNvPr id="14" name="Rectangle 5"/>
              <p:cNvSpPr txBox="1">
                <a:spLocks noRot="1" noChangeAspect="1" noMove="1" noResize="1" noEditPoints="1" noAdjustHandles="1" noChangeArrowheads="1" noChangeShapeType="1" noTextEdit="1"/>
              </p:cNvSpPr>
              <p:nvPr/>
            </p:nvSpPr>
            <p:spPr>
              <a:xfrm>
                <a:off x="630176" y="1340769"/>
                <a:ext cx="4229856" cy="4573857"/>
              </a:xfrm>
              <a:prstGeom prst="rect">
                <a:avLst/>
              </a:prstGeom>
              <a:blipFill rotWithShape="1">
                <a:blip r:embed="rId3" cstate="print"/>
                <a:stretch>
                  <a:fillRect l="-1441" t="-533" r="-3314" b="-3200"/>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Parametric</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a:t>
            </a:r>
            <a:r>
              <a:rPr lang="fr-FR" sz="3200" dirty="0" err="1" smtClean="0">
                <a:solidFill>
                  <a:srgbClr val="3333FF"/>
                </a:solidFill>
                <a:effectLst>
                  <a:outerShdw blurRad="38100" dist="38100" dir="2700000" algn="tl">
                    <a:srgbClr val="C0C0C0"/>
                  </a:outerShdw>
                </a:effectLst>
              </a:rPr>
              <a:t>lines</a:t>
            </a:r>
            <a:endParaRPr lang="en-CA" sz="3200" dirty="0">
              <a:solidFill>
                <a:srgbClr val="3333FF"/>
              </a:solidFill>
              <a:effectLst>
                <a:outerShdw blurRad="38100" dist="38100" dir="2700000" algn="tl">
                  <a:srgbClr val="C0C0C0"/>
                </a:outerShdw>
              </a:effectLst>
            </a:endParaRPr>
          </a:p>
        </p:txBody>
      </p:sp>
      <p:pic>
        <p:nvPicPr>
          <p:cNvPr id="8397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40470" y="1465978"/>
            <a:ext cx="3455740" cy="25390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91524859"/>
      </p:ext>
    </p:extLst>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30176" y="1340769"/>
                <a:ext cx="8045512" cy="187220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altLang="zh-TW" sz="2000" dirty="0" smtClean="0">
                    <a:solidFill>
                      <a:srgbClr val="3333FF"/>
                    </a:solidFill>
                    <a:latin typeface="Arial" charset="0"/>
                    <a:cs typeface="Arial" charset="0"/>
                  </a:rPr>
                  <a:t>Example: </a:t>
                </a:r>
                <a:r>
                  <a:rPr lang="fr-FR" altLang="zh-TW" sz="2000" dirty="0" err="1" smtClean="0">
                    <a:latin typeface="Arial" charset="0"/>
                    <a:cs typeface="Arial" charset="0"/>
                  </a:rPr>
                  <a:t>Consider</a:t>
                </a:r>
                <a:r>
                  <a:rPr lang="fr-FR" altLang="zh-TW" sz="2000" dirty="0" smtClean="0">
                    <a:latin typeface="Arial" charset="0"/>
                    <a:cs typeface="Arial" charset="0"/>
                  </a:rPr>
                  <a:t> the </a:t>
                </a:r>
                <a:r>
                  <a:rPr lang="fr-FR" altLang="zh-TW" sz="2000" dirty="0" err="1" smtClean="0">
                    <a:latin typeface="Arial" charset="0"/>
                    <a:cs typeface="Arial" charset="0"/>
                  </a:rPr>
                  <a:t>particle</a:t>
                </a:r>
                <a:r>
                  <a:rPr lang="fr-FR" altLang="zh-TW" sz="2000" dirty="0" smtClean="0">
                    <a:latin typeface="Arial" charset="0"/>
                    <a:cs typeface="Arial" charset="0"/>
                  </a:rPr>
                  <a:t> </a:t>
                </a:r>
                <a:r>
                  <a:rPr lang="fr-FR" altLang="zh-TW" sz="2000" dirty="0" err="1" smtClean="0">
                    <a:latin typeface="Arial" charset="0"/>
                    <a:cs typeface="Arial" charset="0"/>
                  </a:rPr>
                  <a:t>whose</a:t>
                </a:r>
                <a:r>
                  <a:rPr lang="fr-FR" altLang="zh-TW" sz="2000" dirty="0" smtClean="0">
                    <a:latin typeface="Arial" charset="0"/>
                    <a:cs typeface="Arial" charset="0"/>
                  </a:rPr>
                  <a:t> </a:t>
                </a:r>
                <a:r>
                  <a:rPr lang="fr-FR" altLang="zh-TW" sz="2000" dirty="0" err="1" smtClean="0">
                    <a:latin typeface="Arial" charset="0"/>
                    <a:cs typeface="Arial" charset="0"/>
                  </a:rPr>
                  <a:t>parametric</a:t>
                </a:r>
                <a:r>
                  <a:rPr lang="fr-FR" altLang="zh-TW" sz="2000" dirty="0" smtClean="0">
                    <a:latin typeface="Arial" charset="0"/>
                    <a:cs typeface="Arial" charset="0"/>
                  </a:rPr>
                  <a:t> </a:t>
                </a:r>
                <a:r>
                  <a:rPr lang="fr-FR" altLang="zh-TW" sz="2000" dirty="0" err="1" smtClean="0">
                    <a:latin typeface="Arial" charset="0"/>
                    <a:cs typeface="Arial" charset="0"/>
                  </a:rPr>
                  <a:t>equations</a:t>
                </a:r>
                <a:r>
                  <a:rPr lang="fr-FR" altLang="zh-TW" sz="2000" dirty="0" smtClean="0">
                    <a:latin typeface="Arial" charset="0"/>
                    <a:cs typeface="Arial" charset="0"/>
                  </a:rPr>
                  <a:t> of motions are </a:t>
                </a:r>
              </a:p>
              <a:p>
                <a:pPr marL="0" indent="0" algn="just">
                  <a:buNone/>
                </a:pPr>
                <a14:m>
                  <m:oMathPara xmlns:m="http://schemas.openxmlformats.org/officeDocument/2006/math">
                    <m:oMathParaPr>
                      <m:jc m:val="center"/>
                    </m:oMathParaPr>
                    <m:oMath xmlns:m="http://schemas.openxmlformats.org/officeDocument/2006/math">
                      <m:r>
                        <a:rPr lang="fr-FR" altLang="zh-TW" sz="2000" b="0" i="1" smtClean="0">
                          <a:solidFill>
                            <a:srgbClr val="3333FF"/>
                          </a:solidFill>
                          <a:latin typeface="Cambria Math"/>
                          <a:cs typeface="Arial" charset="0"/>
                        </a:rPr>
                        <m:t>𝑥</m:t>
                      </m:r>
                      <m:r>
                        <a:rPr lang="fr-FR" altLang="zh-TW" sz="2000" b="0" i="1" smtClean="0">
                          <a:solidFill>
                            <a:srgbClr val="3333FF"/>
                          </a:solidFill>
                          <a:latin typeface="Cambria Math"/>
                          <a:cs typeface="Arial" charset="0"/>
                        </a:rPr>
                        <m:t>=</m:t>
                      </m:r>
                      <m:r>
                        <a:rPr lang="fr-FR" altLang="zh-TW" sz="2000" b="0" i="1" smtClean="0">
                          <a:solidFill>
                            <a:srgbClr val="3333FF"/>
                          </a:solidFill>
                          <a:latin typeface="Cambria Math"/>
                          <a:cs typeface="Arial" charset="0"/>
                        </a:rPr>
                        <m:t>𝑡</m:t>
                      </m:r>
                      <m:r>
                        <a:rPr lang="fr-FR" altLang="zh-TW" sz="2000" b="0" i="1" smtClean="0">
                          <a:solidFill>
                            <a:srgbClr val="3333FF"/>
                          </a:solidFill>
                          <a:latin typeface="Cambria Math"/>
                          <a:cs typeface="Arial" charset="0"/>
                        </a:rPr>
                        <m:t>−3</m:t>
                      </m:r>
                      <m:func>
                        <m:funcPr>
                          <m:ctrlPr>
                            <a:rPr lang="fr-FR" altLang="zh-TW" sz="2000" b="0" i="1" smtClean="0">
                              <a:solidFill>
                                <a:srgbClr val="3333FF"/>
                              </a:solidFill>
                              <a:latin typeface="Cambria Math"/>
                              <a:cs typeface="Arial" charset="0"/>
                            </a:rPr>
                          </m:ctrlPr>
                        </m:funcPr>
                        <m:fName>
                          <m:r>
                            <m:rPr>
                              <m:sty m:val="p"/>
                            </m:rPr>
                            <a:rPr lang="fr-FR" altLang="zh-TW" sz="2000" b="0" i="0" smtClean="0">
                              <a:solidFill>
                                <a:srgbClr val="3333FF"/>
                              </a:solidFill>
                              <a:latin typeface="Cambria Math"/>
                              <a:cs typeface="Arial" charset="0"/>
                            </a:rPr>
                            <m:t>sin</m:t>
                          </m:r>
                        </m:fName>
                        <m:e>
                          <m:r>
                            <a:rPr lang="fr-FR" altLang="zh-TW" sz="2000" b="0" i="1" smtClean="0">
                              <a:solidFill>
                                <a:srgbClr val="3333FF"/>
                              </a:solidFill>
                              <a:latin typeface="Cambria Math"/>
                              <a:cs typeface="Arial" charset="0"/>
                            </a:rPr>
                            <m:t>𝑡</m:t>
                          </m:r>
                        </m:e>
                      </m:func>
                      <m:r>
                        <a:rPr lang="fr-FR" altLang="zh-TW" sz="2000" b="0" i="1" smtClean="0">
                          <a:solidFill>
                            <a:srgbClr val="3333FF"/>
                          </a:solidFill>
                          <a:latin typeface="Cambria Math"/>
                          <a:cs typeface="Arial" charset="0"/>
                        </a:rPr>
                        <m:t>,  </m:t>
                      </m:r>
                      <m:r>
                        <a:rPr lang="fr-FR" altLang="zh-TW" sz="2000" b="0" i="1" smtClean="0">
                          <a:solidFill>
                            <a:srgbClr val="3333FF"/>
                          </a:solidFill>
                          <a:latin typeface="Cambria Math"/>
                          <a:cs typeface="Arial" charset="0"/>
                        </a:rPr>
                        <m:t>𝑦</m:t>
                      </m:r>
                      <m:r>
                        <a:rPr lang="fr-FR" altLang="zh-TW" sz="2000" b="0" i="1" smtClean="0">
                          <a:solidFill>
                            <a:srgbClr val="3333FF"/>
                          </a:solidFill>
                          <a:latin typeface="Cambria Math"/>
                          <a:cs typeface="Arial" charset="0"/>
                        </a:rPr>
                        <m:t>=4−3</m:t>
                      </m:r>
                      <m:func>
                        <m:funcPr>
                          <m:ctrlPr>
                            <a:rPr lang="fr-FR" altLang="zh-TW" sz="2000" b="0" i="1" smtClean="0">
                              <a:solidFill>
                                <a:srgbClr val="3333FF"/>
                              </a:solidFill>
                              <a:latin typeface="Cambria Math"/>
                              <a:cs typeface="Arial" charset="0"/>
                            </a:rPr>
                          </m:ctrlPr>
                        </m:funcPr>
                        <m:fName>
                          <m:r>
                            <m:rPr>
                              <m:sty m:val="p"/>
                            </m:rPr>
                            <a:rPr lang="fr-FR" altLang="zh-TW" sz="2000" b="0" i="0" smtClean="0">
                              <a:solidFill>
                                <a:srgbClr val="3333FF"/>
                              </a:solidFill>
                              <a:latin typeface="Cambria Math"/>
                              <a:cs typeface="Arial" charset="0"/>
                            </a:rPr>
                            <m:t>cos</m:t>
                          </m:r>
                        </m:fName>
                        <m:e>
                          <m:r>
                            <a:rPr lang="fr-FR" altLang="zh-TW" sz="2000" b="0" i="1" smtClean="0">
                              <a:solidFill>
                                <a:srgbClr val="3333FF"/>
                              </a:solidFill>
                              <a:latin typeface="Cambria Math"/>
                              <a:cs typeface="Arial" charset="0"/>
                            </a:rPr>
                            <m:t>𝑡</m:t>
                          </m:r>
                        </m:e>
                      </m:func>
                    </m:oMath>
                  </m:oMathPara>
                </a14:m>
                <a:endParaRPr lang="fr-FR" altLang="zh-TW" sz="2000" dirty="0">
                  <a:solidFill>
                    <a:srgbClr val="3333FF"/>
                  </a:solidFill>
                  <a:latin typeface="Arial" charset="0"/>
                  <a:cs typeface="Arial" charset="0"/>
                </a:endParaRPr>
              </a:p>
              <a:p>
                <a:pPr marL="0" indent="0" algn="just">
                  <a:buNone/>
                </a:pPr>
                <a:r>
                  <a:rPr lang="fr-FR" altLang="zh-TW" sz="2000" dirty="0" err="1" smtClean="0"/>
                  <a:t>It’s</a:t>
                </a:r>
                <a:r>
                  <a:rPr lang="fr-FR" altLang="zh-TW" sz="2000" dirty="0" smtClean="0"/>
                  <a:t> </a:t>
                </a:r>
                <a:r>
                  <a:rPr lang="fr-FR" altLang="zh-TW" sz="2000" dirty="0" err="1" smtClean="0"/>
                  <a:t>trajectory</a:t>
                </a:r>
                <a:r>
                  <a:rPr lang="fr-FR" altLang="zh-TW" sz="2000" dirty="0" smtClean="0"/>
                  <a:t> over the time </a:t>
                </a:r>
                <a:r>
                  <a:rPr lang="fr-FR" altLang="zh-TW" sz="2000" dirty="0" err="1" smtClean="0"/>
                  <a:t>interval</a:t>
                </a:r>
                <a14:m>
                  <m:oMath xmlns:m="http://schemas.openxmlformats.org/officeDocument/2006/math">
                    <m:r>
                      <a:rPr lang="fr-FR" altLang="zh-TW" sz="2000" b="0" i="0" smtClean="0">
                        <a:latin typeface="Cambria Math"/>
                      </a:rPr>
                      <m:t> </m:t>
                    </m:r>
                    <m:r>
                      <a:rPr lang="fr-FR" altLang="zh-TW" sz="2000" b="0" i="1" smtClean="0">
                        <a:solidFill>
                          <a:srgbClr val="C00000"/>
                        </a:solidFill>
                        <a:latin typeface="Cambria Math"/>
                      </a:rPr>
                      <m:t>0≤</m:t>
                    </m:r>
                    <m:r>
                      <a:rPr lang="fr-FR" altLang="zh-TW" sz="2000" b="0" i="1" smtClean="0">
                        <a:solidFill>
                          <a:srgbClr val="C00000"/>
                        </a:solidFill>
                        <a:latin typeface="Cambria Math"/>
                      </a:rPr>
                      <m:t>𝑡</m:t>
                    </m:r>
                    <m:r>
                      <a:rPr lang="fr-FR" altLang="zh-TW" sz="2000" b="0" i="1" smtClean="0">
                        <a:solidFill>
                          <a:srgbClr val="C00000"/>
                        </a:solidFill>
                        <a:latin typeface="Cambria Math"/>
                      </a:rPr>
                      <m:t>≤10</m:t>
                    </m:r>
                  </m:oMath>
                </a14:m>
                <a:r>
                  <a:rPr lang="fr-FR" altLang="zh-TW" sz="2000" dirty="0" smtClean="0">
                    <a:solidFill>
                      <a:srgbClr val="C00000"/>
                    </a:solidFill>
                  </a:rPr>
                  <a:t> </a:t>
                </a:r>
                <a:r>
                  <a:rPr lang="fr-FR" altLang="zh-TW" sz="2000" dirty="0" err="1" smtClean="0"/>
                  <a:t>is</a:t>
                </a:r>
                <a:r>
                  <a:rPr lang="fr-FR" altLang="zh-TW" sz="2000" dirty="0" smtClean="0"/>
                  <a:t> </a:t>
                </a:r>
                <a:r>
                  <a:rPr lang="fr-FR" altLang="zh-TW" sz="2000" dirty="0" err="1" smtClean="0"/>
                  <a:t>sketched</a:t>
                </a:r>
                <a:r>
                  <a:rPr lang="fr-FR" altLang="zh-TW" sz="2000" dirty="0" smtClean="0"/>
                  <a:t> in the figure </a:t>
                </a:r>
                <a:r>
                  <a:rPr lang="fr-FR" altLang="zh-TW" sz="2000" dirty="0" err="1" smtClean="0"/>
                  <a:t>below</a:t>
                </a:r>
                <a:r>
                  <a:rPr lang="fr-FR" altLang="zh-TW" sz="2000" dirty="0" smtClean="0"/>
                  <a:t>.</a:t>
                </a:r>
              </a:p>
            </p:txBody>
          </p:sp>
        </mc:Choice>
        <mc:Fallback>
          <p:sp>
            <p:nvSpPr>
              <p:cNvPr id="14" name="Rectangle 5"/>
              <p:cNvSpPr txBox="1">
                <a:spLocks noRot="1" noChangeAspect="1" noMove="1" noResize="1" noEditPoints="1" noAdjustHandles="1" noChangeArrowheads="1" noChangeShapeType="1" noTextEdit="1"/>
              </p:cNvSpPr>
              <p:nvPr/>
            </p:nvSpPr>
            <p:spPr>
              <a:xfrm>
                <a:off x="630176" y="1340769"/>
                <a:ext cx="8045512" cy="1872207"/>
              </a:xfrm>
              <a:prstGeom prst="rect">
                <a:avLst/>
              </a:prstGeom>
              <a:blipFill rotWithShape="1">
                <a:blip r:embed="rId4" cstate="print"/>
                <a:stretch>
                  <a:fillRect l="-758" t="-1303" r="-1742"/>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Parametric</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a:t>
            </a:r>
            <a:r>
              <a:rPr lang="fr-FR" sz="3200" dirty="0" err="1" smtClean="0">
                <a:solidFill>
                  <a:srgbClr val="3333FF"/>
                </a:solidFill>
                <a:effectLst>
                  <a:outerShdw blurRad="38100" dist="38100" dir="2700000" algn="tl">
                    <a:srgbClr val="C0C0C0"/>
                  </a:outerShdw>
                </a:effectLst>
              </a:rPr>
              <a:t>lines</a:t>
            </a:r>
            <a:endParaRPr lang="en-CA" sz="3200" dirty="0">
              <a:solidFill>
                <a:srgbClr val="3333FF"/>
              </a:solidFill>
              <a:effectLst>
                <a:outerShdw blurRad="38100" dist="38100" dir="2700000" algn="tl">
                  <a:srgbClr val="C0C0C0"/>
                </a:outerShdw>
              </a:effectLst>
            </a:endParaRPr>
          </a:p>
        </p:txBody>
      </p:sp>
      <p:pic>
        <p:nvPicPr>
          <p:cNvPr id="8499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555776" y="3519173"/>
            <a:ext cx="4082037" cy="27181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4996"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55576" y="3210845"/>
            <a:ext cx="1736809" cy="33312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43884784"/>
      </p:ext>
    </p:extLst>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1232" y="1412776"/>
            <a:ext cx="4104456" cy="34750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30176" y="1340769"/>
                <a:ext cx="4229856" cy="457385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altLang="zh-TW" sz="2000" dirty="0" smtClean="0"/>
                  <a:t>The line in </a:t>
                </a:r>
                <a:r>
                  <a:rPr lang="fr-FR" altLang="zh-TW" sz="2000" dirty="0" err="1" smtClean="0"/>
                  <a:t>three</a:t>
                </a:r>
                <a:r>
                  <a:rPr lang="fr-FR" altLang="zh-TW" sz="2000" dirty="0" smtClean="0"/>
                  <a:t> dimension </a:t>
                </a:r>
                <a:r>
                  <a:rPr lang="fr-FR" altLang="zh-TW" sz="2000" dirty="0" err="1" smtClean="0"/>
                  <a:t>that</a:t>
                </a:r>
                <a:r>
                  <a:rPr lang="fr-FR" altLang="zh-TW" sz="2000" dirty="0" smtClean="0"/>
                  <a:t> passes </a:t>
                </a:r>
                <a:r>
                  <a:rPr lang="fr-FR" altLang="zh-TW" sz="2000" dirty="0" err="1" smtClean="0"/>
                  <a:t>through</a:t>
                </a:r>
                <a:r>
                  <a:rPr lang="fr-FR" altLang="zh-TW" sz="2000" dirty="0" smtClean="0"/>
                  <a:t> the point </a:t>
                </a:r>
                <a14:m>
                  <m:oMath xmlns:m="http://schemas.openxmlformats.org/officeDocument/2006/math">
                    <m:sSub>
                      <m:sSubPr>
                        <m:ctrlPr>
                          <a:rPr lang="fr-FR" altLang="zh-TW" sz="2000" b="0" i="1" smtClean="0">
                            <a:solidFill>
                              <a:srgbClr val="C00000"/>
                            </a:solidFill>
                            <a:latin typeface="Cambria Math"/>
                          </a:rPr>
                        </m:ctrlPr>
                      </m:sSubPr>
                      <m:e>
                        <m:r>
                          <a:rPr lang="fr-FR" altLang="zh-TW" sz="2000" b="0" i="1" smtClean="0">
                            <a:solidFill>
                              <a:srgbClr val="C00000"/>
                            </a:solidFill>
                            <a:latin typeface="Cambria Math"/>
                          </a:rPr>
                          <m:t>𝑃</m:t>
                        </m:r>
                      </m:e>
                      <m:sub>
                        <m:r>
                          <a:rPr lang="fr-FR" altLang="zh-TW" sz="2000" b="0" i="1" smtClean="0">
                            <a:solidFill>
                              <a:srgbClr val="C00000"/>
                            </a:solidFill>
                            <a:latin typeface="Cambria Math"/>
                          </a:rPr>
                          <m:t>0</m:t>
                        </m:r>
                      </m:sub>
                    </m:sSub>
                    <m:d>
                      <m:dPr>
                        <m:ctrlPr>
                          <a:rPr lang="fr-FR" altLang="zh-TW" sz="2000" b="0" i="1" smtClean="0">
                            <a:solidFill>
                              <a:srgbClr val="C00000"/>
                            </a:solidFill>
                            <a:latin typeface="Cambria Math"/>
                          </a:rPr>
                        </m:ctrlPr>
                      </m:dPr>
                      <m:e>
                        <m:sSub>
                          <m:sSubPr>
                            <m:ctrlPr>
                              <a:rPr lang="fr-FR" altLang="zh-TW" sz="2000" b="0" i="1" smtClean="0">
                                <a:solidFill>
                                  <a:srgbClr val="C00000"/>
                                </a:solidFill>
                                <a:latin typeface="Cambria Math"/>
                              </a:rPr>
                            </m:ctrlPr>
                          </m:sSubPr>
                          <m:e>
                            <m:r>
                              <a:rPr lang="fr-FR" altLang="zh-TW" sz="2000" b="0" i="1" smtClean="0">
                                <a:solidFill>
                                  <a:srgbClr val="C00000"/>
                                </a:solidFill>
                                <a:latin typeface="Cambria Math"/>
                              </a:rPr>
                              <m:t>𝑥</m:t>
                            </m:r>
                          </m:e>
                          <m:sub>
                            <m:r>
                              <a:rPr lang="fr-FR" altLang="zh-TW" sz="2000" b="0" i="1" smtClean="0">
                                <a:solidFill>
                                  <a:srgbClr val="C00000"/>
                                </a:solidFill>
                                <a:latin typeface="Cambria Math"/>
                              </a:rPr>
                              <m:t>0</m:t>
                            </m:r>
                          </m:sub>
                        </m:sSub>
                        <m:r>
                          <a:rPr lang="fr-FR" altLang="zh-TW" sz="2000" b="0" i="1" smtClean="0">
                            <a:solidFill>
                              <a:srgbClr val="C00000"/>
                            </a:solidFill>
                            <a:latin typeface="Cambria Math"/>
                          </a:rPr>
                          <m:t>,</m:t>
                        </m:r>
                        <m:sSub>
                          <m:sSubPr>
                            <m:ctrlPr>
                              <a:rPr lang="fr-FR" altLang="zh-TW" sz="2000" b="0" i="1" smtClean="0">
                                <a:solidFill>
                                  <a:srgbClr val="C00000"/>
                                </a:solidFill>
                                <a:latin typeface="Cambria Math"/>
                              </a:rPr>
                            </m:ctrlPr>
                          </m:sSubPr>
                          <m:e>
                            <m:r>
                              <a:rPr lang="fr-FR" altLang="zh-TW" sz="2000" b="0" i="1" smtClean="0">
                                <a:solidFill>
                                  <a:srgbClr val="C00000"/>
                                </a:solidFill>
                                <a:latin typeface="Cambria Math"/>
                              </a:rPr>
                              <m:t>𝑦</m:t>
                            </m:r>
                          </m:e>
                          <m:sub>
                            <m:r>
                              <a:rPr lang="fr-FR" altLang="zh-TW" sz="2000" b="0" i="1" smtClean="0">
                                <a:solidFill>
                                  <a:srgbClr val="C00000"/>
                                </a:solidFill>
                                <a:latin typeface="Cambria Math"/>
                              </a:rPr>
                              <m:t>0</m:t>
                            </m:r>
                          </m:sub>
                        </m:sSub>
                        <m:r>
                          <a:rPr lang="fr-FR" altLang="zh-TW" sz="2000" b="0" i="1" smtClean="0">
                            <a:solidFill>
                              <a:srgbClr val="C00000"/>
                            </a:solidFill>
                            <a:latin typeface="Cambria Math"/>
                          </a:rPr>
                          <m:t>,</m:t>
                        </m:r>
                        <m:sSub>
                          <m:sSubPr>
                            <m:ctrlPr>
                              <a:rPr lang="fr-FR" altLang="zh-TW" sz="2000" b="0" i="1" smtClean="0">
                                <a:solidFill>
                                  <a:srgbClr val="C00000"/>
                                </a:solidFill>
                                <a:latin typeface="Cambria Math"/>
                              </a:rPr>
                            </m:ctrlPr>
                          </m:sSubPr>
                          <m:e>
                            <m:r>
                              <a:rPr lang="fr-FR" altLang="zh-TW" sz="2000" b="0" i="1" smtClean="0">
                                <a:solidFill>
                                  <a:srgbClr val="C00000"/>
                                </a:solidFill>
                                <a:latin typeface="Cambria Math"/>
                              </a:rPr>
                              <m:t>𝑧</m:t>
                            </m:r>
                          </m:e>
                          <m:sub>
                            <m:r>
                              <a:rPr lang="fr-FR" altLang="zh-TW" sz="2000" b="0" i="1" smtClean="0">
                                <a:solidFill>
                                  <a:srgbClr val="C00000"/>
                                </a:solidFill>
                                <a:latin typeface="Cambria Math"/>
                              </a:rPr>
                              <m:t>0</m:t>
                            </m:r>
                          </m:sub>
                        </m:sSub>
                      </m:e>
                    </m:d>
                  </m:oMath>
                </a14:m>
                <a:r>
                  <a:rPr lang="fr-FR" altLang="zh-TW" sz="2000" dirty="0" smtClean="0">
                    <a:solidFill>
                      <a:srgbClr val="C00000"/>
                    </a:solidFill>
                  </a:rPr>
                  <a:t> </a:t>
                </a:r>
                <a:r>
                  <a:rPr lang="fr-FR" altLang="zh-TW" sz="2000" dirty="0" smtClean="0"/>
                  <a:t>and is </a:t>
                </a:r>
                <a:r>
                  <a:rPr lang="fr-FR" altLang="zh-TW" sz="2000" dirty="0" err="1" smtClean="0"/>
                  <a:t>parallel</a:t>
                </a:r>
                <a:r>
                  <a:rPr lang="fr-FR" altLang="zh-TW" sz="2000" dirty="0" smtClean="0"/>
                  <a:t> to the </a:t>
                </a:r>
                <a:r>
                  <a:rPr lang="fr-FR" altLang="zh-TW" sz="2000" dirty="0" err="1" smtClean="0"/>
                  <a:t>nonzero</a:t>
                </a:r>
                <a:r>
                  <a:rPr lang="fr-FR" altLang="zh-TW" sz="2000" dirty="0" smtClean="0"/>
                  <a:t> </a:t>
                </a:r>
                <a:r>
                  <a:rPr lang="fr-FR" altLang="zh-TW" sz="2000" dirty="0" err="1" smtClean="0"/>
                  <a:t>vector</a:t>
                </a:r>
                <a:endParaRPr lang="fr-FR" altLang="zh-TW" sz="2000" b="1" i="1" dirty="0" smtClean="0">
                  <a:latin typeface="Cambria Math"/>
                </a:endParaRPr>
              </a:p>
              <a:p>
                <a:pPr marL="0" indent="0" algn="just">
                  <a:buNone/>
                </a:pPr>
                <a14:m>
                  <m:oMathPara xmlns:m="http://schemas.openxmlformats.org/officeDocument/2006/math">
                    <m:oMathParaPr>
                      <m:jc m:val="center"/>
                    </m:oMathParaPr>
                    <m:oMath xmlns:m="http://schemas.openxmlformats.org/officeDocument/2006/math">
                      <m:r>
                        <a:rPr lang="fr-FR" altLang="zh-TW" sz="2000" b="1" i="1" smtClean="0">
                          <a:solidFill>
                            <a:srgbClr val="C00000"/>
                          </a:solidFill>
                          <a:latin typeface="Cambria Math"/>
                        </a:rPr>
                        <m:t>𝒗</m:t>
                      </m:r>
                      <m:r>
                        <a:rPr lang="fr-FR" altLang="zh-TW" sz="2000" b="1" i="1" smtClean="0">
                          <a:solidFill>
                            <a:srgbClr val="C00000"/>
                          </a:solidFill>
                          <a:latin typeface="Cambria Math"/>
                        </a:rPr>
                        <m:t>=</m:t>
                      </m:r>
                      <m:d>
                        <m:dPr>
                          <m:ctrlPr>
                            <a:rPr lang="fr-FR" altLang="zh-TW" sz="2000" b="0" i="1" smtClean="0">
                              <a:solidFill>
                                <a:srgbClr val="C00000"/>
                              </a:solidFill>
                              <a:latin typeface="Cambria Math"/>
                            </a:rPr>
                          </m:ctrlPr>
                        </m:dPr>
                        <m:e>
                          <m:r>
                            <a:rPr lang="fr-FR" altLang="zh-TW" sz="2000" b="0" i="1" smtClean="0">
                              <a:solidFill>
                                <a:srgbClr val="C00000"/>
                              </a:solidFill>
                              <a:latin typeface="Cambria Math"/>
                            </a:rPr>
                            <m:t>𝑎</m:t>
                          </m:r>
                          <m:r>
                            <a:rPr lang="fr-FR" altLang="zh-TW" sz="2000" b="0" i="1" smtClean="0">
                              <a:solidFill>
                                <a:srgbClr val="C00000"/>
                              </a:solidFill>
                              <a:latin typeface="Cambria Math"/>
                            </a:rPr>
                            <m:t>,</m:t>
                          </m:r>
                          <m:r>
                            <a:rPr lang="fr-FR" altLang="zh-TW" sz="2000" b="0" i="1" smtClean="0">
                              <a:solidFill>
                                <a:srgbClr val="C00000"/>
                              </a:solidFill>
                              <a:latin typeface="Cambria Math"/>
                            </a:rPr>
                            <m:t>𝑏</m:t>
                          </m:r>
                          <m:r>
                            <a:rPr lang="fr-FR" altLang="zh-TW" sz="2000" b="0" i="1" smtClean="0">
                              <a:solidFill>
                                <a:srgbClr val="C00000"/>
                              </a:solidFill>
                              <a:latin typeface="Cambria Math"/>
                            </a:rPr>
                            <m:t>,</m:t>
                          </m:r>
                          <m:r>
                            <a:rPr lang="fr-FR" altLang="zh-TW" sz="2000" b="0" i="1" smtClean="0">
                              <a:solidFill>
                                <a:srgbClr val="C00000"/>
                              </a:solidFill>
                              <a:latin typeface="Cambria Math"/>
                            </a:rPr>
                            <m:t>𝑐</m:t>
                          </m:r>
                        </m:e>
                      </m:d>
                      <m:r>
                        <a:rPr lang="fr-FR" altLang="zh-TW" sz="2000" b="0" i="1" smtClean="0">
                          <a:solidFill>
                            <a:srgbClr val="C00000"/>
                          </a:solidFill>
                          <a:latin typeface="Cambria Math"/>
                        </a:rPr>
                        <m:t>=</m:t>
                      </m:r>
                      <m:r>
                        <a:rPr lang="fr-FR" altLang="zh-TW" sz="2000" b="0" i="1" smtClean="0">
                          <a:solidFill>
                            <a:srgbClr val="C00000"/>
                          </a:solidFill>
                          <a:latin typeface="Cambria Math"/>
                        </a:rPr>
                        <m:t>𝑎𝑖</m:t>
                      </m:r>
                      <m:r>
                        <a:rPr lang="fr-FR" altLang="zh-TW" sz="2000" b="0" i="1" smtClean="0">
                          <a:solidFill>
                            <a:srgbClr val="C00000"/>
                          </a:solidFill>
                          <a:latin typeface="Cambria Math"/>
                        </a:rPr>
                        <m:t>+</m:t>
                      </m:r>
                      <m:r>
                        <a:rPr lang="fr-FR" altLang="zh-TW" sz="2000" b="0" i="1" smtClean="0">
                          <a:solidFill>
                            <a:srgbClr val="C00000"/>
                          </a:solidFill>
                          <a:latin typeface="Cambria Math"/>
                        </a:rPr>
                        <m:t>𝑏𝑗</m:t>
                      </m:r>
                      <m:r>
                        <a:rPr lang="fr-FR" altLang="zh-TW" sz="2000" b="0" i="1" smtClean="0">
                          <a:solidFill>
                            <a:srgbClr val="C00000"/>
                          </a:solidFill>
                          <a:latin typeface="Cambria Math"/>
                        </a:rPr>
                        <m:t>+</m:t>
                      </m:r>
                      <m:r>
                        <a:rPr lang="fr-FR" altLang="zh-TW" sz="2000" b="0" i="1" smtClean="0">
                          <a:solidFill>
                            <a:srgbClr val="C00000"/>
                          </a:solidFill>
                          <a:latin typeface="Cambria Math"/>
                        </a:rPr>
                        <m:t>𝑐𝑘</m:t>
                      </m:r>
                      <m:r>
                        <a:rPr lang="fr-FR" altLang="zh-TW" sz="2000" b="1" i="0" smtClean="0">
                          <a:solidFill>
                            <a:srgbClr val="C00000"/>
                          </a:solidFill>
                          <a:latin typeface="Cambria Math"/>
                        </a:rPr>
                        <m:t> </m:t>
                      </m:r>
                    </m:oMath>
                  </m:oMathPara>
                </a14:m>
                <a:endParaRPr lang="fr-FR" altLang="zh-TW" sz="2000" b="1" dirty="0" smtClean="0">
                  <a:solidFill>
                    <a:srgbClr val="C00000"/>
                  </a:solidFill>
                </a:endParaRPr>
              </a:p>
              <a:p>
                <a:pPr marL="0" indent="0" algn="just">
                  <a:buNone/>
                </a:pPr>
                <a:r>
                  <a:rPr lang="fr-FR" altLang="zh-TW" sz="2000" dirty="0" smtClean="0"/>
                  <a:t>has </a:t>
                </a:r>
                <a:r>
                  <a:rPr lang="fr-FR" altLang="zh-TW" sz="2000" dirty="0" err="1" smtClean="0"/>
                  <a:t>parametric</a:t>
                </a:r>
                <a:r>
                  <a:rPr lang="fr-FR" altLang="zh-TW" sz="2000" dirty="0" smtClean="0"/>
                  <a:t> </a:t>
                </a:r>
                <a:r>
                  <a:rPr lang="fr-FR" altLang="zh-TW" sz="2000" dirty="0" err="1" smtClean="0"/>
                  <a:t>equations</a:t>
                </a:r>
                <a:r>
                  <a:rPr lang="fr-FR" altLang="zh-TW" sz="2000" dirty="0" smtClean="0"/>
                  <a:t> </a:t>
                </a:r>
              </a:p>
              <a:p>
                <a:pPr marL="0" indent="0" algn="ctr">
                  <a:buNone/>
                </a:pPr>
                <a14:m>
                  <m:oMathPara xmlns:m="http://schemas.openxmlformats.org/officeDocument/2006/math">
                    <m:oMathParaPr>
                      <m:jc m:val="center"/>
                    </m:oMathParaPr>
                    <m:oMath xmlns:m="http://schemas.openxmlformats.org/officeDocument/2006/math">
                      <m:r>
                        <a:rPr lang="fr-FR" altLang="zh-TW" sz="2000" smtClean="0">
                          <a:solidFill>
                            <a:srgbClr val="3333FF"/>
                          </a:solidFill>
                          <a:effectLst/>
                          <a:latin typeface="Arial" charset="0"/>
                          <a:cs typeface="Arial" charset="0"/>
                        </a:rPr>
                        <m:t>𝑥</m:t>
                      </m:r>
                      <m:r>
                        <a:rPr lang="fr-FR" altLang="zh-TW" sz="2000" smtClean="0">
                          <a:solidFill>
                            <a:srgbClr val="3333FF"/>
                          </a:solidFill>
                          <a:effectLst/>
                          <a:latin typeface="Arial" charset="0"/>
                          <a:cs typeface="Arial" charset="0"/>
                        </a:rPr>
                        <m:t>=</m:t>
                      </m:r>
                      <m:sSub>
                        <m:sSubPr>
                          <m:ctrlPr>
                            <a:rPr lang="fr-FR" altLang="zh-TW" sz="2000">
                              <a:solidFill>
                                <a:srgbClr val="3333FF"/>
                              </a:solidFill>
                              <a:effectLst/>
                              <a:latin typeface="Arial" charset="0"/>
                              <a:cs typeface="Arial" charset="0"/>
                            </a:rPr>
                          </m:ctrlPr>
                        </m:sSubPr>
                        <m:e>
                          <m:r>
                            <a:rPr lang="fr-FR" altLang="zh-TW" sz="2000">
                              <a:solidFill>
                                <a:srgbClr val="3333FF"/>
                              </a:solidFill>
                              <a:effectLst/>
                              <a:latin typeface="Arial" charset="0"/>
                              <a:cs typeface="Arial" charset="0"/>
                            </a:rPr>
                            <m:t>𝑥</m:t>
                          </m:r>
                        </m:e>
                        <m:sub>
                          <m:r>
                            <a:rPr lang="fr-FR" altLang="zh-TW" sz="2000">
                              <a:solidFill>
                                <a:srgbClr val="3333FF"/>
                              </a:solidFill>
                              <a:effectLst/>
                              <a:latin typeface="Arial" charset="0"/>
                              <a:cs typeface="Arial" charset="0"/>
                            </a:rPr>
                            <m:t>0</m:t>
                          </m:r>
                        </m:sub>
                      </m:sSub>
                      <m:r>
                        <a:rPr lang="fr-FR" altLang="zh-TW" sz="2000">
                          <a:solidFill>
                            <a:srgbClr val="3333FF"/>
                          </a:solidFill>
                          <a:effectLst/>
                          <a:latin typeface="Arial" charset="0"/>
                          <a:cs typeface="Arial" charset="0"/>
                        </a:rPr>
                        <m:t>+</m:t>
                      </m:r>
                      <m:r>
                        <a:rPr lang="fr-FR" altLang="zh-TW" sz="2000">
                          <a:solidFill>
                            <a:srgbClr val="3333FF"/>
                          </a:solidFill>
                          <a:effectLst/>
                          <a:latin typeface="Arial" charset="0"/>
                          <a:cs typeface="Arial" charset="0"/>
                        </a:rPr>
                        <m:t>𝑎𝑡</m:t>
                      </m:r>
                      <m:r>
                        <a:rPr lang="fr-FR" altLang="zh-TW" sz="2000">
                          <a:solidFill>
                            <a:srgbClr val="3333FF"/>
                          </a:solidFill>
                          <a:effectLst/>
                          <a:latin typeface="Arial" charset="0"/>
                          <a:cs typeface="Arial" charset="0"/>
                        </a:rPr>
                        <m:t>, </m:t>
                      </m:r>
                    </m:oMath>
                  </m:oMathPara>
                </a14:m>
                <a:endParaRPr lang="fr-FR" altLang="zh-TW" sz="2000" dirty="0">
                  <a:solidFill>
                    <a:srgbClr val="3333FF"/>
                  </a:solidFill>
                  <a:effectLst/>
                  <a:latin typeface="Arial" charset="0"/>
                  <a:cs typeface="Arial" charset="0"/>
                </a:endParaRPr>
              </a:p>
              <a:p>
                <a:pPr marL="0" indent="0" algn="ctr">
                  <a:buNone/>
                </a:pPr>
                <a14:m>
                  <m:oMathPara xmlns:m="http://schemas.openxmlformats.org/officeDocument/2006/math">
                    <m:oMathParaPr>
                      <m:jc m:val="center"/>
                    </m:oMathParaPr>
                    <m:oMath xmlns:m="http://schemas.openxmlformats.org/officeDocument/2006/math">
                      <m:r>
                        <a:rPr lang="fr-FR" altLang="zh-TW" sz="2000">
                          <a:solidFill>
                            <a:srgbClr val="3333FF"/>
                          </a:solidFill>
                          <a:effectLst/>
                          <a:latin typeface="Arial" charset="0"/>
                          <a:cs typeface="Arial" charset="0"/>
                        </a:rPr>
                        <m:t>𝑦</m:t>
                      </m:r>
                      <m:r>
                        <a:rPr lang="fr-FR" altLang="zh-TW" sz="2000">
                          <a:solidFill>
                            <a:srgbClr val="3333FF"/>
                          </a:solidFill>
                          <a:effectLst/>
                          <a:latin typeface="Arial" charset="0"/>
                          <a:cs typeface="Arial" charset="0"/>
                        </a:rPr>
                        <m:t>=</m:t>
                      </m:r>
                      <m:sSub>
                        <m:sSubPr>
                          <m:ctrlPr>
                            <a:rPr lang="fr-FR" altLang="zh-TW" sz="2000">
                              <a:solidFill>
                                <a:srgbClr val="3333FF"/>
                              </a:solidFill>
                              <a:effectLst/>
                              <a:latin typeface="Arial" charset="0"/>
                              <a:cs typeface="Arial" charset="0"/>
                            </a:rPr>
                          </m:ctrlPr>
                        </m:sSubPr>
                        <m:e>
                          <m:r>
                            <a:rPr lang="fr-FR" altLang="zh-TW" sz="2000">
                              <a:solidFill>
                                <a:srgbClr val="3333FF"/>
                              </a:solidFill>
                              <a:effectLst/>
                              <a:latin typeface="Arial" charset="0"/>
                              <a:cs typeface="Arial" charset="0"/>
                            </a:rPr>
                            <m:t>𝑦</m:t>
                          </m:r>
                        </m:e>
                        <m:sub>
                          <m:r>
                            <a:rPr lang="fr-FR" altLang="zh-TW" sz="2000">
                              <a:solidFill>
                                <a:srgbClr val="3333FF"/>
                              </a:solidFill>
                              <a:effectLst/>
                              <a:latin typeface="Arial" charset="0"/>
                              <a:cs typeface="Arial" charset="0"/>
                            </a:rPr>
                            <m:t>0</m:t>
                          </m:r>
                        </m:sub>
                      </m:sSub>
                      <m:r>
                        <a:rPr lang="fr-FR" altLang="zh-TW" sz="2000">
                          <a:solidFill>
                            <a:srgbClr val="3333FF"/>
                          </a:solidFill>
                          <a:effectLst/>
                          <a:latin typeface="Arial" charset="0"/>
                          <a:cs typeface="Arial" charset="0"/>
                        </a:rPr>
                        <m:t>+</m:t>
                      </m:r>
                      <m:r>
                        <a:rPr lang="fr-FR" altLang="zh-TW" sz="2000">
                          <a:solidFill>
                            <a:srgbClr val="3333FF"/>
                          </a:solidFill>
                          <a:effectLst/>
                          <a:latin typeface="Arial" charset="0"/>
                          <a:cs typeface="Arial" charset="0"/>
                        </a:rPr>
                        <m:t>𝑏𝑡</m:t>
                      </m:r>
                      <m:r>
                        <a:rPr lang="fr-FR" altLang="zh-TW" sz="2000">
                          <a:solidFill>
                            <a:srgbClr val="3333FF"/>
                          </a:solidFill>
                          <a:effectLst/>
                          <a:latin typeface="Arial" charset="0"/>
                          <a:cs typeface="Arial" charset="0"/>
                        </a:rPr>
                        <m:t>, </m:t>
                      </m:r>
                    </m:oMath>
                  </m:oMathPara>
                </a14:m>
                <a:endParaRPr lang="fr-FR" altLang="zh-TW" sz="2000" dirty="0">
                  <a:solidFill>
                    <a:srgbClr val="3333FF"/>
                  </a:solidFill>
                  <a:effectLst/>
                  <a:latin typeface="Arial" charset="0"/>
                  <a:cs typeface="Arial" charset="0"/>
                </a:endParaRPr>
              </a:p>
              <a:p>
                <a:pPr marL="0" indent="0" algn="ctr">
                  <a:buNone/>
                </a:pPr>
                <a14:m>
                  <m:oMathPara xmlns:m="http://schemas.openxmlformats.org/officeDocument/2006/math">
                    <m:oMathParaPr>
                      <m:jc m:val="center"/>
                    </m:oMathParaPr>
                    <m:oMath xmlns:m="http://schemas.openxmlformats.org/officeDocument/2006/math">
                      <m:r>
                        <a:rPr lang="fr-FR" altLang="zh-TW" sz="2000">
                          <a:solidFill>
                            <a:srgbClr val="3333FF"/>
                          </a:solidFill>
                          <a:effectLst/>
                          <a:latin typeface="Arial" charset="0"/>
                          <a:cs typeface="Arial" charset="0"/>
                        </a:rPr>
                        <m:t>𝑧</m:t>
                      </m:r>
                      <m:r>
                        <a:rPr lang="fr-FR" altLang="zh-TW" sz="2000">
                          <a:solidFill>
                            <a:srgbClr val="3333FF"/>
                          </a:solidFill>
                          <a:effectLst/>
                          <a:latin typeface="Arial" charset="0"/>
                          <a:cs typeface="Arial" charset="0"/>
                        </a:rPr>
                        <m:t>=</m:t>
                      </m:r>
                      <m:sSub>
                        <m:sSubPr>
                          <m:ctrlPr>
                            <a:rPr lang="fr-FR" altLang="zh-TW" sz="2000">
                              <a:solidFill>
                                <a:srgbClr val="3333FF"/>
                              </a:solidFill>
                              <a:effectLst/>
                              <a:latin typeface="Arial" charset="0"/>
                              <a:cs typeface="Arial" charset="0"/>
                            </a:rPr>
                          </m:ctrlPr>
                        </m:sSubPr>
                        <m:e>
                          <m:r>
                            <a:rPr lang="fr-FR" altLang="zh-TW" sz="2000">
                              <a:solidFill>
                                <a:srgbClr val="3333FF"/>
                              </a:solidFill>
                              <a:effectLst/>
                              <a:latin typeface="Arial" charset="0"/>
                              <a:cs typeface="Arial" charset="0"/>
                            </a:rPr>
                            <m:t>𝑧</m:t>
                          </m:r>
                        </m:e>
                        <m:sub>
                          <m:r>
                            <a:rPr lang="fr-FR" altLang="zh-TW" sz="2000">
                              <a:solidFill>
                                <a:srgbClr val="3333FF"/>
                              </a:solidFill>
                              <a:effectLst/>
                              <a:latin typeface="Arial" charset="0"/>
                              <a:cs typeface="Arial" charset="0"/>
                            </a:rPr>
                            <m:t>0</m:t>
                          </m:r>
                        </m:sub>
                      </m:sSub>
                      <m:r>
                        <a:rPr lang="fr-FR" altLang="zh-TW" sz="2000">
                          <a:solidFill>
                            <a:srgbClr val="3333FF"/>
                          </a:solidFill>
                          <a:effectLst/>
                          <a:latin typeface="Arial" charset="0"/>
                          <a:cs typeface="Arial" charset="0"/>
                        </a:rPr>
                        <m:t>+</m:t>
                      </m:r>
                      <m:r>
                        <a:rPr lang="fr-FR" altLang="zh-TW" sz="2000">
                          <a:solidFill>
                            <a:srgbClr val="3333FF"/>
                          </a:solidFill>
                          <a:effectLst/>
                          <a:latin typeface="Arial" charset="0"/>
                          <a:cs typeface="Arial" charset="0"/>
                        </a:rPr>
                        <m:t>𝑐𝑡</m:t>
                      </m:r>
                      <m:r>
                        <a:rPr lang="fr-FR" altLang="zh-TW" sz="2000">
                          <a:solidFill>
                            <a:srgbClr val="3333FF"/>
                          </a:solidFill>
                          <a:effectLst/>
                          <a:latin typeface="Arial" charset="0"/>
                          <a:cs typeface="Arial" charset="0"/>
                        </a:rPr>
                        <m:t>.</m:t>
                      </m:r>
                    </m:oMath>
                  </m:oMathPara>
                </a14:m>
                <a:endParaRPr lang="fr-FR" altLang="zh-TW" sz="2000" dirty="0">
                  <a:solidFill>
                    <a:srgbClr val="3333FF"/>
                  </a:solidFill>
                  <a:effectLst/>
                  <a:latin typeface="Arial" charset="0"/>
                  <a:cs typeface="Arial" charset="0"/>
                </a:endParaRPr>
              </a:p>
              <a:p>
                <a:pPr marL="0" indent="0" algn="just">
                  <a:buNone/>
                </a:pPr>
                <a:endParaRPr lang="fr-FR" altLang="zh-TW" sz="2000" dirty="0" smtClean="0"/>
              </a:p>
            </p:txBody>
          </p:sp>
        </mc:Choice>
        <mc:Fallback>
          <p:sp>
            <p:nvSpPr>
              <p:cNvPr id="14" name="Rectangle 5"/>
              <p:cNvSpPr txBox="1">
                <a:spLocks noRot="1" noChangeAspect="1" noMove="1" noResize="1" noEditPoints="1" noAdjustHandles="1" noChangeArrowheads="1" noChangeShapeType="1" noTextEdit="1"/>
              </p:cNvSpPr>
              <p:nvPr/>
            </p:nvSpPr>
            <p:spPr>
              <a:xfrm>
                <a:off x="630176" y="1340769"/>
                <a:ext cx="4229856" cy="4573857"/>
              </a:xfrm>
              <a:prstGeom prst="rect">
                <a:avLst/>
              </a:prstGeom>
              <a:blipFill rotWithShape="1">
                <a:blip r:embed="rId5" cstate="print"/>
                <a:stretch>
                  <a:fillRect l="-1441" t="-533" r="-3170"/>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Parametric</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a:t>
            </a:r>
            <a:r>
              <a:rPr lang="fr-FR" sz="3200" dirty="0" err="1" smtClean="0">
                <a:solidFill>
                  <a:srgbClr val="3333FF"/>
                </a:solidFill>
                <a:effectLst>
                  <a:outerShdw blurRad="38100" dist="38100" dir="2700000" algn="tl">
                    <a:srgbClr val="C0C0C0"/>
                  </a:outerShdw>
                </a:effectLst>
              </a:rPr>
              <a:t>lines</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113876984"/>
      </p:ext>
    </p:extLst>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30176" y="1340769"/>
                <a:ext cx="8045512" cy="457385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altLang="zh-TW" sz="2000" dirty="0" err="1" smtClean="0">
                    <a:solidFill>
                      <a:srgbClr val="3333FF"/>
                    </a:solidFill>
                    <a:latin typeface="Arial" charset="0"/>
                    <a:cs typeface="Arial" charset="0"/>
                  </a:rPr>
                  <a:t>Example</a:t>
                </a:r>
                <a:r>
                  <a:rPr lang="fr-FR" altLang="zh-TW" sz="2000" dirty="0" smtClean="0">
                    <a:solidFill>
                      <a:srgbClr val="3333FF"/>
                    </a:solidFill>
                    <a:latin typeface="Arial" charset="0"/>
                    <a:cs typeface="Arial" charset="0"/>
                  </a:rPr>
                  <a:t>: </a:t>
                </a:r>
                <a:r>
                  <a:rPr lang="fr-FR" altLang="zh-TW" sz="2000" dirty="0" err="1" smtClean="0"/>
                  <a:t>Find</a:t>
                </a:r>
                <a:r>
                  <a:rPr lang="fr-FR" altLang="zh-TW" sz="2000" dirty="0" smtClean="0"/>
                  <a:t> the </a:t>
                </a:r>
                <a:r>
                  <a:rPr lang="fr-FR" altLang="zh-TW" sz="2000" dirty="0" err="1" smtClean="0"/>
                  <a:t>parametric</a:t>
                </a:r>
                <a:r>
                  <a:rPr lang="fr-FR" altLang="zh-TW" sz="2000" dirty="0" smtClean="0"/>
                  <a:t> </a:t>
                </a:r>
                <a:r>
                  <a:rPr lang="fr-FR" altLang="zh-TW" sz="2000" dirty="0" err="1" smtClean="0"/>
                  <a:t>equations</a:t>
                </a:r>
                <a:r>
                  <a:rPr lang="fr-FR" altLang="zh-TW" sz="2000" dirty="0" smtClean="0"/>
                  <a:t> of the line passing </a:t>
                </a:r>
                <a:r>
                  <a:rPr lang="fr-FR" altLang="zh-TW" sz="2000" dirty="0" err="1" smtClean="0"/>
                  <a:t>through</a:t>
                </a:r>
                <a:r>
                  <a:rPr lang="fr-FR" altLang="zh-TW" sz="2000" dirty="0" smtClean="0"/>
                  <a:t> </a:t>
                </a:r>
                <a14:m>
                  <m:oMath xmlns:m="http://schemas.openxmlformats.org/officeDocument/2006/math">
                    <m:d>
                      <m:dPr>
                        <m:ctrlPr>
                          <a:rPr lang="fr-FR" altLang="zh-TW" sz="2000" b="0" i="1" smtClean="0">
                            <a:latin typeface="Cambria Math"/>
                          </a:rPr>
                        </m:ctrlPr>
                      </m:dPr>
                      <m:e>
                        <m:r>
                          <a:rPr lang="fr-FR" altLang="zh-TW" sz="2000" b="0" i="1" smtClean="0">
                            <a:latin typeface="Cambria Math"/>
                          </a:rPr>
                          <m:t>1,2,−3</m:t>
                        </m:r>
                      </m:e>
                    </m:d>
                  </m:oMath>
                </a14:m>
                <a:r>
                  <a:rPr lang="fr-FR" altLang="zh-TW" sz="2000" dirty="0" smtClean="0"/>
                  <a:t> and </a:t>
                </a:r>
                <a:r>
                  <a:rPr lang="fr-FR" altLang="zh-TW" sz="2000" dirty="0" err="1" smtClean="0"/>
                  <a:t>parallel</a:t>
                </a:r>
                <a:r>
                  <a:rPr lang="fr-FR" altLang="zh-TW" sz="2000" dirty="0" smtClean="0"/>
                  <a:t> to </a:t>
                </a:r>
                <a14:m>
                  <m:oMath xmlns:m="http://schemas.openxmlformats.org/officeDocument/2006/math">
                    <m:r>
                      <a:rPr lang="fr-FR" altLang="zh-TW" sz="2000" b="1" i="1" smtClean="0">
                        <a:latin typeface="Cambria Math"/>
                      </a:rPr>
                      <m:t>𝒗</m:t>
                    </m:r>
                    <m:r>
                      <a:rPr lang="fr-FR" altLang="zh-TW" sz="2000" b="1" i="1" smtClean="0">
                        <a:latin typeface="Cambria Math"/>
                      </a:rPr>
                      <m:t>=</m:t>
                    </m:r>
                    <m:r>
                      <a:rPr lang="fr-FR" altLang="zh-TW" sz="2000" b="0" i="1" smtClean="0">
                        <a:latin typeface="Cambria Math"/>
                      </a:rPr>
                      <m:t>4</m:t>
                    </m:r>
                    <m:r>
                      <a:rPr lang="fr-FR" altLang="zh-TW" sz="2000" b="0" i="1" smtClean="0">
                        <a:latin typeface="Cambria Math"/>
                      </a:rPr>
                      <m:t>𝑖</m:t>
                    </m:r>
                    <m:r>
                      <a:rPr lang="fr-FR" altLang="zh-TW" sz="2000" b="0" i="1" smtClean="0">
                        <a:latin typeface="Cambria Math"/>
                      </a:rPr>
                      <m:t>+5</m:t>
                    </m:r>
                    <m:r>
                      <a:rPr lang="fr-FR" altLang="zh-TW" sz="2000" b="0" i="1" smtClean="0">
                        <a:latin typeface="Cambria Math"/>
                      </a:rPr>
                      <m:t>𝑗</m:t>
                    </m:r>
                    <m:r>
                      <a:rPr lang="fr-FR" altLang="zh-TW" sz="2000" b="0" i="1" smtClean="0">
                        <a:latin typeface="Cambria Math"/>
                      </a:rPr>
                      <m:t>−7</m:t>
                    </m:r>
                    <m:r>
                      <a:rPr lang="fr-FR" altLang="zh-TW" sz="2000" b="0" i="1" smtClean="0">
                        <a:latin typeface="Cambria Math"/>
                      </a:rPr>
                      <m:t>𝑘</m:t>
                    </m:r>
                    <m:r>
                      <a:rPr lang="fr-FR" altLang="zh-TW" sz="2000" b="0" i="1" smtClean="0">
                        <a:latin typeface="Cambria Math"/>
                      </a:rPr>
                      <m:t>:</m:t>
                    </m:r>
                  </m:oMath>
                </a14:m>
                <a:endParaRPr lang="fr-FR" altLang="zh-TW" sz="2000" dirty="0" smtClean="0"/>
              </a:p>
              <a:p>
                <a:pPr marL="0" indent="0" algn="just">
                  <a:buNone/>
                </a:pPr>
                <a:r>
                  <a:rPr lang="fr-FR" altLang="zh-TW" sz="2000" dirty="0">
                    <a:solidFill>
                      <a:srgbClr val="3333FF"/>
                    </a:solidFill>
                    <a:latin typeface="Arial" charset="0"/>
                    <a:cs typeface="Arial" charset="0"/>
                  </a:rPr>
                  <a:t>Solution: </a:t>
                </a:r>
                <a:r>
                  <a:rPr lang="fr-FR" altLang="zh-TW" sz="2000" dirty="0" smtClean="0"/>
                  <a:t>The line has </a:t>
                </a:r>
                <a:r>
                  <a:rPr lang="fr-FR" altLang="zh-TW" sz="2000" dirty="0" err="1" smtClean="0"/>
                  <a:t>parametric</a:t>
                </a:r>
                <a:r>
                  <a:rPr lang="fr-FR" altLang="zh-TW" sz="2000" dirty="0" smtClean="0"/>
                  <a:t> the </a:t>
                </a:r>
                <a:r>
                  <a:rPr lang="fr-FR" altLang="zh-TW" sz="2000" dirty="0" err="1" smtClean="0"/>
                  <a:t>equations</a:t>
                </a:r>
                <a:r>
                  <a:rPr lang="fr-FR" altLang="zh-TW" sz="2000" dirty="0" smtClean="0"/>
                  <a:t> </a:t>
                </a:r>
              </a:p>
              <a:p>
                <a:pPr marL="0" indent="0" algn="ctr">
                  <a:buNone/>
                </a:pPr>
                <a14:m>
                  <m:oMathPara xmlns:m="http://schemas.openxmlformats.org/officeDocument/2006/math">
                    <m:oMathParaPr>
                      <m:jc m:val="center"/>
                    </m:oMathParaPr>
                    <m:oMath xmlns:m="http://schemas.openxmlformats.org/officeDocument/2006/math">
                      <m:r>
                        <a:rPr lang="fr-FR" altLang="zh-TW" sz="2000" b="0" i="1" smtClean="0">
                          <a:solidFill>
                            <a:srgbClr val="FF0000"/>
                          </a:solidFill>
                          <a:latin typeface="Cambria Math"/>
                        </a:rPr>
                        <m:t>𝑥</m:t>
                      </m:r>
                      <m:r>
                        <a:rPr lang="fr-FR" altLang="zh-TW" sz="2000" b="0" i="1" smtClean="0">
                          <a:solidFill>
                            <a:srgbClr val="FF0000"/>
                          </a:solidFill>
                          <a:latin typeface="Cambria Math"/>
                        </a:rPr>
                        <m:t>=1+4</m:t>
                      </m:r>
                      <m:r>
                        <a:rPr lang="fr-FR" altLang="zh-TW" sz="2000" b="0" i="1" smtClean="0">
                          <a:solidFill>
                            <a:srgbClr val="FF0000"/>
                          </a:solidFill>
                          <a:latin typeface="Cambria Math"/>
                        </a:rPr>
                        <m:t>𝑡</m:t>
                      </m:r>
                      <m:r>
                        <a:rPr lang="fr-FR" altLang="zh-TW" sz="2000" b="0" i="1" smtClean="0">
                          <a:solidFill>
                            <a:srgbClr val="FF0000"/>
                          </a:solidFill>
                          <a:latin typeface="Cambria Math"/>
                        </a:rPr>
                        <m:t>,  </m:t>
                      </m:r>
                      <m:r>
                        <a:rPr lang="fr-FR" altLang="zh-TW" sz="2000" b="0" i="1" smtClean="0">
                          <a:solidFill>
                            <a:srgbClr val="FF0000"/>
                          </a:solidFill>
                          <a:latin typeface="Cambria Math"/>
                        </a:rPr>
                        <m:t>𝑦</m:t>
                      </m:r>
                      <m:r>
                        <a:rPr lang="fr-FR" altLang="zh-TW" sz="2000" b="0" i="1" smtClean="0">
                          <a:solidFill>
                            <a:srgbClr val="FF0000"/>
                          </a:solidFill>
                          <a:latin typeface="Cambria Math"/>
                        </a:rPr>
                        <m:t>=2+5</m:t>
                      </m:r>
                      <m:r>
                        <a:rPr lang="fr-FR" altLang="zh-TW" sz="2000" b="0" i="1" smtClean="0">
                          <a:solidFill>
                            <a:srgbClr val="FF0000"/>
                          </a:solidFill>
                          <a:latin typeface="Cambria Math"/>
                        </a:rPr>
                        <m:t>𝑡</m:t>
                      </m:r>
                      <m:r>
                        <a:rPr lang="fr-FR" altLang="zh-TW" sz="2000" b="0" i="1" smtClean="0">
                          <a:solidFill>
                            <a:srgbClr val="FF0000"/>
                          </a:solidFill>
                          <a:latin typeface="Cambria Math"/>
                        </a:rPr>
                        <m:t>,  </m:t>
                      </m:r>
                      <m:r>
                        <a:rPr lang="fr-FR" altLang="zh-TW" sz="2000" b="0" i="1" smtClean="0">
                          <a:solidFill>
                            <a:srgbClr val="FF0000"/>
                          </a:solidFill>
                          <a:latin typeface="Cambria Math"/>
                        </a:rPr>
                        <m:t>𝑧</m:t>
                      </m:r>
                      <m:r>
                        <a:rPr lang="fr-FR" altLang="zh-TW" sz="2000" b="0" i="1" smtClean="0">
                          <a:solidFill>
                            <a:srgbClr val="FF0000"/>
                          </a:solidFill>
                          <a:latin typeface="Cambria Math"/>
                        </a:rPr>
                        <m:t>=−3−7</m:t>
                      </m:r>
                      <m:r>
                        <a:rPr lang="fr-FR" altLang="zh-TW" sz="2000" b="0" i="1" smtClean="0">
                          <a:solidFill>
                            <a:srgbClr val="FF0000"/>
                          </a:solidFill>
                          <a:latin typeface="Cambria Math"/>
                        </a:rPr>
                        <m:t>𝑡</m:t>
                      </m:r>
                      <m:r>
                        <a:rPr lang="fr-FR" altLang="zh-TW" sz="2000" b="0" i="1" smtClean="0">
                          <a:solidFill>
                            <a:srgbClr val="FF0000"/>
                          </a:solidFill>
                          <a:latin typeface="Cambria Math"/>
                        </a:rPr>
                        <m:t>.</m:t>
                      </m:r>
                    </m:oMath>
                  </m:oMathPara>
                </a14:m>
                <a:endParaRPr lang="fr-FR" altLang="zh-TW" sz="2000" b="0" dirty="0" smtClean="0">
                  <a:solidFill>
                    <a:srgbClr val="FF0000"/>
                  </a:solidFill>
                </a:endParaRPr>
              </a:p>
              <a:p>
                <a:pPr marL="0" indent="0" algn="just">
                  <a:buNone/>
                </a:pPr>
                <a:endParaRPr lang="fr-FR" altLang="zh-TW" sz="2000" dirty="0" smtClean="0">
                  <a:solidFill>
                    <a:srgbClr val="3333FF"/>
                  </a:solidFill>
                  <a:latin typeface="Arial" charset="0"/>
                  <a:cs typeface="Arial" charset="0"/>
                </a:endParaRPr>
              </a:p>
              <a:p>
                <a:pPr marL="0" indent="0" algn="just">
                  <a:buNone/>
                </a:pPr>
                <a:r>
                  <a:rPr lang="fr-FR" altLang="zh-TW" sz="2000" dirty="0" err="1" smtClean="0">
                    <a:solidFill>
                      <a:srgbClr val="3333FF"/>
                    </a:solidFill>
                    <a:latin typeface="Arial" charset="0"/>
                    <a:cs typeface="Arial" charset="0"/>
                  </a:rPr>
                  <a:t>Example</a:t>
                </a:r>
                <a:r>
                  <a:rPr lang="fr-FR" altLang="zh-TW" sz="2000" dirty="0" smtClean="0">
                    <a:solidFill>
                      <a:srgbClr val="3333FF"/>
                    </a:solidFill>
                    <a:latin typeface="Arial" charset="0"/>
                    <a:cs typeface="Arial" charset="0"/>
                  </a:rPr>
                  <a:t>: </a:t>
                </a:r>
                <a:r>
                  <a:rPr lang="fr-FR" altLang="zh-TW" sz="2000" dirty="0" err="1" smtClean="0"/>
                  <a:t>Find</a:t>
                </a:r>
                <a:r>
                  <a:rPr lang="fr-FR" altLang="zh-TW" sz="2000" dirty="0" smtClean="0"/>
                  <a:t> </a:t>
                </a:r>
                <a:r>
                  <a:rPr lang="fr-FR" altLang="zh-TW" sz="2000" dirty="0" err="1"/>
                  <a:t>parametric</a:t>
                </a:r>
                <a:r>
                  <a:rPr lang="fr-FR" altLang="zh-TW" sz="2000" dirty="0"/>
                  <a:t> </a:t>
                </a:r>
                <a:r>
                  <a:rPr lang="fr-FR" altLang="zh-TW" sz="2000" dirty="0" err="1"/>
                  <a:t>equations</a:t>
                </a:r>
                <a:r>
                  <a:rPr lang="fr-FR" altLang="zh-TW" sz="2000" dirty="0"/>
                  <a:t> of the line passing </a:t>
                </a:r>
                <a:r>
                  <a:rPr lang="fr-FR" altLang="zh-TW" sz="2000" dirty="0" err="1"/>
                  <a:t>through</a:t>
                </a:r>
                <a:r>
                  <a:rPr lang="fr-FR" altLang="zh-TW" sz="2000" dirty="0"/>
                  <a:t> </a:t>
                </a:r>
                <a14:m>
                  <m:oMath xmlns:m="http://schemas.openxmlformats.org/officeDocument/2006/math">
                    <m:sSub>
                      <m:sSubPr>
                        <m:ctrlPr>
                          <a:rPr lang="fr-FR" altLang="zh-TW" sz="2000" b="0" i="0" smtClean="0">
                            <a:latin typeface="Cambria Math"/>
                          </a:rPr>
                        </m:ctrlPr>
                      </m:sSubPr>
                      <m:e>
                        <m:r>
                          <m:rPr>
                            <m:sty m:val="p"/>
                          </m:rPr>
                          <a:rPr lang="fr-FR" altLang="zh-TW" sz="2000" b="0" i="0" smtClean="0">
                            <a:latin typeface="Cambria Math"/>
                          </a:rPr>
                          <m:t>P</m:t>
                        </m:r>
                      </m:e>
                      <m:sub>
                        <m:r>
                          <a:rPr lang="fr-FR" altLang="zh-TW" sz="2000" b="0" i="0" smtClean="0">
                            <a:latin typeface="Cambria Math"/>
                          </a:rPr>
                          <m:t>1</m:t>
                        </m:r>
                      </m:sub>
                    </m:sSub>
                    <m:d>
                      <m:dPr>
                        <m:ctrlPr>
                          <a:rPr lang="fr-FR" altLang="zh-TW" sz="2000" i="1">
                            <a:latin typeface="Cambria Math"/>
                          </a:rPr>
                        </m:ctrlPr>
                      </m:dPr>
                      <m:e>
                        <m:r>
                          <a:rPr lang="fr-FR" altLang="zh-TW" sz="2000" b="0" i="1" smtClean="0">
                            <a:latin typeface="Cambria Math"/>
                          </a:rPr>
                          <m:t>2</m:t>
                        </m:r>
                        <m:r>
                          <a:rPr lang="fr-FR" altLang="zh-TW" sz="2000" i="1">
                            <a:latin typeface="Cambria Math"/>
                          </a:rPr>
                          <m:t>,</m:t>
                        </m:r>
                        <m:r>
                          <a:rPr lang="fr-FR" altLang="zh-TW" sz="2000" b="0" i="1" smtClean="0">
                            <a:latin typeface="Cambria Math"/>
                          </a:rPr>
                          <m:t>4</m:t>
                        </m:r>
                        <m:r>
                          <a:rPr lang="fr-FR" altLang="zh-TW" sz="2000" i="1">
                            <a:latin typeface="Cambria Math"/>
                          </a:rPr>
                          <m:t>,−</m:t>
                        </m:r>
                        <m:r>
                          <a:rPr lang="fr-FR" altLang="zh-TW" sz="2000" b="0" i="1" smtClean="0">
                            <a:latin typeface="Cambria Math"/>
                          </a:rPr>
                          <m:t>1</m:t>
                        </m:r>
                      </m:e>
                    </m:d>
                  </m:oMath>
                </a14:m>
                <a:r>
                  <a:rPr lang="fr-FR" altLang="zh-TW" sz="2000" dirty="0"/>
                  <a:t> and </a:t>
                </a:r>
                <a14:m>
                  <m:oMath xmlns:m="http://schemas.openxmlformats.org/officeDocument/2006/math">
                    <m:sSub>
                      <m:sSubPr>
                        <m:ctrlPr>
                          <a:rPr lang="fr-FR" altLang="zh-TW" sz="2000" b="0" i="1" smtClean="0">
                            <a:latin typeface="Cambria Math"/>
                          </a:rPr>
                        </m:ctrlPr>
                      </m:sSubPr>
                      <m:e>
                        <m:r>
                          <a:rPr lang="fr-FR" altLang="zh-TW" sz="2000" b="0" i="1" smtClean="0">
                            <a:latin typeface="Cambria Math"/>
                          </a:rPr>
                          <m:t>𝑃</m:t>
                        </m:r>
                      </m:e>
                      <m:sub>
                        <m:r>
                          <a:rPr lang="fr-FR" altLang="zh-TW" sz="2000" b="0" i="1" smtClean="0">
                            <a:latin typeface="Cambria Math"/>
                          </a:rPr>
                          <m:t>2</m:t>
                        </m:r>
                      </m:sub>
                    </m:sSub>
                    <m:d>
                      <m:dPr>
                        <m:ctrlPr>
                          <a:rPr lang="fr-FR" altLang="zh-TW" sz="2000" b="0" i="1" smtClean="0">
                            <a:latin typeface="Cambria Math"/>
                          </a:rPr>
                        </m:ctrlPr>
                      </m:dPr>
                      <m:e>
                        <m:r>
                          <a:rPr lang="fr-FR" altLang="zh-TW" sz="2000" b="0" i="1" smtClean="0">
                            <a:latin typeface="Cambria Math"/>
                          </a:rPr>
                          <m:t>5,0,7</m:t>
                        </m:r>
                      </m:e>
                    </m:d>
                    <m:r>
                      <a:rPr lang="fr-FR" altLang="zh-TW" sz="2000" b="0" i="1" smtClean="0">
                        <a:latin typeface="Cambria Math"/>
                      </a:rPr>
                      <m:t>.</m:t>
                    </m:r>
                  </m:oMath>
                </a14:m>
                <a:endParaRPr lang="fr-FR" altLang="zh-TW" sz="2000" dirty="0">
                  <a:solidFill>
                    <a:srgbClr val="3333FF"/>
                  </a:solidFill>
                  <a:latin typeface="Arial" charset="0"/>
                  <a:cs typeface="Arial" charset="0"/>
                </a:endParaRPr>
              </a:p>
              <a:p>
                <a:pPr marL="0" indent="0" algn="just">
                  <a:buNone/>
                </a:pPr>
                <a:r>
                  <a:rPr lang="fr-FR" altLang="zh-TW" sz="2000" dirty="0">
                    <a:solidFill>
                      <a:srgbClr val="3333FF"/>
                    </a:solidFill>
                    <a:latin typeface="Arial" charset="0"/>
                    <a:cs typeface="Arial" charset="0"/>
                  </a:rPr>
                  <a:t>Solution: </a:t>
                </a:r>
                <a:r>
                  <a:rPr lang="fr-FR" altLang="zh-TW" sz="2000" dirty="0" smtClean="0"/>
                  <a:t>The </a:t>
                </a:r>
                <a:r>
                  <a:rPr lang="fr-FR" altLang="zh-TW" sz="2000" dirty="0" err="1" smtClean="0"/>
                  <a:t>vector</a:t>
                </a:r>
                <a:r>
                  <a:rPr lang="fr-FR" altLang="zh-TW" sz="2000" dirty="0" smtClean="0"/>
                  <a:t> </a:t>
                </a:r>
                <a14:m>
                  <m:oMath xmlns:m="http://schemas.openxmlformats.org/officeDocument/2006/math">
                    <m:acc>
                      <m:accPr>
                        <m:chr m:val="⃗"/>
                        <m:ctrlPr>
                          <a:rPr lang="fr-FR" altLang="zh-TW" sz="2000" b="0" i="1" smtClean="0">
                            <a:latin typeface="Cambria Math"/>
                          </a:rPr>
                        </m:ctrlPr>
                      </m:accPr>
                      <m:e>
                        <m:sSub>
                          <m:sSubPr>
                            <m:ctrlPr>
                              <a:rPr lang="fr-FR" altLang="zh-TW" sz="2000" i="1">
                                <a:latin typeface="Cambria Math"/>
                              </a:rPr>
                            </m:ctrlPr>
                          </m:sSubPr>
                          <m:e>
                            <m:r>
                              <a:rPr lang="fr-FR" altLang="zh-TW" sz="2000" i="1">
                                <a:latin typeface="Cambria Math"/>
                              </a:rPr>
                              <m:t>𝑃</m:t>
                            </m:r>
                          </m:e>
                          <m:sub>
                            <m:r>
                              <a:rPr lang="fr-FR" altLang="zh-TW" sz="2000" i="1">
                                <a:latin typeface="Cambria Math"/>
                              </a:rPr>
                              <m:t>1</m:t>
                            </m:r>
                          </m:sub>
                        </m:sSub>
                        <m:sSub>
                          <m:sSubPr>
                            <m:ctrlPr>
                              <a:rPr lang="fr-FR" altLang="zh-TW" sz="2000" i="1">
                                <a:latin typeface="Cambria Math"/>
                              </a:rPr>
                            </m:ctrlPr>
                          </m:sSubPr>
                          <m:e>
                            <m:r>
                              <a:rPr lang="fr-FR" altLang="zh-TW" sz="2000" i="1">
                                <a:latin typeface="Cambria Math"/>
                              </a:rPr>
                              <m:t>𝑃</m:t>
                            </m:r>
                          </m:e>
                          <m:sub>
                            <m:r>
                              <a:rPr lang="fr-FR" altLang="zh-TW" sz="2000" i="1">
                                <a:latin typeface="Cambria Math"/>
                              </a:rPr>
                              <m:t>2</m:t>
                            </m:r>
                          </m:sub>
                        </m:sSub>
                      </m:e>
                    </m:acc>
                    <m:r>
                      <a:rPr lang="fr-FR" altLang="zh-TW" sz="2000" b="0" i="1" smtClean="0">
                        <a:latin typeface="Cambria Math"/>
                      </a:rPr>
                      <m:t>=(3,−4,8)</m:t>
                    </m:r>
                  </m:oMath>
                </a14:m>
                <a:r>
                  <a:rPr lang="fr-FR" altLang="zh-TW" sz="2000" dirty="0" smtClean="0"/>
                  <a:t> </a:t>
                </a:r>
                <a:r>
                  <a:rPr lang="fr-FR" altLang="zh-TW" sz="2000" dirty="0" err="1" smtClean="0"/>
                  <a:t>is</a:t>
                </a:r>
                <a:r>
                  <a:rPr lang="fr-FR" altLang="zh-TW" sz="2000" dirty="0" smtClean="0"/>
                  <a:t> </a:t>
                </a:r>
                <a:r>
                  <a:rPr lang="fr-FR" altLang="zh-TW" sz="2000" dirty="0" err="1" smtClean="0"/>
                  <a:t>parallel</a:t>
                </a:r>
                <a:r>
                  <a:rPr lang="fr-FR" altLang="zh-TW" sz="2000" dirty="0" smtClean="0"/>
                  <a:t> to the </a:t>
                </a:r>
                <a:r>
                  <a:rPr lang="fr-FR" altLang="zh-TW" sz="2000" dirty="0" err="1" smtClean="0"/>
                  <a:t>required</a:t>
                </a:r>
                <a:r>
                  <a:rPr lang="fr-FR" altLang="zh-TW" sz="2000" dirty="0" smtClean="0"/>
                  <a:t> line and the point </a:t>
                </a:r>
                <a14:m>
                  <m:oMath xmlns:m="http://schemas.openxmlformats.org/officeDocument/2006/math">
                    <m:sSub>
                      <m:sSubPr>
                        <m:ctrlPr>
                          <a:rPr lang="fr-FR" altLang="zh-TW" sz="2000" i="1">
                            <a:latin typeface="Cambria Math"/>
                          </a:rPr>
                        </m:ctrlPr>
                      </m:sSubPr>
                      <m:e>
                        <m:r>
                          <m:rPr>
                            <m:sty m:val="p"/>
                          </m:rPr>
                          <a:rPr lang="fr-FR" altLang="zh-TW" sz="2000">
                            <a:latin typeface="Cambria Math"/>
                          </a:rPr>
                          <m:t>P</m:t>
                        </m:r>
                      </m:e>
                      <m:sub>
                        <m:r>
                          <a:rPr lang="fr-FR" altLang="zh-TW" sz="2000">
                            <a:latin typeface="Cambria Math"/>
                          </a:rPr>
                          <m:t>1</m:t>
                        </m:r>
                      </m:sub>
                    </m:sSub>
                    <m:d>
                      <m:dPr>
                        <m:ctrlPr>
                          <a:rPr lang="fr-FR" altLang="zh-TW" sz="2000" i="1">
                            <a:latin typeface="Cambria Math"/>
                          </a:rPr>
                        </m:ctrlPr>
                      </m:dPr>
                      <m:e>
                        <m:r>
                          <a:rPr lang="fr-FR" altLang="zh-TW" sz="2000" i="1">
                            <a:latin typeface="Cambria Math"/>
                          </a:rPr>
                          <m:t>2</m:t>
                        </m:r>
                        <m:r>
                          <a:rPr lang="fr-FR" altLang="zh-TW" sz="2000" i="1">
                            <a:latin typeface="Cambria Math"/>
                          </a:rPr>
                          <m:t>,</m:t>
                        </m:r>
                        <m:r>
                          <a:rPr lang="fr-FR" altLang="zh-TW" sz="2000" i="1">
                            <a:latin typeface="Cambria Math"/>
                          </a:rPr>
                          <m:t>4</m:t>
                        </m:r>
                        <m:r>
                          <a:rPr lang="fr-FR" altLang="zh-TW" sz="2000" i="1">
                            <a:latin typeface="Cambria Math"/>
                          </a:rPr>
                          <m:t>,−</m:t>
                        </m:r>
                        <m:r>
                          <a:rPr lang="fr-FR" altLang="zh-TW" sz="2000" i="1">
                            <a:latin typeface="Cambria Math"/>
                          </a:rPr>
                          <m:t>1</m:t>
                        </m:r>
                      </m:e>
                    </m:d>
                  </m:oMath>
                </a14:m>
                <a:r>
                  <a:rPr lang="fr-FR" altLang="zh-TW" sz="2000" dirty="0" smtClean="0"/>
                  <a:t> lies on the line, </a:t>
                </a:r>
                <a:r>
                  <a:rPr lang="fr-FR" altLang="zh-TW" sz="2000" dirty="0" err="1" smtClean="0"/>
                  <a:t>so</a:t>
                </a:r>
                <a:r>
                  <a:rPr lang="fr-FR" altLang="zh-TW" sz="2000" dirty="0" smtClean="0"/>
                  <a:t> </a:t>
                </a:r>
                <a:r>
                  <a:rPr lang="fr-FR" altLang="zh-TW" sz="2000" dirty="0" err="1" smtClean="0"/>
                  <a:t>it</a:t>
                </a:r>
                <a:r>
                  <a:rPr lang="fr-FR" altLang="zh-TW" sz="2000" dirty="0" smtClean="0"/>
                  <a:t> </a:t>
                </a:r>
                <a:r>
                  <a:rPr lang="fr-FR" altLang="zh-TW" sz="2000" dirty="0" err="1" smtClean="0"/>
                  <a:t>follows</a:t>
                </a:r>
                <a:r>
                  <a:rPr lang="fr-FR" altLang="zh-TW" sz="2000" dirty="0" smtClean="0"/>
                  <a:t> </a:t>
                </a:r>
                <a:r>
                  <a:rPr lang="fr-FR" altLang="zh-TW" sz="2000" dirty="0" err="1" smtClean="0"/>
                  <a:t>that</a:t>
                </a:r>
                <a:r>
                  <a:rPr lang="fr-FR" altLang="zh-TW" sz="2000" dirty="0" smtClean="0"/>
                  <a:t> the </a:t>
                </a:r>
                <a:r>
                  <a:rPr lang="fr-FR" altLang="zh-TW" sz="2000" dirty="0"/>
                  <a:t>line has </a:t>
                </a:r>
                <a:r>
                  <a:rPr lang="fr-FR" altLang="zh-TW" sz="2000" dirty="0" err="1" smtClean="0"/>
                  <a:t>parametric</a:t>
                </a:r>
                <a:r>
                  <a:rPr lang="fr-FR" altLang="zh-TW" sz="2000" dirty="0" smtClean="0"/>
                  <a:t> </a:t>
                </a:r>
                <a:r>
                  <a:rPr lang="fr-FR" altLang="zh-TW" sz="2000" dirty="0" err="1"/>
                  <a:t>equations</a:t>
                </a:r>
                <a:r>
                  <a:rPr lang="fr-FR" altLang="zh-TW" sz="2000" dirty="0"/>
                  <a:t> </a:t>
                </a:r>
              </a:p>
              <a:p>
                <a:pPr marL="0" indent="0" algn="ctr">
                  <a:buNone/>
                </a:pPr>
                <a14:m>
                  <m:oMathPara xmlns:m="http://schemas.openxmlformats.org/officeDocument/2006/math">
                    <m:oMathParaPr>
                      <m:jc m:val="center"/>
                    </m:oMathParaPr>
                    <m:oMath xmlns:m="http://schemas.openxmlformats.org/officeDocument/2006/math">
                      <m:r>
                        <a:rPr lang="fr-FR" altLang="zh-TW" sz="2000" i="1">
                          <a:solidFill>
                            <a:srgbClr val="FF0000"/>
                          </a:solidFill>
                          <a:latin typeface="Cambria Math"/>
                        </a:rPr>
                        <m:t>𝑥</m:t>
                      </m:r>
                      <m:r>
                        <a:rPr lang="fr-FR" altLang="zh-TW" sz="2000" i="1">
                          <a:solidFill>
                            <a:srgbClr val="FF0000"/>
                          </a:solidFill>
                          <a:latin typeface="Cambria Math"/>
                        </a:rPr>
                        <m:t>=2+3</m:t>
                      </m:r>
                      <m:r>
                        <a:rPr lang="fr-FR" altLang="zh-TW" sz="2000" i="1">
                          <a:solidFill>
                            <a:srgbClr val="FF0000"/>
                          </a:solidFill>
                          <a:latin typeface="Cambria Math"/>
                        </a:rPr>
                        <m:t>𝑡</m:t>
                      </m:r>
                      <m:r>
                        <a:rPr lang="fr-FR" altLang="zh-TW" sz="2000" i="1">
                          <a:solidFill>
                            <a:srgbClr val="FF0000"/>
                          </a:solidFill>
                          <a:latin typeface="Cambria Math"/>
                        </a:rPr>
                        <m:t>,  </m:t>
                      </m:r>
                      <m:r>
                        <a:rPr lang="fr-FR" altLang="zh-TW" sz="2000" i="1">
                          <a:solidFill>
                            <a:srgbClr val="FF0000"/>
                          </a:solidFill>
                          <a:latin typeface="Cambria Math"/>
                        </a:rPr>
                        <m:t>𝑦</m:t>
                      </m:r>
                      <m:r>
                        <a:rPr lang="fr-FR" altLang="zh-TW" sz="2000" i="1">
                          <a:solidFill>
                            <a:srgbClr val="FF0000"/>
                          </a:solidFill>
                          <a:latin typeface="Cambria Math"/>
                        </a:rPr>
                        <m:t>=4−4</m:t>
                      </m:r>
                      <m:r>
                        <a:rPr lang="fr-FR" altLang="zh-TW" sz="2000" i="1">
                          <a:solidFill>
                            <a:srgbClr val="FF0000"/>
                          </a:solidFill>
                          <a:latin typeface="Cambria Math"/>
                        </a:rPr>
                        <m:t>𝑡</m:t>
                      </m:r>
                      <m:r>
                        <a:rPr lang="fr-FR" altLang="zh-TW" sz="2000" i="1">
                          <a:solidFill>
                            <a:srgbClr val="FF0000"/>
                          </a:solidFill>
                          <a:latin typeface="Cambria Math"/>
                        </a:rPr>
                        <m:t>,  </m:t>
                      </m:r>
                      <m:r>
                        <a:rPr lang="fr-FR" altLang="zh-TW" sz="2000" i="1">
                          <a:solidFill>
                            <a:srgbClr val="FF0000"/>
                          </a:solidFill>
                          <a:latin typeface="Cambria Math"/>
                        </a:rPr>
                        <m:t>𝑧</m:t>
                      </m:r>
                      <m:r>
                        <a:rPr lang="fr-FR" altLang="zh-TW" sz="2000" i="1">
                          <a:solidFill>
                            <a:srgbClr val="FF0000"/>
                          </a:solidFill>
                          <a:latin typeface="Cambria Math"/>
                        </a:rPr>
                        <m:t>=−1−8</m:t>
                      </m:r>
                      <m:r>
                        <a:rPr lang="fr-FR" altLang="zh-TW" sz="2000" i="1">
                          <a:solidFill>
                            <a:srgbClr val="FF0000"/>
                          </a:solidFill>
                          <a:latin typeface="Cambria Math"/>
                        </a:rPr>
                        <m:t>𝑡</m:t>
                      </m:r>
                      <m:r>
                        <a:rPr lang="fr-FR" altLang="zh-TW" sz="2000" i="1">
                          <a:solidFill>
                            <a:srgbClr val="FF0000"/>
                          </a:solidFill>
                          <a:latin typeface="Cambria Math"/>
                        </a:rPr>
                        <m:t>.</m:t>
                      </m:r>
                    </m:oMath>
                  </m:oMathPara>
                </a14:m>
                <a:endParaRPr lang="fr-FR" altLang="zh-TW" sz="2000" dirty="0">
                  <a:solidFill>
                    <a:srgbClr val="FF0000"/>
                  </a:solidFill>
                </a:endParaRPr>
              </a:p>
              <a:p>
                <a:pPr marL="0" indent="0" algn="ctr">
                  <a:buNone/>
                </a:pPr>
                <a:endParaRPr lang="fr-FR" altLang="zh-TW" sz="2000" b="0" dirty="0" smtClean="0">
                  <a:solidFill>
                    <a:srgbClr val="FF0000"/>
                  </a:solidFill>
                </a:endParaRPr>
              </a:p>
              <a:p>
                <a:pPr marL="0" indent="0" algn="just">
                  <a:buNone/>
                </a:pPr>
                <a:endParaRPr lang="fr-FR" altLang="zh-TW" sz="2000" dirty="0" smtClean="0"/>
              </a:p>
            </p:txBody>
          </p:sp>
        </mc:Choice>
        <mc:Fallback>
          <p:sp>
            <p:nvSpPr>
              <p:cNvPr id="14" name="Rectangle 5"/>
              <p:cNvSpPr txBox="1">
                <a:spLocks noRot="1" noChangeAspect="1" noMove="1" noResize="1" noEditPoints="1" noAdjustHandles="1" noChangeArrowheads="1" noChangeShapeType="1" noTextEdit="1"/>
              </p:cNvSpPr>
              <p:nvPr/>
            </p:nvSpPr>
            <p:spPr>
              <a:xfrm>
                <a:off x="630176" y="1340769"/>
                <a:ext cx="8045512" cy="4573857"/>
              </a:xfrm>
              <a:prstGeom prst="rect">
                <a:avLst/>
              </a:prstGeom>
              <a:blipFill rotWithShape="1">
                <a:blip r:embed="rId4" cstate="print"/>
                <a:stretch>
                  <a:fillRect l="-758" t="-533" r="-1818" b="-133"/>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Parametric</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a:t>
            </a:r>
            <a:r>
              <a:rPr lang="fr-FR" sz="3200" dirty="0" err="1" smtClean="0">
                <a:solidFill>
                  <a:srgbClr val="3333FF"/>
                </a:solidFill>
                <a:effectLst>
                  <a:outerShdw blurRad="38100" dist="38100" dir="2700000" algn="tl">
                    <a:srgbClr val="C0C0C0"/>
                  </a:outerShdw>
                </a:effectLst>
              </a:rPr>
              <a:t>lines</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1798331531"/>
      </p:ext>
    </p:extLst>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63014" y="1340769"/>
                <a:ext cx="4209409" cy="489654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altLang="zh-TW" sz="2000" dirty="0" smtClean="0">
                    <a:latin typeface="Arial" charset="0"/>
                    <a:cs typeface="Arial" charset="0"/>
                  </a:rPr>
                  <a:t>As </a:t>
                </a:r>
                <a:r>
                  <a:rPr lang="fr-FR" altLang="zh-TW" sz="2000" dirty="0" err="1" smtClean="0">
                    <a:latin typeface="Arial" charset="0"/>
                    <a:cs typeface="Arial" charset="0"/>
                  </a:rPr>
                  <a:t>two</a:t>
                </a:r>
                <a:r>
                  <a:rPr lang="fr-FR" altLang="zh-TW" sz="2000" dirty="0" smtClean="0">
                    <a:latin typeface="Arial" charset="0"/>
                    <a:cs typeface="Arial" charset="0"/>
                  </a:rPr>
                  <a:t> </a:t>
                </a:r>
                <a:r>
                  <a:rPr lang="fr-FR" altLang="zh-TW" sz="2000" dirty="0" err="1" smtClean="0">
                    <a:latin typeface="Arial" charset="0"/>
                    <a:cs typeface="Arial" charset="0"/>
                  </a:rPr>
                  <a:t>vectors</a:t>
                </a:r>
                <a:r>
                  <a:rPr lang="fr-FR" altLang="zh-TW" sz="2000" dirty="0" smtClean="0">
                    <a:latin typeface="Arial" charset="0"/>
                    <a:cs typeface="Arial" charset="0"/>
                  </a:rPr>
                  <a:t> are </a:t>
                </a:r>
                <a:r>
                  <a:rPr lang="fr-FR" altLang="zh-TW" sz="2000" dirty="0" err="1" smtClean="0">
                    <a:latin typeface="Arial" charset="0"/>
                    <a:cs typeface="Arial" charset="0"/>
                  </a:rPr>
                  <a:t>equal</a:t>
                </a:r>
                <a:r>
                  <a:rPr lang="fr-FR" altLang="zh-TW" sz="2000" dirty="0" smtClean="0">
                    <a:latin typeface="Arial" charset="0"/>
                    <a:cs typeface="Arial" charset="0"/>
                  </a:rPr>
                  <a:t> </a:t>
                </a:r>
                <a:r>
                  <a:rPr lang="fr-FR" altLang="zh-TW" sz="2000" dirty="0" err="1" smtClean="0">
                    <a:latin typeface="Arial" charset="0"/>
                    <a:cs typeface="Arial" charset="0"/>
                  </a:rPr>
                  <a:t>iff</a:t>
                </a:r>
                <a:r>
                  <a:rPr lang="fr-FR" altLang="zh-TW" sz="2000" dirty="0" smtClean="0">
                    <a:latin typeface="Arial" charset="0"/>
                    <a:cs typeface="Arial" charset="0"/>
                  </a:rPr>
                  <a:t> </a:t>
                </a:r>
                <a:r>
                  <a:rPr lang="fr-FR" altLang="zh-TW" sz="2000" dirty="0" err="1" smtClean="0">
                    <a:latin typeface="Arial" charset="0"/>
                    <a:cs typeface="Arial" charset="0"/>
                  </a:rPr>
                  <a:t>their</a:t>
                </a:r>
                <a:r>
                  <a:rPr lang="fr-FR" altLang="zh-TW" sz="2000" dirty="0" smtClean="0">
                    <a:latin typeface="Arial" charset="0"/>
                    <a:cs typeface="Arial" charset="0"/>
                  </a:rPr>
                  <a:t> components are </a:t>
                </a:r>
                <a:r>
                  <a:rPr lang="fr-FR" altLang="zh-TW" sz="2000" dirty="0" err="1" smtClean="0">
                    <a:latin typeface="Arial" charset="0"/>
                    <a:cs typeface="Arial" charset="0"/>
                  </a:rPr>
                  <a:t>equal</a:t>
                </a:r>
                <a:r>
                  <a:rPr lang="fr-FR" altLang="zh-TW" sz="2000" dirty="0" smtClean="0">
                    <a:latin typeface="Arial" charset="0"/>
                    <a:cs typeface="Arial" charset="0"/>
                  </a:rPr>
                  <a:t>. So the </a:t>
                </a:r>
                <a:r>
                  <a:rPr lang="fr-FR" altLang="zh-TW" sz="2000" dirty="0" err="1" smtClean="0">
                    <a:latin typeface="Arial" charset="0"/>
                    <a:cs typeface="Arial" charset="0"/>
                  </a:rPr>
                  <a:t>parametric</a:t>
                </a:r>
                <a:r>
                  <a:rPr lang="fr-FR" altLang="zh-TW" sz="2000" dirty="0" smtClean="0">
                    <a:latin typeface="Arial" charset="0"/>
                    <a:cs typeface="Arial" charset="0"/>
                  </a:rPr>
                  <a:t> </a:t>
                </a:r>
                <a:r>
                  <a:rPr lang="fr-FR" altLang="zh-TW" sz="2000" dirty="0" err="1" smtClean="0">
                    <a:latin typeface="Arial" charset="0"/>
                    <a:cs typeface="Arial" charset="0"/>
                  </a:rPr>
                  <a:t>equations</a:t>
                </a:r>
                <a:r>
                  <a:rPr lang="fr-FR" altLang="zh-TW" sz="2000" dirty="0" smtClean="0">
                    <a:latin typeface="Arial" charset="0"/>
                    <a:cs typeface="Arial" charset="0"/>
                  </a:rPr>
                  <a:t> of line </a:t>
                </a:r>
                <a:r>
                  <a:rPr lang="fr-FR" altLang="zh-TW" sz="2000" dirty="0" err="1" smtClean="0">
                    <a:latin typeface="Arial" charset="0"/>
                    <a:cs typeface="Arial" charset="0"/>
                  </a:rPr>
                  <a:t>can</a:t>
                </a:r>
                <a:r>
                  <a:rPr lang="fr-FR" altLang="zh-TW" sz="2000" dirty="0" smtClean="0">
                    <a:latin typeface="Arial" charset="0"/>
                    <a:cs typeface="Arial" charset="0"/>
                  </a:rPr>
                  <a:t> </a:t>
                </a:r>
                <a:r>
                  <a:rPr lang="fr-FR" altLang="zh-TW" sz="2000" dirty="0" err="1" smtClean="0">
                    <a:latin typeface="Arial" charset="0"/>
                    <a:cs typeface="Arial" charset="0"/>
                  </a:rPr>
                  <a:t>be</a:t>
                </a:r>
                <a:r>
                  <a:rPr lang="fr-FR" altLang="zh-TW" sz="2000" dirty="0" smtClean="0">
                    <a:latin typeface="Arial" charset="0"/>
                    <a:cs typeface="Arial" charset="0"/>
                  </a:rPr>
                  <a:t> </a:t>
                </a:r>
                <a:r>
                  <a:rPr lang="fr-FR" altLang="zh-TW" sz="2000" dirty="0" err="1" smtClean="0">
                    <a:latin typeface="Arial" charset="0"/>
                    <a:cs typeface="Arial" charset="0"/>
                  </a:rPr>
                  <a:t>rewitten</a:t>
                </a:r>
                <a:r>
                  <a:rPr lang="fr-FR" altLang="zh-TW" sz="2000" dirty="0" smtClean="0">
                    <a:latin typeface="Arial" charset="0"/>
                    <a:cs typeface="Arial" charset="0"/>
                  </a:rPr>
                  <a:t> in the </a:t>
                </a:r>
                <a:r>
                  <a:rPr lang="fr-FR" altLang="zh-TW" sz="2000" dirty="0" err="1" smtClean="0">
                    <a:latin typeface="Arial" charset="0"/>
                    <a:cs typeface="Arial" charset="0"/>
                  </a:rPr>
                  <a:t>form</a:t>
                </a:r>
                <a:r>
                  <a:rPr lang="fr-FR" altLang="zh-TW" sz="2000" dirty="0" smtClean="0">
                    <a:latin typeface="Arial" charset="0"/>
                    <a:cs typeface="Arial" charset="0"/>
                  </a:rPr>
                  <a:t> </a:t>
                </a:r>
              </a:p>
              <a:p>
                <a:pPr marL="0" indent="0" algn="just">
                  <a:buNone/>
                </a:pPr>
                <a14:m>
                  <m:oMathPara xmlns:m="http://schemas.openxmlformats.org/officeDocument/2006/math">
                    <m:oMathParaPr>
                      <m:jc m:val="left"/>
                    </m:oMathParaPr>
                    <m:oMath xmlns:m="http://schemas.openxmlformats.org/officeDocument/2006/math">
                      <m:d>
                        <m:dPr>
                          <m:ctrlPr>
                            <a:rPr lang="fr-FR" altLang="zh-TW" sz="2000" b="0" i="1" smtClean="0">
                              <a:solidFill>
                                <a:srgbClr val="FF0000"/>
                              </a:solidFill>
                              <a:latin typeface="Cambria Math"/>
                            </a:rPr>
                          </m:ctrlPr>
                        </m:dPr>
                        <m:e>
                          <m:r>
                            <a:rPr lang="fr-FR" altLang="zh-TW" sz="2000" b="0" i="1" smtClean="0">
                              <a:solidFill>
                                <a:srgbClr val="FF0000"/>
                              </a:solidFill>
                              <a:latin typeface="Cambria Math"/>
                            </a:rPr>
                            <m:t>𝑥</m:t>
                          </m:r>
                          <m:r>
                            <a:rPr lang="fr-FR" altLang="zh-TW" sz="2000" b="0" i="1" smtClean="0">
                              <a:solidFill>
                                <a:srgbClr val="FF0000"/>
                              </a:solidFill>
                              <a:latin typeface="Cambria Math"/>
                            </a:rPr>
                            <m:t>,</m:t>
                          </m:r>
                          <m:r>
                            <a:rPr lang="fr-FR" altLang="zh-TW" sz="2000" b="0" i="1" smtClean="0">
                              <a:solidFill>
                                <a:srgbClr val="FF0000"/>
                              </a:solidFill>
                              <a:latin typeface="Cambria Math"/>
                            </a:rPr>
                            <m:t>𝑦</m:t>
                          </m:r>
                          <m:r>
                            <a:rPr lang="fr-FR" altLang="zh-TW" sz="2000" b="0" i="1" smtClean="0">
                              <a:solidFill>
                                <a:srgbClr val="FF0000"/>
                              </a:solidFill>
                              <a:latin typeface="Cambria Math"/>
                            </a:rPr>
                            <m:t>,</m:t>
                          </m:r>
                          <m:r>
                            <a:rPr lang="fr-FR" altLang="zh-TW" sz="2000" b="0" i="1" smtClean="0">
                              <a:solidFill>
                                <a:srgbClr val="FF0000"/>
                              </a:solidFill>
                              <a:latin typeface="Cambria Math"/>
                            </a:rPr>
                            <m:t>𝑧</m:t>
                          </m:r>
                        </m:e>
                      </m:d>
                      <m:r>
                        <a:rPr lang="fr-FR" altLang="zh-TW" sz="2000" b="0" i="1" smtClean="0">
                          <a:solidFill>
                            <a:srgbClr val="FF0000"/>
                          </a:solidFill>
                          <a:latin typeface="Cambria Math"/>
                        </a:rPr>
                        <m:t>=(</m:t>
                      </m:r>
                      <m:sSub>
                        <m:sSubPr>
                          <m:ctrlPr>
                            <a:rPr lang="fr-FR" altLang="zh-TW" sz="2000" b="0" i="1" smtClean="0">
                              <a:solidFill>
                                <a:srgbClr val="FF0000"/>
                              </a:solidFill>
                              <a:latin typeface="Cambria Math"/>
                            </a:rPr>
                          </m:ctrlPr>
                        </m:sSubPr>
                        <m:e>
                          <m:r>
                            <a:rPr lang="fr-FR" altLang="zh-TW" sz="2000" b="0" i="1" smtClean="0">
                              <a:solidFill>
                                <a:srgbClr val="FF0000"/>
                              </a:solidFill>
                              <a:latin typeface="Cambria Math"/>
                            </a:rPr>
                            <m:t>𝑥</m:t>
                          </m:r>
                        </m:e>
                        <m:sub>
                          <m:r>
                            <a:rPr lang="fr-FR" altLang="zh-TW" sz="2000" b="0" i="1" smtClean="0">
                              <a:solidFill>
                                <a:srgbClr val="FF0000"/>
                              </a:solidFill>
                              <a:latin typeface="Cambria Math"/>
                            </a:rPr>
                            <m:t>0</m:t>
                          </m:r>
                        </m:sub>
                      </m:sSub>
                      <m:r>
                        <a:rPr lang="fr-FR" altLang="zh-TW" sz="2000" b="0" i="1" smtClean="0">
                          <a:solidFill>
                            <a:srgbClr val="FF0000"/>
                          </a:solidFill>
                          <a:latin typeface="Cambria Math"/>
                        </a:rPr>
                        <m:t>+</m:t>
                      </m:r>
                      <m:r>
                        <a:rPr lang="fr-FR" altLang="zh-TW" sz="2000" b="0" i="1" smtClean="0">
                          <a:solidFill>
                            <a:srgbClr val="FF0000"/>
                          </a:solidFill>
                          <a:latin typeface="Cambria Math"/>
                        </a:rPr>
                        <m:t>𝑎𝑡</m:t>
                      </m:r>
                      <m:r>
                        <a:rPr lang="fr-FR" altLang="zh-TW" sz="2000" b="0" i="1" smtClean="0">
                          <a:solidFill>
                            <a:srgbClr val="FF0000"/>
                          </a:solidFill>
                          <a:latin typeface="Cambria Math"/>
                        </a:rPr>
                        <m:t>, </m:t>
                      </m:r>
                      <m:sSub>
                        <m:sSubPr>
                          <m:ctrlPr>
                            <a:rPr lang="fr-FR" altLang="zh-TW" sz="2000" b="0" i="1" smtClean="0">
                              <a:solidFill>
                                <a:srgbClr val="FF0000"/>
                              </a:solidFill>
                              <a:latin typeface="Cambria Math"/>
                            </a:rPr>
                          </m:ctrlPr>
                        </m:sSubPr>
                        <m:e>
                          <m:r>
                            <a:rPr lang="fr-FR" altLang="zh-TW" sz="2000" b="0" i="1" smtClean="0">
                              <a:solidFill>
                                <a:srgbClr val="FF0000"/>
                              </a:solidFill>
                              <a:latin typeface="Cambria Math"/>
                            </a:rPr>
                            <m:t>𝑦</m:t>
                          </m:r>
                        </m:e>
                        <m:sub>
                          <m:r>
                            <a:rPr lang="fr-FR" altLang="zh-TW" sz="2000" b="0" i="1" smtClean="0">
                              <a:solidFill>
                                <a:srgbClr val="FF0000"/>
                              </a:solidFill>
                              <a:latin typeface="Cambria Math"/>
                            </a:rPr>
                            <m:t>0</m:t>
                          </m:r>
                        </m:sub>
                      </m:sSub>
                      <m:r>
                        <a:rPr lang="fr-FR" altLang="zh-TW" sz="2000" b="0" i="1" smtClean="0">
                          <a:solidFill>
                            <a:srgbClr val="FF0000"/>
                          </a:solidFill>
                          <a:latin typeface="Cambria Math"/>
                        </a:rPr>
                        <m:t>+</m:t>
                      </m:r>
                      <m:r>
                        <a:rPr lang="fr-FR" altLang="zh-TW" sz="2000" b="0" i="1" smtClean="0">
                          <a:solidFill>
                            <a:srgbClr val="FF0000"/>
                          </a:solidFill>
                          <a:latin typeface="Cambria Math"/>
                        </a:rPr>
                        <m:t>𝑏𝑡</m:t>
                      </m:r>
                      <m:r>
                        <a:rPr lang="fr-FR" altLang="zh-TW" sz="2000" b="0" i="1" smtClean="0">
                          <a:solidFill>
                            <a:srgbClr val="FF0000"/>
                          </a:solidFill>
                          <a:latin typeface="Cambria Math"/>
                        </a:rPr>
                        <m:t>, </m:t>
                      </m:r>
                      <m:sSub>
                        <m:sSubPr>
                          <m:ctrlPr>
                            <a:rPr lang="fr-FR" altLang="zh-TW" sz="2000" b="0" i="1" smtClean="0">
                              <a:solidFill>
                                <a:srgbClr val="FF0000"/>
                              </a:solidFill>
                              <a:latin typeface="Cambria Math"/>
                            </a:rPr>
                          </m:ctrlPr>
                        </m:sSubPr>
                        <m:e>
                          <m:r>
                            <a:rPr lang="fr-FR" altLang="zh-TW" sz="2000" b="0" i="1" smtClean="0">
                              <a:solidFill>
                                <a:srgbClr val="FF0000"/>
                              </a:solidFill>
                              <a:latin typeface="Cambria Math"/>
                            </a:rPr>
                            <m:t>𝑧</m:t>
                          </m:r>
                        </m:e>
                        <m:sub>
                          <m:r>
                            <a:rPr lang="fr-FR" altLang="zh-TW" sz="2000" b="0" i="1" smtClean="0">
                              <a:solidFill>
                                <a:srgbClr val="FF0000"/>
                              </a:solidFill>
                              <a:latin typeface="Cambria Math"/>
                            </a:rPr>
                            <m:t>0</m:t>
                          </m:r>
                        </m:sub>
                      </m:sSub>
                      <m:r>
                        <a:rPr lang="fr-FR" altLang="zh-TW" sz="2000" b="0" i="1" smtClean="0">
                          <a:solidFill>
                            <a:srgbClr val="FF0000"/>
                          </a:solidFill>
                          <a:latin typeface="Cambria Math"/>
                        </a:rPr>
                        <m:t>+</m:t>
                      </m:r>
                      <m:r>
                        <a:rPr lang="fr-FR" altLang="zh-TW" sz="2000" b="0" i="1" smtClean="0">
                          <a:solidFill>
                            <a:srgbClr val="FF0000"/>
                          </a:solidFill>
                          <a:latin typeface="Cambria Math"/>
                        </a:rPr>
                        <m:t>𝑐𝑡</m:t>
                      </m:r>
                      <m:r>
                        <a:rPr lang="fr-FR" altLang="zh-TW" sz="2000" b="0" i="1" smtClean="0">
                          <a:solidFill>
                            <a:srgbClr val="FF0000"/>
                          </a:solidFill>
                          <a:latin typeface="Cambria Math"/>
                        </a:rPr>
                        <m:t>)</m:t>
                      </m:r>
                    </m:oMath>
                  </m:oMathPara>
                </a14:m>
                <a:endParaRPr lang="fr-FR" altLang="zh-TW" sz="2000" b="0" dirty="0" smtClean="0">
                  <a:solidFill>
                    <a:srgbClr val="FF0000"/>
                  </a:solidFill>
                </a:endParaRPr>
              </a:p>
              <a:p>
                <a:pPr marL="0" indent="0" algn="just">
                  <a:buNone/>
                </a:pPr>
                <a:r>
                  <a:rPr lang="fr-FR" altLang="zh-TW" sz="2000" dirty="0" smtClean="0"/>
                  <a:t>Or </a:t>
                </a:r>
                <a:r>
                  <a:rPr lang="fr-FR" altLang="zh-TW" sz="2000" dirty="0" err="1" smtClean="0"/>
                  <a:t>equivalently</a:t>
                </a:r>
                <a:r>
                  <a:rPr lang="fr-FR" altLang="zh-TW" sz="2000" dirty="0" smtClean="0"/>
                  <a:t>, as</a:t>
                </a:r>
              </a:p>
              <a:p>
                <a:pPr marL="0" indent="0" algn="just">
                  <a:buNone/>
                </a:pPr>
                <a14:m>
                  <m:oMathPara xmlns:m="http://schemas.openxmlformats.org/officeDocument/2006/math">
                    <m:oMathParaPr>
                      <m:jc m:val="left"/>
                    </m:oMathParaPr>
                    <m:oMath xmlns:m="http://schemas.openxmlformats.org/officeDocument/2006/math">
                      <m:d>
                        <m:dPr>
                          <m:ctrlPr>
                            <a:rPr lang="fr-FR" altLang="zh-TW" sz="2000" i="1">
                              <a:solidFill>
                                <a:srgbClr val="FF0000"/>
                              </a:solidFill>
                              <a:latin typeface="Cambria Math"/>
                            </a:rPr>
                          </m:ctrlPr>
                        </m:dPr>
                        <m:e>
                          <m:r>
                            <a:rPr lang="fr-FR" altLang="zh-TW" sz="2000" i="1">
                              <a:solidFill>
                                <a:srgbClr val="FF0000"/>
                              </a:solidFill>
                              <a:latin typeface="Cambria Math"/>
                            </a:rPr>
                            <m:t>𝑥</m:t>
                          </m:r>
                          <m:r>
                            <a:rPr lang="fr-FR" altLang="zh-TW" sz="2000" i="1">
                              <a:solidFill>
                                <a:srgbClr val="FF0000"/>
                              </a:solidFill>
                              <a:latin typeface="Cambria Math"/>
                            </a:rPr>
                            <m:t>,</m:t>
                          </m:r>
                          <m:r>
                            <a:rPr lang="fr-FR" altLang="zh-TW" sz="2000" i="1">
                              <a:solidFill>
                                <a:srgbClr val="FF0000"/>
                              </a:solidFill>
                              <a:latin typeface="Cambria Math"/>
                            </a:rPr>
                            <m:t>𝑦</m:t>
                          </m:r>
                          <m:r>
                            <a:rPr lang="fr-FR" altLang="zh-TW" sz="2000" i="1">
                              <a:solidFill>
                                <a:srgbClr val="FF0000"/>
                              </a:solidFill>
                              <a:latin typeface="Cambria Math"/>
                            </a:rPr>
                            <m:t>,</m:t>
                          </m:r>
                          <m:r>
                            <a:rPr lang="fr-FR" altLang="zh-TW" sz="2000" i="1">
                              <a:solidFill>
                                <a:srgbClr val="FF0000"/>
                              </a:solidFill>
                              <a:latin typeface="Cambria Math"/>
                            </a:rPr>
                            <m:t>𝑧</m:t>
                          </m:r>
                        </m:e>
                      </m:d>
                      <m:r>
                        <a:rPr lang="fr-FR" altLang="zh-TW" sz="2000" i="1">
                          <a:solidFill>
                            <a:srgbClr val="FF0000"/>
                          </a:solidFill>
                          <a:latin typeface="Cambria Math"/>
                        </a:rPr>
                        <m:t>=</m:t>
                      </m:r>
                      <m:d>
                        <m:dPr>
                          <m:ctrlPr>
                            <a:rPr lang="fr-FR" altLang="zh-TW" sz="2000" b="0" i="1" smtClean="0">
                              <a:solidFill>
                                <a:srgbClr val="FF0000"/>
                              </a:solidFill>
                              <a:latin typeface="Cambria Math"/>
                            </a:rPr>
                          </m:ctrlPr>
                        </m:dPr>
                        <m:e>
                          <m:sSub>
                            <m:sSubPr>
                              <m:ctrlPr>
                                <a:rPr lang="fr-FR" altLang="zh-TW" sz="2000" i="1">
                                  <a:solidFill>
                                    <a:srgbClr val="FF0000"/>
                                  </a:solidFill>
                                  <a:latin typeface="Cambria Math"/>
                                </a:rPr>
                              </m:ctrlPr>
                            </m:sSubPr>
                            <m:e>
                              <m:r>
                                <a:rPr lang="fr-FR" altLang="zh-TW" sz="2000" i="1">
                                  <a:solidFill>
                                    <a:srgbClr val="FF0000"/>
                                  </a:solidFill>
                                  <a:latin typeface="Cambria Math"/>
                                </a:rPr>
                                <m:t>𝑥</m:t>
                              </m:r>
                            </m:e>
                            <m:sub>
                              <m:r>
                                <a:rPr lang="fr-FR" altLang="zh-TW" sz="2000" i="1">
                                  <a:solidFill>
                                    <a:srgbClr val="FF0000"/>
                                  </a:solidFill>
                                  <a:latin typeface="Cambria Math"/>
                                </a:rPr>
                                <m:t>0</m:t>
                              </m:r>
                            </m:sub>
                          </m:sSub>
                          <m:r>
                            <a:rPr lang="fr-FR" altLang="zh-TW" sz="2000" b="0" i="1" smtClean="0">
                              <a:solidFill>
                                <a:srgbClr val="FF0000"/>
                              </a:solidFill>
                              <a:latin typeface="Cambria Math"/>
                            </a:rPr>
                            <m:t>,</m:t>
                          </m:r>
                          <m:r>
                            <a:rPr lang="fr-FR" altLang="zh-TW" sz="2000" i="1">
                              <a:solidFill>
                                <a:srgbClr val="FF0000"/>
                              </a:solidFill>
                              <a:latin typeface="Cambria Math"/>
                            </a:rPr>
                            <m:t> </m:t>
                          </m:r>
                          <m:sSub>
                            <m:sSubPr>
                              <m:ctrlPr>
                                <a:rPr lang="fr-FR" altLang="zh-TW" sz="2000" i="1">
                                  <a:solidFill>
                                    <a:srgbClr val="FF0000"/>
                                  </a:solidFill>
                                  <a:latin typeface="Cambria Math"/>
                                </a:rPr>
                              </m:ctrlPr>
                            </m:sSubPr>
                            <m:e>
                              <m:r>
                                <a:rPr lang="fr-FR" altLang="zh-TW" sz="2000" i="1">
                                  <a:solidFill>
                                    <a:srgbClr val="FF0000"/>
                                  </a:solidFill>
                                  <a:latin typeface="Cambria Math"/>
                                </a:rPr>
                                <m:t>𝑦</m:t>
                              </m:r>
                            </m:e>
                            <m:sub>
                              <m:r>
                                <a:rPr lang="fr-FR" altLang="zh-TW" sz="2000" i="1">
                                  <a:solidFill>
                                    <a:srgbClr val="FF0000"/>
                                  </a:solidFill>
                                  <a:latin typeface="Cambria Math"/>
                                </a:rPr>
                                <m:t>0</m:t>
                              </m:r>
                            </m:sub>
                          </m:sSub>
                          <m:r>
                            <a:rPr lang="fr-FR" altLang="zh-TW" sz="2000" i="1">
                              <a:solidFill>
                                <a:srgbClr val="FF0000"/>
                              </a:solidFill>
                              <a:latin typeface="Cambria Math"/>
                            </a:rPr>
                            <m:t>, </m:t>
                          </m:r>
                          <m:sSub>
                            <m:sSubPr>
                              <m:ctrlPr>
                                <a:rPr lang="fr-FR" altLang="zh-TW" sz="2000" i="1">
                                  <a:solidFill>
                                    <a:srgbClr val="FF0000"/>
                                  </a:solidFill>
                                  <a:latin typeface="Cambria Math"/>
                                </a:rPr>
                              </m:ctrlPr>
                            </m:sSubPr>
                            <m:e>
                              <m:r>
                                <a:rPr lang="fr-FR" altLang="zh-TW" sz="2000" i="1">
                                  <a:solidFill>
                                    <a:srgbClr val="FF0000"/>
                                  </a:solidFill>
                                  <a:latin typeface="Cambria Math"/>
                                </a:rPr>
                                <m:t>𝑧</m:t>
                              </m:r>
                            </m:e>
                            <m:sub>
                              <m:r>
                                <a:rPr lang="fr-FR" altLang="zh-TW" sz="2000" i="1">
                                  <a:solidFill>
                                    <a:srgbClr val="FF0000"/>
                                  </a:solidFill>
                                  <a:latin typeface="Cambria Math"/>
                                </a:rPr>
                                <m:t>0</m:t>
                              </m:r>
                            </m:sub>
                          </m:sSub>
                        </m:e>
                      </m:d>
                      <m:r>
                        <a:rPr lang="fr-FR" altLang="zh-TW" sz="2000" b="0" i="1" smtClean="0">
                          <a:solidFill>
                            <a:srgbClr val="FF0000"/>
                          </a:solidFill>
                          <a:latin typeface="Cambria Math"/>
                        </a:rPr>
                        <m:t>+</m:t>
                      </m:r>
                      <m:r>
                        <a:rPr lang="fr-FR" altLang="zh-TW" sz="2000" b="0" i="1" smtClean="0">
                          <a:solidFill>
                            <a:srgbClr val="FF0000"/>
                          </a:solidFill>
                          <a:latin typeface="Cambria Math"/>
                        </a:rPr>
                        <m:t>𝑡</m:t>
                      </m:r>
                      <m:r>
                        <a:rPr lang="fr-FR" altLang="zh-TW" sz="2000" b="0" i="1" smtClean="0">
                          <a:solidFill>
                            <a:srgbClr val="FF0000"/>
                          </a:solidFill>
                          <a:latin typeface="Cambria Math"/>
                        </a:rPr>
                        <m:t>(</m:t>
                      </m:r>
                      <m:r>
                        <a:rPr lang="fr-FR" altLang="zh-TW" sz="2000" b="0" i="1" smtClean="0">
                          <a:solidFill>
                            <a:srgbClr val="FF0000"/>
                          </a:solidFill>
                          <a:latin typeface="Cambria Math"/>
                        </a:rPr>
                        <m:t>𝑎</m:t>
                      </m:r>
                      <m:r>
                        <a:rPr lang="fr-FR" altLang="zh-TW" sz="2000" b="0" i="1" smtClean="0">
                          <a:solidFill>
                            <a:srgbClr val="FF0000"/>
                          </a:solidFill>
                          <a:latin typeface="Cambria Math"/>
                        </a:rPr>
                        <m:t>,</m:t>
                      </m:r>
                      <m:r>
                        <a:rPr lang="fr-FR" altLang="zh-TW" sz="2000" b="0" i="1" smtClean="0">
                          <a:solidFill>
                            <a:srgbClr val="FF0000"/>
                          </a:solidFill>
                          <a:latin typeface="Cambria Math"/>
                        </a:rPr>
                        <m:t>𝑏</m:t>
                      </m:r>
                      <m:r>
                        <a:rPr lang="fr-FR" altLang="zh-TW" sz="2000" b="0" i="1" smtClean="0">
                          <a:solidFill>
                            <a:srgbClr val="FF0000"/>
                          </a:solidFill>
                          <a:latin typeface="Cambria Math"/>
                        </a:rPr>
                        <m:t>,</m:t>
                      </m:r>
                      <m:r>
                        <a:rPr lang="fr-FR" altLang="zh-TW" sz="2000" b="0" i="1" smtClean="0">
                          <a:solidFill>
                            <a:srgbClr val="FF0000"/>
                          </a:solidFill>
                          <a:latin typeface="Cambria Math"/>
                        </a:rPr>
                        <m:t>𝑐</m:t>
                      </m:r>
                      <m:r>
                        <a:rPr lang="fr-FR" altLang="zh-TW" sz="2000" b="0" i="1" smtClean="0">
                          <a:solidFill>
                            <a:srgbClr val="FF0000"/>
                          </a:solidFill>
                          <a:latin typeface="Cambria Math"/>
                        </a:rPr>
                        <m:t>)</m:t>
                      </m:r>
                    </m:oMath>
                  </m:oMathPara>
                </a14:m>
                <a:endParaRPr lang="fr-FR" altLang="zh-TW" sz="2000" dirty="0">
                  <a:solidFill>
                    <a:srgbClr val="FF0000"/>
                  </a:solidFill>
                </a:endParaRPr>
              </a:p>
              <a:p>
                <a:pPr marL="0" indent="0" algn="just">
                  <a:buNone/>
                </a:pPr>
                <a:endParaRPr lang="fr-FR" altLang="zh-TW" sz="2000" dirty="0" smtClean="0"/>
              </a:p>
              <a:p>
                <a:pPr marL="0" indent="0" algn="just">
                  <a:buNone/>
                </a:pPr>
                <a:r>
                  <a:rPr lang="fr-FR" altLang="zh-TW" sz="2000" dirty="0" smtClean="0"/>
                  <a:t>If </a:t>
                </a:r>
                <a:r>
                  <a:rPr lang="fr-FR" altLang="zh-TW" sz="2000" dirty="0" err="1" smtClean="0"/>
                  <a:t>we</a:t>
                </a:r>
                <a:r>
                  <a:rPr lang="fr-FR" altLang="zh-TW" sz="2000" dirty="0" smtClean="0"/>
                  <a:t> </a:t>
                </a:r>
                <a:r>
                  <a:rPr lang="fr-FR" altLang="zh-TW" sz="2000" dirty="0" err="1" smtClean="0"/>
                  <a:t>define</a:t>
                </a:r>
                <a:r>
                  <a:rPr lang="fr-FR" altLang="zh-TW" sz="2000" dirty="0" smtClean="0"/>
                  <a:t> </a:t>
                </a:r>
              </a:p>
              <a:p>
                <a:pPr marL="0" indent="0">
                  <a:buNone/>
                </a:pPr>
                <a:r>
                  <a:rPr lang="fr-FR" altLang="zh-TW" sz="2000" b="1" dirty="0" smtClean="0"/>
                  <a:t>	</a:t>
                </a:r>
                <a14:m>
                  <m:oMath xmlns:m="http://schemas.openxmlformats.org/officeDocument/2006/math">
                    <m:r>
                      <a:rPr lang="fr-FR" altLang="zh-TW" sz="2000" b="1" i="1" smtClean="0">
                        <a:latin typeface="Cambria Math"/>
                      </a:rPr>
                      <m:t>𝒓</m:t>
                    </m:r>
                    <m:r>
                      <a:rPr lang="fr-FR" altLang="zh-TW" sz="2000" b="1" i="1" smtClean="0">
                        <a:latin typeface="Cambria Math"/>
                      </a:rPr>
                      <m:t>=</m:t>
                    </m:r>
                    <m:d>
                      <m:dPr>
                        <m:ctrlPr>
                          <a:rPr lang="fr-FR" altLang="zh-TW" sz="2000" b="0" i="1" smtClean="0">
                            <a:latin typeface="Cambria Math"/>
                          </a:rPr>
                        </m:ctrlPr>
                      </m:dPr>
                      <m:e>
                        <m:r>
                          <a:rPr lang="fr-FR" altLang="zh-TW" sz="2000" b="0" i="1" smtClean="0">
                            <a:latin typeface="Cambria Math"/>
                          </a:rPr>
                          <m:t>𝑥</m:t>
                        </m:r>
                        <m:r>
                          <a:rPr lang="fr-FR" altLang="zh-TW" sz="2000" b="0" i="1" smtClean="0">
                            <a:latin typeface="Cambria Math"/>
                          </a:rPr>
                          <m:t>,</m:t>
                        </m:r>
                        <m:r>
                          <a:rPr lang="fr-FR" altLang="zh-TW" sz="2000" b="0" i="1" smtClean="0">
                            <a:latin typeface="Cambria Math"/>
                          </a:rPr>
                          <m:t>𝑦</m:t>
                        </m:r>
                        <m:r>
                          <a:rPr lang="fr-FR" altLang="zh-TW" sz="2000" b="0" i="1" smtClean="0">
                            <a:latin typeface="Cambria Math"/>
                          </a:rPr>
                          <m:t>,</m:t>
                        </m:r>
                        <m:r>
                          <a:rPr lang="fr-FR" altLang="zh-TW" sz="2000" b="0" i="1" smtClean="0">
                            <a:latin typeface="Cambria Math"/>
                          </a:rPr>
                          <m:t>𝑧</m:t>
                        </m:r>
                      </m:e>
                    </m:d>
                    <m:r>
                      <a:rPr lang="fr-FR" altLang="zh-TW" sz="2000" b="0" i="1" smtClean="0">
                        <a:latin typeface="Cambria Math"/>
                      </a:rPr>
                      <m:t>, </m:t>
                    </m:r>
                  </m:oMath>
                </a14:m>
                <a:endParaRPr lang="fr-FR" altLang="zh-TW" sz="2000" b="0" i="1" dirty="0" smtClean="0">
                  <a:latin typeface="Cambria Math"/>
                </a:endParaRPr>
              </a:p>
              <a:p>
                <a:pPr marL="0" indent="0">
                  <a:buNone/>
                </a:pPr>
                <a:r>
                  <a:rPr lang="fr-FR" altLang="zh-TW" sz="2000" b="1" dirty="0" smtClean="0"/>
                  <a:t>	</a:t>
                </a:r>
                <a14:m>
                  <m:oMath xmlns:m="http://schemas.openxmlformats.org/officeDocument/2006/math">
                    <m:sSub>
                      <m:sSubPr>
                        <m:ctrlPr>
                          <a:rPr lang="fr-FR" altLang="zh-TW" sz="2000" b="1" i="1" smtClean="0">
                            <a:latin typeface="Cambria Math"/>
                          </a:rPr>
                        </m:ctrlPr>
                      </m:sSubPr>
                      <m:e>
                        <m:r>
                          <a:rPr lang="fr-FR" altLang="zh-TW" sz="2000" b="1" i="1" smtClean="0">
                            <a:latin typeface="Cambria Math"/>
                          </a:rPr>
                          <m:t>𝒓</m:t>
                        </m:r>
                      </m:e>
                      <m:sub>
                        <m:r>
                          <a:rPr lang="fr-FR" altLang="zh-TW" sz="2000" b="1" i="1" smtClean="0">
                            <a:latin typeface="Cambria Math"/>
                          </a:rPr>
                          <m:t>𝟎</m:t>
                        </m:r>
                      </m:sub>
                    </m:sSub>
                    <m:r>
                      <a:rPr lang="fr-FR" altLang="zh-TW" sz="2000" b="0" i="1" smtClean="0">
                        <a:latin typeface="Cambria Math"/>
                      </a:rPr>
                      <m:t>=</m:t>
                    </m:r>
                    <m:d>
                      <m:dPr>
                        <m:ctrlPr>
                          <a:rPr lang="fr-FR" altLang="zh-TW" sz="2000" b="0" i="1" smtClean="0">
                            <a:latin typeface="Cambria Math"/>
                          </a:rPr>
                        </m:ctrlPr>
                      </m:dPr>
                      <m:e>
                        <m:sSub>
                          <m:sSubPr>
                            <m:ctrlPr>
                              <a:rPr lang="fr-FR" altLang="zh-TW" sz="2000" b="0" i="1" smtClean="0">
                                <a:latin typeface="Cambria Math"/>
                              </a:rPr>
                            </m:ctrlPr>
                          </m:sSubPr>
                          <m:e>
                            <m:r>
                              <a:rPr lang="fr-FR" altLang="zh-TW" sz="2000" b="0" i="1" smtClean="0">
                                <a:latin typeface="Cambria Math"/>
                              </a:rPr>
                              <m:t>𝑥</m:t>
                            </m:r>
                          </m:e>
                          <m:sub>
                            <m:r>
                              <a:rPr lang="fr-FR" altLang="zh-TW" sz="2000" b="0" i="1" smtClean="0">
                                <a:latin typeface="Cambria Math"/>
                              </a:rPr>
                              <m:t>0</m:t>
                            </m:r>
                          </m:sub>
                        </m:sSub>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𝑦</m:t>
                            </m:r>
                          </m:e>
                          <m:sub>
                            <m:r>
                              <a:rPr lang="fr-FR" altLang="zh-TW" sz="2000" b="0" i="1" smtClean="0">
                                <a:latin typeface="Cambria Math"/>
                              </a:rPr>
                              <m:t>0</m:t>
                            </m:r>
                          </m:sub>
                        </m:sSub>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𝑧</m:t>
                            </m:r>
                          </m:e>
                          <m:sub>
                            <m:r>
                              <a:rPr lang="fr-FR" altLang="zh-TW" sz="2000" b="0" i="1" smtClean="0">
                                <a:latin typeface="Cambria Math"/>
                              </a:rPr>
                              <m:t>0</m:t>
                            </m:r>
                          </m:sub>
                        </m:sSub>
                      </m:e>
                    </m:d>
                    <m:r>
                      <a:rPr lang="fr-FR" altLang="zh-TW" sz="2000" b="0" i="1" smtClean="0">
                        <a:latin typeface="Cambria Math"/>
                      </a:rPr>
                      <m:t>, </m:t>
                    </m:r>
                  </m:oMath>
                </a14:m>
                <a:endParaRPr lang="fr-FR" altLang="zh-TW" sz="2000" b="0" i="1" dirty="0" smtClean="0">
                  <a:latin typeface="Cambria Math"/>
                </a:endParaRPr>
              </a:p>
              <a:p>
                <a:pPr marL="0" indent="0">
                  <a:buNone/>
                </a:pPr>
                <a:r>
                  <a:rPr lang="fr-FR" altLang="zh-TW" sz="2000" b="1" dirty="0" smtClean="0"/>
                  <a:t>	</a:t>
                </a:r>
                <a14:m>
                  <m:oMath xmlns:m="http://schemas.openxmlformats.org/officeDocument/2006/math">
                    <m:r>
                      <a:rPr lang="fr-FR" altLang="zh-TW" sz="2000" b="1" i="1" smtClean="0">
                        <a:latin typeface="Cambria Math"/>
                      </a:rPr>
                      <m:t>𝒗</m:t>
                    </m:r>
                    <m:r>
                      <a:rPr lang="fr-FR" altLang="zh-TW" sz="2000" b="0" i="1" smtClean="0">
                        <a:latin typeface="Cambria Math"/>
                      </a:rPr>
                      <m:t>=</m:t>
                    </m:r>
                    <m:d>
                      <m:dPr>
                        <m:ctrlPr>
                          <a:rPr lang="fr-FR" altLang="zh-TW" sz="2000" b="0" i="1" smtClean="0">
                            <a:latin typeface="Cambria Math"/>
                          </a:rPr>
                        </m:ctrlPr>
                      </m:dPr>
                      <m:e>
                        <m:r>
                          <a:rPr lang="fr-FR" altLang="zh-TW" sz="2000" b="0" i="1" smtClean="0">
                            <a:latin typeface="Cambria Math"/>
                          </a:rPr>
                          <m:t>𝑎</m:t>
                        </m:r>
                        <m:r>
                          <a:rPr lang="fr-FR" altLang="zh-TW" sz="2000" b="0" i="1" smtClean="0">
                            <a:latin typeface="Cambria Math"/>
                          </a:rPr>
                          <m:t>,</m:t>
                        </m:r>
                        <m:r>
                          <a:rPr lang="fr-FR" altLang="zh-TW" sz="2000" b="0" i="1" smtClean="0">
                            <a:latin typeface="Cambria Math"/>
                          </a:rPr>
                          <m:t>𝑏</m:t>
                        </m:r>
                        <m:r>
                          <a:rPr lang="fr-FR" altLang="zh-TW" sz="2000" b="0" i="1" smtClean="0">
                            <a:latin typeface="Cambria Math"/>
                          </a:rPr>
                          <m:t>,</m:t>
                        </m:r>
                        <m:r>
                          <a:rPr lang="fr-FR" altLang="zh-TW" sz="2000" b="0" i="1" smtClean="0">
                            <a:latin typeface="Cambria Math"/>
                          </a:rPr>
                          <m:t>𝑐</m:t>
                        </m:r>
                      </m:e>
                    </m:d>
                    <m:r>
                      <a:rPr lang="fr-FR" altLang="zh-TW" sz="2000" b="0" i="1" smtClean="0">
                        <a:latin typeface="Cambria Math"/>
                      </a:rPr>
                      <m:t>,</m:t>
                    </m:r>
                  </m:oMath>
                </a14:m>
                <a:endParaRPr lang="fr-FR" altLang="zh-TW" sz="2000" b="1" dirty="0" smtClean="0"/>
              </a:p>
              <a:p>
                <a:pPr marL="0" indent="0">
                  <a:buNone/>
                </a:pPr>
                <a:r>
                  <a:rPr lang="fr-FR" altLang="zh-TW" sz="2000" dirty="0" smtClean="0"/>
                  <a:t>The </a:t>
                </a:r>
                <a:r>
                  <a:rPr lang="fr-FR" altLang="zh-TW" sz="2000" dirty="0" err="1" smtClean="0"/>
                  <a:t>the</a:t>
                </a:r>
                <a:r>
                  <a:rPr lang="fr-FR" altLang="zh-TW" sz="2000" dirty="0" smtClean="0"/>
                  <a:t> </a:t>
                </a:r>
                <a:r>
                  <a:rPr lang="fr-FR" altLang="zh-TW" sz="2000" dirty="0" err="1" smtClean="0"/>
                  <a:t>vector</a:t>
                </a:r>
                <a:r>
                  <a:rPr lang="fr-FR" altLang="zh-TW" sz="2000" dirty="0" smtClean="0"/>
                  <a:t> </a:t>
                </a:r>
                <a:r>
                  <a:rPr lang="fr-FR" altLang="zh-TW" sz="2000" dirty="0" err="1" smtClean="0"/>
                  <a:t>equation</a:t>
                </a:r>
                <a:r>
                  <a:rPr lang="fr-FR" altLang="zh-TW" sz="2000" dirty="0" smtClean="0"/>
                  <a:t> of line </a:t>
                </a:r>
                <a:r>
                  <a:rPr lang="fr-FR" altLang="zh-TW" sz="2000" dirty="0" err="1" smtClean="0"/>
                  <a:t>is</a:t>
                </a:r>
                <a:r>
                  <a:rPr lang="fr-FR" altLang="zh-TW" sz="2000" dirty="0" smtClean="0"/>
                  <a:t> 	</a:t>
                </a:r>
                <a14:m>
                  <m:oMath xmlns:m="http://schemas.openxmlformats.org/officeDocument/2006/math">
                    <m:r>
                      <a:rPr lang="fr-FR" altLang="zh-TW" sz="2000" b="1" i="1" smtClean="0">
                        <a:solidFill>
                          <a:srgbClr val="7030A0"/>
                        </a:solidFill>
                        <a:latin typeface="Cambria Math"/>
                      </a:rPr>
                      <m:t>𝒓</m:t>
                    </m:r>
                    <m:r>
                      <a:rPr lang="fr-FR" altLang="zh-TW" sz="2000" b="1" i="1" smtClean="0">
                        <a:solidFill>
                          <a:srgbClr val="7030A0"/>
                        </a:solidFill>
                        <a:latin typeface="Cambria Math"/>
                      </a:rPr>
                      <m:t>=</m:t>
                    </m:r>
                    <m:sSub>
                      <m:sSubPr>
                        <m:ctrlPr>
                          <a:rPr lang="fr-FR" altLang="zh-TW" sz="2000" b="1" i="1" smtClean="0">
                            <a:solidFill>
                              <a:srgbClr val="7030A0"/>
                            </a:solidFill>
                            <a:latin typeface="Cambria Math"/>
                          </a:rPr>
                        </m:ctrlPr>
                      </m:sSubPr>
                      <m:e>
                        <m:r>
                          <a:rPr lang="fr-FR" altLang="zh-TW" sz="2000" b="1" i="1" smtClean="0">
                            <a:solidFill>
                              <a:srgbClr val="7030A0"/>
                            </a:solidFill>
                            <a:latin typeface="Cambria Math"/>
                          </a:rPr>
                          <m:t>𝒓</m:t>
                        </m:r>
                      </m:e>
                      <m:sub>
                        <m:r>
                          <a:rPr lang="fr-FR" altLang="zh-TW" sz="2000" b="1" i="1" smtClean="0">
                            <a:solidFill>
                              <a:srgbClr val="7030A0"/>
                            </a:solidFill>
                            <a:latin typeface="Cambria Math"/>
                          </a:rPr>
                          <m:t>𝟎</m:t>
                        </m:r>
                      </m:sub>
                    </m:sSub>
                    <m:r>
                      <a:rPr lang="fr-FR" altLang="zh-TW" sz="2000" b="1" i="1" smtClean="0">
                        <a:solidFill>
                          <a:srgbClr val="7030A0"/>
                        </a:solidFill>
                        <a:latin typeface="Cambria Math"/>
                      </a:rPr>
                      <m:t>+</m:t>
                    </m:r>
                    <m:r>
                      <a:rPr lang="fr-FR" altLang="zh-TW" sz="2000" b="0" i="1" smtClean="0">
                        <a:solidFill>
                          <a:srgbClr val="7030A0"/>
                        </a:solidFill>
                        <a:latin typeface="Cambria Math"/>
                      </a:rPr>
                      <m:t>𝑡</m:t>
                    </m:r>
                    <m:r>
                      <a:rPr lang="fr-FR" altLang="zh-TW" sz="2000" b="1" i="1" smtClean="0">
                        <a:solidFill>
                          <a:srgbClr val="7030A0"/>
                        </a:solidFill>
                        <a:latin typeface="Cambria Math"/>
                      </a:rPr>
                      <m:t>𝒗</m:t>
                    </m:r>
                  </m:oMath>
                </a14:m>
                <a:endParaRPr lang="fr-FR" altLang="zh-TW" sz="2000" b="1" dirty="0" smtClean="0">
                  <a:solidFill>
                    <a:srgbClr val="7030A0"/>
                  </a:solidFill>
                </a:endParaRPr>
              </a:p>
            </p:txBody>
          </p:sp>
        </mc:Choice>
        <mc:Fallback>
          <p:sp>
            <p:nvSpPr>
              <p:cNvPr id="14" name="Rectangle 5"/>
              <p:cNvSpPr txBox="1">
                <a:spLocks noRot="1" noChangeAspect="1" noMove="1" noResize="1" noEditPoints="1" noAdjustHandles="1" noChangeArrowheads="1" noChangeShapeType="1" noTextEdit="1"/>
              </p:cNvSpPr>
              <p:nvPr/>
            </p:nvSpPr>
            <p:spPr>
              <a:xfrm>
                <a:off x="663014" y="1340769"/>
                <a:ext cx="4209409" cy="4896543"/>
              </a:xfrm>
              <a:prstGeom prst="rect">
                <a:avLst/>
              </a:prstGeom>
              <a:blipFill rotWithShape="1">
                <a:blip r:embed="rId4" cstate="print"/>
                <a:stretch>
                  <a:fillRect l="-1594" t="-498" r="-3043" b="-125"/>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Vector</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a:t>
            </a:r>
            <a:r>
              <a:rPr lang="fr-FR" sz="3200" dirty="0" err="1" smtClean="0">
                <a:solidFill>
                  <a:srgbClr val="3333FF"/>
                </a:solidFill>
                <a:effectLst>
                  <a:outerShdw blurRad="38100" dist="38100" dir="2700000" algn="tl">
                    <a:srgbClr val="C0C0C0"/>
                  </a:outerShdw>
                </a:effectLst>
              </a:rPr>
              <a:t>lines</a:t>
            </a:r>
            <a:endParaRPr lang="en-CA" sz="3200" dirty="0">
              <a:solidFill>
                <a:srgbClr val="3333FF"/>
              </a:solidFill>
              <a:effectLst>
                <a:outerShdw blurRad="38100" dist="38100" dir="2700000" algn="tl">
                  <a:srgbClr val="C0C0C0"/>
                </a:outerShdw>
              </a:effectLst>
            </a:endParaRPr>
          </a:p>
        </p:txBody>
      </p:sp>
      <p:pic>
        <p:nvPicPr>
          <p:cNvPr id="87042"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39585" y="1332908"/>
            <a:ext cx="3836103" cy="3356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7043"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431106" y="2881798"/>
            <a:ext cx="1069958" cy="2276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08966433"/>
      </p:ext>
    </p:extLst>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Vector</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a:t>
            </a:r>
            <a:r>
              <a:rPr lang="fr-FR" sz="3200" dirty="0" err="1" smtClean="0">
                <a:solidFill>
                  <a:srgbClr val="3333FF"/>
                </a:solidFill>
                <a:effectLst>
                  <a:outerShdw blurRad="38100" dist="38100" dir="2700000" algn="tl">
                    <a:srgbClr val="C0C0C0"/>
                  </a:outerShdw>
                </a:effectLst>
              </a:rPr>
              <a:t>lines</a:t>
            </a:r>
            <a:endParaRPr lang="en-CA" sz="3200" dirty="0">
              <a:solidFill>
                <a:srgbClr val="3333FF"/>
              </a:solidFill>
              <a:effectLst>
                <a:outerShdw blurRad="38100" dist="38100" dir="2700000" algn="tl">
                  <a:srgbClr val="C0C0C0"/>
                </a:outerShdw>
              </a:effectLst>
            </a:endParaRPr>
          </a:p>
        </p:txBody>
      </p:sp>
      <p:pic>
        <p:nvPicPr>
          <p:cNvPr id="8806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3110" y="1340768"/>
            <a:ext cx="8137362" cy="388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11734641"/>
      </p:ext>
    </p:extLst>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96137" y="1543565"/>
            <a:ext cx="2846368" cy="19924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Vector</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planes</a:t>
            </a:r>
            <a:endParaRPr lang="en-CA" sz="3200" dirty="0">
              <a:solidFill>
                <a:srgbClr val="3333FF"/>
              </a:solidFill>
              <a:effectLst>
                <a:outerShdw blurRad="38100" dist="38100" dir="2700000" algn="tl">
                  <a:srgbClr val="C0C0C0"/>
                </a:outerShdw>
              </a:effectLst>
            </a:endParaRPr>
          </a:p>
        </p:txBody>
      </p:sp>
      <mc:AlternateContent xmlns:mc="http://schemas.openxmlformats.org/markup-compatibility/2006">
        <mc:Choice xmlns:a14="http://schemas.microsoft.com/office/drawing/2010/main" xmlns="" Requires="a14">
          <p:sp>
            <p:nvSpPr>
              <p:cNvPr id="9" name="Rectangle 5"/>
              <p:cNvSpPr txBox="1">
                <a:spLocks noChangeArrowheads="1"/>
              </p:cNvSpPr>
              <p:nvPr/>
            </p:nvSpPr>
            <p:spPr>
              <a:xfrm>
                <a:off x="640485" y="1314729"/>
                <a:ext cx="5155651" cy="489654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altLang="zh-TW" sz="2000" dirty="0" smtClean="0">
                    <a:solidFill>
                      <a:srgbClr val="3333FF"/>
                    </a:solidFill>
                    <a:latin typeface="Arial" charset="0"/>
                    <a:cs typeface="Arial" charset="0"/>
                  </a:rPr>
                  <a:t>Definition: </a:t>
                </a:r>
                <a:r>
                  <a:rPr lang="fr-FR" altLang="zh-TW" sz="2000" dirty="0" smtClean="0">
                    <a:solidFill>
                      <a:schemeClr val="tx1"/>
                    </a:solidFill>
                    <a:latin typeface="Arial" charset="0"/>
                    <a:cs typeface="Arial" charset="0"/>
                  </a:rPr>
                  <a:t>A </a:t>
                </a:r>
                <a:r>
                  <a:rPr lang="fr-FR" altLang="zh-TW" sz="2000" dirty="0" err="1" smtClean="0">
                    <a:solidFill>
                      <a:schemeClr val="tx1"/>
                    </a:solidFill>
                    <a:latin typeface="Arial" charset="0"/>
                    <a:cs typeface="Arial" charset="0"/>
                  </a:rPr>
                  <a:t>vector</a:t>
                </a:r>
                <a:r>
                  <a:rPr lang="fr-FR" altLang="zh-TW" sz="2000" dirty="0" smtClean="0">
                    <a:solidFill>
                      <a:schemeClr val="tx1"/>
                    </a:solidFill>
                    <a:latin typeface="Arial" charset="0"/>
                    <a:cs typeface="Arial" charset="0"/>
                  </a:rPr>
                  <a:t> </a:t>
                </a:r>
                <a:r>
                  <a:rPr lang="fr-FR" altLang="zh-TW" sz="2000" dirty="0" err="1" smtClean="0">
                    <a:solidFill>
                      <a:schemeClr val="tx1"/>
                    </a:solidFill>
                    <a:latin typeface="Arial" charset="0"/>
                    <a:cs typeface="Arial" charset="0"/>
                  </a:rPr>
                  <a:t>perpendicular</a:t>
                </a:r>
                <a:r>
                  <a:rPr lang="fr-FR" altLang="zh-TW" sz="2000" dirty="0" smtClean="0">
                    <a:solidFill>
                      <a:schemeClr val="tx1"/>
                    </a:solidFill>
                    <a:latin typeface="Arial" charset="0"/>
                    <a:cs typeface="Arial" charset="0"/>
                  </a:rPr>
                  <a:t> to a plane </a:t>
                </a:r>
                <a:r>
                  <a:rPr lang="fr-FR" altLang="zh-TW" sz="2000" dirty="0" err="1" smtClean="0">
                    <a:solidFill>
                      <a:schemeClr val="tx1"/>
                    </a:solidFill>
                    <a:latin typeface="Arial" charset="0"/>
                    <a:cs typeface="Arial" charset="0"/>
                  </a:rPr>
                  <a:t>is</a:t>
                </a:r>
                <a:r>
                  <a:rPr lang="fr-FR" altLang="zh-TW" sz="2000" dirty="0" smtClean="0">
                    <a:solidFill>
                      <a:schemeClr val="tx1"/>
                    </a:solidFill>
                    <a:latin typeface="Arial" charset="0"/>
                    <a:cs typeface="Arial" charset="0"/>
                  </a:rPr>
                  <a:t> </a:t>
                </a:r>
                <a:r>
                  <a:rPr lang="fr-FR" altLang="zh-TW" sz="2000" dirty="0" err="1" smtClean="0">
                    <a:solidFill>
                      <a:schemeClr val="tx1"/>
                    </a:solidFill>
                    <a:latin typeface="Arial" charset="0"/>
                    <a:cs typeface="Arial" charset="0"/>
                  </a:rPr>
                  <a:t>called</a:t>
                </a:r>
                <a:r>
                  <a:rPr lang="fr-FR" altLang="zh-TW" sz="2000" dirty="0" smtClean="0">
                    <a:solidFill>
                      <a:schemeClr val="tx1"/>
                    </a:solidFill>
                    <a:latin typeface="Arial" charset="0"/>
                    <a:cs typeface="Arial" charset="0"/>
                  </a:rPr>
                  <a:t> a normal to the plane.</a:t>
                </a:r>
              </a:p>
              <a:p>
                <a:pPr marL="0" indent="0" algn="just">
                  <a:buNone/>
                </a:pPr>
                <a:endParaRPr lang="fr-FR" altLang="zh-TW" sz="2000" dirty="0">
                  <a:solidFill>
                    <a:schemeClr val="tx1"/>
                  </a:solidFill>
                </a:endParaRPr>
              </a:p>
              <a:p>
                <a:pPr marL="0" indent="0" algn="just">
                  <a:buNone/>
                </a:pPr>
                <a:r>
                  <a:rPr lang="fr-FR" altLang="zh-TW" sz="2000" dirty="0" smtClean="0">
                    <a:solidFill>
                      <a:schemeClr val="tx1"/>
                    </a:solidFill>
                  </a:rPr>
                  <a:t>Suppose </a:t>
                </a:r>
                <a:r>
                  <a:rPr lang="fr-FR" altLang="zh-TW" sz="2000" dirty="0" err="1" smtClean="0">
                    <a:solidFill>
                      <a:schemeClr val="tx1"/>
                    </a:solidFill>
                  </a:rPr>
                  <a:t>we</a:t>
                </a:r>
                <a:r>
                  <a:rPr lang="fr-FR" altLang="zh-TW" sz="2000" dirty="0" smtClean="0">
                    <a:solidFill>
                      <a:schemeClr val="tx1"/>
                    </a:solidFill>
                  </a:rPr>
                  <a:t> </a:t>
                </a:r>
                <a:r>
                  <a:rPr lang="fr-FR" altLang="zh-TW" sz="2000" dirty="0" err="1" smtClean="0">
                    <a:solidFill>
                      <a:schemeClr val="tx1"/>
                    </a:solidFill>
                  </a:rPr>
                  <a:t>want</a:t>
                </a:r>
                <a:r>
                  <a:rPr lang="fr-FR" altLang="zh-TW" sz="2000" dirty="0" smtClean="0">
                    <a:solidFill>
                      <a:schemeClr val="tx1"/>
                    </a:solidFill>
                  </a:rPr>
                  <a:t> to find the equation of the plane passing through </a:t>
                </a:r>
                <a14:m>
                  <m:oMath xmlns:m="http://schemas.openxmlformats.org/officeDocument/2006/math">
                    <m:sSub>
                      <m:sSubPr>
                        <m:ctrlPr>
                          <a:rPr lang="fr-FR" altLang="zh-TW" sz="2000" b="0" i="0" smtClean="0">
                            <a:solidFill>
                              <a:schemeClr val="tx1"/>
                            </a:solidFill>
                            <a:latin typeface="Cambria Math"/>
                          </a:rPr>
                        </m:ctrlPr>
                      </m:sSubPr>
                      <m:e>
                        <m:r>
                          <m:rPr>
                            <m:sty m:val="p"/>
                          </m:rPr>
                          <a:rPr lang="fr-FR" altLang="zh-TW" sz="2000" b="0" i="0" smtClean="0">
                            <a:solidFill>
                              <a:schemeClr val="tx1"/>
                            </a:solidFill>
                            <a:latin typeface="Cambria Math"/>
                          </a:rPr>
                          <m:t>P</m:t>
                        </m:r>
                      </m:e>
                      <m:sub>
                        <m:r>
                          <a:rPr lang="fr-FR" altLang="zh-TW" sz="2000" b="0" i="0" smtClean="0">
                            <a:solidFill>
                              <a:schemeClr val="tx1"/>
                            </a:solidFill>
                            <a:latin typeface="Cambria Math"/>
                          </a:rPr>
                          <m:t>0</m:t>
                        </m:r>
                      </m:sub>
                    </m:sSub>
                    <m:d>
                      <m:dPr>
                        <m:ctrlPr>
                          <a:rPr lang="fr-FR" altLang="zh-TW" sz="2000" i="1">
                            <a:solidFill>
                              <a:schemeClr val="tx1"/>
                            </a:solidFill>
                            <a:latin typeface="Cambria Math"/>
                          </a:rPr>
                        </m:ctrlPr>
                      </m:dPr>
                      <m:e>
                        <m:sSub>
                          <m:sSubPr>
                            <m:ctrlPr>
                              <a:rPr lang="fr-FR" altLang="zh-TW" sz="2000" i="1">
                                <a:solidFill>
                                  <a:schemeClr val="tx1"/>
                                </a:solidFill>
                                <a:latin typeface="Cambria Math"/>
                              </a:rPr>
                            </m:ctrlPr>
                          </m:sSubPr>
                          <m:e>
                            <m:r>
                              <a:rPr lang="fr-FR" altLang="zh-TW" sz="2000" i="1">
                                <a:solidFill>
                                  <a:schemeClr val="tx1"/>
                                </a:solidFill>
                                <a:latin typeface="Cambria Math"/>
                              </a:rPr>
                              <m:t>𝑥</m:t>
                            </m:r>
                          </m:e>
                          <m:sub>
                            <m:r>
                              <a:rPr lang="fr-FR" altLang="zh-TW" sz="2000" i="1">
                                <a:solidFill>
                                  <a:schemeClr val="tx1"/>
                                </a:solidFill>
                                <a:latin typeface="Cambria Math"/>
                              </a:rPr>
                              <m:t>0</m:t>
                            </m:r>
                          </m:sub>
                        </m:sSub>
                        <m:r>
                          <a:rPr lang="fr-FR" altLang="zh-TW" sz="2000" i="1">
                            <a:solidFill>
                              <a:schemeClr val="tx1"/>
                            </a:solidFill>
                            <a:latin typeface="Cambria Math"/>
                          </a:rPr>
                          <m:t>,</m:t>
                        </m:r>
                        <m:r>
                          <a:rPr lang="fr-FR" altLang="zh-TW" sz="2000" i="1">
                            <a:solidFill>
                              <a:schemeClr val="tx1"/>
                            </a:solidFill>
                            <a:latin typeface="Cambria Math"/>
                          </a:rPr>
                          <m:t> </m:t>
                        </m:r>
                        <m:sSub>
                          <m:sSubPr>
                            <m:ctrlPr>
                              <a:rPr lang="fr-FR" altLang="zh-TW" sz="2000" i="1">
                                <a:solidFill>
                                  <a:schemeClr val="tx1"/>
                                </a:solidFill>
                                <a:latin typeface="Cambria Math"/>
                              </a:rPr>
                            </m:ctrlPr>
                          </m:sSubPr>
                          <m:e>
                            <m:r>
                              <a:rPr lang="fr-FR" altLang="zh-TW" sz="2000" i="1">
                                <a:solidFill>
                                  <a:schemeClr val="tx1"/>
                                </a:solidFill>
                                <a:latin typeface="Cambria Math"/>
                              </a:rPr>
                              <m:t>𝑦</m:t>
                            </m:r>
                          </m:e>
                          <m:sub>
                            <m:r>
                              <a:rPr lang="fr-FR" altLang="zh-TW" sz="2000" i="1">
                                <a:solidFill>
                                  <a:schemeClr val="tx1"/>
                                </a:solidFill>
                                <a:latin typeface="Cambria Math"/>
                              </a:rPr>
                              <m:t>0</m:t>
                            </m:r>
                          </m:sub>
                        </m:sSub>
                        <m:r>
                          <a:rPr lang="fr-FR" altLang="zh-TW" sz="2000" i="1">
                            <a:solidFill>
                              <a:schemeClr val="tx1"/>
                            </a:solidFill>
                            <a:latin typeface="Cambria Math"/>
                          </a:rPr>
                          <m:t>, </m:t>
                        </m:r>
                        <m:sSub>
                          <m:sSubPr>
                            <m:ctrlPr>
                              <a:rPr lang="fr-FR" altLang="zh-TW" sz="2000" i="1">
                                <a:solidFill>
                                  <a:schemeClr val="tx1"/>
                                </a:solidFill>
                                <a:latin typeface="Cambria Math"/>
                              </a:rPr>
                            </m:ctrlPr>
                          </m:sSubPr>
                          <m:e>
                            <m:r>
                              <a:rPr lang="fr-FR" altLang="zh-TW" sz="2000" i="1">
                                <a:solidFill>
                                  <a:schemeClr val="tx1"/>
                                </a:solidFill>
                                <a:latin typeface="Cambria Math"/>
                              </a:rPr>
                              <m:t>𝑧</m:t>
                            </m:r>
                          </m:e>
                          <m:sub>
                            <m:r>
                              <a:rPr lang="fr-FR" altLang="zh-TW" sz="2000" i="1">
                                <a:solidFill>
                                  <a:schemeClr val="tx1"/>
                                </a:solidFill>
                                <a:latin typeface="Cambria Math"/>
                              </a:rPr>
                              <m:t>0</m:t>
                            </m:r>
                          </m:sub>
                        </m:sSub>
                      </m:e>
                    </m:d>
                  </m:oMath>
                </a14:m>
                <a:r>
                  <a:rPr lang="fr-FR" altLang="zh-TW" sz="2000" dirty="0" smtClean="0">
                    <a:solidFill>
                      <a:schemeClr val="tx1"/>
                    </a:solidFill>
                    <a:latin typeface="Arial" charset="0"/>
                    <a:cs typeface="Arial" charset="0"/>
                  </a:rPr>
                  <a:t> and perpendicular to the </a:t>
                </a:r>
                <a:r>
                  <a:rPr lang="fr-FR" altLang="zh-TW" sz="2000" dirty="0" err="1" smtClean="0">
                    <a:solidFill>
                      <a:schemeClr val="tx1"/>
                    </a:solidFill>
                    <a:latin typeface="Arial" charset="0"/>
                    <a:cs typeface="Arial" charset="0"/>
                  </a:rPr>
                  <a:t>vector</a:t>
                </a:r>
                <a:r>
                  <a:rPr lang="fr-FR" altLang="zh-TW" sz="2000" dirty="0" smtClean="0">
                    <a:solidFill>
                      <a:schemeClr val="tx1"/>
                    </a:solidFill>
                    <a:latin typeface="Arial" charset="0"/>
                    <a:cs typeface="Arial" charset="0"/>
                  </a:rPr>
                  <a:t> </a:t>
                </a:r>
                <a14:m>
                  <m:oMath xmlns:m="http://schemas.openxmlformats.org/officeDocument/2006/math">
                    <m:r>
                      <a:rPr lang="fr-FR" altLang="zh-TW" sz="2000" b="1" i="1" smtClean="0">
                        <a:solidFill>
                          <a:schemeClr val="tx1"/>
                        </a:solidFill>
                        <a:latin typeface="Cambria Math"/>
                        <a:cs typeface="Arial" charset="0"/>
                      </a:rPr>
                      <m:t>𝒏</m:t>
                    </m:r>
                    <m:r>
                      <a:rPr lang="fr-FR" altLang="zh-TW" sz="2000" b="0" i="1" smtClean="0">
                        <a:solidFill>
                          <a:schemeClr val="tx1"/>
                        </a:solidFill>
                        <a:latin typeface="Cambria Math"/>
                        <a:cs typeface="Arial" charset="0"/>
                      </a:rPr>
                      <m:t>=</m:t>
                    </m:r>
                    <m:d>
                      <m:dPr>
                        <m:ctrlPr>
                          <a:rPr lang="fr-FR" altLang="zh-TW" sz="2000" b="0" i="1" smtClean="0">
                            <a:solidFill>
                              <a:schemeClr val="tx1"/>
                            </a:solidFill>
                            <a:latin typeface="Cambria Math"/>
                            <a:cs typeface="Arial" charset="0"/>
                          </a:rPr>
                        </m:ctrlPr>
                      </m:dPr>
                      <m:e>
                        <m:r>
                          <a:rPr lang="fr-FR" altLang="zh-TW" sz="2000" b="0" i="1" smtClean="0">
                            <a:solidFill>
                              <a:schemeClr val="tx1"/>
                            </a:solidFill>
                            <a:latin typeface="Cambria Math"/>
                            <a:cs typeface="Arial" charset="0"/>
                          </a:rPr>
                          <m:t>𝑎</m:t>
                        </m:r>
                        <m:r>
                          <a:rPr lang="fr-FR" altLang="zh-TW" sz="2000" b="0" i="1" smtClean="0">
                            <a:solidFill>
                              <a:schemeClr val="tx1"/>
                            </a:solidFill>
                            <a:latin typeface="Cambria Math"/>
                            <a:cs typeface="Arial" charset="0"/>
                          </a:rPr>
                          <m:t>,</m:t>
                        </m:r>
                        <m:r>
                          <a:rPr lang="fr-FR" altLang="zh-TW" sz="2000" b="0" i="1" smtClean="0">
                            <a:solidFill>
                              <a:schemeClr val="tx1"/>
                            </a:solidFill>
                            <a:latin typeface="Cambria Math"/>
                            <a:cs typeface="Arial" charset="0"/>
                          </a:rPr>
                          <m:t>𝑏</m:t>
                        </m:r>
                        <m:r>
                          <a:rPr lang="fr-FR" altLang="zh-TW" sz="2000" b="0" i="1" smtClean="0">
                            <a:solidFill>
                              <a:schemeClr val="tx1"/>
                            </a:solidFill>
                            <a:latin typeface="Cambria Math"/>
                            <a:cs typeface="Arial" charset="0"/>
                          </a:rPr>
                          <m:t>,</m:t>
                        </m:r>
                        <m:r>
                          <a:rPr lang="fr-FR" altLang="zh-TW" sz="2000" b="0" i="1" smtClean="0">
                            <a:solidFill>
                              <a:schemeClr val="tx1"/>
                            </a:solidFill>
                            <a:latin typeface="Cambria Math"/>
                            <a:cs typeface="Arial" charset="0"/>
                          </a:rPr>
                          <m:t>𝑐</m:t>
                        </m:r>
                      </m:e>
                    </m:d>
                  </m:oMath>
                </a14:m>
                <a:r>
                  <a:rPr lang="fr-FR" altLang="zh-TW" sz="2000" dirty="0" smtClean="0">
                    <a:solidFill>
                      <a:schemeClr val="tx1"/>
                    </a:solidFill>
                    <a:latin typeface="Arial" charset="0"/>
                    <a:cs typeface="Arial" charset="0"/>
                  </a:rPr>
                  <a:t>. </a:t>
                </a:r>
              </a:p>
              <a:p>
                <a:pPr marL="0" indent="0" algn="just">
                  <a:buNone/>
                </a:pPr>
                <a:r>
                  <a:rPr lang="fr-FR" altLang="zh-TW" sz="2000" dirty="0" err="1" smtClean="0">
                    <a:solidFill>
                      <a:schemeClr val="tx1"/>
                    </a:solidFill>
                    <a:latin typeface="Arial" charset="0"/>
                    <a:cs typeface="Arial" charset="0"/>
                  </a:rPr>
                  <a:t>Define</a:t>
                </a:r>
                <a:r>
                  <a:rPr lang="fr-FR" altLang="zh-TW" sz="2000" dirty="0" smtClean="0">
                    <a:solidFill>
                      <a:schemeClr val="tx1"/>
                    </a:solidFill>
                    <a:latin typeface="Arial" charset="0"/>
                    <a:cs typeface="Arial" charset="0"/>
                  </a:rPr>
                  <a:t> the </a:t>
                </a:r>
                <a:r>
                  <a:rPr lang="fr-FR" altLang="zh-TW" sz="2000" dirty="0" err="1" smtClean="0">
                    <a:solidFill>
                      <a:schemeClr val="tx1"/>
                    </a:solidFill>
                    <a:latin typeface="Arial" charset="0"/>
                    <a:cs typeface="Arial" charset="0"/>
                  </a:rPr>
                  <a:t>vector</a:t>
                </a:r>
                <a:r>
                  <a:rPr lang="fr-FR" altLang="zh-TW" sz="2000" dirty="0" err="1">
                    <a:latin typeface="Arial" charset="0"/>
                    <a:cs typeface="Arial" charset="0"/>
                  </a:rPr>
                  <a:t>s</a:t>
                </a:r>
                <a:endParaRPr lang="fr-FR" altLang="zh-TW" sz="2000" b="1" i="1" dirty="0" smtClean="0">
                  <a:latin typeface="Cambria Math"/>
                </a:endParaRPr>
              </a:p>
              <a:p>
                <a:pPr marL="0" indent="0" algn="just">
                  <a:buNone/>
                </a:pPr>
                <a:endParaRPr lang="fr-FR" altLang="zh-TW" sz="2000" b="1" i="1" dirty="0" smtClean="0">
                  <a:latin typeface="Cambria Math"/>
                </a:endParaRPr>
              </a:p>
              <a:p>
                <a:pPr marL="0" indent="0" algn="ctr">
                  <a:buNone/>
                </a:pPr>
                <a14:m>
                  <m:oMath xmlns:m="http://schemas.openxmlformats.org/officeDocument/2006/math">
                    <m:r>
                      <a:rPr lang="fr-FR" altLang="zh-TW" sz="2000" b="1" i="1" smtClean="0">
                        <a:latin typeface="Cambria Math"/>
                      </a:rPr>
                      <m:t>𝒓</m:t>
                    </m:r>
                    <m:r>
                      <a:rPr lang="fr-FR" altLang="zh-TW" sz="2000" b="1" i="1" smtClean="0">
                        <a:latin typeface="Cambria Math"/>
                      </a:rPr>
                      <m:t>=</m:t>
                    </m:r>
                    <m:d>
                      <m:dPr>
                        <m:ctrlPr>
                          <a:rPr lang="fr-FR" altLang="zh-TW" sz="2000" b="0" i="1" smtClean="0">
                            <a:latin typeface="Cambria Math"/>
                          </a:rPr>
                        </m:ctrlPr>
                      </m:dPr>
                      <m:e>
                        <m:r>
                          <a:rPr lang="fr-FR" altLang="zh-TW" sz="2000" b="0" i="1" smtClean="0">
                            <a:latin typeface="Cambria Math"/>
                          </a:rPr>
                          <m:t>𝑥</m:t>
                        </m:r>
                        <m:r>
                          <a:rPr lang="fr-FR" altLang="zh-TW" sz="2000" b="0" i="1" smtClean="0">
                            <a:latin typeface="Cambria Math"/>
                          </a:rPr>
                          <m:t>,</m:t>
                        </m:r>
                        <m:r>
                          <a:rPr lang="fr-FR" altLang="zh-TW" sz="2000" b="0" i="1" smtClean="0">
                            <a:latin typeface="Cambria Math"/>
                          </a:rPr>
                          <m:t>𝑦</m:t>
                        </m:r>
                        <m:r>
                          <a:rPr lang="fr-FR" altLang="zh-TW" sz="2000" b="0" i="1" smtClean="0">
                            <a:latin typeface="Cambria Math"/>
                          </a:rPr>
                          <m:t>,</m:t>
                        </m:r>
                        <m:r>
                          <a:rPr lang="fr-FR" altLang="zh-TW" sz="2000" b="0" i="1" smtClean="0">
                            <a:latin typeface="Cambria Math"/>
                          </a:rPr>
                          <m:t>𝑧</m:t>
                        </m:r>
                      </m:e>
                    </m:d>
                    <m:r>
                      <a:rPr lang="fr-FR" altLang="zh-TW" sz="2000" b="0" i="1" smtClean="0">
                        <a:latin typeface="Cambria Math"/>
                      </a:rPr>
                      <m:t>, </m:t>
                    </m:r>
                  </m:oMath>
                </a14:m>
                <a:r>
                  <a:rPr lang="fr-FR" altLang="zh-TW" sz="2000" dirty="0" smtClean="0"/>
                  <a:t> and</a:t>
                </a:r>
                <a14:m>
                  <m:oMath xmlns:m="http://schemas.openxmlformats.org/officeDocument/2006/math">
                    <m:r>
                      <a:rPr lang="fr-FR" altLang="zh-TW" sz="2000" b="0" i="0" smtClean="0">
                        <a:latin typeface="Cambria Math"/>
                      </a:rPr>
                      <m:t> </m:t>
                    </m:r>
                    <m:sSub>
                      <m:sSubPr>
                        <m:ctrlPr>
                          <a:rPr lang="fr-FR" altLang="zh-TW" sz="2000" b="1" i="1" smtClean="0">
                            <a:latin typeface="Cambria Math"/>
                          </a:rPr>
                        </m:ctrlPr>
                      </m:sSubPr>
                      <m:e>
                        <m:r>
                          <a:rPr lang="fr-FR" altLang="zh-TW" sz="2000" b="1" i="1" smtClean="0">
                            <a:latin typeface="Cambria Math"/>
                          </a:rPr>
                          <m:t>𝒓</m:t>
                        </m:r>
                      </m:e>
                      <m:sub>
                        <m:r>
                          <a:rPr lang="fr-FR" altLang="zh-TW" sz="2000" b="1" i="1" smtClean="0">
                            <a:latin typeface="Cambria Math"/>
                          </a:rPr>
                          <m:t>𝟎</m:t>
                        </m:r>
                      </m:sub>
                    </m:sSub>
                    <m:r>
                      <a:rPr lang="fr-FR" altLang="zh-TW" sz="2000" b="0" i="1" smtClean="0">
                        <a:latin typeface="Cambria Math"/>
                      </a:rPr>
                      <m:t>=</m:t>
                    </m:r>
                    <m:d>
                      <m:dPr>
                        <m:ctrlPr>
                          <a:rPr lang="fr-FR" altLang="zh-TW" sz="2000" b="0" i="1" smtClean="0">
                            <a:latin typeface="Cambria Math"/>
                          </a:rPr>
                        </m:ctrlPr>
                      </m:dPr>
                      <m:e>
                        <m:sSub>
                          <m:sSubPr>
                            <m:ctrlPr>
                              <a:rPr lang="fr-FR" altLang="zh-TW" sz="2000" b="0" i="1" smtClean="0">
                                <a:latin typeface="Cambria Math"/>
                              </a:rPr>
                            </m:ctrlPr>
                          </m:sSubPr>
                          <m:e>
                            <m:r>
                              <a:rPr lang="fr-FR" altLang="zh-TW" sz="2000" b="0" i="1" smtClean="0">
                                <a:latin typeface="Cambria Math"/>
                              </a:rPr>
                              <m:t>𝑥</m:t>
                            </m:r>
                          </m:e>
                          <m:sub>
                            <m:r>
                              <a:rPr lang="fr-FR" altLang="zh-TW" sz="2000" b="0" i="1" smtClean="0">
                                <a:latin typeface="Cambria Math"/>
                              </a:rPr>
                              <m:t>0</m:t>
                            </m:r>
                          </m:sub>
                        </m:sSub>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𝑦</m:t>
                            </m:r>
                          </m:e>
                          <m:sub>
                            <m:r>
                              <a:rPr lang="fr-FR" altLang="zh-TW" sz="2000" b="0" i="1" smtClean="0">
                                <a:latin typeface="Cambria Math"/>
                              </a:rPr>
                              <m:t>0</m:t>
                            </m:r>
                          </m:sub>
                        </m:sSub>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𝑧</m:t>
                            </m:r>
                          </m:e>
                          <m:sub>
                            <m:r>
                              <a:rPr lang="fr-FR" altLang="zh-TW" sz="2000" b="0" i="1" smtClean="0">
                                <a:latin typeface="Cambria Math"/>
                              </a:rPr>
                              <m:t>0</m:t>
                            </m:r>
                          </m:sub>
                        </m:sSub>
                      </m:e>
                    </m:d>
                    <m:r>
                      <a:rPr lang="fr-FR" altLang="zh-TW" sz="2000" b="0" i="1" smtClean="0">
                        <a:latin typeface="Cambria Math"/>
                      </a:rPr>
                      <m:t>.</m:t>
                    </m:r>
                  </m:oMath>
                </a14:m>
                <a:r>
                  <a:rPr lang="fr-FR" altLang="zh-TW" sz="2000" dirty="0" smtClean="0"/>
                  <a:t> </a:t>
                </a:r>
              </a:p>
              <a:p>
                <a:pPr marL="0" indent="0" algn="just">
                  <a:buNone/>
                </a:pPr>
                <a:r>
                  <a:rPr lang="fr-FR" altLang="zh-TW" sz="2000" dirty="0" smtClean="0"/>
                  <a:t> </a:t>
                </a:r>
                <a:endParaRPr lang="fr-FR" altLang="zh-TW" sz="2000" dirty="0"/>
              </a:p>
              <a:p>
                <a:pPr marL="0" indent="0" algn="just">
                  <a:buNone/>
                </a:pPr>
                <a:r>
                  <a:rPr lang="fr-FR" altLang="zh-TW" sz="2000" dirty="0" smtClean="0"/>
                  <a:t>The plane </a:t>
                </a:r>
                <a:r>
                  <a:rPr lang="fr-FR" altLang="zh-TW" sz="2000" dirty="0" err="1" smtClean="0"/>
                  <a:t>consists</a:t>
                </a:r>
                <a:r>
                  <a:rPr lang="fr-FR" altLang="zh-TW" sz="2000" dirty="0" smtClean="0"/>
                  <a:t> </a:t>
                </a:r>
                <a:r>
                  <a:rPr lang="fr-FR" altLang="zh-TW" sz="2000" dirty="0" err="1" smtClean="0"/>
                  <a:t>precisely</a:t>
                </a:r>
                <a:r>
                  <a:rPr lang="fr-FR" altLang="zh-TW" sz="2000" dirty="0" smtClean="0"/>
                  <a:t> of </a:t>
                </a:r>
                <a:r>
                  <a:rPr lang="fr-FR" altLang="zh-TW" sz="2000" dirty="0" err="1" smtClean="0"/>
                  <a:t>those</a:t>
                </a:r>
                <a:r>
                  <a:rPr lang="fr-FR" altLang="zh-TW" sz="2000" dirty="0" smtClean="0"/>
                  <a:t> points </a:t>
                </a:r>
                <a14:m>
                  <m:oMath xmlns:m="http://schemas.openxmlformats.org/officeDocument/2006/math">
                    <m:r>
                      <a:rPr lang="fr-FR" altLang="zh-TW" sz="2000" b="0" i="1" smtClean="0">
                        <a:latin typeface="Cambria Math"/>
                      </a:rPr>
                      <m:t>𝑃</m:t>
                    </m:r>
                    <m:r>
                      <a:rPr lang="fr-FR" altLang="zh-TW" sz="2000" b="0" i="1" smtClean="0">
                        <a:latin typeface="Cambria Math"/>
                      </a:rPr>
                      <m:t>(</m:t>
                    </m:r>
                    <m:r>
                      <a:rPr lang="fr-FR" altLang="zh-TW" sz="2000" b="0" i="1" smtClean="0">
                        <a:latin typeface="Cambria Math"/>
                      </a:rPr>
                      <m:t>𝑥</m:t>
                    </m:r>
                    <m:r>
                      <a:rPr lang="fr-FR" altLang="zh-TW" sz="2000" b="0" i="1" smtClean="0">
                        <a:latin typeface="Cambria Math"/>
                      </a:rPr>
                      <m:t>,</m:t>
                    </m:r>
                    <m:r>
                      <a:rPr lang="fr-FR" altLang="zh-TW" sz="2000" b="0" i="1" smtClean="0">
                        <a:latin typeface="Cambria Math"/>
                      </a:rPr>
                      <m:t>𝑦</m:t>
                    </m:r>
                    <m:r>
                      <a:rPr lang="fr-FR" altLang="zh-TW" sz="2000" b="0" i="1" smtClean="0">
                        <a:latin typeface="Cambria Math"/>
                      </a:rPr>
                      <m:t>,</m:t>
                    </m:r>
                    <m:r>
                      <a:rPr lang="fr-FR" altLang="zh-TW" sz="2000" b="0" i="1" smtClean="0">
                        <a:latin typeface="Cambria Math"/>
                      </a:rPr>
                      <m:t>𝑧</m:t>
                    </m:r>
                    <m:r>
                      <a:rPr lang="fr-FR" altLang="zh-TW" sz="2000" b="0" i="1" smtClean="0">
                        <a:latin typeface="Cambria Math"/>
                      </a:rPr>
                      <m:t>)</m:t>
                    </m:r>
                  </m:oMath>
                </a14:m>
                <a:r>
                  <a:rPr lang="fr-FR" altLang="zh-TW" sz="2000" dirty="0" smtClean="0"/>
                  <a:t> for </a:t>
                </a:r>
                <a:r>
                  <a:rPr lang="fr-FR" altLang="zh-TW" sz="2000" dirty="0" err="1" smtClean="0"/>
                  <a:t>which</a:t>
                </a:r>
                <a:r>
                  <a:rPr lang="fr-FR" altLang="zh-TW" sz="2000" dirty="0" smtClean="0"/>
                  <a:t> </a:t>
                </a:r>
                <a14:m>
                  <m:oMath xmlns:m="http://schemas.openxmlformats.org/officeDocument/2006/math">
                    <m:r>
                      <a:rPr lang="fr-FR" altLang="zh-TW" sz="2000" b="1" i="1" smtClean="0">
                        <a:latin typeface="Cambria Math"/>
                      </a:rPr>
                      <m:t>𝒓</m:t>
                    </m:r>
                    <m:r>
                      <a:rPr lang="fr-FR" altLang="zh-TW" sz="2000" b="1" i="1" smtClean="0">
                        <a:latin typeface="Cambria Math"/>
                      </a:rPr>
                      <m:t>−</m:t>
                    </m:r>
                    <m:sSub>
                      <m:sSubPr>
                        <m:ctrlPr>
                          <a:rPr lang="fr-FR" altLang="zh-TW" sz="2000" b="1" i="1" smtClean="0">
                            <a:latin typeface="Cambria Math"/>
                          </a:rPr>
                        </m:ctrlPr>
                      </m:sSubPr>
                      <m:e>
                        <m:r>
                          <a:rPr lang="fr-FR" altLang="zh-TW" sz="2000" b="1" i="1" smtClean="0">
                            <a:latin typeface="Cambria Math"/>
                          </a:rPr>
                          <m:t>𝒓</m:t>
                        </m:r>
                      </m:e>
                      <m:sub>
                        <m:r>
                          <a:rPr lang="fr-FR" altLang="zh-TW" sz="2000" b="1" i="1" smtClean="0">
                            <a:latin typeface="Cambria Math"/>
                          </a:rPr>
                          <m:t>𝟎</m:t>
                        </m:r>
                      </m:sub>
                    </m:sSub>
                  </m:oMath>
                </a14:m>
                <a:r>
                  <a:rPr lang="fr-FR" altLang="zh-TW" sz="2000" dirty="0" smtClean="0"/>
                  <a:t> </a:t>
                </a:r>
                <a:r>
                  <a:rPr lang="fr-FR" altLang="zh-TW" sz="2000" dirty="0" err="1" smtClean="0"/>
                  <a:t>is</a:t>
                </a:r>
                <a:r>
                  <a:rPr lang="fr-FR" altLang="zh-TW" sz="2000" dirty="0" smtClean="0"/>
                  <a:t> orthogonal to </a:t>
                </a:r>
                <a14:m>
                  <m:oMath xmlns:m="http://schemas.openxmlformats.org/officeDocument/2006/math">
                    <m:r>
                      <a:rPr lang="fr-FR" altLang="zh-TW" sz="2000" b="1" i="1" smtClean="0">
                        <a:latin typeface="Cambria Math"/>
                      </a:rPr>
                      <m:t>𝒏</m:t>
                    </m:r>
                  </m:oMath>
                </a14:m>
                <a:r>
                  <a:rPr lang="fr-FR" altLang="zh-TW" sz="2000" dirty="0" smtClean="0"/>
                  <a:t> i.e. </a:t>
                </a:r>
                <a:endParaRPr lang="fr-FR" altLang="zh-TW" sz="2000" b="1" i="1" dirty="0" smtClean="0">
                  <a:latin typeface="Cambria Math"/>
                </a:endParaRPr>
              </a:p>
              <a:p>
                <a:pPr marL="0" indent="0" algn="just">
                  <a:buNone/>
                </a:pPr>
                <a14:m>
                  <m:oMathPara xmlns:m="http://schemas.openxmlformats.org/officeDocument/2006/math">
                    <m:oMathParaPr>
                      <m:jc m:val="center"/>
                    </m:oMathParaPr>
                    <m:oMath xmlns:m="http://schemas.openxmlformats.org/officeDocument/2006/math">
                      <m:r>
                        <a:rPr lang="fr-FR" altLang="zh-TW" sz="2000" b="1" i="1" smtClean="0">
                          <a:latin typeface="Cambria Math"/>
                        </a:rPr>
                        <m:t>𝒏</m:t>
                      </m:r>
                      <m:r>
                        <a:rPr lang="fr-FR" altLang="zh-TW" sz="2000" b="1" i="1" smtClean="0">
                          <a:latin typeface="Cambria Math"/>
                        </a:rPr>
                        <m:t>⋅</m:t>
                      </m:r>
                      <m:d>
                        <m:dPr>
                          <m:ctrlPr>
                            <a:rPr lang="fr-FR" altLang="zh-TW" sz="2000" b="1" i="1" smtClean="0">
                              <a:latin typeface="Cambria Math"/>
                            </a:rPr>
                          </m:ctrlPr>
                        </m:dPr>
                        <m:e>
                          <m:r>
                            <a:rPr lang="fr-FR" altLang="zh-TW" sz="2000" b="1" i="1" smtClean="0">
                              <a:latin typeface="Cambria Math"/>
                            </a:rPr>
                            <m:t>𝒓</m:t>
                          </m:r>
                          <m:r>
                            <a:rPr lang="fr-FR" altLang="zh-TW" sz="2000" b="1" i="1">
                              <a:latin typeface="Cambria Math"/>
                            </a:rPr>
                            <m:t>−</m:t>
                          </m:r>
                          <m:sSub>
                            <m:sSubPr>
                              <m:ctrlPr>
                                <a:rPr lang="fr-FR" altLang="zh-TW" sz="2000" b="1" i="1">
                                  <a:latin typeface="Cambria Math"/>
                                </a:rPr>
                              </m:ctrlPr>
                            </m:sSubPr>
                            <m:e>
                              <m:r>
                                <a:rPr lang="fr-FR" altLang="zh-TW" sz="2000" b="1" i="1">
                                  <a:latin typeface="Cambria Math"/>
                                </a:rPr>
                                <m:t>𝒓</m:t>
                              </m:r>
                            </m:e>
                            <m:sub>
                              <m:r>
                                <a:rPr lang="fr-FR" altLang="zh-TW" sz="2000" b="1" i="1">
                                  <a:latin typeface="Cambria Math"/>
                                </a:rPr>
                                <m:t>𝟎</m:t>
                              </m:r>
                            </m:sub>
                          </m:sSub>
                        </m:e>
                      </m:d>
                      <m:r>
                        <a:rPr lang="fr-FR" altLang="zh-TW" sz="2000" b="1" i="1" smtClean="0">
                          <a:latin typeface="Cambria Math"/>
                        </a:rPr>
                        <m:t>=</m:t>
                      </m:r>
                      <m:r>
                        <a:rPr lang="fr-FR" altLang="zh-TW" sz="2000" b="0" i="1" smtClean="0">
                          <a:latin typeface="Cambria Math"/>
                        </a:rPr>
                        <m:t>0.</m:t>
                      </m:r>
                    </m:oMath>
                  </m:oMathPara>
                </a14:m>
                <a:endParaRPr lang="fr-FR" altLang="zh-TW" sz="2000" b="1" dirty="0" smtClean="0"/>
              </a:p>
            </p:txBody>
          </p:sp>
        </mc:Choice>
        <mc:Fallback>
          <p:sp>
            <p:nvSpPr>
              <p:cNvPr id="9" name="Rectangle 5"/>
              <p:cNvSpPr txBox="1">
                <a:spLocks noRot="1" noChangeAspect="1" noMove="1" noResize="1" noEditPoints="1" noAdjustHandles="1" noChangeArrowheads="1" noChangeShapeType="1" noTextEdit="1"/>
              </p:cNvSpPr>
              <p:nvPr/>
            </p:nvSpPr>
            <p:spPr>
              <a:xfrm>
                <a:off x="640485" y="1314729"/>
                <a:ext cx="5155651" cy="4896543"/>
              </a:xfrm>
              <a:prstGeom prst="rect">
                <a:avLst/>
              </a:prstGeom>
              <a:blipFill rotWithShape="1">
                <a:blip r:embed="rId4" cstate="print"/>
                <a:stretch>
                  <a:fillRect l="-1182" t="-498" r="-2719" b="-125"/>
                </a:stretch>
              </a:blipFill>
            </p:spPr>
            <p:txBody>
              <a:bodyPr/>
              <a:lstStyle/>
              <a:p>
                <a:r>
                  <a:rPr lang="en-US">
                    <a:noFill/>
                  </a:rPr>
                  <a:t> </a:t>
                </a:r>
              </a:p>
            </p:txBody>
          </p:sp>
        </mc:Fallback>
      </mc:AlternateContent>
    </p:spTree>
    <p:extLst>
      <p:ext uri="{BB962C8B-B14F-4D97-AF65-F5344CB8AC3E}">
        <p14:creationId xmlns:p14="http://schemas.microsoft.com/office/powerpoint/2010/main" xmlns="" val="576214704"/>
      </p:ext>
    </p:extLst>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96137" y="1543565"/>
            <a:ext cx="2846368" cy="19924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Vector</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planes</a:t>
            </a:r>
            <a:endParaRPr lang="en-CA" sz="3200" dirty="0">
              <a:solidFill>
                <a:srgbClr val="3333FF"/>
              </a:solidFill>
              <a:effectLst>
                <a:outerShdw blurRad="38100" dist="38100" dir="2700000" algn="tl">
                  <a:srgbClr val="C0C0C0"/>
                </a:outerShdw>
              </a:effectLst>
            </a:endParaRPr>
          </a:p>
        </p:txBody>
      </p:sp>
      <mc:AlternateContent xmlns:mc="http://schemas.openxmlformats.org/markup-compatibility/2006">
        <mc:Choice xmlns:a14="http://schemas.microsoft.com/office/drawing/2010/main" xmlns="" Requires="a14">
          <p:sp>
            <p:nvSpPr>
              <p:cNvPr id="9" name="Rectangle 5"/>
              <p:cNvSpPr txBox="1">
                <a:spLocks noChangeArrowheads="1"/>
              </p:cNvSpPr>
              <p:nvPr/>
            </p:nvSpPr>
            <p:spPr>
              <a:xfrm>
                <a:off x="640485" y="1314729"/>
                <a:ext cx="5155651" cy="489654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altLang="zh-TW" sz="2000" dirty="0" smtClean="0"/>
                  <a:t>We </a:t>
                </a:r>
                <a:r>
                  <a:rPr lang="fr-FR" altLang="zh-TW" sz="2000" dirty="0" err="1" smtClean="0"/>
                  <a:t>can</a:t>
                </a:r>
                <a:r>
                  <a:rPr lang="fr-FR" altLang="zh-TW" sz="2000" dirty="0" smtClean="0"/>
                  <a:t> </a:t>
                </a:r>
                <a:r>
                  <a:rPr lang="fr-FR" altLang="zh-TW" sz="2000" dirty="0" err="1" smtClean="0"/>
                  <a:t>also</a:t>
                </a:r>
                <a:r>
                  <a:rPr lang="fr-FR" altLang="zh-TW" sz="2000" dirty="0" smtClean="0"/>
                  <a:t> express </a:t>
                </a:r>
                <a:r>
                  <a:rPr lang="fr-FR" altLang="zh-TW" sz="2000" dirty="0" err="1" smtClean="0"/>
                  <a:t>this</a:t>
                </a:r>
                <a:r>
                  <a:rPr lang="fr-FR" altLang="zh-TW" sz="2000" dirty="0" smtClean="0"/>
                  <a:t> </a:t>
                </a:r>
                <a:r>
                  <a:rPr lang="fr-FR" altLang="zh-TW" sz="2000" dirty="0" err="1" smtClean="0"/>
                  <a:t>vector</a:t>
                </a:r>
                <a:r>
                  <a:rPr lang="fr-FR" altLang="zh-TW" sz="2000" dirty="0" smtClean="0"/>
                  <a:t> </a:t>
                </a:r>
                <a:r>
                  <a:rPr lang="fr-FR" altLang="zh-TW" sz="2000" dirty="0" err="1" smtClean="0"/>
                  <a:t>equation</a:t>
                </a:r>
                <a:r>
                  <a:rPr lang="fr-FR" altLang="zh-TW" sz="2000" dirty="0" smtClean="0"/>
                  <a:t> of a plane in </a:t>
                </a:r>
                <a:r>
                  <a:rPr lang="fr-FR" altLang="zh-TW" sz="2000" dirty="0" err="1" smtClean="0"/>
                  <a:t>terms</a:t>
                </a:r>
                <a:r>
                  <a:rPr lang="fr-FR" altLang="zh-TW" sz="2000" dirty="0" smtClean="0"/>
                  <a:t> of components as </a:t>
                </a:r>
                <a:endParaRPr lang="fr-FR" altLang="zh-TW" sz="2000" b="1" i="1" dirty="0" smtClean="0">
                  <a:latin typeface="Cambria Math"/>
                </a:endParaRPr>
              </a:p>
              <a:p>
                <a:pPr marL="0" indent="0" algn="just">
                  <a:buNone/>
                </a:pPr>
                <a14:m>
                  <m:oMathPara xmlns:m="http://schemas.openxmlformats.org/officeDocument/2006/math">
                    <m:oMathParaPr>
                      <m:jc m:val="center"/>
                    </m:oMathParaPr>
                    <m:oMath xmlns:m="http://schemas.openxmlformats.org/officeDocument/2006/math">
                      <m:d>
                        <m:dPr>
                          <m:ctrlPr>
                            <a:rPr lang="fr-FR" altLang="zh-TW" sz="2000" b="0" i="1" smtClean="0">
                              <a:latin typeface="Cambria Math"/>
                            </a:rPr>
                          </m:ctrlPr>
                        </m:dPr>
                        <m:e>
                          <m:r>
                            <a:rPr lang="fr-FR" altLang="zh-TW" sz="2000" b="0" i="1" smtClean="0">
                              <a:latin typeface="Cambria Math"/>
                            </a:rPr>
                            <m:t>𝑎</m:t>
                          </m:r>
                          <m:r>
                            <a:rPr lang="fr-FR" altLang="zh-TW" sz="2000" b="0" i="1" smtClean="0">
                              <a:latin typeface="Cambria Math"/>
                            </a:rPr>
                            <m:t>,</m:t>
                          </m:r>
                          <m:r>
                            <a:rPr lang="fr-FR" altLang="zh-TW" sz="2000" b="0" i="1" smtClean="0">
                              <a:latin typeface="Cambria Math"/>
                            </a:rPr>
                            <m:t>𝑏</m:t>
                          </m:r>
                          <m:r>
                            <a:rPr lang="fr-FR" altLang="zh-TW" sz="2000" b="0" i="1" smtClean="0">
                              <a:latin typeface="Cambria Math"/>
                            </a:rPr>
                            <m:t>,</m:t>
                          </m:r>
                          <m:r>
                            <a:rPr lang="fr-FR" altLang="zh-TW" sz="2000" b="0" i="1" smtClean="0">
                              <a:latin typeface="Cambria Math"/>
                            </a:rPr>
                            <m:t>𝑐</m:t>
                          </m:r>
                        </m:e>
                      </m:d>
                      <m:r>
                        <a:rPr lang="fr-FR" altLang="zh-TW" sz="2000" b="0" i="1" smtClean="0">
                          <a:latin typeface="Cambria Math"/>
                        </a:rPr>
                        <m:t>⋅</m:t>
                      </m:r>
                      <m:d>
                        <m:dPr>
                          <m:ctrlPr>
                            <a:rPr lang="fr-FR" altLang="zh-TW" sz="2000" i="1" smtClean="0">
                              <a:latin typeface="Cambria Math"/>
                            </a:rPr>
                          </m:ctrlPr>
                        </m:dPr>
                        <m:e>
                          <m:r>
                            <a:rPr lang="fr-FR" altLang="zh-TW" sz="2000" b="0" i="1" smtClean="0">
                              <a:latin typeface="Cambria Math"/>
                            </a:rPr>
                            <m:t>𝑥</m:t>
                          </m:r>
                          <m:r>
                            <a:rPr lang="fr-FR" altLang="zh-TW" sz="2000" b="0" i="1">
                              <a:latin typeface="Cambria Math"/>
                            </a:rPr>
                            <m:t>−</m:t>
                          </m:r>
                          <m:sSub>
                            <m:sSubPr>
                              <m:ctrlPr>
                                <a:rPr lang="fr-FR" altLang="zh-TW" sz="2000" i="1">
                                  <a:latin typeface="Cambria Math"/>
                                </a:rPr>
                              </m:ctrlPr>
                            </m:sSubPr>
                            <m:e>
                              <m:r>
                                <a:rPr lang="fr-FR" altLang="zh-TW" sz="2000" b="0" i="1" smtClean="0">
                                  <a:latin typeface="Cambria Math"/>
                                </a:rPr>
                                <m:t>𝑥</m:t>
                              </m:r>
                            </m:e>
                            <m:sub>
                              <m:r>
                                <a:rPr lang="fr-FR" altLang="zh-TW" sz="2000" b="0" i="1">
                                  <a:latin typeface="Cambria Math"/>
                                </a:rPr>
                                <m:t>0</m:t>
                              </m:r>
                            </m:sub>
                          </m:sSub>
                          <m:r>
                            <a:rPr lang="fr-FR" altLang="zh-TW" sz="2000" b="0" i="1" smtClean="0">
                              <a:latin typeface="Cambria Math"/>
                            </a:rPr>
                            <m:t>,</m:t>
                          </m:r>
                          <m:r>
                            <a:rPr lang="fr-FR" altLang="zh-TW" sz="2000" b="0" i="1" smtClean="0">
                              <a:latin typeface="Cambria Math"/>
                            </a:rPr>
                            <m:t>𝑦</m:t>
                          </m:r>
                          <m:r>
                            <a:rPr lang="fr-FR" altLang="zh-TW" sz="2000" i="1">
                              <a:latin typeface="Cambria Math"/>
                            </a:rPr>
                            <m:t>−</m:t>
                          </m:r>
                          <m:sSub>
                            <m:sSubPr>
                              <m:ctrlPr>
                                <a:rPr lang="fr-FR" altLang="zh-TW" sz="2000" i="1">
                                  <a:latin typeface="Cambria Math"/>
                                </a:rPr>
                              </m:ctrlPr>
                            </m:sSubPr>
                            <m:e>
                              <m:r>
                                <a:rPr lang="fr-FR" altLang="zh-TW" sz="2000" b="0" i="1" smtClean="0">
                                  <a:latin typeface="Cambria Math"/>
                                </a:rPr>
                                <m:t>𝑦</m:t>
                              </m:r>
                            </m:e>
                            <m:sub>
                              <m:r>
                                <a:rPr lang="fr-FR" altLang="zh-TW" sz="2000" i="1">
                                  <a:latin typeface="Cambria Math"/>
                                </a:rPr>
                                <m:t>0</m:t>
                              </m:r>
                            </m:sub>
                          </m:sSub>
                          <m:r>
                            <a:rPr lang="fr-FR" altLang="zh-TW" sz="2000" b="0" i="1" smtClean="0">
                              <a:latin typeface="Cambria Math"/>
                            </a:rPr>
                            <m:t>, </m:t>
                          </m:r>
                          <m:r>
                            <a:rPr lang="fr-FR" altLang="zh-TW" sz="2000" b="0" i="1" smtClean="0">
                              <a:latin typeface="Cambria Math"/>
                            </a:rPr>
                            <m:t>𝑧</m:t>
                          </m:r>
                          <m:r>
                            <a:rPr lang="fr-FR" altLang="zh-TW" sz="2000" i="1">
                              <a:latin typeface="Cambria Math"/>
                            </a:rPr>
                            <m:t>−</m:t>
                          </m:r>
                          <m:sSub>
                            <m:sSubPr>
                              <m:ctrlPr>
                                <a:rPr lang="fr-FR" altLang="zh-TW" sz="2000" i="1">
                                  <a:latin typeface="Cambria Math"/>
                                </a:rPr>
                              </m:ctrlPr>
                            </m:sSubPr>
                            <m:e>
                              <m:r>
                                <a:rPr lang="fr-FR" altLang="zh-TW" sz="2000" b="0" i="1" smtClean="0">
                                  <a:latin typeface="Cambria Math"/>
                                </a:rPr>
                                <m:t>𝑧</m:t>
                              </m:r>
                            </m:e>
                            <m:sub>
                              <m:r>
                                <a:rPr lang="fr-FR" altLang="zh-TW" sz="2000" i="1">
                                  <a:latin typeface="Cambria Math"/>
                                </a:rPr>
                                <m:t>0</m:t>
                              </m:r>
                            </m:sub>
                          </m:sSub>
                        </m:e>
                      </m:d>
                      <m:r>
                        <a:rPr lang="fr-FR" altLang="zh-TW" sz="2000" b="0" i="1" smtClean="0">
                          <a:latin typeface="Cambria Math"/>
                        </a:rPr>
                        <m:t>=0</m:t>
                      </m:r>
                    </m:oMath>
                  </m:oMathPara>
                </a14:m>
                <a:endParaRPr lang="fr-FR" altLang="zh-TW" sz="2000" b="0" dirty="0" smtClean="0"/>
              </a:p>
              <a:p>
                <a:pPr marL="0" indent="0" algn="just">
                  <a:buNone/>
                </a:pPr>
                <a:r>
                  <a:rPr lang="fr-FR" altLang="zh-TW" sz="2000" dirty="0" err="1" smtClean="0"/>
                  <a:t>from</a:t>
                </a:r>
                <a:r>
                  <a:rPr lang="fr-FR" altLang="zh-TW" sz="2000" dirty="0" smtClean="0"/>
                  <a:t> </a:t>
                </a:r>
                <a:r>
                  <a:rPr lang="fr-FR" altLang="zh-TW" sz="2000" dirty="0" err="1" smtClean="0"/>
                  <a:t>which</a:t>
                </a:r>
                <a:r>
                  <a:rPr lang="fr-FR" altLang="zh-TW" sz="2000" dirty="0" smtClean="0"/>
                  <a:t> </a:t>
                </a:r>
                <a:r>
                  <a:rPr lang="fr-FR" altLang="zh-TW" sz="2000" dirty="0" err="1" smtClean="0"/>
                  <a:t>we</a:t>
                </a:r>
                <a:r>
                  <a:rPr lang="fr-FR" altLang="zh-TW" sz="2000" dirty="0" smtClean="0"/>
                  <a:t> </a:t>
                </a:r>
                <a:r>
                  <a:rPr lang="fr-FR" altLang="zh-TW" sz="2000" dirty="0" err="1" smtClean="0"/>
                  <a:t>obtain</a:t>
                </a:r>
                <a:r>
                  <a:rPr lang="fr-FR" altLang="zh-TW" sz="2000" dirty="0" smtClean="0"/>
                  <a:t> </a:t>
                </a:r>
                <a:endParaRPr lang="fr-FR" altLang="zh-TW" sz="2000" i="1" dirty="0" smtClean="0">
                  <a:latin typeface="Cambria Math"/>
                </a:endParaRPr>
              </a:p>
              <a:p>
                <a:pPr marL="0" indent="0" algn="just">
                  <a:buNone/>
                </a:pPr>
                <a14:m>
                  <m:oMathPara xmlns:m="http://schemas.openxmlformats.org/officeDocument/2006/math">
                    <m:oMathParaPr>
                      <m:jc m:val="center"/>
                    </m:oMathParaPr>
                    <m:oMath xmlns:m="http://schemas.openxmlformats.org/officeDocument/2006/math">
                      <m:r>
                        <a:rPr lang="fr-FR" altLang="zh-TW" sz="2000" b="0" i="1" smtClean="0">
                          <a:latin typeface="Cambria Math"/>
                        </a:rPr>
                        <m:t>𝑎</m:t>
                      </m:r>
                      <m:d>
                        <m:dPr>
                          <m:ctrlPr>
                            <a:rPr lang="fr-FR" altLang="zh-TW" sz="2000" b="0" i="1" smtClean="0">
                              <a:latin typeface="Cambria Math"/>
                            </a:rPr>
                          </m:ctrlPr>
                        </m:dPr>
                        <m:e>
                          <m:r>
                            <a:rPr lang="fr-FR" altLang="zh-TW" sz="2000" i="1">
                              <a:latin typeface="Cambria Math"/>
                            </a:rPr>
                            <m:t>𝑥</m:t>
                          </m:r>
                          <m:r>
                            <a:rPr lang="fr-FR" altLang="zh-TW" sz="2000" i="1">
                              <a:latin typeface="Cambria Math"/>
                            </a:rPr>
                            <m:t>−</m:t>
                          </m:r>
                          <m:sSub>
                            <m:sSubPr>
                              <m:ctrlPr>
                                <a:rPr lang="fr-FR" altLang="zh-TW" sz="2000" i="1">
                                  <a:latin typeface="Cambria Math"/>
                                </a:rPr>
                              </m:ctrlPr>
                            </m:sSubPr>
                            <m:e>
                              <m:r>
                                <a:rPr lang="fr-FR" altLang="zh-TW" sz="2000" i="1">
                                  <a:latin typeface="Cambria Math"/>
                                </a:rPr>
                                <m:t>𝑥</m:t>
                              </m:r>
                            </m:e>
                            <m:sub>
                              <m:r>
                                <a:rPr lang="fr-FR" altLang="zh-TW" sz="2000" i="1">
                                  <a:latin typeface="Cambria Math"/>
                                </a:rPr>
                                <m:t>0</m:t>
                              </m:r>
                            </m:sub>
                          </m:sSub>
                        </m:e>
                      </m:d>
                      <m:r>
                        <a:rPr lang="fr-FR" altLang="zh-TW" sz="2000" b="0" i="1" smtClean="0">
                          <a:latin typeface="Cambria Math"/>
                        </a:rPr>
                        <m:t>+</m:t>
                      </m:r>
                      <m:r>
                        <a:rPr lang="fr-FR" altLang="zh-TW" sz="2000" b="0" i="1" smtClean="0">
                          <a:latin typeface="Cambria Math"/>
                        </a:rPr>
                        <m:t>𝑏</m:t>
                      </m:r>
                      <m:d>
                        <m:dPr>
                          <m:ctrlPr>
                            <a:rPr lang="fr-FR" altLang="zh-TW" sz="2000" b="0" i="1" smtClean="0">
                              <a:latin typeface="Cambria Math"/>
                            </a:rPr>
                          </m:ctrlPr>
                        </m:dPr>
                        <m:e>
                          <m:r>
                            <a:rPr lang="fr-FR" altLang="zh-TW" sz="2000" i="1">
                              <a:latin typeface="Cambria Math"/>
                            </a:rPr>
                            <m:t>𝑦</m:t>
                          </m:r>
                          <m:r>
                            <a:rPr lang="fr-FR" altLang="zh-TW" sz="2000" i="1">
                              <a:latin typeface="Cambria Math"/>
                            </a:rPr>
                            <m:t>−</m:t>
                          </m:r>
                          <m:sSub>
                            <m:sSubPr>
                              <m:ctrlPr>
                                <a:rPr lang="fr-FR" altLang="zh-TW" sz="2000" i="1">
                                  <a:latin typeface="Cambria Math"/>
                                </a:rPr>
                              </m:ctrlPr>
                            </m:sSubPr>
                            <m:e>
                              <m:r>
                                <a:rPr lang="fr-FR" altLang="zh-TW" sz="2000" i="1">
                                  <a:latin typeface="Cambria Math"/>
                                </a:rPr>
                                <m:t>𝑦</m:t>
                              </m:r>
                            </m:e>
                            <m:sub>
                              <m:r>
                                <a:rPr lang="fr-FR" altLang="zh-TW" sz="2000" i="1">
                                  <a:latin typeface="Cambria Math"/>
                                </a:rPr>
                                <m:t>0</m:t>
                              </m:r>
                            </m:sub>
                          </m:sSub>
                        </m:e>
                      </m:d>
                      <m:r>
                        <a:rPr lang="fr-FR" altLang="zh-TW" sz="2000" b="0" i="1" smtClean="0">
                          <a:latin typeface="Cambria Math"/>
                        </a:rPr>
                        <m:t>+</m:t>
                      </m:r>
                      <m:d>
                        <m:dPr>
                          <m:ctrlPr>
                            <a:rPr lang="fr-FR" altLang="zh-TW" sz="2000" b="0" i="1" smtClean="0">
                              <a:latin typeface="Cambria Math"/>
                            </a:rPr>
                          </m:ctrlPr>
                        </m:dPr>
                        <m:e>
                          <m:r>
                            <a:rPr lang="fr-FR" altLang="zh-TW" sz="2000" i="1">
                              <a:latin typeface="Cambria Math"/>
                            </a:rPr>
                            <m:t>𝑧</m:t>
                          </m:r>
                          <m:r>
                            <a:rPr lang="fr-FR" altLang="zh-TW" sz="2000" i="1">
                              <a:latin typeface="Cambria Math"/>
                            </a:rPr>
                            <m:t>−</m:t>
                          </m:r>
                          <m:sSub>
                            <m:sSubPr>
                              <m:ctrlPr>
                                <a:rPr lang="fr-FR" altLang="zh-TW" sz="2000" i="1">
                                  <a:latin typeface="Cambria Math"/>
                                </a:rPr>
                              </m:ctrlPr>
                            </m:sSubPr>
                            <m:e>
                              <m:r>
                                <a:rPr lang="fr-FR" altLang="zh-TW" sz="2000" i="1">
                                  <a:latin typeface="Cambria Math"/>
                                </a:rPr>
                                <m:t>𝑧</m:t>
                              </m:r>
                            </m:e>
                            <m:sub>
                              <m:r>
                                <a:rPr lang="fr-FR" altLang="zh-TW" sz="2000" i="1">
                                  <a:latin typeface="Cambria Math"/>
                                </a:rPr>
                                <m:t>0</m:t>
                              </m:r>
                            </m:sub>
                          </m:sSub>
                        </m:e>
                      </m:d>
                    </m:oMath>
                  </m:oMathPara>
                </a14:m>
                <a:endParaRPr lang="fr-FR" altLang="zh-TW" sz="2000" dirty="0" smtClean="0"/>
              </a:p>
              <a:p>
                <a:pPr marL="0" indent="0" algn="just">
                  <a:buNone/>
                </a:pPr>
                <a:r>
                  <a:rPr lang="fr-FR" altLang="zh-TW" sz="2000" dirty="0" smtClean="0"/>
                  <a:t>This </a:t>
                </a:r>
                <a:r>
                  <a:rPr lang="fr-FR" altLang="zh-TW" sz="2000" dirty="0" err="1" smtClean="0"/>
                  <a:t>is</a:t>
                </a:r>
                <a:r>
                  <a:rPr lang="fr-FR" altLang="zh-TW" sz="2000" dirty="0" smtClean="0"/>
                  <a:t> </a:t>
                </a:r>
                <a:r>
                  <a:rPr lang="fr-FR" altLang="zh-TW" sz="2000" dirty="0" err="1" smtClean="0"/>
                  <a:t>called</a:t>
                </a:r>
                <a:r>
                  <a:rPr lang="fr-FR" altLang="zh-TW" sz="2000" dirty="0" smtClean="0"/>
                  <a:t> the </a:t>
                </a:r>
                <a:r>
                  <a:rPr lang="fr-FR" altLang="zh-TW" sz="2000" dirty="0" smtClean="0">
                    <a:solidFill>
                      <a:srgbClr val="C00000"/>
                    </a:solidFill>
                  </a:rPr>
                  <a:t>point-normal</a:t>
                </a:r>
                <a:r>
                  <a:rPr lang="fr-FR" altLang="zh-TW" sz="2000" dirty="0" smtClean="0"/>
                  <a:t> </a:t>
                </a:r>
                <a:r>
                  <a:rPr lang="fr-FR" altLang="zh-TW" sz="2000" dirty="0" err="1" smtClean="0"/>
                  <a:t>form</a:t>
                </a:r>
                <a:r>
                  <a:rPr lang="fr-FR" altLang="zh-TW" sz="2000" dirty="0" smtClean="0"/>
                  <a:t> of the </a:t>
                </a:r>
                <a:r>
                  <a:rPr lang="fr-FR" altLang="zh-TW" sz="2000" dirty="0" err="1" smtClean="0"/>
                  <a:t>equation</a:t>
                </a:r>
                <a:r>
                  <a:rPr lang="fr-FR" altLang="zh-TW" sz="2000" dirty="0" smtClean="0"/>
                  <a:t> of a plane. </a:t>
                </a:r>
              </a:p>
              <a:p>
                <a:pPr marL="0" indent="0" algn="just">
                  <a:buNone/>
                </a:pPr>
                <a:endParaRPr lang="fr-FR" altLang="zh-TW" sz="2000" dirty="0"/>
              </a:p>
              <a:p>
                <a:pPr marL="0" indent="0" algn="just">
                  <a:buNone/>
                </a:pPr>
                <a:r>
                  <a:rPr lang="fr-FR" altLang="zh-TW" sz="2000" dirty="0" err="1">
                    <a:solidFill>
                      <a:srgbClr val="3333FF"/>
                    </a:solidFill>
                    <a:latin typeface="Arial" charset="0"/>
                    <a:cs typeface="Arial" charset="0"/>
                  </a:rPr>
                  <a:t>Theorem</a:t>
                </a:r>
                <a:r>
                  <a:rPr lang="fr-FR" altLang="zh-TW" sz="2000" dirty="0">
                    <a:solidFill>
                      <a:srgbClr val="3333FF"/>
                    </a:solidFill>
                    <a:latin typeface="Arial" charset="0"/>
                    <a:cs typeface="Arial" charset="0"/>
                  </a:rPr>
                  <a:t>:</a:t>
                </a:r>
                <a:r>
                  <a:rPr lang="fr-FR" altLang="zh-TW" sz="2000" dirty="0" smtClean="0"/>
                  <a:t> If </a:t>
                </a:r>
                <a14:m>
                  <m:oMath xmlns:m="http://schemas.openxmlformats.org/officeDocument/2006/math">
                    <m:r>
                      <a:rPr lang="fr-FR" altLang="zh-TW" sz="2000" b="0" i="1" smtClean="0">
                        <a:latin typeface="Cambria Math"/>
                      </a:rPr>
                      <m:t>𝑎</m:t>
                    </m:r>
                    <m:r>
                      <a:rPr lang="fr-FR" altLang="zh-TW" sz="2000" b="0" i="1" smtClean="0">
                        <a:latin typeface="Cambria Math"/>
                      </a:rPr>
                      <m:t>,</m:t>
                    </m:r>
                    <m:r>
                      <a:rPr lang="fr-FR" altLang="zh-TW" sz="2000" b="0" i="1" smtClean="0">
                        <a:latin typeface="Cambria Math"/>
                      </a:rPr>
                      <m:t>𝑏</m:t>
                    </m:r>
                    <m:r>
                      <a:rPr lang="fr-FR" altLang="zh-TW" sz="2000" b="0" i="1" smtClean="0">
                        <a:latin typeface="Cambria Math"/>
                      </a:rPr>
                      <m:t>,</m:t>
                    </m:r>
                    <m:r>
                      <a:rPr lang="fr-FR" altLang="zh-TW" sz="2000" b="0" i="1" smtClean="0">
                        <a:latin typeface="Cambria Math"/>
                      </a:rPr>
                      <m:t>𝑐</m:t>
                    </m:r>
                    <m:r>
                      <a:rPr lang="fr-FR" altLang="zh-TW" sz="2000" b="0" i="1" smtClean="0">
                        <a:latin typeface="Cambria Math"/>
                      </a:rPr>
                      <m:t>≠0</m:t>
                    </m:r>
                  </m:oMath>
                </a14:m>
                <a:r>
                  <a:rPr lang="fr-FR" altLang="zh-TW" sz="2000" dirty="0" smtClean="0"/>
                  <a:t> and </a:t>
                </a:r>
                <a14:m>
                  <m:oMath xmlns:m="http://schemas.openxmlformats.org/officeDocument/2006/math">
                    <m:r>
                      <a:rPr lang="fr-FR" altLang="zh-TW" sz="2000" b="0" i="1" smtClean="0">
                        <a:latin typeface="Cambria Math"/>
                      </a:rPr>
                      <m:t>𝑑</m:t>
                    </m:r>
                  </m:oMath>
                </a14:m>
                <a:r>
                  <a:rPr lang="fr-FR" altLang="zh-TW" sz="2000" dirty="0" smtClean="0"/>
                  <a:t> are constants, </a:t>
                </a:r>
                <a:r>
                  <a:rPr lang="fr-FR" altLang="zh-TW" sz="2000" dirty="0" err="1" smtClean="0"/>
                  <a:t>then</a:t>
                </a:r>
                <a:r>
                  <a:rPr lang="fr-FR" altLang="zh-TW" sz="2000" dirty="0" smtClean="0"/>
                  <a:t> the graph of the </a:t>
                </a:r>
                <a:r>
                  <a:rPr lang="fr-FR" altLang="zh-TW" sz="2000" dirty="0" err="1" smtClean="0"/>
                  <a:t>equation</a:t>
                </a:r>
                <a:r>
                  <a:rPr lang="fr-FR" altLang="zh-TW" sz="2000" dirty="0" smtClean="0"/>
                  <a:t> </a:t>
                </a:r>
              </a:p>
              <a:p>
                <a:pPr marL="0" indent="0" algn="just">
                  <a:buNone/>
                </a:pPr>
                <a14:m>
                  <m:oMathPara xmlns:m="http://schemas.openxmlformats.org/officeDocument/2006/math">
                    <m:oMathParaPr>
                      <m:jc m:val="center"/>
                    </m:oMathParaPr>
                    <m:oMath xmlns:m="http://schemas.openxmlformats.org/officeDocument/2006/math">
                      <m:r>
                        <a:rPr lang="fr-FR" altLang="zh-TW" sz="2000" b="0" i="1" smtClean="0">
                          <a:latin typeface="Cambria Math"/>
                        </a:rPr>
                        <m:t>𝑎𝑥</m:t>
                      </m:r>
                      <m:r>
                        <a:rPr lang="fr-FR" altLang="zh-TW" sz="2000" b="0" i="1" smtClean="0">
                          <a:latin typeface="Cambria Math"/>
                        </a:rPr>
                        <m:t>+</m:t>
                      </m:r>
                      <m:r>
                        <a:rPr lang="fr-FR" altLang="zh-TW" sz="2000" b="0" i="1" smtClean="0">
                          <a:latin typeface="Cambria Math"/>
                        </a:rPr>
                        <m:t>𝑏𝑦</m:t>
                      </m:r>
                      <m:r>
                        <a:rPr lang="fr-FR" altLang="zh-TW" sz="2000" b="0" i="1" smtClean="0">
                          <a:latin typeface="Cambria Math"/>
                        </a:rPr>
                        <m:t>+</m:t>
                      </m:r>
                      <m:r>
                        <a:rPr lang="fr-FR" altLang="zh-TW" sz="2000" b="0" i="1" smtClean="0">
                          <a:latin typeface="Cambria Math"/>
                        </a:rPr>
                        <m:t>𝑐𝑧</m:t>
                      </m:r>
                      <m:r>
                        <a:rPr lang="fr-FR" altLang="zh-TW" sz="2000" b="0" i="1" smtClean="0">
                          <a:latin typeface="Cambria Math"/>
                        </a:rPr>
                        <m:t>+</m:t>
                      </m:r>
                      <m:r>
                        <a:rPr lang="fr-FR" altLang="zh-TW" sz="2000" b="0" i="1" smtClean="0">
                          <a:latin typeface="Cambria Math"/>
                        </a:rPr>
                        <m:t>𝑑</m:t>
                      </m:r>
                      <m:r>
                        <a:rPr lang="fr-FR" altLang="zh-TW" sz="2000" b="0" i="1" smtClean="0">
                          <a:latin typeface="Cambria Math"/>
                        </a:rPr>
                        <m:t>=0</m:t>
                      </m:r>
                    </m:oMath>
                  </m:oMathPara>
                </a14:m>
                <a:endParaRPr lang="fr-FR" altLang="zh-TW" sz="2000" dirty="0" smtClean="0"/>
              </a:p>
              <a:p>
                <a:pPr marL="0" indent="0" algn="just">
                  <a:buNone/>
                </a:pPr>
                <a:r>
                  <a:rPr lang="fr-FR" altLang="zh-TW" sz="2000" dirty="0" err="1" smtClean="0"/>
                  <a:t>is</a:t>
                </a:r>
                <a:r>
                  <a:rPr lang="fr-FR" altLang="zh-TW" sz="2000" dirty="0" smtClean="0"/>
                  <a:t> a plane </a:t>
                </a:r>
                <a:r>
                  <a:rPr lang="fr-FR" altLang="zh-TW" sz="2000" dirty="0" err="1" smtClean="0"/>
                  <a:t>that</a:t>
                </a:r>
                <a:r>
                  <a:rPr lang="fr-FR" altLang="zh-TW" sz="2000" dirty="0" smtClean="0"/>
                  <a:t> has the </a:t>
                </a:r>
                <a:r>
                  <a:rPr lang="fr-FR" altLang="zh-TW" sz="2000" dirty="0" err="1" smtClean="0"/>
                  <a:t>vector</a:t>
                </a:r>
                <a:r>
                  <a:rPr lang="fr-FR" altLang="zh-TW" sz="2000" dirty="0" smtClean="0"/>
                  <a:t> </a:t>
                </a:r>
                <a14:m>
                  <m:oMath xmlns:m="http://schemas.openxmlformats.org/officeDocument/2006/math">
                    <m:r>
                      <a:rPr lang="fr-FR" altLang="zh-TW" sz="2000" b="1" i="1" smtClean="0">
                        <a:latin typeface="Cambria Math"/>
                      </a:rPr>
                      <m:t>𝒏</m:t>
                    </m:r>
                    <m:r>
                      <a:rPr lang="fr-FR" altLang="zh-TW" sz="2000" b="0" i="1" smtClean="0">
                        <a:latin typeface="Cambria Math"/>
                      </a:rPr>
                      <m:t>=</m:t>
                    </m:r>
                    <m:d>
                      <m:dPr>
                        <m:ctrlPr>
                          <a:rPr lang="fr-FR" altLang="zh-TW" sz="2000" b="0" i="1" smtClean="0">
                            <a:latin typeface="Cambria Math"/>
                          </a:rPr>
                        </m:ctrlPr>
                      </m:dPr>
                      <m:e>
                        <m:r>
                          <a:rPr lang="fr-FR" altLang="zh-TW" sz="2000" b="0" i="1" smtClean="0">
                            <a:latin typeface="Cambria Math"/>
                          </a:rPr>
                          <m:t>𝑎</m:t>
                        </m:r>
                        <m:r>
                          <a:rPr lang="fr-FR" altLang="zh-TW" sz="2000" b="0" i="1" smtClean="0">
                            <a:latin typeface="Cambria Math"/>
                          </a:rPr>
                          <m:t>,</m:t>
                        </m:r>
                        <m:r>
                          <a:rPr lang="fr-FR" altLang="zh-TW" sz="2000" b="0" i="1" smtClean="0">
                            <a:latin typeface="Cambria Math"/>
                          </a:rPr>
                          <m:t>𝑏</m:t>
                        </m:r>
                        <m:r>
                          <a:rPr lang="fr-FR" altLang="zh-TW" sz="2000" b="0" i="1" smtClean="0">
                            <a:latin typeface="Cambria Math"/>
                          </a:rPr>
                          <m:t>,</m:t>
                        </m:r>
                        <m:r>
                          <a:rPr lang="fr-FR" altLang="zh-TW" sz="2000" b="0" i="1" smtClean="0">
                            <a:latin typeface="Cambria Math"/>
                          </a:rPr>
                          <m:t>𝑐</m:t>
                        </m:r>
                      </m:e>
                    </m:d>
                  </m:oMath>
                </a14:m>
                <a:r>
                  <a:rPr lang="fr-FR" altLang="zh-TW" sz="2000" b="1" dirty="0" smtClean="0"/>
                  <a:t> </a:t>
                </a:r>
                <a:r>
                  <a:rPr lang="fr-FR" altLang="zh-TW" sz="2000" dirty="0" smtClean="0"/>
                  <a:t>as a normal.</a:t>
                </a:r>
                <a:endParaRPr lang="fr-FR" altLang="zh-TW" sz="2000" b="1" dirty="0" smtClean="0"/>
              </a:p>
              <a:p>
                <a:pPr marL="0" indent="0" algn="just">
                  <a:buNone/>
                </a:pPr>
                <a:endParaRPr lang="fr-FR" altLang="zh-TW" sz="2000" dirty="0" smtClean="0"/>
              </a:p>
            </p:txBody>
          </p:sp>
        </mc:Choice>
        <mc:Fallback>
          <p:sp>
            <p:nvSpPr>
              <p:cNvPr id="9" name="Rectangle 5"/>
              <p:cNvSpPr txBox="1">
                <a:spLocks noRot="1" noChangeAspect="1" noMove="1" noResize="1" noEditPoints="1" noAdjustHandles="1" noChangeArrowheads="1" noChangeShapeType="1" noTextEdit="1"/>
              </p:cNvSpPr>
              <p:nvPr/>
            </p:nvSpPr>
            <p:spPr>
              <a:xfrm>
                <a:off x="640485" y="1314729"/>
                <a:ext cx="5155651" cy="4896543"/>
              </a:xfrm>
              <a:prstGeom prst="rect">
                <a:avLst/>
              </a:prstGeom>
              <a:blipFill rotWithShape="1">
                <a:blip r:embed="rId5" cstate="print"/>
                <a:stretch>
                  <a:fillRect l="-1182" t="-498" r="-2719"/>
                </a:stretch>
              </a:blipFill>
            </p:spPr>
            <p:txBody>
              <a:bodyPr/>
              <a:lstStyle/>
              <a:p>
                <a:r>
                  <a:rPr lang="en-US">
                    <a:noFill/>
                  </a:rPr>
                  <a:t> </a:t>
                </a:r>
              </a:p>
            </p:txBody>
          </p:sp>
        </mc:Fallback>
      </mc:AlternateContent>
    </p:spTree>
    <p:extLst>
      <p:ext uri="{BB962C8B-B14F-4D97-AF65-F5344CB8AC3E}">
        <p14:creationId xmlns:p14="http://schemas.microsoft.com/office/powerpoint/2010/main" xmlns="" val="2783112028"/>
      </p:ext>
    </p:extLst>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Vector</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planes</a:t>
            </a:r>
            <a:endParaRPr lang="en-CA" sz="3200" dirty="0">
              <a:solidFill>
                <a:srgbClr val="3333FF"/>
              </a:solidFill>
              <a:effectLst>
                <a:outerShdw blurRad="38100" dist="38100" dir="2700000" algn="tl">
                  <a:srgbClr val="C0C0C0"/>
                </a:outerShdw>
              </a:effectLst>
            </a:endParaRPr>
          </a:p>
        </p:txBody>
      </p:sp>
      <p:pic>
        <p:nvPicPr>
          <p:cNvPr id="9216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560" y="1412776"/>
            <a:ext cx="7992120" cy="4122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82096520"/>
      </p:ext>
    </p:extLst>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Vector</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equations</a:t>
            </a:r>
            <a:r>
              <a:rPr lang="fr-FR" sz="3200" dirty="0" smtClean="0">
                <a:solidFill>
                  <a:srgbClr val="3333FF"/>
                </a:solidFill>
                <a:effectLst>
                  <a:outerShdw blurRad="38100" dist="38100" dir="2700000" algn="tl">
                    <a:srgbClr val="C0C0C0"/>
                  </a:outerShdw>
                </a:effectLst>
              </a:rPr>
              <a:t> of planes</a:t>
            </a:r>
            <a:endParaRPr lang="en-CA" sz="3200" dirty="0">
              <a:solidFill>
                <a:srgbClr val="3333FF"/>
              </a:solidFill>
              <a:effectLst>
                <a:outerShdw blurRad="38100" dist="38100" dir="2700000" algn="tl">
                  <a:srgbClr val="C0C0C0"/>
                </a:outerShdw>
              </a:effectLst>
            </a:endParaRPr>
          </a:p>
        </p:txBody>
      </p:sp>
      <p:pic>
        <p:nvPicPr>
          <p:cNvPr id="9318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8073" y="1412776"/>
            <a:ext cx="8027615" cy="31969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22240680"/>
      </p:ext>
    </p:extLst>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15950" y="1340768"/>
                <a:ext cx="5044198" cy="493389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en-US" altLang="zh-TW" sz="2000" dirty="0">
                    <a:solidFill>
                      <a:srgbClr val="3333FF"/>
                    </a:solidFill>
                    <a:latin typeface="Arial" charset="0"/>
                    <a:cs typeface="Arial" charset="0"/>
                  </a:rPr>
                  <a:t>Definition</a:t>
                </a:r>
                <a:r>
                  <a:rPr lang="en-US" altLang="zh-TW" sz="2000" dirty="0" smtClean="0"/>
                  <a:t>: A </a:t>
                </a:r>
                <a:r>
                  <a:rPr lang="en-US" altLang="zh-TW" sz="2000" dirty="0"/>
                  <a:t>vector-valued function, or vector function, is simply a function </a:t>
                </a:r>
                <a:r>
                  <a:rPr lang="en-US" altLang="zh-TW" sz="2000" dirty="0" smtClean="0"/>
                  <a:t>whose domain </a:t>
                </a:r>
                <a:r>
                  <a:rPr lang="en-US" altLang="zh-TW" sz="2000" dirty="0"/>
                  <a:t>is a set of real numbers and whose range is a set of vectors</a:t>
                </a:r>
                <a:r>
                  <a:rPr lang="en-US" altLang="zh-TW" sz="2000" dirty="0" smtClean="0"/>
                  <a:t>.</a:t>
                </a:r>
              </a:p>
              <a:p>
                <a:pPr marL="0" indent="0" algn="just">
                  <a:buNone/>
                </a:pPr>
                <a:endParaRPr lang="en-US" altLang="zh-TW" sz="2000" dirty="0" smtClean="0"/>
              </a:p>
              <a:p>
                <a:pPr marL="0" indent="0" algn="just">
                  <a:buNone/>
                </a:pPr>
                <a:r>
                  <a:rPr lang="en-US" altLang="zh-TW" sz="2000" dirty="0"/>
                  <a:t>For every number </a:t>
                </a:r>
                <a14:m>
                  <m:oMath xmlns:m="http://schemas.openxmlformats.org/officeDocument/2006/math">
                    <m:r>
                      <a:rPr lang="en-US" altLang="zh-TW" sz="2000" i="1" dirty="0" smtClean="0">
                        <a:latin typeface="Cambria Math"/>
                      </a:rPr>
                      <m:t>𝑡</m:t>
                    </m:r>
                  </m:oMath>
                </a14:m>
                <a:r>
                  <a:rPr lang="en-US" altLang="zh-TW" sz="2000" dirty="0"/>
                  <a:t> in the domain of </a:t>
                </a:r>
                <a14:m>
                  <m:oMath xmlns:m="http://schemas.openxmlformats.org/officeDocument/2006/math">
                    <m:r>
                      <a:rPr lang="en-US" altLang="zh-TW" sz="2000" i="1" dirty="0" smtClean="0">
                        <a:latin typeface="Cambria Math"/>
                      </a:rPr>
                      <m:t>𝑟</m:t>
                    </m:r>
                  </m:oMath>
                </a14:m>
                <a:r>
                  <a:rPr lang="en-US" altLang="zh-TW" sz="2000" dirty="0"/>
                  <a:t> there is a unique vector </a:t>
                </a:r>
                <a:r>
                  <a:rPr lang="en-US" altLang="zh-TW" sz="2000" dirty="0" smtClean="0"/>
                  <a:t>denoted </a:t>
                </a:r>
                <a:r>
                  <a:rPr lang="en-US" altLang="zh-TW" sz="2000" dirty="0"/>
                  <a:t>by </a:t>
                </a:r>
                <a14:m>
                  <m:oMath xmlns:m="http://schemas.openxmlformats.org/officeDocument/2006/math">
                    <m:r>
                      <a:rPr lang="en-US" altLang="zh-TW" sz="2000" i="1" dirty="0" smtClean="0">
                        <a:latin typeface="Cambria Math"/>
                      </a:rPr>
                      <m:t>𝑟</m:t>
                    </m:r>
                    <m:d>
                      <m:dPr>
                        <m:ctrlPr>
                          <a:rPr lang="en-US" altLang="zh-TW" sz="2000" i="1" dirty="0" smtClean="0">
                            <a:latin typeface="Cambria Math"/>
                          </a:rPr>
                        </m:ctrlPr>
                      </m:dPr>
                      <m:e>
                        <m:r>
                          <a:rPr lang="en-US" altLang="zh-TW" sz="2000" i="1" dirty="0" smtClean="0">
                            <a:latin typeface="Cambria Math"/>
                          </a:rPr>
                          <m:t>𝑡</m:t>
                        </m:r>
                      </m:e>
                    </m:d>
                    <m:r>
                      <a:rPr lang="fr-FR" altLang="zh-TW" sz="2000" b="0" i="1" dirty="0" smtClean="0">
                        <a:latin typeface="Cambria Math"/>
                      </a:rPr>
                      <m:t>∈</m:t>
                    </m:r>
                    <m:sSup>
                      <m:sSupPr>
                        <m:ctrlPr>
                          <a:rPr lang="fr-FR" altLang="zh-TW" sz="2000" b="0" i="1" dirty="0" smtClean="0">
                            <a:latin typeface="Cambria Math"/>
                          </a:rPr>
                        </m:ctrlPr>
                      </m:sSupPr>
                      <m:e>
                        <m:r>
                          <a:rPr lang="fr-FR" altLang="zh-TW" sz="2000" b="0" i="1" dirty="0" smtClean="0">
                            <a:latin typeface="Cambria Math"/>
                          </a:rPr>
                          <m:t>𝑅</m:t>
                        </m:r>
                      </m:e>
                      <m:sup>
                        <m:r>
                          <a:rPr lang="fr-FR" altLang="zh-TW" sz="2000" b="0" i="1" dirty="0" smtClean="0">
                            <a:latin typeface="Cambria Math"/>
                          </a:rPr>
                          <m:t>3</m:t>
                        </m:r>
                      </m:sup>
                    </m:sSup>
                  </m:oMath>
                </a14:m>
                <a:r>
                  <a:rPr lang="en-US" altLang="zh-TW" sz="2000" dirty="0" smtClean="0"/>
                  <a:t>. </a:t>
                </a:r>
              </a:p>
              <a:p>
                <a:pPr marL="0" indent="0" algn="just">
                  <a:buNone/>
                </a:pPr>
                <a:endParaRPr lang="en-US" altLang="zh-TW" sz="2000" dirty="0"/>
              </a:p>
              <a:p>
                <a:pPr marL="0" indent="0" algn="just">
                  <a:buNone/>
                </a:pPr>
                <a:r>
                  <a:rPr lang="en-US" altLang="zh-TW" sz="2000" dirty="0" smtClean="0"/>
                  <a:t>If </a:t>
                </a:r>
                <a14:m>
                  <m:oMath xmlns:m="http://schemas.openxmlformats.org/officeDocument/2006/math">
                    <m:r>
                      <a:rPr lang="en-US" altLang="zh-TW" sz="2000" i="1" dirty="0" smtClean="0">
                        <a:latin typeface="Cambria Math"/>
                      </a:rPr>
                      <m:t>𝑓</m:t>
                    </m:r>
                    <m:r>
                      <a:rPr lang="en-US" altLang="zh-TW" sz="2000" i="1" dirty="0" smtClean="0">
                        <a:latin typeface="Cambria Math"/>
                      </a:rPr>
                      <m:t>(</m:t>
                    </m:r>
                    <m:r>
                      <a:rPr lang="en-US" altLang="zh-TW" sz="2000" i="1" dirty="0" smtClean="0">
                        <a:latin typeface="Cambria Math"/>
                      </a:rPr>
                      <m:t>𝑡</m:t>
                    </m:r>
                    <m:r>
                      <a:rPr lang="en-US" altLang="zh-TW" sz="2000" i="1" dirty="0" smtClean="0">
                        <a:latin typeface="Cambria Math"/>
                      </a:rPr>
                      <m:t>),  </m:t>
                    </m:r>
                    <m:r>
                      <a:rPr lang="en-US" altLang="zh-TW" sz="2000" i="1" dirty="0" smtClean="0">
                        <a:latin typeface="Cambria Math"/>
                      </a:rPr>
                      <m:t>𝑔</m:t>
                    </m:r>
                    <m:r>
                      <a:rPr lang="en-US" altLang="zh-TW" sz="2000" i="1" dirty="0" smtClean="0">
                        <a:latin typeface="Cambria Math"/>
                      </a:rPr>
                      <m:t>(</m:t>
                    </m:r>
                    <m:r>
                      <a:rPr lang="en-US" altLang="zh-TW" sz="2000" i="1" dirty="0" smtClean="0">
                        <a:latin typeface="Cambria Math"/>
                      </a:rPr>
                      <m:t>𝑡</m:t>
                    </m:r>
                    <m:r>
                      <a:rPr lang="en-US" altLang="zh-TW" sz="2000" i="1" dirty="0" smtClean="0">
                        <a:latin typeface="Cambria Math"/>
                      </a:rPr>
                      <m:t>)</m:t>
                    </m:r>
                  </m:oMath>
                </a14:m>
                <a:r>
                  <a:rPr lang="en-US" altLang="zh-TW" sz="2000" dirty="0"/>
                  <a:t>, and </a:t>
                </a:r>
                <a14:m>
                  <m:oMath xmlns:m="http://schemas.openxmlformats.org/officeDocument/2006/math">
                    <m:r>
                      <a:rPr lang="en-US" altLang="zh-TW" sz="2000" i="1" dirty="0" smtClean="0">
                        <a:latin typeface="Cambria Math"/>
                      </a:rPr>
                      <m:t>h</m:t>
                    </m:r>
                    <m:r>
                      <a:rPr lang="en-US" altLang="zh-TW" sz="2000" i="1" dirty="0" smtClean="0">
                        <a:latin typeface="Cambria Math"/>
                      </a:rPr>
                      <m:t>(</m:t>
                    </m:r>
                    <m:r>
                      <a:rPr lang="en-US" altLang="zh-TW" sz="2000" i="1" dirty="0" smtClean="0">
                        <a:latin typeface="Cambria Math"/>
                      </a:rPr>
                      <m:t>𝑡</m:t>
                    </m:r>
                    <m:r>
                      <a:rPr lang="en-US" altLang="zh-TW" sz="2000" i="1" dirty="0" smtClean="0">
                        <a:latin typeface="Cambria Math"/>
                      </a:rPr>
                      <m:t>)</m:t>
                    </m:r>
                  </m:oMath>
                </a14:m>
                <a:r>
                  <a:rPr lang="en-US" altLang="zh-TW" sz="2000" dirty="0"/>
                  <a:t> are the components of the vector </a:t>
                </a:r>
                <a14:m>
                  <m:oMath xmlns:m="http://schemas.openxmlformats.org/officeDocument/2006/math">
                    <m:r>
                      <a:rPr lang="en-US" altLang="zh-TW" sz="2000" i="1" dirty="0" smtClean="0">
                        <a:latin typeface="Cambria Math"/>
                      </a:rPr>
                      <m:t>𝑟</m:t>
                    </m:r>
                    <m:r>
                      <a:rPr lang="en-US" altLang="zh-TW" sz="2000" i="1" dirty="0" smtClean="0">
                        <a:latin typeface="Cambria Math"/>
                      </a:rPr>
                      <m:t>(</m:t>
                    </m:r>
                    <m:r>
                      <a:rPr lang="en-US" altLang="zh-TW" sz="2000" i="1" dirty="0" smtClean="0">
                        <a:latin typeface="Cambria Math"/>
                      </a:rPr>
                      <m:t>𝑡</m:t>
                    </m:r>
                    <m:r>
                      <a:rPr lang="en-US" altLang="zh-TW" sz="2000" i="1" dirty="0" smtClean="0">
                        <a:latin typeface="Cambria Math"/>
                      </a:rPr>
                      <m:t>)</m:t>
                    </m:r>
                  </m:oMath>
                </a14:m>
                <a:r>
                  <a:rPr lang="en-US" altLang="zh-TW" sz="2000" dirty="0"/>
                  <a:t>, then </a:t>
                </a:r>
                <a14:m>
                  <m:oMath xmlns:m="http://schemas.openxmlformats.org/officeDocument/2006/math">
                    <m:r>
                      <a:rPr lang="en-US" altLang="zh-TW" sz="2000" i="1" dirty="0" smtClean="0">
                        <a:latin typeface="Cambria Math"/>
                      </a:rPr>
                      <m:t>𝑓</m:t>
                    </m:r>
                    <m:r>
                      <a:rPr lang="en-US" altLang="zh-TW" sz="2000" i="1" dirty="0" smtClean="0">
                        <a:latin typeface="Cambria Math"/>
                      </a:rPr>
                      <m:t>, </m:t>
                    </m:r>
                    <m:r>
                      <a:rPr lang="en-US" altLang="zh-TW" sz="2000" i="1" dirty="0" smtClean="0">
                        <a:latin typeface="Cambria Math"/>
                      </a:rPr>
                      <m:t>𝑔</m:t>
                    </m:r>
                  </m:oMath>
                </a14:m>
                <a:r>
                  <a:rPr lang="en-US" altLang="zh-TW" sz="2000" dirty="0"/>
                  <a:t>, and </a:t>
                </a:r>
                <a14:m>
                  <m:oMath xmlns:m="http://schemas.openxmlformats.org/officeDocument/2006/math">
                    <m:r>
                      <a:rPr lang="en-US" altLang="zh-TW" sz="2000" i="1" dirty="0" smtClean="0">
                        <a:latin typeface="Cambria Math"/>
                      </a:rPr>
                      <m:t>h</m:t>
                    </m:r>
                    <m:r>
                      <a:rPr lang="en-US" altLang="zh-TW" sz="2000" i="1" dirty="0" smtClean="0">
                        <a:latin typeface="Cambria Math"/>
                      </a:rPr>
                      <m:t> </m:t>
                    </m:r>
                  </m:oMath>
                </a14:m>
                <a:r>
                  <a:rPr lang="en-US" altLang="zh-TW" sz="2000" dirty="0"/>
                  <a:t>are real-valued functions called the component functions of </a:t>
                </a:r>
                <a14:m>
                  <m:oMath xmlns:m="http://schemas.openxmlformats.org/officeDocument/2006/math">
                    <m:r>
                      <a:rPr lang="en-US" altLang="zh-TW" sz="2000" i="1" dirty="0" smtClean="0">
                        <a:latin typeface="Cambria Math"/>
                      </a:rPr>
                      <m:t>𝑟</m:t>
                    </m:r>
                  </m:oMath>
                </a14:m>
                <a:r>
                  <a:rPr lang="en-US" altLang="zh-TW" sz="2000" dirty="0"/>
                  <a:t> and we can </a:t>
                </a:r>
                <a:r>
                  <a:rPr lang="en-US" altLang="zh-TW" sz="2000" dirty="0" smtClean="0"/>
                  <a:t>write</a:t>
                </a:r>
                <a:endParaRPr lang="fr-FR" altLang="zh-TW" sz="2000" b="0" i="1" dirty="0" smtClean="0">
                  <a:solidFill>
                    <a:schemeClr val="tx1"/>
                  </a:solidFill>
                  <a:latin typeface="Cambria Math"/>
                </a:endParaRPr>
              </a:p>
              <a:p>
                <a:pPr marL="0" indent="0">
                  <a:buNone/>
                </a:pPr>
                <a14:m>
                  <m:oMathPara xmlns:m="http://schemas.openxmlformats.org/officeDocument/2006/math">
                    <m:oMathParaPr>
                      <m:jc m:val="centerGroup"/>
                    </m:oMathParaPr>
                    <m:oMath xmlns:m="http://schemas.openxmlformats.org/officeDocument/2006/math">
                      <m:r>
                        <a:rPr lang="fr-FR" altLang="zh-TW" sz="2000" b="0" i="1" smtClean="0">
                          <a:solidFill>
                            <a:schemeClr val="tx1"/>
                          </a:solidFill>
                          <a:latin typeface="Cambria Math"/>
                        </a:rPr>
                        <m:t>𝑟</m:t>
                      </m:r>
                      <m:d>
                        <m:dPr>
                          <m:ctrlPr>
                            <a:rPr lang="fr-FR" altLang="zh-TW" sz="2000" b="0" i="1" smtClean="0">
                              <a:solidFill>
                                <a:schemeClr val="tx1"/>
                              </a:solidFill>
                              <a:latin typeface="Cambria Math"/>
                            </a:rPr>
                          </m:ctrlPr>
                        </m:dPr>
                        <m:e>
                          <m:r>
                            <a:rPr lang="fr-FR" altLang="zh-TW" sz="2000" b="0" i="1" smtClean="0">
                              <a:solidFill>
                                <a:schemeClr val="tx1"/>
                              </a:solidFill>
                              <a:latin typeface="Cambria Math"/>
                            </a:rPr>
                            <m:t>𝑡</m:t>
                          </m:r>
                        </m:e>
                      </m:d>
                      <m:r>
                        <a:rPr lang="fr-FR" altLang="zh-TW" sz="2000" b="0" i="1" smtClean="0">
                          <a:solidFill>
                            <a:schemeClr val="tx1"/>
                          </a:solidFill>
                          <a:latin typeface="Cambria Math"/>
                        </a:rPr>
                        <m:t>=</m:t>
                      </m:r>
                      <m:r>
                        <a:rPr lang="fr-FR" altLang="zh-TW" sz="2000" b="0" i="1" smtClean="0">
                          <a:solidFill>
                            <a:schemeClr val="tx1"/>
                          </a:solidFill>
                          <a:latin typeface="Cambria Math"/>
                        </a:rPr>
                        <m:t>𝑓</m:t>
                      </m:r>
                      <m:d>
                        <m:dPr>
                          <m:ctrlPr>
                            <a:rPr lang="fr-FR" altLang="zh-TW" sz="2000" b="0" i="1" smtClean="0">
                              <a:solidFill>
                                <a:schemeClr val="tx1"/>
                              </a:solidFill>
                              <a:latin typeface="Cambria Math"/>
                            </a:rPr>
                          </m:ctrlPr>
                        </m:dPr>
                        <m:e>
                          <m:r>
                            <a:rPr lang="fr-FR" altLang="zh-TW" sz="2000" b="0" i="1" smtClean="0">
                              <a:solidFill>
                                <a:schemeClr val="tx1"/>
                              </a:solidFill>
                              <a:latin typeface="Cambria Math"/>
                            </a:rPr>
                            <m:t>𝑡</m:t>
                          </m:r>
                        </m:e>
                      </m:d>
                      <m:r>
                        <a:rPr lang="fr-FR" altLang="zh-TW" sz="2000" b="0" i="1" smtClean="0">
                          <a:solidFill>
                            <a:schemeClr val="tx1"/>
                          </a:solidFill>
                          <a:latin typeface="Cambria Math"/>
                        </a:rPr>
                        <m:t>𝑖</m:t>
                      </m:r>
                      <m:r>
                        <a:rPr lang="fr-FR" altLang="zh-TW" sz="2000" b="0" i="1" smtClean="0">
                          <a:solidFill>
                            <a:schemeClr val="tx1"/>
                          </a:solidFill>
                          <a:latin typeface="Cambria Math"/>
                        </a:rPr>
                        <m:t>+</m:t>
                      </m:r>
                      <m:r>
                        <a:rPr lang="fr-FR" altLang="zh-TW" sz="2000" b="0" i="1" smtClean="0">
                          <a:solidFill>
                            <a:schemeClr val="tx1"/>
                          </a:solidFill>
                          <a:latin typeface="Cambria Math"/>
                        </a:rPr>
                        <m:t>𝑔</m:t>
                      </m:r>
                      <m:d>
                        <m:dPr>
                          <m:ctrlPr>
                            <a:rPr lang="fr-FR" altLang="zh-TW" sz="2000" b="0" i="1" smtClean="0">
                              <a:solidFill>
                                <a:schemeClr val="tx1"/>
                              </a:solidFill>
                              <a:latin typeface="Cambria Math"/>
                            </a:rPr>
                          </m:ctrlPr>
                        </m:dPr>
                        <m:e>
                          <m:r>
                            <a:rPr lang="fr-FR" altLang="zh-TW" sz="2000" b="0" i="1" smtClean="0">
                              <a:solidFill>
                                <a:schemeClr val="tx1"/>
                              </a:solidFill>
                              <a:latin typeface="Cambria Math"/>
                            </a:rPr>
                            <m:t>𝑡</m:t>
                          </m:r>
                        </m:e>
                      </m:d>
                      <m:r>
                        <a:rPr lang="fr-FR" altLang="zh-TW" sz="2000" b="0" i="1" smtClean="0">
                          <a:solidFill>
                            <a:schemeClr val="tx1"/>
                          </a:solidFill>
                          <a:latin typeface="Cambria Math"/>
                        </a:rPr>
                        <m:t>𝑗</m:t>
                      </m:r>
                      <m:r>
                        <a:rPr lang="fr-FR" altLang="zh-TW" sz="2000" b="0" i="1" smtClean="0">
                          <a:solidFill>
                            <a:schemeClr val="tx1"/>
                          </a:solidFill>
                          <a:latin typeface="Cambria Math"/>
                        </a:rPr>
                        <m:t>+</m:t>
                      </m:r>
                      <m:r>
                        <a:rPr lang="fr-FR" altLang="zh-TW" sz="2000" b="0" i="1" smtClean="0">
                          <a:solidFill>
                            <a:schemeClr val="tx1"/>
                          </a:solidFill>
                          <a:latin typeface="Cambria Math"/>
                        </a:rPr>
                        <m:t>h</m:t>
                      </m:r>
                      <m:d>
                        <m:dPr>
                          <m:ctrlPr>
                            <a:rPr lang="fr-FR" altLang="zh-TW" sz="2000" b="0" i="1" smtClean="0">
                              <a:solidFill>
                                <a:schemeClr val="tx1"/>
                              </a:solidFill>
                              <a:latin typeface="Cambria Math"/>
                            </a:rPr>
                          </m:ctrlPr>
                        </m:dPr>
                        <m:e>
                          <m:r>
                            <a:rPr lang="fr-FR" altLang="zh-TW" sz="2000" b="0" i="1" smtClean="0">
                              <a:solidFill>
                                <a:schemeClr val="tx1"/>
                              </a:solidFill>
                              <a:latin typeface="Cambria Math"/>
                            </a:rPr>
                            <m:t>𝑡</m:t>
                          </m:r>
                        </m:e>
                      </m:d>
                      <m:r>
                        <a:rPr lang="fr-FR" altLang="zh-TW" sz="2000" b="0" i="1" smtClean="0">
                          <a:solidFill>
                            <a:schemeClr val="tx1"/>
                          </a:solidFill>
                          <a:latin typeface="Cambria Math"/>
                        </a:rPr>
                        <m:t>𝑘</m:t>
                      </m:r>
                    </m:oMath>
                  </m:oMathPara>
                </a14:m>
                <a:endParaRPr lang="fr-FR" altLang="zh-TW" sz="2000" b="0" dirty="0" smtClean="0">
                  <a:solidFill>
                    <a:schemeClr val="tx1"/>
                  </a:solidFill>
                  <a:latin typeface="Arial" charset="0"/>
                </a:endParaRPr>
              </a:p>
            </p:txBody>
          </p:sp>
        </mc:Choice>
        <mc:Fallback>
          <p:sp>
            <p:nvSpPr>
              <p:cNvPr id="14" name="Rectangle 5"/>
              <p:cNvSpPr txBox="1">
                <a:spLocks noRot="1" noChangeAspect="1" noMove="1" noResize="1" noEditPoints="1" noAdjustHandles="1" noChangeArrowheads="1" noChangeShapeType="1" noTextEdit="1"/>
              </p:cNvSpPr>
              <p:nvPr/>
            </p:nvSpPr>
            <p:spPr>
              <a:xfrm>
                <a:off x="615950" y="1340768"/>
                <a:ext cx="5044198" cy="4933897"/>
              </a:xfrm>
              <a:prstGeom prst="rect">
                <a:avLst/>
              </a:prstGeom>
              <a:blipFill rotWithShape="1">
                <a:blip r:embed="rId4" cstate="print"/>
                <a:stretch>
                  <a:fillRect l="-1208" t="-494" r="-2778"/>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Vector-valued</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functions</a:t>
            </a:r>
            <a:endParaRPr lang="en-CA" sz="3200" dirty="0">
              <a:solidFill>
                <a:srgbClr val="3333FF"/>
              </a:solidFill>
              <a:effectLst>
                <a:outerShdw blurRad="38100" dist="38100" dir="2700000" algn="tl">
                  <a:srgbClr val="C0C0C0"/>
                </a:outerShdw>
              </a:effectLst>
            </a:endParaRPr>
          </a:p>
        </p:txBody>
      </p:sp>
      <p:grpSp>
        <p:nvGrpSpPr>
          <p:cNvPr id="15" name="Group 14"/>
          <p:cNvGrpSpPr/>
          <p:nvPr/>
        </p:nvGrpSpPr>
        <p:grpSpPr>
          <a:xfrm>
            <a:off x="5796136" y="1538150"/>
            <a:ext cx="2937213" cy="1656184"/>
            <a:chOff x="1214033" y="3041907"/>
            <a:chExt cx="3295622" cy="1934214"/>
          </a:xfrm>
        </p:grpSpPr>
        <p:grpSp>
          <p:nvGrpSpPr>
            <p:cNvPr id="16" name="Group 15"/>
            <p:cNvGrpSpPr/>
            <p:nvPr/>
          </p:nvGrpSpPr>
          <p:grpSpPr>
            <a:xfrm>
              <a:off x="1214033" y="3041907"/>
              <a:ext cx="3295622" cy="1934214"/>
              <a:chOff x="1414026" y="3258074"/>
              <a:chExt cx="4382110" cy="2695805"/>
            </a:xfrm>
          </p:grpSpPr>
          <p:grpSp>
            <p:nvGrpSpPr>
              <p:cNvPr id="18" name="Group 17"/>
              <p:cNvGrpSpPr/>
              <p:nvPr/>
            </p:nvGrpSpPr>
            <p:grpSpPr>
              <a:xfrm>
                <a:off x="1414026" y="3258074"/>
                <a:ext cx="4382110" cy="2695805"/>
                <a:chOff x="1414026" y="3258074"/>
                <a:chExt cx="4382110" cy="2695805"/>
              </a:xfrm>
            </p:grpSpPr>
            <p:grpSp>
              <p:nvGrpSpPr>
                <p:cNvPr id="20" name="Group 11"/>
                <p:cNvGrpSpPr>
                  <a:grpSpLocks/>
                </p:cNvGrpSpPr>
                <p:nvPr/>
              </p:nvGrpSpPr>
              <p:grpSpPr bwMode="auto">
                <a:xfrm>
                  <a:off x="1414026" y="3258074"/>
                  <a:ext cx="4267200" cy="2044700"/>
                  <a:chOff x="2064" y="1298"/>
                  <a:chExt cx="2688" cy="1288"/>
                </a:xfrm>
              </p:grpSpPr>
              <p:sp>
                <p:nvSpPr>
                  <p:cNvPr id="28" name="Line 3"/>
                  <p:cNvSpPr>
                    <a:spLocks noChangeShapeType="1"/>
                  </p:cNvSpPr>
                  <p:nvPr/>
                </p:nvSpPr>
                <p:spPr bwMode="auto">
                  <a:xfrm flipH="1">
                    <a:off x="2496" y="1298"/>
                    <a:ext cx="0" cy="128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 name="Line 4"/>
                  <p:cNvSpPr>
                    <a:spLocks noChangeShapeType="1"/>
                  </p:cNvSpPr>
                  <p:nvPr/>
                </p:nvSpPr>
                <p:spPr bwMode="auto">
                  <a:xfrm>
                    <a:off x="2064" y="2304"/>
                    <a:ext cx="2688"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21" name="Freeform 5"/>
                <p:cNvSpPr>
                  <a:spLocks/>
                </p:cNvSpPr>
                <p:nvPr/>
              </p:nvSpPr>
              <p:spPr bwMode="auto">
                <a:xfrm>
                  <a:off x="2103001" y="3712096"/>
                  <a:ext cx="2740025" cy="1143000"/>
                </a:xfrm>
                <a:custGeom>
                  <a:avLst/>
                  <a:gdLst>
                    <a:gd name="T0" fmla="*/ 0 w 1726"/>
                    <a:gd name="T1" fmla="*/ 1212 h 1212"/>
                    <a:gd name="T2" fmla="*/ 1726 w 1726"/>
                    <a:gd name="T3" fmla="*/ 0 h 1212"/>
                  </a:gdLst>
                  <a:ahLst/>
                  <a:cxnLst>
                    <a:cxn ang="0">
                      <a:pos x="T0" y="T1"/>
                    </a:cxn>
                    <a:cxn ang="0">
                      <a:pos x="T2" y="T3"/>
                    </a:cxn>
                  </a:cxnLst>
                  <a:rect l="0" t="0" r="r" b="b"/>
                  <a:pathLst>
                    <a:path w="1726" h="1212">
                      <a:moveTo>
                        <a:pt x="0" y="1212"/>
                      </a:moveTo>
                      <a:lnTo>
                        <a:pt x="1726" y="0"/>
                      </a:lnTo>
                    </a:path>
                  </a:pathLst>
                </a:custGeom>
                <a:noFill/>
                <a:ln w="12700">
                  <a:solidFill>
                    <a:srgbClr val="0000FF"/>
                  </a:solidFill>
                  <a:round/>
                  <a:headEnd/>
                  <a:tailEnd type="triangl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mc:AlternateContent xmlns:mc="http://schemas.openxmlformats.org/markup-compatibility/2006">
              <mc:Choice xmlns:a14="http://schemas.microsoft.com/office/drawing/2010/main" xmlns="" Requires="a14">
                <p:graphicFrame>
                  <p:nvGraphicFramePr>
                    <p:cNvPr id="22" name="Object 8"/>
                    <p:cNvGraphicFramePr>
                      <a:graphicFrameLocks noChangeAspect="1"/>
                    </p:cNvGraphicFramePr>
                    <p:nvPr>
                      <p:extLst>
                        <p:ext uri="{D42A27DB-BD31-4B8C-83A1-F6EECF244321}">
                          <p14:modId xmlns:p14="http://schemas.microsoft.com/office/powerpoint/2010/main" val="3061939973"/>
                        </p:ext>
                      </p:extLst>
                    </p:nvPr>
                  </p:nvGraphicFramePr>
                  <p:xfrm>
                    <a:off x="3242826" y="3559696"/>
                    <a:ext cx="758825" cy="631825"/>
                  </p:xfrm>
                  <a:graphic>
                    <a:graphicData uri="http://schemas.openxmlformats.org/presentationml/2006/ole">
                      <mc:AlternateContent>
                        <mc:Choice xmlns:v="urn:schemas-microsoft-com:vml" Requires="v">
                          <p:oleObj spid="_x0000_s80275" name="Equation" r:id="rId5" imgW="304560" imgH="253800" progId="Equation.DSMT4">
                            <p:embed/>
                          </p:oleObj>
                        </mc:Choice>
                        <mc:Fallback>
                          <p:oleObj name="Equation" r:id="rId5" imgW="304560" imgH="253800" progId="Equation.DSMT4">
                            <p:embed/>
                            <p:pic>
                              <p:nvPicPr>
                                <p:cNvPr id="0" name=""/>
                                <p:cNvPicPr>
                                  <a:picLocks noChangeAspect="1" noChangeArrowheads="1"/>
                                </p:cNvPicPr>
                                <p:nvPr/>
                              </p:nvPicPr>
                              <p:blipFill>
                                <a:blip r:embed="rId6">
                                  <a:extLst>
                                    <a:ext uri="{28A0092B-C50C-407E-A947-70E740481C1C}">
                                      <a14:useLocalDpi val="0"/>
                                    </a:ext>
                                  </a:extLst>
                                </a:blip>
                                <a:srcRect/>
                                <a:stretch>
                                  <a:fillRect/>
                                </a:stretch>
                              </p:blipFill>
                              <p:spPr bwMode="auto">
                                <a:xfrm>
                                  <a:off x="3242826" y="3559696"/>
                                  <a:ext cx="758825" cy="631825"/>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pic>
                          </p:oleObj>
                        </mc:Fallback>
                      </mc:AlternateContent>
                    </a:graphicData>
                  </a:graphic>
                </p:graphicFrame>
              </mc:Choice>
              <mc:Fallback>
                <p:graphicFrame>
                  <p:nvGraphicFramePr>
                    <p:cNvPr id="22" name="Object 8"/>
                    <p:cNvGraphicFramePr>
                      <a:graphicFrameLocks noChangeAspect="1"/>
                    </p:cNvGraphicFramePr>
                    <p:nvPr>
                      <p:extLst>
                        <p:ext uri="{D42A27DB-BD31-4B8C-83A1-F6EECF244321}">
                          <p14:modId xmlns:p14="http://schemas.microsoft.com/office/powerpoint/2010/main" xmlns="" val="3061939973"/>
                        </p:ext>
                      </p:extLst>
                    </p:nvPr>
                  </p:nvGraphicFramePr>
                  <p:xfrm>
                    <a:off x="3242826" y="3559696"/>
                    <a:ext cx="758825" cy="631825"/>
                  </p:xfrm>
                  <a:graphic>
                    <a:graphicData uri="http://schemas.openxmlformats.org/presentationml/2006/ole">
                      <p:oleObj spid="_x0000_s80275" name="Equation" r:id="rId7" imgW="304536" imgH="253780" progId="">
                        <p:embed/>
                      </p:oleObj>
                    </a:graphicData>
                  </a:graphic>
                </p:graphicFrame>
              </mc:Fallback>
            </mc:AlternateContent>
            <mc:AlternateContent xmlns:mc="http://schemas.openxmlformats.org/markup-compatibility/2006">
              <mc:Choice xmlns:a14="http://schemas.microsoft.com/office/drawing/2010/main" xmlns="" Requires="a14">
                <p:graphicFrame>
                  <p:nvGraphicFramePr>
                    <p:cNvPr id="23" name="Object 17"/>
                    <p:cNvGraphicFramePr>
                      <a:graphicFrameLocks noChangeAspect="1"/>
                    </p:cNvGraphicFramePr>
                    <p:nvPr>
                      <p:extLst>
                        <p:ext uri="{D42A27DB-BD31-4B8C-83A1-F6EECF244321}">
                          <p14:modId xmlns:p14="http://schemas.microsoft.com/office/powerpoint/2010/main" val="3279174876"/>
                        </p:ext>
                      </p:extLst>
                    </p:nvPr>
                  </p:nvGraphicFramePr>
                  <p:xfrm>
                    <a:off x="5147826" y="5007496"/>
                    <a:ext cx="648310" cy="404813"/>
                  </p:xfrm>
                  <a:graphic>
                    <a:graphicData uri="http://schemas.openxmlformats.org/presentationml/2006/ole">
                      <mc:AlternateContent>
                        <mc:Choice xmlns:v="urn:schemas-microsoft-com:vml" Requires="v">
                          <p:oleObj spid="_x0000_s80276" name="Equation" r:id="rId8" imgW="406080" imgH="253800" progId="Equation.DSMT4">
                            <p:embed/>
                          </p:oleObj>
                        </mc:Choice>
                        <mc:Fallback>
                          <p:oleObj name="Equation" r:id="rId8" imgW="406080" imgH="253800" progId="Equation.DSMT4">
                            <p:embed/>
                            <p:pic>
                              <p:nvPicPr>
                                <p:cNvPr id="0" name=""/>
                                <p:cNvPicPr>
                                  <a:picLocks noChangeAspect="1" noChangeArrowheads="1"/>
                                </p:cNvPicPr>
                                <p:nvPr/>
                              </p:nvPicPr>
                              <p:blipFill>
                                <a:blip r:embed="rId9">
                                  <a:extLst>
                                    <a:ext uri="{28A0092B-C50C-407E-A947-70E740481C1C}">
                                      <a14:useLocalDpi val="0"/>
                                    </a:ext>
                                  </a:extLst>
                                </a:blip>
                                <a:srcRect/>
                                <a:stretch>
                                  <a:fillRect/>
                                </a:stretch>
                              </p:blipFill>
                              <p:spPr bwMode="auto">
                                <a:xfrm>
                                  <a:off x="5147826" y="5007496"/>
                                  <a:ext cx="648310" cy="404813"/>
                                </a:xfrm>
                                <a:prstGeom prst="rect">
                                  <a:avLst/>
                                </a:prstGeom>
                                <a:noFill/>
                                <a:ln>
                                  <a:noFill/>
                                </a:ln>
                                <a:effectLst/>
                              </p:spPr>
                            </p:pic>
                          </p:oleObj>
                        </mc:Fallback>
                      </mc:AlternateContent>
                    </a:graphicData>
                  </a:graphic>
                </p:graphicFrame>
              </mc:Choice>
              <mc:Fallback>
                <p:graphicFrame>
                  <p:nvGraphicFramePr>
                    <p:cNvPr id="23" name="Object 17"/>
                    <p:cNvGraphicFramePr>
                      <a:graphicFrameLocks noChangeAspect="1"/>
                    </p:cNvGraphicFramePr>
                    <p:nvPr>
                      <p:extLst>
                        <p:ext uri="{D42A27DB-BD31-4B8C-83A1-F6EECF244321}">
                          <p14:modId xmlns:p14="http://schemas.microsoft.com/office/powerpoint/2010/main" xmlns="" val="3279174876"/>
                        </p:ext>
                      </p:extLst>
                    </p:nvPr>
                  </p:nvGraphicFramePr>
                  <p:xfrm>
                    <a:off x="5147826" y="5007496"/>
                    <a:ext cx="648310" cy="404813"/>
                  </p:xfrm>
                  <a:graphic>
                    <a:graphicData uri="http://schemas.openxmlformats.org/presentationml/2006/ole">
                      <p:oleObj spid="_x0000_s80276" name="Equation" r:id="rId10" imgW="406048" imgH="253780" progId="">
                        <p:embed/>
                      </p:oleObj>
                    </a:graphicData>
                  </a:graphic>
                </p:graphicFrame>
              </mc:Fallback>
            </mc:AlternateContent>
            <mc:AlternateContent xmlns:mc="http://schemas.openxmlformats.org/markup-compatibility/2006">
              <mc:Choice xmlns:a14="http://schemas.microsoft.com/office/drawing/2010/main" xmlns="" Requires="a14">
                <p:graphicFrame>
                  <p:nvGraphicFramePr>
                    <p:cNvPr id="24" name="Object 18"/>
                    <p:cNvGraphicFramePr>
                      <a:graphicFrameLocks noChangeAspect="1"/>
                    </p:cNvGraphicFramePr>
                    <p:nvPr>
                      <p:extLst>
                        <p:ext uri="{D42A27DB-BD31-4B8C-83A1-F6EECF244321}">
                          <p14:modId xmlns:p14="http://schemas.microsoft.com/office/powerpoint/2010/main" val="3050548382"/>
                        </p:ext>
                      </p:extLst>
                    </p:nvPr>
                  </p:nvGraphicFramePr>
                  <p:xfrm>
                    <a:off x="2633226" y="5585250"/>
                    <a:ext cx="571500" cy="368629"/>
                  </p:xfrm>
                  <a:graphic>
                    <a:graphicData uri="http://schemas.openxmlformats.org/presentationml/2006/ole">
                      <mc:AlternateContent>
                        <mc:Choice xmlns:v="urn:schemas-microsoft-com:vml" Requires="v">
                          <p:oleObj spid="_x0000_s80277" name="Equation" r:id="rId11" imgW="393480" imgH="253800" progId="Equation.DSMT4">
                            <p:embed/>
                          </p:oleObj>
                        </mc:Choice>
                        <mc:Fallback>
                          <p:oleObj name="Equation" r:id="rId11" imgW="393480" imgH="253800" progId="Equation.DSMT4">
                            <p:embed/>
                            <p:pic>
                              <p:nvPicPr>
                                <p:cNvPr id="0" name=""/>
                                <p:cNvPicPr>
                                  <a:picLocks noChangeAspect="1" noChangeArrowheads="1"/>
                                </p:cNvPicPr>
                                <p:nvPr/>
                              </p:nvPicPr>
                              <p:blipFill>
                                <a:blip r:embed="rId12">
                                  <a:extLst>
                                    <a:ext uri="{28A0092B-C50C-407E-A947-70E740481C1C}">
                                      <a14:useLocalDpi val="0"/>
                                    </a:ext>
                                  </a:extLst>
                                </a:blip>
                                <a:srcRect/>
                                <a:stretch>
                                  <a:fillRect/>
                                </a:stretch>
                              </p:blipFill>
                              <p:spPr bwMode="auto">
                                <a:xfrm>
                                  <a:off x="2633226" y="5585250"/>
                                  <a:ext cx="571500" cy="368629"/>
                                </a:xfrm>
                                <a:prstGeom prst="rect">
                                  <a:avLst/>
                                </a:prstGeom>
                                <a:noFill/>
                                <a:ln>
                                  <a:noFill/>
                                </a:ln>
                                <a:effectLst/>
                              </p:spPr>
                            </p:pic>
                          </p:oleObj>
                        </mc:Fallback>
                      </mc:AlternateContent>
                    </a:graphicData>
                  </a:graphic>
                </p:graphicFrame>
              </mc:Choice>
              <mc:Fallback>
                <p:graphicFrame>
                  <p:nvGraphicFramePr>
                    <p:cNvPr id="24" name="Object 18"/>
                    <p:cNvGraphicFramePr>
                      <a:graphicFrameLocks noChangeAspect="1"/>
                    </p:cNvGraphicFramePr>
                    <p:nvPr>
                      <p:extLst>
                        <p:ext uri="{D42A27DB-BD31-4B8C-83A1-F6EECF244321}">
                          <p14:modId xmlns:p14="http://schemas.microsoft.com/office/powerpoint/2010/main" xmlns="" val="3050548382"/>
                        </p:ext>
                      </p:extLst>
                    </p:nvPr>
                  </p:nvGraphicFramePr>
                  <p:xfrm>
                    <a:off x="2633226" y="5585250"/>
                    <a:ext cx="571500" cy="368629"/>
                  </p:xfrm>
                  <a:graphic>
                    <a:graphicData uri="http://schemas.openxmlformats.org/presentationml/2006/ole">
                      <p:oleObj spid="_x0000_s80277" name="Equation" r:id="rId13" imgW="393529" imgH="253890" progId="">
                        <p:embed/>
                      </p:oleObj>
                    </a:graphicData>
                  </a:graphic>
                </p:graphicFrame>
              </mc:Fallback>
            </mc:AlternateContent>
            <p:cxnSp>
              <p:nvCxnSpPr>
                <p:cNvPr id="25" name="Straight Connector 24"/>
                <p:cNvCxnSpPr/>
                <p:nvPr/>
              </p:nvCxnSpPr>
              <p:spPr>
                <a:xfrm flipH="1">
                  <a:off x="1416220" y="4415947"/>
                  <a:ext cx="1008158" cy="1351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Line 16"/>
                <p:cNvSpPr>
                  <a:spLocks noChangeShapeType="1"/>
                </p:cNvSpPr>
                <p:nvPr/>
              </p:nvSpPr>
              <p:spPr bwMode="auto">
                <a:xfrm flipH="1">
                  <a:off x="4802088" y="4849909"/>
                  <a:ext cx="381000" cy="762001"/>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 name="Line 15"/>
                <p:cNvSpPr>
                  <a:spLocks noChangeShapeType="1"/>
                </p:cNvSpPr>
                <p:nvPr/>
              </p:nvSpPr>
              <p:spPr bwMode="auto">
                <a:xfrm flipV="1">
                  <a:off x="1595746" y="5585252"/>
                  <a:ext cx="3251258" cy="0"/>
                </a:xfrm>
                <a:prstGeom prst="line">
                  <a:avLst/>
                </a:prstGeom>
                <a:noFill/>
                <a:ln w="127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19" name="Line 16"/>
              <p:cNvSpPr>
                <a:spLocks noChangeShapeType="1"/>
              </p:cNvSpPr>
              <p:nvPr/>
            </p:nvSpPr>
            <p:spPr bwMode="auto">
              <a:xfrm flipV="1">
                <a:off x="4819077" y="3712096"/>
                <a:ext cx="0" cy="1882822"/>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mc:AlternateContent xmlns:mc="http://schemas.openxmlformats.org/markup-compatibility/2006">
          <mc:Choice xmlns:a14="http://schemas.microsoft.com/office/drawing/2010/main" xmlns="" Requires="a14">
            <p:sp>
              <p:nvSpPr>
                <p:cNvPr id="17" name="TextBox 16"/>
                <p:cNvSpPr txBox="1"/>
                <p:nvPr/>
              </p:nvSpPr>
              <p:spPr>
                <a:xfrm>
                  <a:off x="3896965" y="3553271"/>
                  <a:ext cx="531019" cy="307777"/>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fr-FR" sz="1400" b="0" i="1" smtClean="0">
                            <a:solidFill>
                              <a:srgbClr val="FF0000"/>
                            </a:solidFill>
                            <a:latin typeface="Cambria Math"/>
                          </a:rPr>
                          <m:t>h</m:t>
                        </m:r>
                        <m:d>
                          <m:dPr>
                            <m:ctrlPr>
                              <a:rPr lang="fr-FR" sz="1400" b="0" i="1" smtClean="0">
                                <a:solidFill>
                                  <a:srgbClr val="FF0000"/>
                                </a:solidFill>
                                <a:latin typeface="Cambria Math"/>
                              </a:rPr>
                            </m:ctrlPr>
                          </m:dPr>
                          <m:e>
                            <m:r>
                              <a:rPr lang="fr-FR" sz="1400" b="0" i="1" smtClean="0">
                                <a:solidFill>
                                  <a:srgbClr val="FF0000"/>
                                </a:solidFill>
                                <a:latin typeface="Cambria Math"/>
                              </a:rPr>
                              <m:t>𝑡</m:t>
                            </m:r>
                          </m:e>
                        </m:d>
                        <m:r>
                          <a:rPr lang="fr-FR" sz="1400" b="1" i="0" smtClean="0">
                            <a:solidFill>
                              <a:srgbClr val="FF0000"/>
                            </a:solidFill>
                            <a:latin typeface="Cambria Math"/>
                          </a:rPr>
                          <m:t>𝐤</m:t>
                        </m:r>
                      </m:oMath>
                    </m:oMathPara>
                  </a14:m>
                  <a:endParaRPr lang="en-US" sz="1400" dirty="0">
                    <a:solidFill>
                      <a:srgbClr val="FF0000"/>
                    </a:solidFill>
                  </a:endParaRPr>
                </a:p>
              </p:txBody>
            </p:sp>
          </mc:Choice>
          <mc:Fallback>
            <p:sp>
              <p:nvSpPr>
                <p:cNvPr id="17" name="TextBox 16"/>
                <p:cNvSpPr txBox="1">
                  <a:spLocks noRot="1" noChangeAspect="1" noMove="1" noResize="1" noEditPoints="1" noAdjustHandles="1" noChangeArrowheads="1" noChangeShapeType="1" noTextEdit="1"/>
                </p:cNvSpPr>
                <p:nvPr/>
              </p:nvSpPr>
              <p:spPr>
                <a:xfrm>
                  <a:off x="3896965" y="3553271"/>
                  <a:ext cx="531019" cy="307777"/>
                </a:xfrm>
                <a:prstGeom prst="rect">
                  <a:avLst/>
                </a:prstGeom>
                <a:blipFill rotWithShape="1">
                  <a:blip r:embed="rId14" cstate="print"/>
                  <a:stretch>
                    <a:fillRect t="-2326" r="-44872" b="-39535"/>
                  </a:stretch>
                </a:blipFill>
              </p:spPr>
              <p:txBody>
                <a:bodyPr/>
                <a:lstStyle/>
                <a:p>
                  <a:r>
                    <a:rPr lang="en-US">
                      <a:noFill/>
                    </a:rPr>
                    <a:t> </a:t>
                  </a:r>
                </a:p>
              </p:txBody>
            </p:sp>
          </mc:Fallback>
        </mc:AlternateContent>
      </p:grpSp>
      <p:pic>
        <p:nvPicPr>
          <p:cNvPr id="30" name="Picture 3"/>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5917938" y="3356992"/>
            <a:ext cx="2577193" cy="18347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6144960"/>
      </p:ext>
    </p:extLst>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15950" y="1412776"/>
                <a:ext cx="8059738" cy="432048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endParaRPr lang="en-US" altLang="zh-TW" sz="2000" dirty="0" smtClean="0">
                  <a:solidFill>
                    <a:srgbClr val="3333FF"/>
                  </a:solidFill>
                  <a:latin typeface="Arial" charset="0"/>
                  <a:cs typeface="Arial" charset="0"/>
                </a:endParaRPr>
              </a:p>
              <a:p>
                <a:pPr marL="0" indent="0" algn="just">
                  <a:buNone/>
                </a:pPr>
                <a:endParaRPr lang="en-US" altLang="zh-TW" sz="2000" dirty="0">
                  <a:solidFill>
                    <a:srgbClr val="3333FF"/>
                  </a:solidFill>
                  <a:latin typeface="Arial" charset="0"/>
                  <a:cs typeface="Arial" charset="0"/>
                </a:endParaRPr>
              </a:p>
              <a:p>
                <a:pPr marL="0" indent="0" algn="just">
                  <a:buNone/>
                </a:pPr>
                <a:endParaRPr lang="en-US" altLang="zh-TW" sz="2000" dirty="0" smtClean="0">
                  <a:solidFill>
                    <a:srgbClr val="3333FF"/>
                  </a:solidFill>
                  <a:latin typeface="Arial" charset="0"/>
                  <a:cs typeface="Arial" charset="0"/>
                </a:endParaRPr>
              </a:p>
              <a:p>
                <a:pPr marL="0" indent="0" algn="just">
                  <a:buNone/>
                </a:pPr>
                <a:endParaRPr lang="en-US" altLang="zh-TW" sz="2000" dirty="0">
                  <a:solidFill>
                    <a:srgbClr val="3333FF"/>
                  </a:solidFill>
                  <a:latin typeface="Arial" charset="0"/>
                  <a:cs typeface="Arial" charset="0"/>
                </a:endParaRPr>
              </a:p>
              <a:p>
                <a:pPr marL="0" indent="0" algn="just">
                  <a:buNone/>
                </a:pPr>
                <a:r>
                  <a:rPr lang="en-US" altLang="zh-TW" sz="2000" dirty="0" smtClean="0">
                    <a:solidFill>
                      <a:srgbClr val="3333FF"/>
                    </a:solidFill>
                    <a:latin typeface="Arial" charset="0"/>
                    <a:cs typeface="Arial" charset="0"/>
                  </a:rPr>
                  <a:t>Definition</a:t>
                </a:r>
                <a:r>
                  <a:rPr lang="en-US" altLang="zh-TW" sz="2000" dirty="0" smtClean="0"/>
                  <a:t>: The domain of a vector-valued function </a:t>
                </a:r>
                <a14:m>
                  <m:oMath xmlns:m="http://schemas.openxmlformats.org/officeDocument/2006/math">
                    <m:r>
                      <a:rPr lang="fr-FR" altLang="zh-TW" sz="2000" b="0" i="1" smtClean="0">
                        <a:latin typeface="Cambria Math"/>
                      </a:rPr>
                      <m:t>𝑟</m:t>
                    </m:r>
                    <m:r>
                      <a:rPr lang="fr-FR" altLang="zh-TW" sz="2000" b="0" i="1" smtClean="0">
                        <a:latin typeface="Cambria Math"/>
                      </a:rPr>
                      <m:t>(</m:t>
                    </m:r>
                    <m:r>
                      <a:rPr lang="fr-FR" altLang="zh-TW" sz="2000" b="0" i="1" smtClean="0">
                        <a:latin typeface="Cambria Math"/>
                      </a:rPr>
                      <m:t>𝑡</m:t>
                    </m:r>
                    <m:r>
                      <a:rPr lang="fr-FR" altLang="zh-TW" sz="2000" b="0" i="1" smtClean="0">
                        <a:latin typeface="Cambria Math"/>
                      </a:rPr>
                      <m:t>)</m:t>
                    </m:r>
                  </m:oMath>
                </a14:m>
                <a:r>
                  <a:rPr lang="en-US" altLang="zh-TW" sz="2000" dirty="0" smtClean="0"/>
                  <a:t> is the set of allowable values for  </a:t>
                </a:r>
                <a14:m>
                  <m:oMath xmlns:m="http://schemas.openxmlformats.org/officeDocument/2006/math">
                    <m:r>
                      <a:rPr lang="fr-FR" altLang="zh-TW" sz="2000" b="0" i="1" smtClean="0">
                        <a:latin typeface="Cambria Math"/>
                      </a:rPr>
                      <m:t>𝑡</m:t>
                    </m:r>
                  </m:oMath>
                </a14:m>
                <a:r>
                  <a:rPr lang="en-US" altLang="zh-TW" sz="2000" dirty="0" smtClean="0"/>
                  <a:t>. If </a:t>
                </a:r>
                <a14:m>
                  <m:oMath xmlns:m="http://schemas.openxmlformats.org/officeDocument/2006/math">
                    <m:r>
                      <a:rPr lang="fr-FR" altLang="zh-TW" sz="2000" b="0" i="1" smtClean="0">
                        <a:latin typeface="Cambria Math"/>
                      </a:rPr>
                      <m:t>𝑟</m:t>
                    </m:r>
                    <m:r>
                      <a:rPr lang="fr-FR" altLang="zh-TW" sz="2000" b="0" i="1" smtClean="0">
                        <a:latin typeface="Cambria Math"/>
                      </a:rPr>
                      <m:t>(</m:t>
                    </m:r>
                    <m:r>
                      <a:rPr lang="fr-FR" altLang="zh-TW" sz="2000" b="0" i="1" smtClean="0">
                        <a:latin typeface="Cambria Math"/>
                      </a:rPr>
                      <m:t>𝑡</m:t>
                    </m:r>
                    <m:r>
                      <a:rPr lang="fr-FR" altLang="zh-TW" sz="2000" b="0" i="1" smtClean="0">
                        <a:latin typeface="Cambria Math"/>
                      </a:rPr>
                      <m:t>)</m:t>
                    </m:r>
                  </m:oMath>
                </a14:m>
                <a:r>
                  <a:rPr lang="en-US" altLang="zh-TW" sz="2000" dirty="0" smtClean="0"/>
                  <a:t> is defined in terms of component functions and the domain is not specified explicitly, then it will be understood that the domain is the intersection of the natural domains of component functions; this is called the </a:t>
                </a:r>
                <a:r>
                  <a:rPr lang="en-US" altLang="zh-TW" sz="2000" dirty="0" smtClean="0">
                    <a:solidFill>
                      <a:srgbClr val="C00000"/>
                    </a:solidFill>
                  </a:rPr>
                  <a:t>natural domain of </a:t>
                </a:r>
                <a14:m>
                  <m:oMath xmlns:m="http://schemas.openxmlformats.org/officeDocument/2006/math">
                    <m:r>
                      <a:rPr lang="fr-FR" altLang="zh-TW" sz="2000" b="0" i="1" smtClean="0">
                        <a:solidFill>
                          <a:srgbClr val="C00000"/>
                        </a:solidFill>
                        <a:latin typeface="Cambria Math"/>
                      </a:rPr>
                      <m:t>𝑟</m:t>
                    </m:r>
                    <m:d>
                      <m:dPr>
                        <m:ctrlPr>
                          <a:rPr lang="fr-FR" altLang="zh-TW" sz="2000" b="0" i="1" smtClean="0">
                            <a:solidFill>
                              <a:srgbClr val="C00000"/>
                            </a:solidFill>
                            <a:latin typeface="Cambria Math"/>
                          </a:rPr>
                        </m:ctrlPr>
                      </m:dPr>
                      <m:e>
                        <m:r>
                          <a:rPr lang="fr-FR" altLang="zh-TW" sz="2000" b="0" i="1" smtClean="0">
                            <a:solidFill>
                              <a:srgbClr val="C00000"/>
                            </a:solidFill>
                            <a:latin typeface="Cambria Math"/>
                          </a:rPr>
                          <m:t>𝑡</m:t>
                        </m:r>
                      </m:e>
                    </m:d>
                    <m:r>
                      <a:rPr lang="fr-FR" altLang="zh-TW" sz="2000" b="0" i="1" smtClean="0">
                        <a:latin typeface="Cambria Math"/>
                      </a:rPr>
                      <m:t>.</m:t>
                    </m:r>
                  </m:oMath>
                </a14:m>
                <a:endParaRPr lang="en-US" altLang="zh-TW" sz="2000" dirty="0" smtClean="0"/>
              </a:p>
            </p:txBody>
          </p:sp>
        </mc:Choice>
        <mc:Fallback>
          <p:sp>
            <p:nvSpPr>
              <p:cNvPr id="14" name="Rectangle 5"/>
              <p:cNvSpPr txBox="1">
                <a:spLocks noRot="1" noChangeAspect="1" noMove="1" noResize="1" noEditPoints="1" noAdjustHandles="1" noChangeArrowheads="1" noChangeShapeType="1" noTextEdit="1"/>
              </p:cNvSpPr>
              <p:nvPr/>
            </p:nvSpPr>
            <p:spPr>
              <a:xfrm>
                <a:off x="615950" y="1412776"/>
                <a:ext cx="8059738" cy="4320480"/>
              </a:xfrm>
              <a:prstGeom prst="rect">
                <a:avLst/>
              </a:prstGeom>
              <a:blipFill rotWithShape="1">
                <a:blip r:embed="rId3" cstate="print"/>
                <a:stretch>
                  <a:fillRect l="-756" t="-565" r="-1664"/>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Vector-valued</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functions</a:t>
            </a:r>
            <a:endParaRPr lang="en-CA" sz="3200" dirty="0">
              <a:solidFill>
                <a:srgbClr val="3333FF"/>
              </a:solidFill>
              <a:effectLst>
                <a:outerShdw blurRad="38100" dist="38100" dir="2700000" algn="tl">
                  <a:srgbClr val="C0C0C0"/>
                </a:outerShdw>
              </a:effectLst>
            </a:endParaRPr>
          </a:p>
        </p:txBody>
      </p:sp>
      <p:pic>
        <p:nvPicPr>
          <p:cNvPr id="942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5950" y="1377738"/>
            <a:ext cx="5185271" cy="1331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56409255"/>
      </p:ext>
    </p:extLst>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3" name="Rectangle 2"/>
          <p:cNvSpPr>
            <a:spLocks noChangeArrowheads="1"/>
          </p:cNvSpPr>
          <p:nvPr/>
        </p:nvSpPr>
        <p:spPr bwMode="auto">
          <a:xfrm>
            <a:off x="615950" y="620713"/>
            <a:ext cx="7885113"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Vector-valued</a:t>
            </a:r>
            <a:r>
              <a:rPr lang="fr-FR" sz="3200" dirty="0" smtClean="0">
                <a:solidFill>
                  <a:srgbClr val="3333FF"/>
                </a:solidFill>
                <a:effectLst>
                  <a:outerShdw blurRad="38100" dist="38100" dir="2700000" algn="tl">
                    <a:srgbClr val="C0C0C0"/>
                  </a:outerShdw>
                </a:effectLst>
              </a:rPr>
              <a:t> </a:t>
            </a:r>
            <a:r>
              <a:rPr lang="fr-FR" sz="3200" dirty="0" err="1" smtClean="0">
                <a:solidFill>
                  <a:srgbClr val="3333FF"/>
                </a:solidFill>
                <a:effectLst>
                  <a:outerShdw blurRad="38100" dist="38100" dir="2700000" algn="tl">
                    <a:srgbClr val="C0C0C0"/>
                  </a:outerShdw>
                </a:effectLst>
              </a:rPr>
              <a:t>functions</a:t>
            </a:r>
            <a:endParaRPr lang="en-CA" sz="3200" dirty="0">
              <a:solidFill>
                <a:srgbClr val="3333FF"/>
              </a:solidFill>
              <a:effectLst>
                <a:outerShdw blurRad="38100" dist="38100" dir="2700000" algn="tl">
                  <a:srgbClr val="C0C0C0"/>
                </a:outerShdw>
              </a:effectLst>
            </a:endParaRPr>
          </a:p>
        </p:txBody>
      </p:sp>
      <p:pic>
        <p:nvPicPr>
          <p:cNvPr id="9523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560" y="1435819"/>
            <a:ext cx="7956376" cy="44937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08180881"/>
      </p:ext>
    </p:extLst>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615950" y="1412776"/>
                <a:ext cx="8059738" cy="432048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sz="2000" dirty="0" smtClean="0">
                    <a:solidFill>
                      <a:srgbClr val="3333FF"/>
                    </a:solidFill>
                  </a:rPr>
                  <a:t>Limits of </a:t>
                </a:r>
                <a:r>
                  <a:rPr lang="fr-FR" sz="2000" dirty="0" err="1">
                    <a:solidFill>
                      <a:srgbClr val="3333FF"/>
                    </a:solidFill>
                  </a:rPr>
                  <a:t>vector-valued</a:t>
                </a:r>
                <a:r>
                  <a:rPr lang="fr-FR" sz="2000" dirty="0">
                    <a:solidFill>
                      <a:srgbClr val="3333FF"/>
                    </a:solidFill>
                  </a:rPr>
                  <a:t> </a:t>
                </a:r>
                <a:r>
                  <a:rPr lang="fr-FR" sz="2000" dirty="0" err="1" smtClean="0">
                    <a:solidFill>
                      <a:srgbClr val="3333FF"/>
                    </a:solidFill>
                  </a:rPr>
                  <a:t>functions</a:t>
                </a:r>
                <a:r>
                  <a:rPr lang="en-US" sz="2000" dirty="0" smtClean="0">
                    <a:solidFill>
                      <a:srgbClr val="3333FF"/>
                    </a:solidFill>
                    <a:latin typeface="Arial" charset="0"/>
                    <a:cs typeface="Arial" charset="0"/>
                  </a:rPr>
                  <a:t>: </a:t>
                </a:r>
                <a:r>
                  <a:rPr lang="en-US" sz="2000" dirty="0" smtClean="0"/>
                  <a:t>Let </a:t>
                </a:r>
                <a14:m>
                  <m:oMath xmlns:m="http://schemas.openxmlformats.org/officeDocument/2006/math">
                    <m:r>
                      <a:rPr lang="fr-FR" sz="2000" b="0" i="1" smtClean="0">
                        <a:latin typeface="Cambria Math"/>
                      </a:rPr>
                      <m:t>𝑟</m:t>
                    </m:r>
                    <m:d>
                      <m:dPr>
                        <m:ctrlPr>
                          <a:rPr lang="fr-FR" sz="2000" b="0" i="1" smtClean="0">
                            <a:latin typeface="Cambria Math"/>
                          </a:rPr>
                        </m:ctrlPr>
                      </m:dPr>
                      <m:e>
                        <m:r>
                          <a:rPr lang="fr-FR" sz="2000" b="0" i="1" smtClean="0">
                            <a:latin typeface="Cambria Math"/>
                          </a:rPr>
                          <m:t>𝑡</m:t>
                        </m:r>
                      </m:e>
                    </m:d>
                  </m:oMath>
                </a14:m>
                <a:r>
                  <a:rPr lang="en-US" altLang="zh-TW" sz="2000" dirty="0" smtClean="0"/>
                  <a:t> be a vector-valued function that is defined for all </a:t>
                </a:r>
                <a14:m>
                  <m:oMath xmlns:m="http://schemas.openxmlformats.org/officeDocument/2006/math">
                    <m:r>
                      <a:rPr lang="fr-FR" altLang="zh-TW" sz="2000" b="0" i="1" smtClean="0">
                        <a:latin typeface="Cambria Math"/>
                      </a:rPr>
                      <m:t>𝑡</m:t>
                    </m:r>
                  </m:oMath>
                </a14:m>
                <a:r>
                  <a:rPr lang="en-US" altLang="zh-TW" sz="2000" dirty="0" smtClean="0"/>
                  <a:t> is some open interval containing the number </a:t>
                </a:r>
                <a14:m>
                  <m:oMath xmlns:m="http://schemas.openxmlformats.org/officeDocument/2006/math">
                    <m:r>
                      <a:rPr lang="fr-FR" altLang="zh-TW" sz="2000" b="0" i="1" smtClean="0">
                        <a:latin typeface="Cambria Math"/>
                      </a:rPr>
                      <m:t>𝑎</m:t>
                    </m:r>
                  </m:oMath>
                </a14:m>
                <a:r>
                  <a:rPr lang="en-US" altLang="zh-TW" sz="2000" dirty="0" smtClean="0"/>
                  <a:t>, except that </a:t>
                </a:r>
                <a14:m>
                  <m:oMath xmlns:m="http://schemas.openxmlformats.org/officeDocument/2006/math">
                    <m:r>
                      <a:rPr lang="fr-FR" altLang="zh-TW" sz="2000" b="0" i="1" smtClean="0">
                        <a:latin typeface="Cambria Math"/>
                      </a:rPr>
                      <m:t>𝑟</m:t>
                    </m:r>
                    <m:r>
                      <a:rPr lang="fr-FR" altLang="zh-TW" sz="2000" b="0" i="1" smtClean="0">
                        <a:latin typeface="Cambria Math"/>
                      </a:rPr>
                      <m:t>(</m:t>
                    </m:r>
                    <m:r>
                      <a:rPr lang="fr-FR" altLang="zh-TW" sz="2000" b="0" i="1" smtClean="0">
                        <a:latin typeface="Cambria Math"/>
                      </a:rPr>
                      <m:t>𝑡</m:t>
                    </m:r>
                    <m:r>
                      <a:rPr lang="fr-FR" altLang="zh-TW" sz="2000" b="0" i="1" smtClean="0">
                        <a:latin typeface="Cambria Math"/>
                      </a:rPr>
                      <m:t>)</m:t>
                    </m:r>
                  </m:oMath>
                </a14:m>
                <a:r>
                  <a:rPr lang="en-US" altLang="zh-TW" sz="2000" dirty="0" smtClean="0"/>
                  <a:t> need not be defined at </a:t>
                </a:r>
                <a14:m>
                  <m:oMath xmlns:m="http://schemas.openxmlformats.org/officeDocument/2006/math">
                    <m:r>
                      <a:rPr lang="fr-FR" altLang="zh-TW" sz="2000" b="0" i="1" smtClean="0">
                        <a:latin typeface="Cambria Math"/>
                      </a:rPr>
                      <m:t>𝑎</m:t>
                    </m:r>
                    <m:r>
                      <a:rPr lang="fr-FR" altLang="zh-TW" sz="2000" b="0" i="0" smtClean="0">
                        <a:latin typeface="Cambria Math"/>
                      </a:rPr>
                      <m:t>.</m:t>
                    </m:r>
                  </m:oMath>
                </a14:m>
                <a:r>
                  <a:rPr lang="en-US" altLang="zh-TW" sz="2000" dirty="0" smtClean="0"/>
                  <a:t> We will write </a:t>
                </a:r>
              </a:p>
              <a:p>
                <a:pPr marL="0" indent="0" algn="ctr">
                  <a:buNone/>
                </a:pPr>
                <a14:m>
                  <m:oMath xmlns:m="http://schemas.openxmlformats.org/officeDocument/2006/math">
                    <m:limLow>
                      <m:limLowPr>
                        <m:ctrlPr>
                          <a:rPr lang="fr-FR" altLang="zh-TW" sz="2000" b="0" i="1" smtClean="0">
                            <a:solidFill>
                              <a:srgbClr val="C00000"/>
                            </a:solidFill>
                            <a:latin typeface="Cambria Math"/>
                          </a:rPr>
                        </m:ctrlPr>
                      </m:limLowPr>
                      <m:e>
                        <m:r>
                          <m:rPr>
                            <m:sty m:val="p"/>
                          </m:rPr>
                          <a:rPr lang="fr-FR" altLang="zh-TW" sz="2000" b="0" i="0" smtClean="0">
                            <a:solidFill>
                              <a:srgbClr val="C00000"/>
                            </a:solidFill>
                            <a:latin typeface="Cambria Math"/>
                          </a:rPr>
                          <m:t>lim</m:t>
                        </m:r>
                      </m:e>
                      <m:lim>
                        <m:r>
                          <a:rPr lang="fr-FR" altLang="zh-TW" sz="2000" b="0" i="1" smtClean="0">
                            <a:solidFill>
                              <a:srgbClr val="C00000"/>
                            </a:solidFill>
                            <a:latin typeface="Cambria Math"/>
                          </a:rPr>
                          <m:t>𝑡</m:t>
                        </m:r>
                        <m:r>
                          <a:rPr lang="fr-FR" altLang="zh-TW" sz="2000" b="0" i="1" smtClean="0">
                            <a:solidFill>
                              <a:srgbClr val="C00000"/>
                            </a:solidFill>
                            <a:latin typeface="Cambria Math"/>
                          </a:rPr>
                          <m:t>→</m:t>
                        </m:r>
                        <m:r>
                          <a:rPr lang="fr-FR" altLang="zh-TW" sz="2000" b="0" i="1" smtClean="0">
                            <a:solidFill>
                              <a:srgbClr val="C00000"/>
                            </a:solidFill>
                            <a:latin typeface="Cambria Math"/>
                          </a:rPr>
                          <m:t>𝑎</m:t>
                        </m:r>
                      </m:lim>
                    </m:limLow>
                    <m:r>
                      <a:rPr lang="fr-FR" altLang="zh-TW" sz="2000" b="0" i="1" smtClean="0">
                        <a:solidFill>
                          <a:srgbClr val="C00000"/>
                        </a:solidFill>
                        <a:latin typeface="Cambria Math"/>
                      </a:rPr>
                      <m:t> </m:t>
                    </m:r>
                    <m:r>
                      <a:rPr lang="fr-FR" altLang="zh-TW" sz="2000" b="0" i="1" smtClean="0">
                        <a:solidFill>
                          <a:srgbClr val="C00000"/>
                        </a:solidFill>
                        <a:latin typeface="Cambria Math"/>
                      </a:rPr>
                      <m:t>𝑟</m:t>
                    </m:r>
                    <m:d>
                      <m:dPr>
                        <m:ctrlPr>
                          <a:rPr lang="fr-FR" altLang="zh-TW" sz="2000" b="0" i="1" smtClean="0">
                            <a:solidFill>
                              <a:srgbClr val="C00000"/>
                            </a:solidFill>
                            <a:latin typeface="Cambria Math"/>
                          </a:rPr>
                        </m:ctrlPr>
                      </m:dPr>
                      <m:e>
                        <m:r>
                          <a:rPr lang="fr-FR" altLang="zh-TW" sz="2000" b="0" i="1" smtClean="0">
                            <a:solidFill>
                              <a:srgbClr val="C00000"/>
                            </a:solidFill>
                            <a:latin typeface="Cambria Math"/>
                          </a:rPr>
                          <m:t>𝑡</m:t>
                        </m:r>
                      </m:e>
                    </m:d>
                    <m:r>
                      <a:rPr lang="fr-FR" altLang="zh-TW" sz="2000" b="0" i="1" smtClean="0">
                        <a:solidFill>
                          <a:srgbClr val="C00000"/>
                        </a:solidFill>
                        <a:latin typeface="Cambria Math"/>
                      </a:rPr>
                      <m:t>=</m:t>
                    </m:r>
                    <m:r>
                      <a:rPr lang="fr-FR" altLang="zh-TW" sz="2000" b="0" i="1" smtClean="0">
                        <a:solidFill>
                          <a:srgbClr val="C00000"/>
                        </a:solidFill>
                        <a:latin typeface="Cambria Math"/>
                      </a:rPr>
                      <m:t>𝐿</m:t>
                    </m:r>
                    <m:r>
                      <a:rPr lang="fr-FR" altLang="zh-TW" sz="2000" b="0" i="0" smtClean="0">
                        <a:solidFill>
                          <a:srgbClr val="C00000"/>
                        </a:solidFill>
                        <a:latin typeface="Cambria Math"/>
                      </a:rPr>
                      <m:t> </m:t>
                    </m:r>
                  </m:oMath>
                </a14:m>
                <a:r>
                  <a:rPr lang="en-US" altLang="zh-TW" sz="2000" dirty="0" smtClean="0">
                    <a:solidFill>
                      <a:srgbClr val="C00000"/>
                    </a:solidFill>
                  </a:rPr>
                  <a:t>if and only if </a:t>
                </a:r>
                <a14:m>
                  <m:oMath xmlns:m="http://schemas.openxmlformats.org/officeDocument/2006/math">
                    <m:func>
                      <m:funcPr>
                        <m:ctrlPr>
                          <a:rPr lang="fr-FR" altLang="zh-TW" sz="2000" b="0" i="1" smtClean="0">
                            <a:solidFill>
                              <a:srgbClr val="C00000"/>
                            </a:solidFill>
                            <a:latin typeface="Cambria Math"/>
                          </a:rPr>
                        </m:ctrlPr>
                      </m:funcPr>
                      <m:fName>
                        <m:limLow>
                          <m:limLowPr>
                            <m:ctrlPr>
                              <a:rPr lang="fr-FR" altLang="zh-TW" sz="2000" b="0" i="1" smtClean="0">
                                <a:solidFill>
                                  <a:srgbClr val="C00000"/>
                                </a:solidFill>
                                <a:latin typeface="Cambria Math"/>
                              </a:rPr>
                            </m:ctrlPr>
                          </m:limLowPr>
                          <m:e>
                            <m:r>
                              <m:rPr>
                                <m:sty m:val="p"/>
                              </m:rPr>
                              <a:rPr lang="fr-FR" altLang="zh-TW" sz="2000" b="0" i="0" smtClean="0">
                                <a:solidFill>
                                  <a:srgbClr val="C00000"/>
                                </a:solidFill>
                                <a:latin typeface="Cambria Math"/>
                              </a:rPr>
                              <m:t>lim</m:t>
                            </m:r>
                          </m:e>
                          <m:lim>
                            <m:r>
                              <a:rPr lang="fr-FR" altLang="zh-TW" sz="2000" b="0" i="1" smtClean="0">
                                <a:solidFill>
                                  <a:srgbClr val="C00000"/>
                                </a:solidFill>
                                <a:latin typeface="Cambria Math"/>
                              </a:rPr>
                              <m:t>𝑡</m:t>
                            </m:r>
                            <m:r>
                              <a:rPr lang="fr-FR" altLang="zh-TW" sz="2000" b="0" i="1" smtClean="0">
                                <a:solidFill>
                                  <a:srgbClr val="C00000"/>
                                </a:solidFill>
                                <a:latin typeface="Cambria Math"/>
                              </a:rPr>
                              <m:t>→</m:t>
                            </m:r>
                            <m:r>
                              <a:rPr lang="fr-FR" altLang="zh-TW" sz="2000" b="0" i="1" smtClean="0">
                                <a:solidFill>
                                  <a:srgbClr val="C00000"/>
                                </a:solidFill>
                                <a:latin typeface="Cambria Math"/>
                              </a:rPr>
                              <m:t>𝑎</m:t>
                            </m:r>
                          </m:lim>
                        </m:limLow>
                      </m:fName>
                      <m:e>
                        <m:r>
                          <a:rPr lang="fr-FR" altLang="zh-TW" sz="2000" b="0" i="1" smtClean="0">
                            <a:solidFill>
                              <a:srgbClr val="C00000"/>
                            </a:solidFill>
                            <a:latin typeface="Cambria Math"/>
                          </a:rPr>
                          <m:t>|</m:t>
                        </m:r>
                        <m:r>
                          <a:rPr lang="fr-FR" altLang="zh-TW" sz="2000" b="0" i="1" smtClean="0">
                            <a:solidFill>
                              <a:srgbClr val="C00000"/>
                            </a:solidFill>
                            <a:latin typeface="Cambria Math"/>
                          </a:rPr>
                          <m:t>𝑟</m:t>
                        </m:r>
                        <m:d>
                          <m:dPr>
                            <m:ctrlPr>
                              <a:rPr lang="fr-FR" altLang="zh-TW" sz="2000" b="0" i="1" smtClean="0">
                                <a:solidFill>
                                  <a:srgbClr val="C00000"/>
                                </a:solidFill>
                                <a:latin typeface="Cambria Math"/>
                              </a:rPr>
                            </m:ctrlPr>
                          </m:dPr>
                          <m:e>
                            <m:r>
                              <a:rPr lang="fr-FR" altLang="zh-TW" sz="2000" b="0" i="1" smtClean="0">
                                <a:solidFill>
                                  <a:srgbClr val="C00000"/>
                                </a:solidFill>
                                <a:latin typeface="Cambria Math"/>
                              </a:rPr>
                              <m:t>𝑡</m:t>
                            </m:r>
                          </m:e>
                        </m:d>
                        <m:r>
                          <a:rPr lang="fr-FR" altLang="zh-TW" sz="2000" b="0" i="1" smtClean="0">
                            <a:solidFill>
                              <a:srgbClr val="C00000"/>
                            </a:solidFill>
                            <a:latin typeface="Cambria Math"/>
                          </a:rPr>
                          <m:t>−</m:t>
                        </m:r>
                        <m:r>
                          <a:rPr lang="fr-FR" altLang="zh-TW" sz="2000" b="0" i="1" smtClean="0">
                            <a:solidFill>
                              <a:srgbClr val="C00000"/>
                            </a:solidFill>
                            <a:latin typeface="Cambria Math"/>
                          </a:rPr>
                          <m:t>𝐿</m:t>
                        </m:r>
                        <m:r>
                          <a:rPr lang="fr-FR" altLang="zh-TW" sz="2000" b="0" i="1" smtClean="0">
                            <a:solidFill>
                              <a:srgbClr val="C00000"/>
                            </a:solidFill>
                            <a:latin typeface="Cambria Math"/>
                          </a:rPr>
                          <m:t>|</m:t>
                        </m:r>
                      </m:e>
                    </m:func>
                    <m:r>
                      <a:rPr lang="fr-FR" altLang="zh-TW" sz="2000" b="0" i="1" smtClean="0">
                        <a:solidFill>
                          <a:srgbClr val="C00000"/>
                        </a:solidFill>
                        <a:latin typeface="Cambria Math"/>
                      </a:rPr>
                      <m:t>=0.</m:t>
                    </m:r>
                    <m:r>
                      <a:rPr lang="fr-FR" altLang="zh-TW" sz="2000" b="0" i="1" smtClean="0">
                        <a:latin typeface="Cambria Math"/>
                      </a:rPr>
                      <m:t> </m:t>
                    </m:r>
                  </m:oMath>
                </a14:m>
                <a:endParaRPr lang="en-US" altLang="zh-TW" sz="2000" dirty="0" smtClean="0"/>
              </a:p>
            </p:txBody>
          </p:sp>
        </mc:Choice>
        <mc:Fallback>
          <p:sp>
            <p:nvSpPr>
              <p:cNvPr id="14" name="Rectangle 5"/>
              <p:cNvSpPr txBox="1">
                <a:spLocks noRot="1" noChangeAspect="1" noMove="1" noResize="1" noEditPoints="1" noAdjustHandles="1" noChangeArrowheads="1" noChangeShapeType="1" noTextEdit="1"/>
              </p:cNvSpPr>
              <p:nvPr/>
            </p:nvSpPr>
            <p:spPr>
              <a:xfrm>
                <a:off x="615950" y="1412776"/>
                <a:ext cx="8059738" cy="4320480"/>
              </a:xfrm>
              <a:prstGeom prst="rect">
                <a:avLst/>
              </a:prstGeom>
              <a:blipFill rotWithShape="1">
                <a:blip r:embed="rId3" cstate="print"/>
                <a:stretch>
                  <a:fillRect l="-756" t="-565" r="-1664"/>
                </a:stretch>
              </a:blipFill>
            </p:spPr>
            <p:txBody>
              <a:bodyPr/>
              <a:lstStyle/>
              <a:p>
                <a:r>
                  <a:rPr lang="en-US">
                    <a:noFill/>
                  </a:rPr>
                  <a:t> </a:t>
                </a:r>
              </a:p>
            </p:txBody>
          </p:sp>
        </mc:Fallback>
      </mc:AlternateContent>
      <p:sp>
        <p:nvSpPr>
          <p:cNvPr id="13"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Limits</a:t>
            </a:r>
            <a:r>
              <a:rPr lang="fr-FR" sz="3200" dirty="0">
                <a:solidFill>
                  <a:srgbClr val="3333FF"/>
                </a:solidFill>
                <a:effectLst>
                  <a:outerShdw blurRad="38100" dist="38100" dir="2700000" algn="tl">
                    <a:srgbClr val="C0C0C0"/>
                  </a:outerShdw>
                </a:effectLst>
              </a:rPr>
              <a:t>, </a:t>
            </a:r>
            <a:r>
              <a:rPr lang="fr-FR" sz="3200" dirty="0" err="1">
                <a:solidFill>
                  <a:srgbClr val="3333FF"/>
                </a:solidFill>
                <a:effectLst>
                  <a:outerShdw blurRad="38100" dist="38100" dir="2700000" algn="tl">
                    <a:srgbClr val="C0C0C0"/>
                  </a:outerShdw>
                </a:effectLst>
              </a:rPr>
              <a:t>continuity</a:t>
            </a:r>
            <a:r>
              <a:rPr lang="fr-FR" sz="3200" dirty="0">
                <a:solidFill>
                  <a:srgbClr val="3333FF"/>
                </a:solidFill>
                <a:effectLst>
                  <a:outerShdw blurRad="38100" dist="38100" dir="2700000" algn="tl">
                    <a:srgbClr val="C0C0C0"/>
                  </a:outerShdw>
                </a:effectLst>
              </a:rPr>
              <a:t> &amp; </a:t>
            </a:r>
            <a:r>
              <a:rPr lang="fr-FR" sz="3200" dirty="0" err="1" smtClean="0">
                <a:solidFill>
                  <a:srgbClr val="3333FF"/>
                </a:solidFill>
                <a:effectLst>
                  <a:outerShdw blurRad="38100" dist="38100" dir="2700000" algn="tl">
                    <a:srgbClr val="C0C0C0"/>
                  </a:outerShdw>
                </a:effectLst>
              </a:rPr>
              <a:t>differentiability</a:t>
            </a:r>
            <a:endParaRPr lang="en-CA" sz="3200" dirty="0">
              <a:solidFill>
                <a:srgbClr val="3333FF"/>
              </a:solidFill>
              <a:effectLst>
                <a:outerShdw blurRad="38100" dist="38100" dir="2700000" algn="tl">
                  <a:srgbClr val="C0C0C0"/>
                </a:outerShdw>
              </a:effectLst>
            </a:endParaRPr>
          </a:p>
        </p:txBody>
      </p:sp>
      <p:pic>
        <p:nvPicPr>
          <p:cNvPr id="96259"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88905" y="2938769"/>
            <a:ext cx="2701351" cy="31545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6260"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779912" y="3068960"/>
            <a:ext cx="2640137" cy="30243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6902057"/>
      </p:ext>
    </p:extLst>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4" name="Rectangle 5"/>
          <p:cNvSpPr txBox="1">
            <a:spLocks noChangeArrowheads="1"/>
          </p:cNvSpPr>
          <p:nvPr/>
        </p:nvSpPr>
        <p:spPr>
          <a:xfrm>
            <a:off x="539552" y="1268760"/>
            <a:ext cx="8059738" cy="432048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sz="2000" dirty="0" err="1" smtClean="0">
                <a:solidFill>
                  <a:srgbClr val="3333FF"/>
                </a:solidFill>
              </a:rPr>
              <a:t>Theorem</a:t>
            </a:r>
            <a:r>
              <a:rPr lang="en-US" sz="2000" dirty="0" smtClean="0">
                <a:solidFill>
                  <a:srgbClr val="3333FF"/>
                </a:solidFill>
                <a:latin typeface="Arial" charset="0"/>
                <a:cs typeface="Arial" charset="0"/>
              </a:rPr>
              <a:t>: </a:t>
            </a:r>
            <a:endParaRPr lang="en-US" altLang="zh-TW" sz="2000" dirty="0" smtClean="0"/>
          </a:p>
        </p:txBody>
      </p:sp>
      <p:pic>
        <p:nvPicPr>
          <p:cNvPr id="9728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3568" y="1677426"/>
            <a:ext cx="7792417" cy="2327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728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3568" y="4074007"/>
            <a:ext cx="6973383" cy="27393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Limits</a:t>
            </a:r>
            <a:r>
              <a:rPr lang="fr-FR" sz="3200" dirty="0">
                <a:solidFill>
                  <a:srgbClr val="3333FF"/>
                </a:solidFill>
                <a:effectLst>
                  <a:outerShdw blurRad="38100" dist="38100" dir="2700000" algn="tl">
                    <a:srgbClr val="C0C0C0"/>
                  </a:outerShdw>
                </a:effectLst>
              </a:rPr>
              <a:t>, </a:t>
            </a:r>
            <a:r>
              <a:rPr lang="fr-FR" sz="3200" dirty="0" err="1">
                <a:solidFill>
                  <a:srgbClr val="3333FF"/>
                </a:solidFill>
                <a:effectLst>
                  <a:outerShdw blurRad="38100" dist="38100" dir="2700000" algn="tl">
                    <a:srgbClr val="C0C0C0"/>
                  </a:outerShdw>
                </a:effectLst>
              </a:rPr>
              <a:t>continuity</a:t>
            </a:r>
            <a:r>
              <a:rPr lang="fr-FR" sz="3200" dirty="0">
                <a:solidFill>
                  <a:srgbClr val="3333FF"/>
                </a:solidFill>
                <a:effectLst>
                  <a:outerShdw blurRad="38100" dist="38100" dir="2700000" algn="tl">
                    <a:srgbClr val="C0C0C0"/>
                  </a:outerShdw>
                </a:effectLst>
              </a:rPr>
              <a:t> &amp; </a:t>
            </a:r>
            <a:r>
              <a:rPr lang="fr-FR" sz="3200" dirty="0" err="1" smtClean="0">
                <a:solidFill>
                  <a:srgbClr val="3333FF"/>
                </a:solidFill>
                <a:effectLst>
                  <a:outerShdw blurRad="38100" dist="38100" dir="2700000" algn="tl">
                    <a:srgbClr val="C0C0C0"/>
                  </a:outerShdw>
                </a:effectLst>
              </a:rPr>
              <a:t>differentiability</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1582078573"/>
      </p:ext>
    </p:extLst>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9552" y="1265804"/>
            <a:ext cx="8107739" cy="26672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4" name="Rectangle 5"/>
          <p:cNvSpPr txBox="1">
            <a:spLocks noChangeArrowheads="1"/>
          </p:cNvSpPr>
          <p:nvPr/>
        </p:nvSpPr>
        <p:spPr>
          <a:xfrm>
            <a:off x="539552" y="1340768"/>
            <a:ext cx="8059738" cy="432048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sz="2000" dirty="0" err="1" smtClean="0">
                <a:solidFill>
                  <a:srgbClr val="3333FF"/>
                </a:solidFill>
              </a:rPr>
              <a:t>Definition</a:t>
            </a:r>
            <a:r>
              <a:rPr lang="en-US" sz="2000" dirty="0" smtClean="0">
                <a:solidFill>
                  <a:srgbClr val="3333FF"/>
                </a:solidFill>
                <a:latin typeface="Arial" charset="0"/>
                <a:cs typeface="Arial" charset="0"/>
              </a:rPr>
              <a:t>: </a:t>
            </a:r>
            <a:endParaRPr lang="en-US" altLang="zh-TW" sz="2000" dirty="0" smtClean="0"/>
          </a:p>
        </p:txBody>
      </p:sp>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Limits</a:t>
            </a:r>
            <a:r>
              <a:rPr lang="fr-FR" sz="3200" dirty="0">
                <a:solidFill>
                  <a:srgbClr val="3333FF"/>
                </a:solidFill>
                <a:effectLst>
                  <a:outerShdw blurRad="38100" dist="38100" dir="2700000" algn="tl">
                    <a:srgbClr val="C0C0C0"/>
                  </a:outerShdw>
                </a:effectLst>
              </a:rPr>
              <a:t>, </a:t>
            </a:r>
            <a:r>
              <a:rPr lang="fr-FR" sz="3200" dirty="0" err="1">
                <a:solidFill>
                  <a:srgbClr val="3333FF"/>
                </a:solidFill>
                <a:effectLst>
                  <a:outerShdw blurRad="38100" dist="38100" dir="2700000" algn="tl">
                    <a:srgbClr val="C0C0C0"/>
                  </a:outerShdw>
                </a:effectLst>
              </a:rPr>
              <a:t>continuity</a:t>
            </a:r>
            <a:r>
              <a:rPr lang="fr-FR" sz="3200" dirty="0">
                <a:solidFill>
                  <a:srgbClr val="3333FF"/>
                </a:solidFill>
                <a:effectLst>
                  <a:outerShdw blurRad="38100" dist="38100" dir="2700000" algn="tl">
                    <a:srgbClr val="C0C0C0"/>
                  </a:outerShdw>
                </a:effectLst>
              </a:rPr>
              <a:t> &amp; </a:t>
            </a:r>
            <a:r>
              <a:rPr lang="fr-FR" sz="3200" dirty="0" err="1" smtClean="0">
                <a:solidFill>
                  <a:srgbClr val="3333FF"/>
                </a:solidFill>
                <a:effectLst>
                  <a:outerShdw blurRad="38100" dist="38100" dir="2700000" algn="tl">
                    <a:srgbClr val="C0C0C0"/>
                  </a:outerShdw>
                </a:effectLst>
              </a:rPr>
              <a:t>differentiability</a:t>
            </a:r>
            <a:endParaRPr lang="en-CA" sz="3200" dirty="0">
              <a:solidFill>
                <a:srgbClr val="3333FF"/>
              </a:solidFill>
              <a:effectLst>
                <a:outerShdw blurRad="38100" dist="38100" dir="2700000" algn="tl">
                  <a:srgbClr val="C0C0C0"/>
                </a:outerShdw>
              </a:effectLst>
            </a:endParaRPr>
          </a:p>
        </p:txBody>
      </p:sp>
      <p:pic>
        <p:nvPicPr>
          <p:cNvPr id="9830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8186" y="4077072"/>
            <a:ext cx="6114054" cy="1920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44041520"/>
      </p:ext>
    </p:extLst>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539552" y="1340768"/>
                <a:ext cx="8059738" cy="432048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sz="2000" dirty="0" smtClean="0">
                    <a:solidFill>
                      <a:srgbClr val="3333FF"/>
                    </a:solidFill>
                  </a:rPr>
                  <a:t>Theorem</a:t>
                </a:r>
                <a:r>
                  <a:rPr lang="en-US" sz="2000" dirty="0" smtClean="0">
                    <a:solidFill>
                      <a:srgbClr val="3333FF"/>
                    </a:solidFill>
                    <a:latin typeface="Arial" charset="0"/>
                    <a:cs typeface="Arial" charset="0"/>
                  </a:rPr>
                  <a:t>: </a:t>
                </a:r>
                <a:r>
                  <a:rPr lang="en-US" sz="2000" dirty="0" smtClean="0">
                    <a:solidFill>
                      <a:schemeClr val="tx1"/>
                    </a:solidFill>
                    <a:latin typeface="Arial" charset="0"/>
                    <a:cs typeface="Arial" charset="0"/>
                  </a:rPr>
                  <a:t>If </a:t>
                </a:r>
                <a14:m>
                  <m:oMath xmlns:m="http://schemas.openxmlformats.org/officeDocument/2006/math">
                    <m:r>
                      <a:rPr lang="fr-FR" sz="2000" b="0" i="1" smtClean="0">
                        <a:solidFill>
                          <a:schemeClr val="tx1"/>
                        </a:solidFill>
                        <a:latin typeface="Cambria Math"/>
                        <a:cs typeface="Arial" charset="0"/>
                      </a:rPr>
                      <m:t>𝑟</m:t>
                    </m:r>
                    <m:d>
                      <m:dPr>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𝑡</m:t>
                        </m:r>
                      </m:e>
                    </m:d>
                  </m:oMath>
                </a14:m>
                <a:r>
                  <a:rPr lang="en-US" sz="2000" dirty="0" smtClean="0">
                    <a:solidFill>
                      <a:schemeClr val="tx1"/>
                    </a:solidFill>
                    <a:latin typeface="Arial" charset="0"/>
                    <a:cs typeface="Arial" charset="0"/>
                  </a:rPr>
                  <a:t> is a vector-valued function, then </a:t>
                </a:r>
                <a14:m>
                  <m:oMath xmlns:m="http://schemas.openxmlformats.org/officeDocument/2006/math">
                    <m:r>
                      <a:rPr lang="fr-FR" sz="2000" b="0" i="1" smtClean="0">
                        <a:solidFill>
                          <a:schemeClr val="tx1"/>
                        </a:solidFill>
                        <a:latin typeface="Cambria Math"/>
                        <a:cs typeface="Arial" charset="0"/>
                      </a:rPr>
                      <m:t>𝑟</m:t>
                    </m:r>
                  </m:oMath>
                </a14:m>
                <a:r>
                  <a:rPr lang="en-US" sz="2000" dirty="0" smtClean="0">
                    <a:solidFill>
                      <a:schemeClr val="tx1"/>
                    </a:solidFill>
                    <a:latin typeface="Arial" charset="0"/>
                    <a:cs typeface="Arial" charset="0"/>
                  </a:rPr>
                  <a:t> is differentiable at </a:t>
                </a:r>
                <a14:m>
                  <m:oMath xmlns:m="http://schemas.openxmlformats.org/officeDocument/2006/math">
                    <m:r>
                      <a:rPr lang="fr-FR" sz="2000" b="0" i="1" smtClean="0">
                        <a:solidFill>
                          <a:schemeClr val="tx1"/>
                        </a:solidFill>
                        <a:latin typeface="Cambria Math"/>
                        <a:cs typeface="Arial" charset="0"/>
                      </a:rPr>
                      <m:t>𝑡</m:t>
                    </m:r>
                  </m:oMath>
                </a14:m>
                <a:r>
                  <a:rPr lang="en-US" sz="2000" dirty="0" smtClean="0">
                    <a:solidFill>
                      <a:schemeClr val="tx1"/>
                    </a:solidFill>
                    <a:latin typeface="Arial" charset="0"/>
                    <a:cs typeface="Arial" charset="0"/>
                  </a:rPr>
                  <a:t> if and only if each of its component functions is differentiable at </a:t>
                </a:r>
                <a14:m>
                  <m:oMath xmlns:m="http://schemas.openxmlformats.org/officeDocument/2006/math">
                    <m:r>
                      <a:rPr lang="fr-FR" sz="2000" b="0" i="1" smtClean="0">
                        <a:solidFill>
                          <a:schemeClr val="tx1"/>
                        </a:solidFill>
                        <a:latin typeface="Cambria Math"/>
                        <a:cs typeface="Arial" charset="0"/>
                      </a:rPr>
                      <m:t>𝑡</m:t>
                    </m:r>
                  </m:oMath>
                </a14:m>
                <a:r>
                  <a:rPr lang="en-US" sz="2000" dirty="0" smtClean="0">
                    <a:solidFill>
                      <a:schemeClr val="tx1"/>
                    </a:solidFill>
                    <a:latin typeface="Arial" charset="0"/>
                    <a:cs typeface="Arial" charset="0"/>
                  </a:rPr>
                  <a:t>, in which case the component functions of </a:t>
                </a:r>
                <a14:m>
                  <m:oMath xmlns:m="http://schemas.openxmlformats.org/officeDocument/2006/math">
                    <m:sSup>
                      <m:sSupPr>
                        <m:ctrlPr>
                          <a:rPr lang="fr-FR" sz="2000" b="0" i="1" smtClean="0">
                            <a:solidFill>
                              <a:schemeClr val="tx1"/>
                            </a:solidFill>
                            <a:latin typeface="Cambria Math"/>
                            <a:cs typeface="Arial" charset="0"/>
                          </a:rPr>
                        </m:ctrlPr>
                      </m:sSupPr>
                      <m:e>
                        <m:r>
                          <a:rPr lang="fr-FR" sz="2000" b="0" i="1" smtClean="0">
                            <a:solidFill>
                              <a:schemeClr val="tx1"/>
                            </a:solidFill>
                            <a:latin typeface="Cambria Math"/>
                            <a:cs typeface="Arial" charset="0"/>
                          </a:rPr>
                          <m:t>𝑟</m:t>
                        </m:r>
                      </m:e>
                      <m:sup>
                        <m:r>
                          <a:rPr lang="fr-FR" sz="2000" b="0" i="1" smtClean="0">
                            <a:solidFill>
                              <a:schemeClr val="tx1"/>
                            </a:solidFill>
                            <a:latin typeface="Cambria Math"/>
                            <a:cs typeface="Arial" charset="0"/>
                          </a:rPr>
                          <m:t>′</m:t>
                        </m:r>
                      </m:sup>
                    </m:sSup>
                    <m:r>
                      <a:rPr lang="fr-FR" sz="2000" b="0" i="1" smtClean="0">
                        <a:solidFill>
                          <a:schemeClr val="tx1"/>
                        </a:solidFill>
                        <a:latin typeface="Cambria Math"/>
                        <a:cs typeface="Arial" charset="0"/>
                      </a:rPr>
                      <m:t>(</m:t>
                    </m:r>
                    <m:r>
                      <a:rPr lang="fr-FR" sz="2000" b="0" i="1" smtClean="0">
                        <a:solidFill>
                          <a:schemeClr val="tx1"/>
                        </a:solidFill>
                        <a:latin typeface="Cambria Math"/>
                        <a:cs typeface="Arial" charset="0"/>
                      </a:rPr>
                      <m:t>𝑡</m:t>
                    </m:r>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are the derivatives of the corresponding component functions of </a:t>
                </a:r>
                <a14:m>
                  <m:oMath xmlns:m="http://schemas.openxmlformats.org/officeDocument/2006/math">
                    <m:r>
                      <a:rPr lang="fr-FR" sz="2000" b="0" i="1" smtClean="0">
                        <a:solidFill>
                          <a:schemeClr val="tx1"/>
                        </a:solidFill>
                        <a:latin typeface="Cambria Math"/>
                        <a:cs typeface="Arial" charset="0"/>
                      </a:rPr>
                      <m:t>𝑟</m:t>
                    </m:r>
                    <m:d>
                      <m:dPr>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𝑡</m:t>
                        </m:r>
                      </m:e>
                    </m:d>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a:t>
                </a:r>
              </a:p>
              <a:p>
                <a:pPr marL="0" indent="0" algn="just">
                  <a:buNone/>
                </a:pPr>
                <a:endParaRPr lang="en-US" altLang="zh-TW" sz="2000" dirty="0">
                  <a:latin typeface="Arial" charset="0"/>
                  <a:cs typeface="Arial" charset="0"/>
                </a:endParaRPr>
              </a:p>
              <a:p>
                <a:pPr marL="0" indent="0" algn="just">
                  <a:buNone/>
                </a:pPr>
                <a:r>
                  <a:rPr lang="en-US" altLang="zh-TW" sz="2000" dirty="0">
                    <a:solidFill>
                      <a:srgbClr val="3333FF"/>
                    </a:solidFill>
                  </a:rPr>
                  <a:t>Example: </a:t>
                </a:r>
              </a:p>
            </p:txBody>
          </p:sp>
        </mc:Choice>
        <mc:Fallback>
          <p:sp>
            <p:nvSpPr>
              <p:cNvPr id="14" name="Rectangle 5"/>
              <p:cNvSpPr txBox="1">
                <a:spLocks noRot="1" noChangeAspect="1" noMove="1" noResize="1" noEditPoints="1" noAdjustHandles="1" noChangeArrowheads="1" noChangeShapeType="1" noTextEdit="1"/>
              </p:cNvSpPr>
              <p:nvPr/>
            </p:nvSpPr>
            <p:spPr>
              <a:xfrm>
                <a:off x="539552" y="1340768"/>
                <a:ext cx="8059738" cy="4320480"/>
              </a:xfrm>
              <a:prstGeom prst="rect">
                <a:avLst/>
              </a:prstGeom>
              <a:blipFill rotWithShape="1">
                <a:blip r:embed="rId3" cstate="print"/>
                <a:stretch>
                  <a:fillRect l="-832" t="-564" r="-1589"/>
                </a:stretch>
              </a:blipFill>
            </p:spPr>
            <p:txBody>
              <a:bodyPr/>
              <a:lstStyle/>
              <a:p>
                <a:r>
                  <a:rPr lang="en-US">
                    <a:noFill/>
                  </a:rPr>
                  <a:t> </a:t>
                </a:r>
              </a:p>
            </p:txBody>
          </p:sp>
        </mc:Fallback>
      </mc:AlternateContent>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Limits</a:t>
            </a:r>
            <a:r>
              <a:rPr lang="fr-FR" sz="3200" dirty="0">
                <a:solidFill>
                  <a:srgbClr val="3333FF"/>
                </a:solidFill>
                <a:effectLst>
                  <a:outerShdw blurRad="38100" dist="38100" dir="2700000" algn="tl">
                    <a:srgbClr val="C0C0C0"/>
                  </a:outerShdw>
                </a:effectLst>
              </a:rPr>
              <a:t>, </a:t>
            </a:r>
            <a:r>
              <a:rPr lang="fr-FR" sz="3200" dirty="0" err="1">
                <a:solidFill>
                  <a:srgbClr val="3333FF"/>
                </a:solidFill>
                <a:effectLst>
                  <a:outerShdw blurRad="38100" dist="38100" dir="2700000" algn="tl">
                    <a:srgbClr val="C0C0C0"/>
                  </a:outerShdw>
                </a:effectLst>
              </a:rPr>
              <a:t>continuity</a:t>
            </a:r>
            <a:r>
              <a:rPr lang="fr-FR" sz="3200" dirty="0">
                <a:solidFill>
                  <a:srgbClr val="3333FF"/>
                </a:solidFill>
                <a:effectLst>
                  <a:outerShdw blurRad="38100" dist="38100" dir="2700000" algn="tl">
                    <a:srgbClr val="C0C0C0"/>
                  </a:outerShdw>
                </a:effectLst>
              </a:rPr>
              <a:t> &amp; </a:t>
            </a:r>
            <a:r>
              <a:rPr lang="fr-FR" sz="3200" dirty="0" err="1" smtClean="0">
                <a:solidFill>
                  <a:srgbClr val="3333FF"/>
                </a:solidFill>
                <a:effectLst>
                  <a:outerShdw blurRad="38100" dist="38100" dir="2700000" algn="tl">
                    <a:srgbClr val="C0C0C0"/>
                  </a:outerShdw>
                </a:effectLst>
              </a:rPr>
              <a:t>differentiability</a:t>
            </a:r>
            <a:endParaRPr lang="en-CA" sz="3200" dirty="0">
              <a:solidFill>
                <a:srgbClr val="3333FF"/>
              </a:solidFill>
              <a:effectLst>
                <a:outerShdw blurRad="38100" dist="38100" dir="2700000" algn="tl">
                  <a:srgbClr val="C0C0C0"/>
                </a:outerShdw>
              </a:effectLst>
            </a:endParaRPr>
          </a:p>
        </p:txBody>
      </p:sp>
      <p:pic>
        <p:nvPicPr>
          <p:cNvPr id="9933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44814" y="3024377"/>
            <a:ext cx="4843410" cy="14847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62207762"/>
      </p:ext>
    </p:extLst>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539552" y="1340768"/>
                <a:ext cx="8059738" cy="432048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sz="2000" dirty="0" smtClean="0">
                    <a:solidFill>
                      <a:srgbClr val="3333FF"/>
                    </a:solidFill>
                  </a:rPr>
                  <a:t>Definition</a:t>
                </a:r>
                <a:r>
                  <a:rPr lang="en-US" sz="2000" dirty="0" smtClean="0">
                    <a:solidFill>
                      <a:srgbClr val="3333FF"/>
                    </a:solidFill>
                    <a:latin typeface="Arial" charset="0"/>
                    <a:cs typeface="Arial" charset="0"/>
                  </a:rPr>
                  <a:t>: </a:t>
                </a:r>
                <a:r>
                  <a:rPr lang="en-US" sz="2000" dirty="0" smtClean="0">
                    <a:solidFill>
                      <a:schemeClr val="tx1"/>
                    </a:solidFill>
                    <a:latin typeface="Arial" charset="0"/>
                    <a:cs typeface="Arial" charset="0"/>
                  </a:rPr>
                  <a:t>If </a:t>
                </a:r>
                <a14:m>
                  <m:oMath xmlns:m="http://schemas.openxmlformats.org/officeDocument/2006/math">
                    <m:r>
                      <a:rPr lang="fr-FR" sz="2000" b="0" i="1" smtClean="0">
                        <a:solidFill>
                          <a:schemeClr val="tx1"/>
                        </a:solidFill>
                        <a:latin typeface="Cambria Math"/>
                        <a:cs typeface="Arial" charset="0"/>
                      </a:rPr>
                      <m:t>𝑃</m:t>
                    </m:r>
                  </m:oMath>
                </a14:m>
                <a:r>
                  <a:rPr lang="en-US" sz="2000" dirty="0" smtClean="0">
                    <a:solidFill>
                      <a:schemeClr val="tx1"/>
                    </a:solidFill>
                    <a:latin typeface="Arial" charset="0"/>
                    <a:cs typeface="Arial" charset="0"/>
                  </a:rPr>
                  <a:t> be a point on the graph of a vector-valued function </a:t>
                </a:r>
                <a14:m>
                  <m:oMath xmlns:m="http://schemas.openxmlformats.org/officeDocument/2006/math">
                    <m:r>
                      <a:rPr lang="fr-FR" sz="2000" b="0" i="1" smtClean="0">
                        <a:solidFill>
                          <a:schemeClr val="tx1"/>
                        </a:solidFill>
                        <a:latin typeface="Cambria Math"/>
                        <a:cs typeface="Arial" charset="0"/>
                      </a:rPr>
                      <m:t>𝑟</m:t>
                    </m:r>
                    <m:r>
                      <a:rPr lang="fr-FR" sz="2000" b="0" i="1" smtClean="0">
                        <a:solidFill>
                          <a:schemeClr val="tx1"/>
                        </a:solidFill>
                        <a:latin typeface="Cambria Math"/>
                        <a:cs typeface="Arial" charset="0"/>
                      </a:rPr>
                      <m:t>(</m:t>
                    </m:r>
                    <m:r>
                      <a:rPr lang="fr-FR" sz="2000" b="0" i="1" smtClean="0">
                        <a:solidFill>
                          <a:schemeClr val="tx1"/>
                        </a:solidFill>
                        <a:latin typeface="Cambria Math"/>
                        <a:cs typeface="Arial" charset="0"/>
                      </a:rPr>
                      <m:t>𝑡</m:t>
                    </m:r>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and let </a:t>
                </a:r>
                <a14:m>
                  <m:oMath xmlns:m="http://schemas.openxmlformats.org/officeDocument/2006/math">
                    <m:r>
                      <a:rPr lang="fr-FR" sz="2000" b="0" i="1" smtClean="0">
                        <a:solidFill>
                          <a:schemeClr val="tx1"/>
                        </a:solidFill>
                        <a:latin typeface="Cambria Math"/>
                        <a:cs typeface="Arial" charset="0"/>
                      </a:rPr>
                      <m:t>𝑟</m:t>
                    </m:r>
                    <m:r>
                      <a:rPr lang="fr-FR" sz="2000" b="0" i="1" smtClean="0">
                        <a:solidFill>
                          <a:schemeClr val="tx1"/>
                        </a:solidFill>
                        <a:latin typeface="Cambria Math"/>
                        <a:cs typeface="Arial" charset="0"/>
                      </a:rPr>
                      <m:t>(</m:t>
                    </m:r>
                    <m:sSub>
                      <m:sSubPr>
                        <m:ctrlPr>
                          <a:rPr lang="fr-FR" sz="2000" b="0" i="1" smtClean="0">
                            <a:solidFill>
                              <a:schemeClr val="tx1"/>
                            </a:solidFill>
                            <a:latin typeface="Cambria Math"/>
                            <a:cs typeface="Arial" charset="0"/>
                          </a:rPr>
                        </m:ctrlPr>
                      </m:sSubPr>
                      <m:e>
                        <m:r>
                          <a:rPr lang="fr-FR" sz="2000" b="0" i="1" smtClean="0">
                            <a:solidFill>
                              <a:schemeClr val="tx1"/>
                            </a:solidFill>
                            <a:latin typeface="Cambria Math"/>
                            <a:cs typeface="Arial" charset="0"/>
                          </a:rPr>
                          <m:t>𝑡</m:t>
                        </m:r>
                      </m:e>
                      <m:sub>
                        <m:r>
                          <a:rPr lang="fr-FR" sz="2000" b="0" i="1" smtClean="0">
                            <a:solidFill>
                              <a:schemeClr val="tx1"/>
                            </a:solidFill>
                            <a:latin typeface="Cambria Math"/>
                            <a:cs typeface="Arial" charset="0"/>
                          </a:rPr>
                          <m:t>0</m:t>
                        </m:r>
                      </m:sub>
                    </m:sSub>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be the radius vector from the origin to </a:t>
                </a:r>
                <a14:m>
                  <m:oMath xmlns:m="http://schemas.openxmlformats.org/officeDocument/2006/math">
                    <m:r>
                      <a:rPr lang="fr-FR" sz="2000" b="0" i="1" smtClean="0">
                        <a:solidFill>
                          <a:schemeClr val="tx1"/>
                        </a:solidFill>
                        <a:latin typeface="Cambria Math"/>
                        <a:cs typeface="Arial" charset="0"/>
                      </a:rPr>
                      <m:t>𝑃</m:t>
                    </m:r>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If </a:t>
                </a:r>
                <a14:m>
                  <m:oMath xmlns:m="http://schemas.openxmlformats.org/officeDocument/2006/math">
                    <m:r>
                      <a:rPr lang="fr-FR" sz="2000" b="0" i="1" smtClean="0">
                        <a:solidFill>
                          <a:schemeClr val="tx1"/>
                        </a:solidFill>
                        <a:latin typeface="Cambria Math"/>
                        <a:cs typeface="Arial" charset="0"/>
                      </a:rPr>
                      <m:t>𝑟</m:t>
                    </m:r>
                    <m:r>
                      <a:rPr lang="fr-FR" sz="2000" b="0" i="1" smtClean="0">
                        <a:solidFill>
                          <a:schemeClr val="tx1"/>
                        </a:solidFill>
                        <a:latin typeface="Cambria Math"/>
                        <a:cs typeface="Arial" charset="0"/>
                      </a:rPr>
                      <m:t>′(</m:t>
                    </m:r>
                    <m:sSub>
                      <m:sSubPr>
                        <m:ctrlPr>
                          <a:rPr lang="fr-FR" sz="2000" b="0" i="1" smtClean="0">
                            <a:solidFill>
                              <a:schemeClr val="tx1"/>
                            </a:solidFill>
                            <a:latin typeface="Cambria Math"/>
                            <a:cs typeface="Arial" charset="0"/>
                          </a:rPr>
                        </m:ctrlPr>
                      </m:sSubPr>
                      <m:e>
                        <m:r>
                          <a:rPr lang="fr-FR" sz="2000" b="0" i="1" smtClean="0">
                            <a:solidFill>
                              <a:schemeClr val="tx1"/>
                            </a:solidFill>
                            <a:latin typeface="Cambria Math"/>
                            <a:cs typeface="Arial" charset="0"/>
                          </a:rPr>
                          <m:t>𝑡</m:t>
                        </m:r>
                      </m:e>
                      <m:sub>
                        <m:r>
                          <a:rPr lang="fr-FR" sz="2000" b="0" i="1" smtClean="0">
                            <a:solidFill>
                              <a:schemeClr val="tx1"/>
                            </a:solidFill>
                            <a:latin typeface="Cambria Math"/>
                            <a:cs typeface="Arial" charset="0"/>
                          </a:rPr>
                          <m:t>0</m:t>
                        </m:r>
                      </m:sub>
                    </m:sSub>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exists and </a:t>
                </a:r>
                <a14:m>
                  <m:oMath xmlns:m="http://schemas.openxmlformats.org/officeDocument/2006/math">
                    <m:sSup>
                      <m:sSupPr>
                        <m:ctrlPr>
                          <a:rPr lang="fr-FR" sz="2000" b="0" i="1" smtClean="0">
                            <a:solidFill>
                              <a:schemeClr val="tx1"/>
                            </a:solidFill>
                            <a:latin typeface="Cambria Math"/>
                            <a:cs typeface="Arial" charset="0"/>
                          </a:rPr>
                        </m:ctrlPr>
                      </m:sSupPr>
                      <m:e>
                        <m:r>
                          <a:rPr lang="fr-FR" sz="2000" b="0" i="1" smtClean="0">
                            <a:solidFill>
                              <a:schemeClr val="tx1"/>
                            </a:solidFill>
                            <a:latin typeface="Cambria Math"/>
                            <a:cs typeface="Arial" charset="0"/>
                          </a:rPr>
                          <m:t>𝑟</m:t>
                        </m:r>
                      </m:e>
                      <m:sup>
                        <m:r>
                          <a:rPr lang="fr-FR" sz="2000" b="0" i="1" smtClean="0">
                            <a:solidFill>
                              <a:schemeClr val="tx1"/>
                            </a:solidFill>
                            <a:latin typeface="Cambria Math"/>
                            <a:cs typeface="Arial" charset="0"/>
                          </a:rPr>
                          <m:t>′</m:t>
                        </m:r>
                      </m:sup>
                    </m:sSup>
                    <m:d>
                      <m:dPr>
                        <m:ctrlPr>
                          <a:rPr lang="fr-FR" sz="2000" b="0" i="1" smtClean="0">
                            <a:solidFill>
                              <a:schemeClr val="tx1"/>
                            </a:solidFill>
                            <a:latin typeface="Cambria Math"/>
                            <a:cs typeface="Arial" charset="0"/>
                          </a:rPr>
                        </m:ctrlPr>
                      </m:dPr>
                      <m:e>
                        <m:sSub>
                          <m:sSubPr>
                            <m:ctrlPr>
                              <a:rPr lang="fr-FR" sz="2000" b="0" i="1" smtClean="0">
                                <a:solidFill>
                                  <a:schemeClr val="tx1"/>
                                </a:solidFill>
                                <a:latin typeface="Cambria Math"/>
                                <a:cs typeface="Arial" charset="0"/>
                              </a:rPr>
                            </m:ctrlPr>
                          </m:sSubPr>
                          <m:e>
                            <m:r>
                              <a:rPr lang="fr-FR" sz="2000" b="0" i="1" smtClean="0">
                                <a:solidFill>
                                  <a:schemeClr val="tx1"/>
                                </a:solidFill>
                                <a:latin typeface="Cambria Math"/>
                                <a:cs typeface="Arial" charset="0"/>
                              </a:rPr>
                              <m:t>𝑡</m:t>
                            </m:r>
                          </m:e>
                          <m:sub>
                            <m:r>
                              <a:rPr lang="fr-FR" sz="2000" b="0" i="1" smtClean="0">
                                <a:solidFill>
                                  <a:schemeClr val="tx1"/>
                                </a:solidFill>
                                <a:latin typeface="Cambria Math"/>
                                <a:cs typeface="Arial" charset="0"/>
                              </a:rPr>
                              <m:t>0</m:t>
                            </m:r>
                          </m:sub>
                        </m:sSub>
                      </m:e>
                    </m:d>
                    <m:r>
                      <a:rPr lang="fr-FR" sz="2000" b="0" i="1" smtClean="0">
                        <a:solidFill>
                          <a:schemeClr val="tx1"/>
                        </a:solidFill>
                        <a:latin typeface="Cambria Math"/>
                        <a:cs typeface="Arial" charset="0"/>
                      </a:rPr>
                      <m:t>≠0,</m:t>
                    </m:r>
                  </m:oMath>
                </a14:m>
                <a:r>
                  <a:rPr lang="en-US" sz="2000" dirty="0" smtClean="0">
                    <a:solidFill>
                      <a:schemeClr val="tx1"/>
                    </a:solidFill>
                    <a:latin typeface="Arial" charset="0"/>
                    <a:cs typeface="Arial" charset="0"/>
                  </a:rPr>
                  <a:t> then we call </a:t>
                </a:r>
                <a14:m>
                  <m:oMath xmlns:m="http://schemas.openxmlformats.org/officeDocument/2006/math">
                    <m:sSup>
                      <m:sSupPr>
                        <m:ctrlPr>
                          <a:rPr lang="fr-FR" sz="2000" b="0" i="1" smtClean="0">
                            <a:solidFill>
                              <a:schemeClr val="tx1"/>
                            </a:solidFill>
                            <a:latin typeface="Cambria Math"/>
                            <a:cs typeface="Arial" charset="0"/>
                          </a:rPr>
                        </m:ctrlPr>
                      </m:sSupPr>
                      <m:e>
                        <m:r>
                          <a:rPr lang="fr-FR" sz="2000" b="0" i="1" smtClean="0">
                            <a:solidFill>
                              <a:schemeClr val="tx1"/>
                            </a:solidFill>
                            <a:latin typeface="Cambria Math"/>
                            <a:cs typeface="Arial" charset="0"/>
                          </a:rPr>
                          <m:t>𝑟</m:t>
                        </m:r>
                      </m:e>
                      <m:sup>
                        <m:r>
                          <a:rPr lang="fr-FR" sz="2000" b="0" i="1" smtClean="0">
                            <a:solidFill>
                              <a:schemeClr val="tx1"/>
                            </a:solidFill>
                            <a:latin typeface="Cambria Math"/>
                            <a:cs typeface="Arial" charset="0"/>
                          </a:rPr>
                          <m:t>′</m:t>
                        </m:r>
                      </m:sup>
                    </m:sSup>
                    <m:d>
                      <m:dPr>
                        <m:ctrlPr>
                          <a:rPr lang="fr-FR" sz="2000" b="0" i="1" smtClean="0">
                            <a:solidFill>
                              <a:schemeClr val="tx1"/>
                            </a:solidFill>
                            <a:latin typeface="Cambria Math"/>
                            <a:cs typeface="Arial" charset="0"/>
                          </a:rPr>
                        </m:ctrlPr>
                      </m:dPr>
                      <m:e>
                        <m:sSub>
                          <m:sSubPr>
                            <m:ctrlPr>
                              <a:rPr lang="fr-FR" sz="2000" b="0" i="1" smtClean="0">
                                <a:solidFill>
                                  <a:schemeClr val="tx1"/>
                                </a:solidFill>
                                <a:latin typeface="Cambria Math"/>
                                <a:cs typeface="Arial" charset="0"/>
                              </a:rPr>
                            </m:ctrlPr>
                          </m:sSubPr>
                          <m:e>
                            <m:r>
                              <a:rPr lang="fr-FR" sz="2000" b="0" i="1" smtClean="0">
                                <a:solidFill>
                                  <a:schemeClr val="tx1"/>
                                </a:solidFill>
                                <a:latin typeface="Cambria Math"/>
                                <a:cs typeface="Arial" charset="0"/>
                              </a:rPr>
                              <m:t>𝑡</m:t>
                            </m:r>
                          </m:e>
                          <m:sub>
                            <m:r>
                              <a:rPr lang="fr-FR" sz="2000" b="0" i="1" smtClean="0">
                                <a:solidFill>
                                  <a:schemeClr val="tx1"/>
                                </a:solidFill>
                                <a:latin typeface="Cambria Math"/>
                                <a:cs typeface="Arial" charset="0"/>
                              </a:rPr>
                              <m:t>0</m:t>
                            </m:r>
                          </m:sub>
                        </m:sSub>
                      </m:e>
                    </m:d>
                  </m:oMath>
                </a14:m>
                <a:r>
                  <a:rPr lang="en-US" sz="2000" dirty="0" smtClean="0">
                    <a:solidFill>
                      <a:schemeClr val="tx1"/>
                    </a:solidFill>
                    <a:latin typeface="Arial" charset="0"/>
                    <a:cs typeface="Arial" charset="0"/>
                  </a:rPr>
                  <a:t> a tangent vector to the graph of </a:t>
                </a:r>
                <a14:m>
                  <m:oMath xmlns:m="http://schemas.openxmlformats.org/officeDocument/2006/math">
                    <m:r>
                      <a:rPr lang="fr-FR" sz="2000" b="0" i="1" smtClean="0">
                        <a:solidFill>
                          <a:schemeClr val="tx1"/>
                        </a:solidFill>
                        <a:latin typeface="Cambria Math"/>
                        <a:cs typeface="Arial" charset="0"/>
                      </a:rPr>
                      <m:t>𝑟</m:t>
                    </m:r>
                    <m:r>
                      <a:rPr lang="fr-FR" sz="2000" b="0" i="1" smtClean="0">
                        <a:solidFill>
                          <a:schemeClr val="tx1"/>
                        </a:solidFill>
                        <a:latin typeface="Cambria Math"/>
                        <a:cs typeface="Arial" charset="0"/>
                      </a:rPr>
                      <m:t>(</m:t>
                    </m:r>
                    <m:r>
                      <a:rPr lang="fr-FR" sz="2000" b="0" i="1" smtClean="0">
                        <a:solidFill>
                          <a:schemeClr val="tx1"/>
                        </a:solidFill>
                        <a:latin typeface="Cambria Math"/>
                        <a:cs typeface="Arial" charset="0"/>
                      </a:rPr>
                      <m:t>𝑡</m:t>
                    </m:r>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at </a:t>
                </a:r>
                <a14:m>
                  <m:oMath xmlns:m="http://schemas.openxmlformats.org/officeDocument/2006/math">
                    <m:r>
                      <a:rPr lang="fr-FR" sz="2000" b="0" i="1" smtClean="0">
                        <a:solidFill>
                          <a:schemeClr val="tx1"/>
                        </a:solidFill>
                        <a:latin typeface="Cambria Math"/>
                        <a:cs typeface="Arial" charset="0"/>
                      </a:rPr>
                      <m:t>𝑟</m:t>
                    </m:r>
                    <m:d>
                      <m:dPr>
                        <m:ctrlPr>
                          <a:rPr lang="fr-FR" sz="2000" b="0" i="1" smtClean="0">
                            <a:solidFill>
                              <a:schemeClr val="tx1"/>
                            </a:solidFill>
                            <a:latin typeface="Cambria Math"/>
                            <a:cs typeface="Arial" charset="0"/>
                          </a:rPr>
                        </m:ctrlPr>
                      </m:dPr>
                      <m:e>
                        <m:sSub>
                          <m:sSubPr>
                            <m:ctrlPr>
                              <a:rPr lang="fr-FR" sz="2000" b="0" i="1" smtClean="0">
                                <a:solidFill>
                                  <a:schemeClr val="tx1"/>
                                </a:solidFill>
                                <a:latin typeface="Cambria Math"/>
                                <a:cs typeface="Arial" charset="0"/>
                              </a:rPr>
                            </m:ctrlPr>
                          </m:sSubPr>
                          <m:e>
                            <m:r>
                              <a:rPr lang="fr-FR" sz="2000" b="0" i="1" smtClean="0">
                                <a:solidFill>
                                  <a:schemeClr val="tx1"/>
                                </a:solidFill>
                                <a:latin typeface="Cambria Math"/>
                                <a:cs typeface="Arial" charset="0"/>
                              </a:rPr>
                              <m:t>𝑡</m:t>
                            </m:r>
                          </m:e>
                          <m:sub>
                            <m:r>
                              <a:rPr lang="fr-FR" sz="2000" b="0" i="1" smtClean="0">
                                <a:solidFill>
                                  <a:schemeClr val="tx1"/>
                                </a:solidFill>
                                <a:latin typeface="Cambria Math"/>
                                <a:cs typeface="Arial" charset="0"/>
                              </a:rPr>
                              <m:t>0</m:t>
                            </m:r>
                          </m:sub>
                        </m:sSub>
                      </m:e>
                    </m:d>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and we call the line through </a:t>
                </a:r>
                <a14:m>
                  <m:oMath xmlns:m="http://schemas.openxmlformats.org/officeDocument/2006/math">
                    <m:r>
                      <a:rPr lang="fr-FR" sz="2000" b="0" i="1" smtClean="0">
                        <a:solidFill>
                          <a:schemeClr val="tx1"/>
                        </a:solidFill>
                        <a:latin typeface="Cambria Math"/>
                        <a:cs typeface="Arial" charset="0"/>
                      </a:rPr>
                      <m:t>𝑃</m:t>
                    </m:r>
                  </m:oMath>
                </a14:m>
                <a:r>
                  <a:rPr lang="en-US" sz="2000" dirty="0" smtClean="0">
                    <a:solidFill>
                      <a:schemeClr val="tx1"/>
                    </a:solidFill>
                    <a:latin typeface="Arial" charset="0"/>
                    <a:cs typeface="Arial" charset="0"/>
                  </a:rPr>
                  <a:t> that is parallel to the tangent vector the tangent line to the graph of </a:t>
                </a:r>
                <a14:m>
                  <m:oMath xmlns:m="http://schemas.openxmlformats.org/officeDocument/2006/math">
                    <m:r>
                      <a:rPr lang="fr-FR" sz="2000" b="0" i="1" smtClean="0">
                        <a:solidFill>
                          <a:schemeClr val="tx1"/>
                        </a:solidFill>
                        <a:latin typeface="Cambria Math"/>
                        <a:cs typeface="Arial" charset="0"/>
                      </a:rPr>
                      <m:t>𝑟</m:t>
                    </m:r>
                    <m:r>
                      <a:rPr lang="fr-FR" sz="2000" b="0" i="1" smtClean="0">
                        <a:solidFill>
                          <a:schemeClr val="tx1"/>
                        </a:solidFill>
                        <a:latin typeface="Cambria Math"/>
                        <a:cs typeface="Arial" charset="0"/>
                      </a:rPr>
                      <m:t>(</m:t>
                    </m:r>
                    <m:r>
                      <a:rPr lang="fr-FR" sz="2000" b="0" i="1" smtClean="0">
                        <a:solidFill>
                          <a:schemeClr val="tx1"/>
                        </a:solidFill>
                        <a:latin typeface="Cambria Math"/>
                        <a:cs typeface="Arial" charset="0"/>
                      </a:rPr>
                      <m:t>𝑡</m:t>
                    </m:r>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at </a:t>
                </a:r>
                <a14:m>
                  <m:oMath xmlns:m="http://schemas.openxmlformats.org/officeDocument/2006/math">
                    <m:r>
                      <a:rPr lang="fr-FR" sz="2000" b="0" i="1" smtClean="0">
                        <a:solidFill>
                          <a:schemeClr val="tx1"/>
                        </a:solidFill>
                        <a:latin typeface="Cambria Math"/>
                        <a:cs typeface="Arial" charset="0"/>
                      </a:rPr>
                      <m:t>𝑟</m:t>
                    </m:r>
                    <m:d>
                      <m:dPr>
                        <m:ctrlPr>
                          <a:rPr lang="fr-FR" sz="2000" b="0" i="1" smtClean="0">
                            <a:solidFill>
                              <a:schemeClr val="tx1"/>
                            </a:solidFill>
                            <a:latin typeface="Cambria Math"/>
                            <a:cs typeface="Arial" charset="0"/>
                          </a:rPr>
                        </m:ctrlPr>
                      </m:dPr>
                      <m:e>
                        <m:sSub>
                          <m:sSubPr>
                            <m:ctrlPr>
                              <a:rPr lang="fr-FR" sz="2000" b="0" i="1" smtClean="0">
                                <a:solidFill>
                                  <a:schemeClr val="tx1"/>
                                </a:solidFill>
                                <a:latin typeface="Cambria Math"/>
                                <a:cs typeface="Arial" charset="0"/>
                              </a:rPr>
                            </m:ctrlPr>
                          </m:sSubPr>
                          <m:e>
                            <m:r>
                              <a:rPr lang="fr-FR" sz="2000" b="0" i="1" smtClean="0">
                                <a:solidFill>
                                  <a:schemeClr val="tx1"/>
                                </a:solidFill>
                                <a:latin typeface="Cambria Math"/>
                                <a:cs typeface="Arial" charset="0"/>
                              </a:rPr>
                              <m:t>𝑡</m:t>
                            </m:r>
                          </m:e>
                          <m:sub>
                            <m:r>
                              <a:rPr lang="fr-FR" sz="2000" b="0" i="1" smtClean="0">
                                <a:solidFill>
                                  <a:schemeClr val="tx1"/>
                                </a:solidFill>
                                <a:latin typeface="Cambria Math"/>
                                <a:cs typeface="Arial" charset="0"/>
                              </a:rPr>
                              <m:t>0</m:t>
                            </m:r>
                          </m:sub>
                        </m:sSub>
                      </m:e>
                    </m:d>
                    <m:r>
                      <a:rPr lang="fr-FR" sz="2000" b="0" i="1" smtClean="0">
                        <a:solidFill>
                          <a:schemeClr val="tx1"/>
                        </a:solidFill>
                        <a:latin typeface="Cambria Math"/>
                        <a:cs typeface="Arial" charset="0"/>
                      </a:rPr>
                      <m:t>.</m:t>
                    </m:r>
                  </m:oMath>
                </a14:m>
                <a:endParaRPr lang="en-US" sz="2000" dirty="0" smtClean="0">
                  <a:solidFill>
                    <a:schemeClr val="tx1"/>
                  </a:solidFill>
                  <a:latin typeface="Arial" charset="0"/>
                  <a:cs typeface="Arial" charset="0"/>
                </a:endParaRPr>
              </a:p>
              <a:p>
                <a:pPr marL="0" indent="0" algn="just">
                  <a:buNone/>
                </a:pPr>
                <a:endParaRPr lang="en-US" altLang="zh-TW" sz="2000" dirty="0">
                  <a:latin typeface="Arial" charset="0"/>
                  <a:cs typeface="Arial" charset="0"/>
                </a:endParaRPr>
              </a:p>
            </p:txBody>
          </p:sp>
        </mc:Choice>
        <mc:Fallback>
          <p:sp>
            <p:nvSpPr>
              <p:cNvPr id="14" name="Rectangle 5"/>
              <p:cNvSpPr txBox="1">
                <a:spLocks noRot="1" noChangeAspect="1" noMove="1" noResize="1" noEditPoints="1" noAdjustHandles="1" noChangeArrowheads="1" noChangeShapeType="1" noTextEdit="1"/>
              </p:cNvSpPr>
              <p:nvPr/>
            </p:nvSpPr>
            <p:spPr>
              <a:xfrm>
                <a:off x="539552" y="1340768"/>
                <a:ext cx="8059738" cy="4320480"/>
              </a:xfrm>
              <a:prstGeom prst="rect">
                <a:avLst/>
              </a:prstGeom>
              <a:blipFill rotWithShape="1">
                <a:blip r:embed="rId3" cstate="print"/>
                <a:stretch>
                  <a:fillRect l="-832" t="-564" r="-1589"/>
                </a:stretch>
              </a:blipFill>
            </p:spPr>
            <p:txBody>
              <a:bodyPr/>
              <a:lstStyle/>
              <a:p>
                <a:r>
                  <a:rPr lang="en-US">
                    <a:noFill/>
                  </a:rPr>
                  <a:t> </a:t>
                </a:r>
              </a:p>
            </p:txBody>
          </p:sp>
        </mc:Fallback>
      </mc:AlternateContent>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Limits</a:t>
            </a:r>
            <a:r>
              <a:rPr lang="fr-FR" sz="3200" dirty="0">
                <a:solidFill>
                  <a:srgbClr val="3333FF"/>
                </a:solidFill>
                <a:effectLst>
                  <a:outerShdw blurRad="38100" dist="38100" dir="2700000" algn="tl">
                    <a:srgbClr val="C0C0C0"/>
                  </a:outerShdw>
                </a:effectLst>
              </a:rPr>
              <a:t>, </a:t>
            </a:r>
            <a:r>
              <a:rPr lang="fr-FR" sz="3200" dirty="0" err="1">
                <a:solidFill>
                  <a:srgbClr val="3333FF"/>
                </a:solidFill>
                <a:effectLst>
                  <a:outerShdw blurRad="38100" dist="38100" dir="2700000" algn="tl">
                    <a:srgbClr val="C0C0C0"/>
                  </a:outerShdw>
                </a:effectLst>
              </a:rPr>
              <a:t>continuity</a:t>
            </a:r>
            <a:r>
              <a:rPr lang="fr-FR" sz="3200" dirty="0">
                <a:solidFill>
                  <a:srgbClr val="3333FF"/>
                </a:solidFill>
                <a:effectLst>
                  <a:outerShdw blurRad="38100" dist="38100" dir="2700000" algn="tl">
                    <a:srgbClr val="C0C0C0"/>
                  </a:outerShdw>
                </a:effectLst>
              </a:rPr>
              <a:t> &amp; </a:t>
            </a:r>
            <a:r>
              <a:rPr lang="fr-FR" sz="3200" dirty="0" err="1" smtClean="0">
                <a:solidFill>
                  <a:srgbClr val="3333FF"/>
                </a:solidFill>
                <a:effectLst>
                  <a:outerShdw blurRad="38100" dist="38100" dir="2700000" algn="tl">
                    <a:srgbClr val="C0C0C0"/>
                  </a:outerShdw>
                </a:effectLst>
              </a:rPr>
              <a:t>differentiability</a:t>
            </a:r>
            <a:endParaRPr lang="en-CA" sz="3200" dirty="0">
              <a:solidFill>
                <a:srgbClr val="3333FF"/>
              </a:solidFill>
              <a:effectLst>
                <a:outerShdw blurRad="38100" dist="38100" dir="2700000" algn="tl">
                  <a:srgbClr val="C0C0C0"/>
                </a:outerShdw>
              </a:effectLst>
            </a:endParaRPr>
          </a:p>
        </p:txBody>
      </p:sp>
      <p:pic>
        <p:nvPicPr>
          <p:cNvPr id="10035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55776" y="3013063"/>
            <a:ext cx="3252442" cy="26764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01258113"/>
      </p:ext>
    </p:extLst>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34060" y="1484784"/>
            <a:ext cx="3141628" cy="3312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574154" y="1412776"/>
                <a:ext cx="5077966" cy="489654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en-US" altLang="zh-TW" sz="2000" dirty="0" smtClean="0">
                    <a:solidFill>
                      <a:srgbClr val="3333FF"/>
                    </a:solidFill>
                  </a:rPr>
                  <a:t>Example: </a:t>
                </a:r>
                <a:r>
                  <a:rPr lang="en-US" altLang="zh-TW" sz="2000" dirty="0" smtClean="0"/>
                  <a:t>Find parametric equations of the tangent line to the circular helix </a:t>
                </a:r>
              </a:p>
              <a:p>
                <a:pPr marL="0" indent="0" algn="just">
                  <a:buNone/>
                </a:pPr>
                <a14:m>
                  <m:oMathPara xmlns:m="http://schemas.openxmlformats.org/officeDocument/2006/math">
                    <m:oMathParaPr>
                      <m:jc m:val="center"/>
                    </m:oMathParaPr>
                    <m:oMath xmlns:m="http://schemas.openxmlformats.org/officeDocument/2006/math">
                      <m:r>
                        <a:rPr lang="fr-FR" altLang="zh-TW" sz="2000" b="0" i="1" smtClean="0">
                          <a:solidFill>
                            <a:srgbClr val="3333FF"/>
                          </a:solidFill>
                          <a:latin typeface="Cambria Math"/>
                        </a:rPr>
                        <m:t>𝑥</m:t>
                      </m:r>
                      <m:r>
                        <a:rPr lang="fr-FR" altLang="zh-TW" sz="2000" b="0" i="1" smtClean="0">
                          <a:solidFill>
                            <a:srgbClr val="3333FF"/>
                          </a:solidFill>
                          <a:latin typeface="Cambria Math"/>
                        </a:rPr>
                        <m:t>=</m:t>
                      </m:r>
                      <m:func>
                        <m:funcPr>
                          <m:ctrlPr>
                            <a:rPr lang="fr-FR" altLang="zh-TW" sz="2000" b="0" i="1" smtClean="0">
                              <a:solidFill>
                                <a:srgbClr val="3333FF"/>
                              </a:solidFill>
                              <a:latin typeface="Cambria Math"/>
                            </a:rPr>
                          </m:ctrlPr>
                        </m:funcPr>
                        <m:fName>
                          <m:r>
                            <m:rPr>
                              <m:sty m:val="p"/>
                            </m:rPr>
                            <a:rPr lang="fr-FR" altLang="zh-TW" sz="2000" b="0" i="0" smtClean="0">
                              <a:solidFill>
                                <a:srgbClr val="3333FF"/>
                              </a:solidFill>
                              <a:latin typeface="Cambria Math"/>
                            </a:rPr>
                            <m:t>cos</m:t>
                          </m:r>
                        </m:fName>
                        <m:e>
                          <m:r>
                            <a:rPr lang="fr-FR" altLang="zh-TW" sz="2000" b="0" i="1" smtClean="0">
                              <a:solidFill>
                                <a:srgbClr val="3333FF"/>
                              </a:solidFill>
                              <a:latin typeface="Cambria Math"/>
                            </a:rPr>
                            <m:t>𝑡</m:t>
                          </m:r>
                        </m:e>
                      </m:func>
                      <m:r>
                        <a:rPr lang="fr-FR" altLang="zh-TW" sz="2000" b="0" i="1" smtClean="0">
                          <a:solidFill>
                            <a:srgbClr val="3333FF"/>
                          </a:solidFill>
                          <a:latin typeface="Cambria Math"/>
                        </a:rPr>
                        <m:t>,  </m:t>
                      </m:r>
                      <m:r>
                        <a:rPr lang="fr-FR" altLang="zh-TW" sz="2000" b="0" i="1" smtClean="0">
                          <a:solidFill>
                            <a:srgbClr val="3333FF"/>
                          </a:solidFill>
                          <a:latin typeface="Cambria Math"/>
                        </a:rPr>
                        <m:t>𝑦</m:t>
                      </m:r>
                      <m:r>
                        <a:rPr lang="fr-FR" altLang="zh-TW" sz="2000" b="0" i="1" smtClean="0">
                          <a:solidFill>
                            <a:srgbClr val="3333FF"/>
                          </a:solidFill>
                          <a:latin typeface="Cambria Math"/>
                        </a:rPr>
                        <m:t>=</m:t>
                      </m:r>
                      <m:func>
                        <m:funcPr>
                          <m:ctrlPr>
                            <a:rPr lang="fr-FR" altLang="zh-TW" sz="2000" b="0" i="1" smtClean="0">
                              <a:solidFill>
                                <a:srgbClr val="3333FF"/>
                              </a:solidFill>
                              <a:latin typeface="Cambria Math"/>
                            </a:rPr>
                          </m:ctrlPr>
                        </m:funcPr>
                        <m:fName>
                          <m:r>
                            <m:rPr>
                              <m:sty m:val="p"/>
                            </m:rPr>
                            <a:rPr lang="fr-FR" altLang="zh-TW" sz="2000" b="0" i="0" smtClean="0">
                              <a:solidFill>
                                <a:srgbClr val="3333FF"/>
                              </a:solidFill>
                              <a:latin typeface="Cambria Math"/>
                            </a:rPr>
                            <m:t>sin</m:t>
                          </m:r>
                        </m:fName>
                        <m:e>
                          <m:r>
                            <a:rPr lang="fr-FR" altLang="zh-TW" sz="2000" b="0" i="1" smtClean="0">
                              <a:solidFill>
                                <a:srgbClr val="3333FF"/>
                              </a:solidFill>
                              <a:latin typeface="Cambria Math"/>
                            </a:rPr>
                            <m:t>𝑡</m:t>
                          </m:r>
                        </m:e>
                      </m:func>
                      <m:r>
                        <a:rPr lang="fr-FR" altLang="zh-TW" sz="2000" b="0" i="1" smtClean="0">
                          <a:solidFill>
                            <a:srgbClr val="3333FF"/>
                          </a:solidFill>
                          <a:latin typeface="Cambria Math"/>
                        </a:rPr>
                        <m:t>,  </m:t>
                      </m:r>
                      <m:r>
                        <a:rPr lang="fr-FR" altLang="zh-TW" sz="2000" b="0" i="1" smtClean="0">
                          <a:solidFill>
                            <a:srgbClr val="3333FF"/>
                          </a:solidFill>
                          <a:latin typeface="Cambria Math"/>
                        </a:rPr>
                        <m:t>𝑧</m:t>
                      </m:r>
                      <m:r>
                        <a:rPr lang="fr-FR" altLang="zh-TW" sz="2000" b="0" i="1" smtClean="0">
                          <a:solidFill>
                            <a:srgbClr val="3333FF"/>
                          </a:solidFill>
                          <a:latin typeface="Cambria Math"/>
                        </a:rPr>
                        <m:t>=</m:t>
                      </m:r>
                      <m:r>
                        <a:rPr lang="fr-FR" altLang="zh-TW" sz="2000" b="0" i="1" smtClean="0">
                          <a:solidFill>
                            <a:srgbClr val="3333FF"/>
                          </a:solidFill>
                          <a:latin typeface="Cambria Math"/>
                        </a:rPr>
                        <m:t>𝑡</m:t>
                      </m:r>
                    </m:oMath>
                  </m:oMathPara>
                </a14:m>
                <a:endParaRPr lang="en-US" altLang="zh-TW" sz="2000" dirty="0" smtClean="0">
                  <a:solidFill>
                    <a:srgbClr val="3333FF"/>
                  </a:solidFill>
                </a:endParaRPr>
              </a:p>
              <a:p>
                <a:pPr marL="0" indent="0" algn="just">
                  <a:buNone/>
                </a:pPr>
                <a:r>
                  <a:rPr lang="en-US" altLang="zh-TW" sz="2000" dirty="0" smtClean="0">
                    <a:solidFill>
                      <a:schemeClr val="tx1"/>
                    </a:solidFill>
                  </a:rPr>
                  <a:t>where </a:t>
                </a:r>
                <a14:m>
                  <m:oMath xmlns:m="http://schemas.openxmlformats.org/officeDocument/2006/math">
                    <m:r>
                      <a:rPr lang="fr-FR" altLang="zh-TW" sz="2000" b="0" i="1" smtClean="0">
                        <a:solidFill>
                          <a:schemeClr val="tx1"/>
                        </a:solidFill>
                        <a:latin typeface="Cambria Math"/>
                      </a:rPr>
                      <m:t>𝑡</m:t>
                    </m:r>
                    <m:r>
                      <a:rPr lang="fr-FR" altLang="zh-TW" sz="2000" b="0" i="1" smtClean="0">
                        <a:solidFill>
                          <a:schemeClr val="tx1"/>
                        </a:solidFill>
                        <a:latin typeface="Cambria Math"/>
                      </a:rPr>
                      <m:t>=</m:t>
                    </m:r>
                    <m:sSub>
                      <m:sSubPr>
                        <m:ctrlPr>
                          <a:rPr lang="fr-FR" altLang="zh-TW" sz="2000" b="0" i="1" smtClean="0">
                            <a:solidFill>
                              <a:schemeClr val="tx1"/>
                            </a:solidFill>
                            <a:latin typeface="Cambria Math"/>
                          </a:rPr>
                        </m:ctrlPr>
                      </m:sSubPr>
                      <m:e>
                        <m:r>
                          <a:rPr lang="fr-FR" altLang="zh-TW" sz="2000" b="0" i="1" smtClean="0">
                            <a:solidFill>
                              <a:schemeClr val="tx1"/>
                            </a:solidFill>
                            <a:latin typeface="Cambria Math"/>
                          </a:rPr>
                          <m:t>𝑡</m:t>
                        </m:r>
                      </m:e>
                      <m:sub>
                        <m:r>
                          <a:rPr lang="fr-FR" altLang="zh-TW" sz="2000" b="0" i="1" smtClean="0">
                            <a:solidFill>
                              <a:schemeClr val="tx1"/>
                            </a:solidFill>
                            <a:latin typeface="Cambria Math"/>
                          </a:rPr>
                          <m:t>0</m:t>
                        </m:r>
                      </m:sub>
                    </m:sSub>
                  </m:oMath>
                </a14:m>
                <a:r>
                  <a:rPr lang="en-US" altLang="zh-TW" sz="2000" dirty="0" smtClean="0">
                    <a:solidFill>
                      <a:schemeClr val="tx1"/>
                    </a:solidFill>
                  </a:rPr>
                  <a:t>, </a:t>
                </a:r>
                <a:r>
                  <a:rPr lang="en-US" altLang="zh-TW" sz="2000" dirty="0" smtClean="0"/>
                  <a:t>and find parametric equations for the tangent line at </a:t>
                </a:r>
                <a14:m>
                  <m:oMath xmlns:m="http://schemas.openxmlformats.org/officeDocument/2006/math">
                    <m:r>
                      <a:rPr lang="fr-FR" altLang="zh-TW" sz="2000" b="0" i="1" smtClean="0">
                        <a:latin typeface="Cambria Math"/>
                      </a:rPr>
                      <m:t>𝑡</m:t>
                    </m:r>
                    <m:r>
                      <a:rPr lang="fr-FR" altLang="zh-TW" sz="2000" b="0" i="1" smtClean="0">
                        <a:latin typeface="Cambria Math"/>
                      </a:rPr>
                      <m:t>=</m:t>
                    </m:r>
                    <m:r>
                      <a:rPr lang="fr-FR" altLang="zh-TW" sz="2000" b="0" i="1" smtClean="0">
                        <a:latin typeface="Cambria Math"/>
                      </a:rPr>
                      <m:t>𝜋</m:t>
                    </m:r>
                    <m:r>
                      <a:rPr lang="fr-FR" altLang="zh-TW" sz="2000" b="0" i="1" smtClean="0">
                        <a:latin typeface="Cambria Math"/>
                      </a:rPr>
                      <m:t>.</m:t>
                    </m:r>
                  </m:oMath>
                </a14:m>
                <a:endParaRPr lang="fr-FR" altLang="zh-TW" sz="2000" b="0" dirty="0" smtClean="0"/>
              </a:p>
              <a:p>
                <a:pPr marL="0" indent="0" algn="just">
                  <a:buNone/>
                </a:pPr>
                <a:endParaRPr lang="fr-FR" altLang="zh-TW" sz="2000" b="0" dirty="0" smtClean="0"/>
              </a:p>
              <a:p>
                <a:pPr marL="0" indent="0" algn="just">
                  <a:buNone/>
                </a:pPr>
                <a:r>
                  <a:rPr lang="en-US" altLang="zh-TW" sz="2000" dirty="0" smtClean="0"/>
                  <a:t>Solution: The vector equation of the helix is </a:t>
                </a:r>
              </a:p>
              <a:p>
                <a:pPr marL="0" indent="0" algn="just">
                  <a:buNone/>
                </a:pPr>
                <a14:m>
                  <m:oMathPara xmlns:m="http://schemas.openxmlformats.org/officeDocument/2006/math">
                    <m:oMathParaPr>
                      <m:jc m:val="center"/>
                    </m:oMathParaPr>
                    <m:oMath xmlns:m="http://schemas.openxmlformats.org/officeDocument/2006/math">
                      <m:r>
                        <a:rPr lang="fr-FR" altLang="zh-TW" sz="2000" b="0" i="1" smtClean="0">
                          <a:latin typeface="Cambria Math"/>
                        </a:rPr>
                        <m:t>𝑟</m:t>
                      </m:r>
                      <m:d>
                        <m:dPr>
                          <m:ctrlPr>
                            <a:rPr lang="fr-FR" altLang="zh-TW" sz="2000" b="0" i="1" smtClean="0">
                              <a:latin typeface="Cambria Math"/>
                            </a:rPr>
                          </m:ctrlPr>
                        </m:dPr>
                        <m:e>
                          <m:r>
                            <a:rPr lang="fr-FR" altLang="zh-TW" sz="2000" b="0" i="1" smtClean="0">
                              <a:latin typeface="Cambria Math"/>
                            </a:rPr>
                            <m:t>𝑡</m:t>
                          </m:r>
                        </m:e>
                      </m:d>
                      <m:r>
                        <a:rPr lang="fr-FR" altLang="zh-TW" sz="2000" b="0" i="1" smtClean="0">
                          <a:latin typeface="Cambria Math"/>
                        </a:rPr>
                        <m:t>=</m:t>
                      </m:r>
                      <m:func>
                        <m:funcPr>
                          <m:ctrlPr>
                            <a:rPr lang="fr-FR" altLang="zh-TW" sz="2000" b="0" i="1" smtClean="0">
                              <a:latin typeface="Cambria Math"/>
                            </a:rPr>
                          </m:ctrlPr>
                        </m:funcPr>
                        <m:fName>
                          <m:r>
                            <m:rPr>
                              <m:sty m:val="p"/>
                            </m:rPr>
                            <a:rPr lang="fr-FR" altLang="zh-TW" sz="2000" b="0" i="0" smtClean="0">
                              <a:latin typeface="Cambria Math"/>
                            </a:rPr>
                            <m:t>cos</m:t>
                          </m:r>
                        </m:fName>
                        <m:e>
                          <m:r>
                            <a:rPr lang="fr-FR" altLang="zh-TW" sz="2000" b="0" i="1" smtClean="0">
                              <a:latin typeface="Cambria Math"/>
                            </a:rPr>
                            <m:t>𝑡</m:t>
                          </m:r>
                        </m:e>
                      </m:func>
                      <m:r>
                        <a:rPr lang="fr-FR" altLang="zh-TW" sz="2000" b="0" i="1" smtClean="0">
                          <a:latin typeface="Cambria Math"/>
                        </a:rPr>
                        <m:t>𝑖</m:t>
                      </m:r>
                      <m:r>
                        <a:rPr lang="fr-FR" altLang="zh-TW" sz="2000" b="0" i="1" smtClean="0">
                          <a:latin typeface="Cambria Math"/>
                        </a:rPr>
                        <m:t>+</m:t>
                      </m:r>
                      <m:func>
                        <m:funcPr>
                          <m:ctrlPr>
                            <a:rPr lang="fr-FR" altLang="zh-TW" sz="2000" b="0" i="1" smtClean="0">
                              <a:latin typeface="Cambria Math"/>
                            </a:rPr>
                          </m:ctrlPr>
                        </m:funcPr>
                        <m:fName>
                          <m:r>
                            <m:rPr>
                              <m:sty m:val="p"/>
                            </m:rPr>
                            <a:rPr lang="fr-FR" altLang="zh-TW" sz="2000" b="0" i="0" smtClean="0">
                              <a:latin typeface="Cambria Math"/>
                            </a:rPr>
                            <m:t>sin</m:t>
                          </m:r>
                        </m:fName>
                        <m:e>
                          <m:r>
                            <a:rPr lang="fr-FR" altLang="zh-TW" sz="2000" b="0" i="1" smtClean="0">
                              <a:latin typeface="Cambria Math"/>
                            </a:rPr>
                            <m:t>𝑡</m:t>
                          </m:r>
                        </m:e>
                      </m:func>
                      <m:r>
                        <a:rPr lang="fr-FR" altLang="zh-TW" sz="2000" b="0" i="1" smtClean="0">
                          <a:latin typeface="Cambria Math"/>
                        </a:rPr>
                        <m:t>𝑗</m:t>
                      </m:r>
                      <m:r>
                        <a:rPr lang="fr-FR" altLang="zh-TW" sz="2000" b="0" i="1" smtClean="0">
                          <a:latin typeface="Cambria Math"/>
                        </a:rPr>
                        <m:t>+</m:t>
                      </m:r>
                      <m:r>
                        <a:rPr lang="fr-FR" altLang="zh-TW" sz="2000" b="0" i="1" smtClean="0">
                          <a:latin typeface="Cambria Math"/>
                        </a:rPr>
                        <m:t>𝑡𝑘</m:t>
                      </m:r>
                      <m:r>
                        <a:rPr lang="fr-FR" altLang="zh-TW" sz="2000" b="0" i="1" smtClean="0">
                          <a:latin typeface="Cambria Math"/>
                        </a:rPr>
                        <m:t>.</m:t>
                      </m:r>
                    </m:oMath>
                  </m:oMathPara>
                </a14:m>
                <a:endParaRPr lang="fr-FR" altLang="zh-TW" sz="2000" b="0" dirty="0" smtClean="0"/>
              </a:p>
              <a:p>
                <a:pPr marL="0" indent="0" algn="just">
                  <a:buNone/>
                </a:pPr>
                <a:r>
                  <a:rPr lang="en-US" altLang="zh-TW" sz="2000" dirty="0" smtClean="0"/>
                  <a:t>Therefore, </a:t>
                </a:r>
                <a:endParaRPr lang="fr-FR" altLang="zh-TW" sz="2000" i="1" dirty="0" smtClean="0">
                  <a:latin typeface="Cambria Math"/>
                </a:endParaRPr>
              </a:p>
              <a:p>
                <a:pPr marL="0" indent="0" algn="just">
                  <a:buNone/>
                </a:pPr>
                <a14:m>
                  <m:oMath xmlns:m="http://schemas.openxmlformats.org/officeDocument/2006/math">
                    <m:r>
                      <a:rPr lang="fr-FR" altLang="zh-TW" sz="2000" i="1">
                        <a:latin typeface="Cambria Math"/>
                      </a:rPr>
                      <m:t>𝑟</m:t>
                    </m:r>
                    <m:d>
                      <m:dPr>
                        <m:ctrlPr>
                          <a:rPr lang="fr-FR" altLang="zh-TW" sz="2000" i="1">
                            <a:latin typeface="Cambria Math"/>
                          </a:rPr>
                        </m:ctrlPr>
                      </m:dPr>
                      <m:e>
                        <m:sSub>
                          <m:sSubPr>
                            <m:ctrlPr>
                              <a:rPr lang="fr-FR" altLang="zh-TW" sz="2000" b="0" i="1" smtClean="0">
                                <a:latin typeface="Cambria Math"/>
                              </a:rPr>
                            </m:ctrlPr>
                          </m:sSubPr>
                          <m:e>
                            <m:r>
                              <a:rPr lang="fr-FR" altLang="zh-TW" sz="2000" i="1">
                                <a:latin typeface="Cambria Math"/>
                              </a:rPr>
                              <m:t>𝑡</m:t>
                            </m:r>
                          </m:e>
                          <m:sub>
                            <m:r>
                              <a:rPr lang="fr-FR" altLang="zh-TW" sz="2000" b="0" i="1" smtClean="0">
                                <a:latin typeface="Cambria Math"/>
                              </a:rPr>
                              <m:t>0</m:t>
                            </m:r>
                          </m:sub>
                        </m:sSub>
                      </m:e>
                    </m:d>
                    <m:r>
                      <a:rPr lang="fr-FR" altLang="zh-TW" sz="2000" i="1">
                        <a:latin typeface="Cambria Math"/>
                      </a:rPr>
                      <m:t>=</m:t>
                    </m:r>
                    <m:func>
                      <m:funcPr>
                        <m:ctrlPr>
                          <a:rPr lang="fr-FR" altLang="zh-TW" sz="2000" i="1">
                            <a:latin typeface="Cambria Math"/>
                          </a:rPr>
                        </m:ctrlPr>
                      </m:funcPr>
                      <m:fName>
                        <m:r>
                          <m:rPr>
                            <m:sty m:val="p"/>
                          </m:rPr>
                          <a:rPr lang="fr-FR" altLang="zh-TW" sz="2000">
                            <a:latin typeface="Cambria Math"/>
                          </a:rPr>
                          <m:t>cos</m:t>
                        </m:r>
                      </m:fName>
                      <m:e>
                        <m:sSub>
                          <m:sSubPr>
                            <m:ctrlPr>
                              <a:rPr lang="fr-FR" altLang="zh-TW" sz="2000" b="0" i="1" smtClean="0">
                                <a:latin typeface="Cambria Math"/>
                              </a:rPr>
                            </m:ctrlPr>
                          </m:sSubPr>
                          <m:e>
                            <m:r>
                              <a:rPr lang="fr-FR" altLang="zh-TW" sz="2000" i="1">
                                <a:latin typeface="Cambria Math"/>
                              </a:rPr>
                              <m:t>𝑡</m:t>
                            </m:r>
                          </m:e>
                          <m:sub>
                            <m:r>
                              <a:rPr lang="fr-FR" altLang="zh-TW" sz="2000" b="0" i="1" smtClean="0">
                                <a:latin typeface="Cambria Math"/>
                              </a:rPr>
                              <m:t>0</m:t>
                            </m:r>
                          </m:sub>
                        </m:sSub>
                      </m:e>
                    </m:func>
                    <m:r>
                      <a:rPr lang="fr-FR" altLang="zh-TW" sz="2000" i="1">
                        <a:latin typeface="Cambria Math"/>
                      </a:rPr>
                      <m:t>𝑖</m:t>
                    </m:r>
                    <m:r>
                      <a:rPr lang="fr-FR" altLang="zh-TW" sz="2000" i="1">
                        <a:latin typeface="Cambria Math"/>
                      </a:rPr>
                      <m:t>+</m:t>
                    </m:r>
                    <m:func>
                      <m:funcPr>
                        <m:ctrlPr>
                          <a:rPr lang="fr-FR" altLang="zh-TW" sz="2000" i="1">
                            <a:latin typeface="Cambria Math"/>
                          </a:rPr>
                        </m:ctrlPr>
                      </m:funcPr>
                      <m:fName>
                        <m:r>
                          <m:rPr>
                            <m:sty m:val="p"/>
                          </m:rPr>
                          <a:rPr lang="fr-FR" altLang="zh-TW" sz="2000">
                            <a:latin typeface="Cambria Math"/>
                          </a:rPr>
                          <m:t>sin</m:t>
                        </m:r>
                      </m:fName>
                      <m:e>
                        <m:sSub>
                          <m:sSubPr>
                            <m:ctrlPr>
                              <a:rPr lang="fr-FR" altLang="zh-TW" sz="2000" b="0" i="1" smtClean="0">
                                <a:latin typeface="Cambria Math"/>
                              </a:rPr>
                            </m:ctrlPr>
                          </m:sSubPr>
                          <m:e>
                            <m:r>
                              <a:rPr lang="fr-FR" altLang="zh-TW" sz="2000" i="1">
                                <a:latin typeface="Cambria Math"/>
                              </a:rPr>
                              <m:t>𝑡</m:t>
                            </m:r>
                          </m:e>
                          <m:sub>
                            <m:r>
                              <a:rPr lang="fr-FR" altLang="zh-TW" sz="2000" b="0" i="1" smtClean="0">
                                <a:latin typeface="Cambria Math"/>
                              </a:rPr>
                              <m:t>0</m:t>
                            </m:r>
                          </m:sub>
                        </m:sSub>
                      </m:e>
                    </m:func>
                    <m:r>
                      <a:rPr lang="fr-FR" altLang="zh-TW" sz="2000" i="1">
                        <a:latin typeface="Cambria Math"/>
                      </a:rPr>
                      <m:t>𝑗</m:t>
                    </m:r>
                    <m:r>
                      <a:rPr lang="fr-FR" altLang="zh-TW" sz="2000" i="1">
                        <a:latin typeface="Cambria Math"/>
                      </a:rPr>
                      <m:t>+</m:t>
                    </m:r>
                    <m:sSub>
                      <m:sSubPr>
                        <m:ctrlPr>
                          <a:rPr lang="fr-FR" altLang="zh-TW" sz="2000" b="0" i="1" smtClean="0">
                            <a:latin typeface="Cambria Math"/>
                          </a:rPr>
                        </m:ctrlPr>
                      </m:sSubPr>
                      <m:e>
                        <m:r>
                          <a:rPr lang="fr-FR" altLang="zh-TW" sz="2000" i="1">
                            <a:latin typeface="Cambria Math"/>
                          </a:rPr>
                          <m:t>𝑡</m:t>
                        </m:r>
                      </m:e>
                      <m:sub>
                        <m:r>
                          <a:rPr lang="fr-FR" altLang="zh-TW" sz="2000" b="0" i="1" smtClean="0">
                            <a:latin typeface="Cambria Math"/>
                          </a:rPr>
                          <m:t>0</m:t>
                        </m:r>
                      </m:sub>
                    </m:sSub>
                    <m:r>
                      <a:rPr lang="fr-FR" altLang="zh-TW" sz="2000" i="1">
                        <a:latin typeface="Cambria Math"/>
                      </a:rPr>
                      <m:t>𝑘</m:t>
                    </m:r>
                  </m:oMath>
                </a14:m>
                <a:r>
                  <a:rPr lang="fr-FR" altLang="zh-TW" sz="2000" dirty="0" smtClean="0"/>
                  <a:t> </a:t>
                </a:r>
              </a:p>
              <a:p>
                <a:pPr marL="0" indent="0" algn="just">
                  <a:buNone/>
                </a:pPr>
                <a:r>
                  <a:rPr lang="fr-FR" altLang="zh-TW" sz="2000" dirty="0" smtClean="0"/>
                  <a:t>and</a:t>
                </a:r>
              </a:p>
              <a:p>
                <a:pPr marL="0" indent="0" algn="just">
                  <a:buNone/>
                </a:pPr>
                <a14:m>
                  <m:oMathPara xmlns:m="http://schemas.openxmlformats.org/officeDocument/2006/math">
                    <m:oMathParaPr>
                      <m:jc m:val="left"/>
                    </m:oMathParaPr>
                    <m:oMath xmlns:m="http://schemas.openxmlformats.org/officeDocument/2006/math">
                      <m:r>
                        <a:rPr lang="fr-FR" altLang="zh-TW" sz="2000" b="0" i="1" smtClean="0">
                          <a:latin typeface="Cambria Math"/>
                        </a:rPr>
                        <m:t> </m:t>
                      </m:r>
                      <m:sSub>
                        <m:sSubPr>
                          <m:ctrlPr>
                            <a:rPr lang="fr-FR" altLang="zh-TW" sz="2000" b="0" i="1" smtClean="0">
                              <a:latin typeface="Cambria Math"/>
                            </a:rPr>
                          </m:ctrlPr>
                        </m:sSubPr>
                        <m:e>
                          <m:r>
                            <a:rPr lang="fr-FR" altLang="zh-TW" sz="2000" b="0" i="1" smtClean="0">
                              <a:latin typeface="Cambria Math"/>
                            </a:rPr>
                            <m:t>𝑣</m:t>
                          </m:r>
                        </m:e>
                        <m:sub>
                          <m:r>
                            <a:rPr lang="fr-FR" altLang="zh-TW" sz="2000" b="0" i="1" smtClean="0">
                              <a:latin typeface="Cambria Math"/>
                            </a:rPr>
                            <m:t>0</m:t>
                          </m:r>
                        </m:sub>
                      </m:sSub>
                      <m:r>
                        <a:rPr lang="fr-FR" altLang="zh-TW" sz="2000" b="0" i="1" smtClean="0">
                          <a:latin typeface="Cambria Math"/>
                        </a:rPr>
                        <m:t>=</m:t>
                      </m:r>
                      <m:sSup>
                        <m:sSupPr>
                          <m:ctrlPr>
                            <a:rPr lang="fr-FR" altLang="zh-TW" sz="2000" b="0" i="1" smtClean="0">
                              <a:latin typeface="Cambria Math"/>
                            </a:rPr>
                          </m:ctrlPr>
                        </m:sSupPr>
                        <m:e>
                          <m:r>
                            <a:rPr lang="fr-FR" altLang="zh-TW" sz="2000" b="0" i="1" smtClean="0">
                              <a:latin typeface="Cambria Math"/>
                            </a:rPr>
                            <m:t>𝑟</m:t>
                          </m:r>
                        </m:e>
                        <m:sup>
                          <m:r>
                            <a:rPr lang="fr-FR" altLang="zh-TW" sz="2000" b="0" i="1" smtClean="0">
                              <a:latin typeface="Cambria Math"/>
                            </a:rPr>
                            <m:t>′</m:t>
                          </m:r>
                        </m:sup>
                      </m:sSup>
                      <m:d>
                        <m:dPr>
                          <m:ctrlPr>
                            <a:rPr lang="fr-FR" altLang="zh-TW" sz="2000" b="0" i="1" smtClean="0">
                              <a:latin typeface="Cambria Math"/>
                            </a:rPr>
                          </m:ctrlPr>
                        </m:dPr>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e>
                      </m:d>
                      <m:r>
                        <a:rPr lang="fr-FR" altLang="zh-TW" sz="2000" b="0" i="1" smtClean="0">
                          <a:latin typeface="Cambria Math"/>
                        </a:rPr>
                        <m:t>=</m:t>
                      </m:r>
                      <m:d>
                        <m:dPr>
                          <m:ctrlPr>
                            <a:rPr lang="fr-FR" altLang="zh-TW" sz="2000" b="0" i="1" smtClean="0">
                              <a:latin typeface="Cambria Math"/>
                            </a:rPr>
                          </m:ctrlPr>
                        </m:dPr>
                        <m:e>
                          <m:r>
                            <a:rPr lang="fr-FR" altLang="zh-TW" sz="2000" b="0" i="1" smtClean="0">
                              <a:latin typeface="Cambria Math"/>
                            </a:rPr>
                            <m:t>−</m:t>
                          </m:r>
                          <m:func>
                            <m:funcPr>
                              <m:ctrlPr>
                                <a:rPr lang="fr-FR" altLang="zh-TW" sz="2000" b="0" i="1" smtClean="0">
                                  <a:latin typeface="Cambria Math"/>
                                </a:rPr>
                              </m:ctrlPr>
                            </m:funcPr>
                            <m:fName>
                              <m:r>
                                <m:rPr>
                                  <m:sty m:val="p"/>
                                </m:rPr>
                                <a:rPr lang="fr-FR" altLang="zh-TW" sz="2000" b="0" i="0" smtClean="0">
                                  <a:latin typeface="Cambria Math"/>
                                </a:rPr>
                                <m:t>sin</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e>
                          </m:func>
                        </m:e>
                      </m:d>
                      <m:r>
                        <a:rPr lang="fr-FR" altLang="zh-TW" sz="2000" b="0" i="1" smtClean="0">
                          <a:latin typeface="Cambria Math"/>
                        </a:rPr>
                        <m:t>𝑖</m:t>
                      </m:r>
                      <m:r>
                        <a:rPr lang="fr-FR" altLang="zh-TW" sz="2000" b="0" i="1" smtClean="0">
                          <a:latin typeface="Cambria Math"/>
                        </a:rPr>
                        <m:t>+</m:t>
                      </m:r>
                      <m:func>
                        <m:funcPr>
                          <m:ctrlPr>
                            <a:rPr lang="fr-FR" altLang="zh-TW" sz="2000" b="0" i="1" smtClean="0">
                              <a:latin typeface="Cambria Math"/>
                            </a:rPr>
                          </m:ctrlPr>
                        </m:funcPr>
                        <m:fName>
                          <m:r>
                            <m:rPr>
                              <m:sty m:val="p"/>
                            </m:rPr>
                            <a:rPr lang="fr-FR" altLang="zh-TW" sz="2000" b="0" i="0" smtClean="0">
                              <a:latin typeface="Cambria Math"/>
                            </a:rPr>
                            <m:t>cos</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e>
                      </m:func>
                      <m:r>
                        <a:rPr lang="fr-FR" altLang="zh-TW" sz="2000" b="0" i="1" smtClean="0">
                          <a:latin typeface="Cambria Math"/>
                        </a:rPr>
                        <m:t>𝑗</m:t>
                      </m:r>
                      <m:r>
                        <a:rPr lang="fr-FR" altLang="zh-TW" sz="2000" b="0" i="1" smtClean="0">
                          <a:latin typeface="Cambria Math"/>
                        </a:rPr>
                        <m:t>+</m:t>
                      </m:r>
                      <m:r>
                        <a:rPr lang="fr-FR" altLang="zh-TW" sz="2000" b="0" i="1" smtClean="0">
                          <a:latin typeface="Cambria Math"/>
                        </a:rPr>
                        <m:t>𝑘</m:t>
                      </m:r>
                      <m:r>
                        <a:rPr lang="fr-FR" altLang="zh-TW" sz="2000" b="0" i="0" smtClean="0">
                          <a:latin typeface="Cambria Math"/>
                        </a:rPr>
                        <m:t>.</m:t>
                      </m:r>
                    </m:oMath>
                  </m:oMathPara>
                </a14:m>
                <a:endParaRPr lang="fr-FR" altLang="zh-TW" sz="2000" dirty="0" smtClean="0"/>
              </a:p>
              <a:p>
                <a:pPr marL="0" indent="0" algn="just">
                  <a:buNone/>
                </a:pPr>
                <a:endParaRPr lang="fr-FR" altLang="zh-TW" sz="2000" dirty="0"/>
              </a:p>
              <a:p>
                <a:pPr marL="0" indent="0" algn="just">
                  <a:buNone/>
                </a:pPr>
                <a:endParaRPr lang="en-US" altLang="zh-TW" sz="2000" dirty="0"/>
              </a:p>
            </p:txBody>
          </p:sp>
        </mc:Choice>
        <mc:Fallback>
          <p:sp>
            <p:nvSpPr>
              <p:cNvPr id="14" name="Rectangle 5"/>
              <p:cNvSpPr txBox="1">
                <a:spLocks noRot="1" noChangeAspect="1" noMove="1" noResize="1" noEditPoints="1" noAdjustHandles="1" noChangeArrowheads="1" noChangeShapeType="1" noTextEdit="1"/>
              </p:cNvSpPr>
              <p:nvPr/>
            </p:nvSpPr>
            <p:spPr>
              <a:xfrm>
                <a:off x="574154" y="1412776"/>
                <a:ext cx="5077966" cy="4896544"/>
              </a:xfrm>
              <a:prstGeom prst="rect">
                <a:avLst/>
              </a:prstGeom>
              <a:blipFill rotWithShape="1">
                <a:blip r:embed="rId4" cstate="print"/>
                <a:stretch>
                  <a:fillRect l="-1200" t="-498" r="-3241" b="-1370"/>
                </a:stretch>
              </a:blipFill>
            </p:spPr>
            <p:txBody>
              <a:bodyPr/>
              <a:lstStyle/>
              <a:p>
                <a:r>
                  <a:rPr lang="en-US">
                    <a:noFill/>
                  </a:rPr>
                  <a:t> </a:t>
                </a:r>
              </a:p>
            </p:txBody>
          </p:sp>
        </mc:Fallback>
      </mc:AlternateContent>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Limits</a:t>
            </a:r>
            <a:r>
              <a:rPr lang="fr-FR" sz="3200" dirty="0">
                <a:solidFill>
                  <a:srgbClr val="3333FF"/>
                </a:solidFill>
                <a:effectLst>
                  <a:outerShdw blurRad="38100" dist="38100" dir="2700000" algn="tl">
                    <a:srgbClr val="C0C0C0"/>
                  </a:outerShdw>
                </a:effectLst>
              </a:rPr>
              <a:t>, </a:t>
            </a:r>
            <a:r>
              <a:rPr lang="fr-FR" sz="3200" dirty="0" err="1">
                <a:solidFill>
                  <a:srgbClr val="3333FF"/>
                </a:solidFill>
                <a:effectLst>
                  <a:outerShdw blurRad="38100" dist="38100" dir="2700000" algn="tl">
                    <a:srgbClr val="C0C0C0"/>
                  </a:outerShdw>
                </a:effectLst>
              </a:rPr>
              <a:t>continuity</a:t>
            </a:r>
            <a:r>
              <a:rPr lang="fr-FR" sz="3200" dirty="0">
                <a:solidFill>
                  <a:srgbClr val="3333FF"/>
                </a:solidFill>
                <a:effectLst>
                  <a:outerShdw blurRad="38100" dist="38100" dir="2700000" algn="tl">
                    <a:srgbClr val="C0C0C0"/>
                  </a:outerShdw>
                </a:effectLst>
              </a:rPr>
              <a:t> &amp; </a:t>
            </a:r>
            <a:r>
              <a:rPr lang="fr-FR" sz="3200" dirty="0" err="1" smtClean="0">
                <a:solidFill>
                  <a:srgbClr val="3333FF"/>
                </a:solidFill>
                <a:effectLst>
                  <a:outerShdw blurRad="38100" dist="38100" dir="2700000" algn="tl">
                    <a:srgbClr val="C0C0C0"/>
                  </a:outerShdw>
                </a:effectLst>
              </a:rPr>
              <a:t>differentiability</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4143821027"/>
      </p:ext>
    </p:extLst>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539552" y="1340768"/>
                <a:ext cx="8136136" cy="489654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en-US" altLang="zh-TW" sz="2000" dirty="0" smtClean="0">
                    <a:solidFill>
                      <a:srgbClr val="3333FF"/>
                    </a:solidFill>
                  </a:rPr>
                  <a:t>Cont.. </a:t>
                </a:r>
                <a:r>
                  <a:rPr lang="fr-FR" altLang="zh-TW" sz="2000" dirty="0" smtClean="0"/>
                  <a:t>It </a:t>
                </a:r>
                <a:r>
                  <a:rPr lang="fr-FR" altLang="zh-TW" sz="2000" dirty="0" err="1" smtClean="0"/>
                  <a:t>follows</a:t>
                </a:r>
                <a:r>
                  <a:rPr lang="fr-FR" altLang="zh-TW" sz="2000" dirty="0" smtClean="0"/>
                  <a:t> </a:t>
                </a:r>
                <a:r>
                  <a:rPr lang="fr-FR" altLang="zh-TW" sz="2000" dirty="0" err="1" smtClean="0"/>
                  <a:t>that</a:t>
                </a:r>
                <a:r>
                  <a:rPr lang="fr-FR" altLang="zh-TW" sz="2000" dirty="0" smtClean="0"/>
                  <a:t> the </a:t>
                </a:r>
                <a:r>
                  <a:rPr lang="fr-FR" altLang="zh-TW" sz="2000" dirty="0" err="1" smtClean="0"/>
                  <a:t>vector</a:t>
                </a:r>
                <a:r>
                  <a:rPr lang="fr-FR" altLang="zh-TW" sz="2000" dirty="0" smtClean="0"/>
                  <a:t> </a:t>
                </a:r>
                <a:r>
                  <a:rPr lang="fr-FR" altLang="zh-TW" sz="2000" dirty="0" err="1" smtClean="0"/>
                  <a:t>equation</a:t>
                </a:r>
                <a:r>
                  <a:rPr lang="fr-FR" altLang="zh-TW" sz="2000" dirty="0" smtClean="0"/>
                  <a:t> of the tangent line </a:t>
                </a:r>
                <a:r>
                  <a:rPr lang="fr-FR" altLang="zh-TW" sz="2000" dirty="0" err="1" smtClean="0"/>
                  <a:t>at</a:t>
                </a:r>
                <a:r>
                  <a:rPr lang="fr-FR" altLang="zh-TW" sz="2000" dirty="0" smtClean="0"/>
                  <a:t> </a:t>
                </a:r>
                <a14:m>
                  <m:oMath xmlns:m="http://schemas.openxmlformats.org/officeDocument/2006/math">
                    <m:r>
                      <a:rPr lang="fr-FR" altLang="zh-TW" sz="2000" b="0" i="1" smtClean="0">
                        <a:latin typeface="Cambria Math"/>
                      </a:rPr>
                      <m:t>𝑡</m:t>
                    </m:r>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oMath>
                </a14:m>
                <a:r>
                  <a:rPr lang="fr-FR" altLang="zh-TW" sz="2000" dirty="0" smtClean="0"/>
                  <a:t> is</a:t>
                </a:r>
              </a:p>
              <a:p>
                <a:pPr marL="0" indent="0" algn="just">
                  <a:buNone/>
                </a:pPr>
                <a:r>
                  <a:rPr lang="fr-FR" altLang="zh-TW" sz="2000" dirty="0" smtClean="0"/>
                  <a:t> </a:t>
                </a:r>
                <a:endParaRPr lang="fr-FR" altLang="zh-TW" sz="2000" i="1" dirty="0" smtClean="0">
                  <a:latin typeface="Cambria Math"/>
                </a:endParaRPr>
              </a:p>
              <a:p>
                <a:pPr marL="0" indent="0" algn="just">
                  <a:buNone/>
                </a:pPr>
                <a14:m>
                  <m:oMathPara xmlns:m="http://schemas.openxmlformats.org/officeDocument/2006/math">
                    <m:oMathParaPr>
                      <m:jc m:val="center"/>
                    </m:oMathParaPr>
                    <m:oMath xmlns:m="http://schemas.openxmlformats.org/officeDocument/2006/math">
                      <m:r>
                        <a:rPr lang="fr-FR" altLang="zh-TW" sz="2000" i="1">
                          <a:latin typeface="Cambria Math"/>
                        </a:rPr>
                        <m:t>𝑟</m:t>
                      </m:r>
                      <m:r>
                        <a:rPr lang="fr-FR" altLang="zh-TW" sz="2000" i="1">
                          <a:latin typeface="Cambria Math"/>
                        </a:rPr>
                        <m:t>=</m:t>
                      </m:r>
                      <m:func>
                        <m:funcPr>
                          <m:ctrlPr>
                            <a:rPr lang="fr-FR" altLang="zh-TW" sz="2000" i="1">
                              <a:latin typeface="Cambria Math"/>
                            </a:rPr>
                          </m:ctrlPr>
                        </m:funcPr>
                        <m:fName>
                          <m:r>
                            <a:rPr lang="fr-FR" altLang="zh-TW" sz="2000" b="0" i="1" smtClean="0">
                              <a:latin typeface="Cambria Math"/>
                            </a:rPr>
                            <m:t>(</m:t>
                          </m:r>
                          <m:r>
                            <m:rPr>
                              <m:sty m:val="p"/>
                            </m:rPr>
                            <a:rPr lang="fr-FR" altLang="zh-TW" sz="2000">
                              <a:latin typeface="Cambria Math"/>
                            </a:rPr>
                            <m:t>cos</m:t>
                          </m:r>
                        </m:fName>
                        <m:e>
                          <m:sSub>
                            <m:sSubPr>
                              <m:ctrlPr>
                                <a:rPr lang="fr-FR" altLang="zh-TW" sz="2000" i="1">
                                  <a:latin typeface="Cambria Math"/>
                                </a:rPr>
                              </m:ctrlPr>
                            </m:sSubPr>
                            <m:e>
                              <m:r>
                                <a:rPr lang="fr-FR" altLang="zh-TW" sz="2000" i="1">
                                  <a:latin typeface="Cambria Math"/>
                                </a:rPr>
                                <m:t>𝑡</m:t>
                              </m:r>
                            </m:e>
                            <m:sub>
                              <m:r>
                                <a:rPr lang="fr-FR" altLang="zh-TW" sz="2000" i="1">
                                  <a:latin typeface="Cambria Math"/>
                                </a:rPr>
                                <m:t>0</m:t>
                              </m:r>
                            </m:sub>
                          </m:sSub>
                        </m:e>
                      </m:func>
                      <m:r>
                        <a:rPr lang="fr-FR" altLang="zh-TW" sz="2000" i="1">
                          <a:latin typeface="Cambria Math"/>
                        </a:rPr>
                        <m:t>𝑖</m:t>
                      </m:r>
                      <m:r>
                        <a:rPr lang="fr-FR" altLang="zh-TW" sz="2000" i="1">
                          <a:latin typeface="Cambria Math"/>
                        </a:rPr>
                        <m:t>+</m:t>
                      </m:r>
                      <m:func>
                        <m:funcPr>
                          <m:ctrlPr>
                            <a:rPr lang="fr-FR" altLang="zh-TW" sz="2000" i="1">
                              <a:latin typeface="Cambria Math"/>
                            </a:rPr>
                          </m:ctrlPr>
                        </m:funcPr>
                        <m:fName>
                          <m:r>
                            <m:rPr>
                              <m:sty m:val="p"/>
                            </m:rPr>
                            <a:rPr lang="fr-FR" altLang="zh-TW" sz="2000">
                              <a:latin typeface="Cambria Math"/>
                            </a:rPr>
                            <m:t>sin</m:t>
                          </m:r>
                        </m:fName>
                        <m:e>
                          <m:sSub>
                            <m:sSubPr>
                              <m:ctrlPr>
                                <a:rPr lang="fr-FR" altLang="zh-TW" sz="2000" i="1">
                                  <a:latin typeface="Cambria Math"/>
                                </a:rPr>
                              </m:ctrlPr>
                            </m:sSubPr>
                            <m:e>
                              <m:r>
                                <a:rPr lang="fr-FR" altLang="zh-TW" sz="2000" i="1">
                                  <a:latin typeface="Cambria Math"/>
                                </a:rPr>
                                <m:t>𝑡</m:t>
                              </m:r>
                            </m:e>
                            <m:sub>
                              <m:r>
                                <a:rPr lang="fr-FR" altLang="zh-TW" sz="2000" i="1">
                                  <a:latin typeface="Cambria Math"/>
                                </a:rPr>
                                <m:t>0</m:t>
                              </m:r>
                            </m:sub>
                          </m:sSub>
                        </m:e>
                      </m:func>
                      <m:r>
                        <a:rPr lang="fr-FR" altLang="zh-TW" sz="2000" i="1">
                          <a:latin typeface="Cambria Math"/>
                        </a:rPr>
                        <m:t>𝑗</m:t>
                      </m:r>
                      <m:r>
                        <a:rPr lang="fr-FR" altLang="zh-TW" sz="2000" i="1">
                          <a:latin typeface="Cambria Math"/>
                        </a:rPr>
                        <m:t>+</m:t>
                      </m:r>
                      <m:sSub>
                        <m:sSubPr>
                          <m:ctrlPr>
                            <a:rPr lang="fr-FR" altLang="zh-TW" sz="2000" i="1">
                              <a:latin typeface="Cambria Math"/>
                            </a:rPr>
                          </m:ctrlPr>
                        </m:sSubPr>
                        <m:e>
                          <m:r>
                            <a:rPr lang="fr-FR" altLang="zh-TW" sz="2000" i="1">
                              <a:latin typeface="Cambria Math"/>
                            </a:rPr>
                            <m:t>𝑡</m:t>
                          </m:r>
                        </m:e>
                        <m:sub>
                          <m:r>
                            <a:rPr lang="fr-FR" altLang="zh-TW" sz="2000" i="1">
                              <a:latin typeface="Cambria Math"/>
                            </a:rPr>
                            <m:t>0</m:t>
                          </m:r>
                        </m:sub>
                      </m:sSub>
                      <m:r>
                        <a:rPr lang="fr-FR" altLang="zh-TW" sz="2000" i="1" smtClean="0">
                          <a:latin typeface="Cambria Math"/>
                        </a:rPr>
                        <m:t>𝑘</m:t>
                      </m:r>
                      <m:r>
                        <a:rPr lang="fr-FR" altLang="zh-TW" sz="2000" b="0" i="1" smtClean="0">
                          <a:latin typeface="Cambria Math"/>
                        </a:rPr>
                        <m:t>)+</m:t>
                      </m:r>
                      <m:r>
                        <a:rPr lang="fr-FR" altLang="zh-TW" sz="2000" b="0" i="1" smtClean="0">
                          <a:latin typeface="Cambria Math"/>
                        </a:rPr>
                        <m:t>𝑡</m:t>
                      </m:r>
                      <m:d>
                        <m:dPr>
                          <m:begChr m:val="["/>
                          <m:endChr m:val="]"/>
                          <m:ctrlPr>
                            <a:rPr lang="fr-FR" altLang="zh-TW" sz="2000" b="0" i="1" smtClean="0">
                              <a:latin typeface="Cambria Math"/>
                            </a:rPr>
                          </m:ctrlPr>
                        </m:dPr>
                        <m:e>
                          <m:d>
                            <m:dPr>
                              <m:ctrlPr>
                                <a:rPr lang="fr-FR" altLang="zh-TW" sz="2000" i="1">
                                  <a:latin typeface="Cambria Math"/>
                                </a:rPr>
                              </m:ctrlPr>
                            </m:dPr>
                            <m:e>
                              <m:r>
                                <a:rPr lang="fr-FR" altLang="zh-TW" sz="2000" i="1">
                                  <a:latin typeface="Cambria Math"/>
                                </a:rPr>
                                <m:t>−</m:t>
                              </m:r>
                              <m:func>
                                <m:funcPr>
                                  <m:ctrlPr>
                                    <a:rPr lang="fr-FR" altLang="zh-TW" sz="2000" i="1">
                                      <a:latin typeface="Cambria Math"/>
                                    </a:rPr>
                                  </m:ctrlPr>
                                </m:funcPr>
                                <m:fName>
                                  <m:r>
                                    <m:rPr>
                                      <m:sty m:val="p"/>
                                    </m:rPr>
                                    <a:rPr lang="fr-FR" altLang="zh-TW" sz="2000">
                                      <a:latin typeface="Cambria Math"/>
                                    </a:rPr>
                                    <m:t>sin</m:t>
                                  </m:r>
                                </m:fName>
                                <m:e>
                                  <m:sSub>
                                    <m:sSubPr>
                                      <m:ctrlPr>
                                        <a:rPr lang="fr-FR" altLang="zh-TW" sz="2000" i="1">
                                          <a:latin typeface="Cambria Math"/>
                                        </a:rPr>
                                      </m:ctrlPr>
                                    </m:sSubPr>
                                    <m:e>
                                      <m:r>
                                        <a:rPr lang="fr-FR" altLang="zh-TW" sz="2000" i="1">
                                          <a:latin typeface="Cambria Math"/>
                                        </a:rPr>
                                        <m:t>𝑡</m:t>
                                      </m:r>
                                    </m:e>
                                    <m:sub>
                                      <m:r>
                                        <a:rPr lang="fr-FR" altLang="zh-TW" sz="2000" i="1">
                                          <a:latin typeface="Cambria Math"/>
                                        </a:rPr>
                                        <m:t>0</m:t>
                                      </m:r>
                                    </m:sub>
                                  </m:sSub>
                                </m:e>
                              </m:func>
                            </m:e>
                          </m:d>
                          <m:r>
                            <a:rPr lang="fr-FR" altLang="zh-TW" sz="2000" i="1">
                              <a:latin typeface="Cambria Math"/>
                            </a:rPr>
                            <m:t>𝑖</m:t>
                          </m:r>
                          <m:r>
                            <a:rPr lang="fr-FR" altLang="zh-TW" sz="2000" i="1">
                              <a:latin typeface="Cambria Math"/>
                            </a:rPr>
                            <m:t>+</m:t>
                          </m:r>
                          <m:func>
                            <m:funcPr>
                              <m:ctrlPr>
                                <a:rPr lang="fr-FR" altLang="zh-TW" sz="2000" i="1">
                                  <a:latin typeface="Cambria Math"/>
                                </a:rPr>
                              </m:ctrlPr>
                            </m:funcPr>
                            <m:fName>
                              <m:r>
                                <m:rPr>
                                  <m:sty m:val="p"/>
                                </m:rPr>
                                <a:rPr lang="fr-FR" altLang="zh-TW" sz="2000">
                                  <a:latin typeface="Cambria Math"/>
                                </a:rPr>
                                <m:t>cos</m:t>
                              </m:r>
                            </m:fName>
                            <m:e>
                              <m:sSub>
                                <m:sSubPr>
                                  <m:ctrlPr>
                                    <a:rPr lang="fr-FR" altLang="zh-TW" sz="2000" i="1">
                                      <a:latin typeface="Cambria Math"/>
                                    </a:rPr>
                                  </m:ctrlPr>
                                </m:sSubPr>
                                <m:e>
                                  <m:r>
                                    <a:rPr lang="fr-FR" altLang="zh-TW" sz="2000" i="1">
                                      <a:latin typeface="Cambria Math"/>
                                    </a:rPr>
                                    <m:t>𝑡</m:t>
                                  </m:r>
                                </m:e>
                                <m:sub>
                                  <m:r>
                                    <a:rPr lang="fr-FR" altLang="zh-TW" sz="2000" i="1">
                                      <a:latin typeface="Cambria Math"/>
                                    </a:rPr>
                                    <m:t>0</m:t>
                                  </m:r>
                                </m:sub>
                              </m:sSub>
                            </m:e>
                          </m:func>
                          <m:r>
                            <a:rPr lang="fr-FR" altLang="zh-TW" sz="2000" i="1">
                              <a:latin typeface="Cambria Math"/>
                            </a:rPr>
                            <m:t>𝑗</m:t>
                          </m:r>
                          <m:r>
                            <a:rPr lang="fr-FR" altLang="zh-TW" sz="2000" i="1">
                              <a:latin typeface="Cambria Math"/>
                            </a:rPr>
                            <m:t>+</m:t>
                          </m:r>
                          <m:r>
                            <a:rPr lang="fr-FR" altLang="zh-TW" sz="2000" i="1">
                              <a:latin typeface="Cambria Math"/>
                            </a:rPr>
                            <m:t>𝑘</m:t>
                          </m:r>
                        </m:e>
                      </m:d>
                      <m:r>
                        <a:rPr lang="fr-FR" altLang="zh-TW" sz="2000" b="0" i="1" smtClean="0">
                          <a:latin typeface="Cambria Math"/>
                        </a:rPr>
                        <m:t>=</m:t>
                      </m:r>
                      <m:func>
                        <m:funcPr>
                          <m:ctrlPr>
                            <a:rPr lang="fr-FR" altLang="zh-TW" sz="2000" b="0" i="1" smtClean="0">
                              <a:latin typeface="Cambria Math"/>
                            </a:rPr>
                          </m:ctrlPr>
                        </m:funcPr>
                        <m:fName>
                          <m:r>
                            <a:rPr lang="fr-FR" altLang="zh-TW" sz="2000" b="0" i="0" smtClean="0">
                              <a:latin typeface="Cambria Math"/>
                            </a:rPr>
                            <m:t>(</m:t>
                          </m:r>
                          <m:r>
                            <m:rPr>
                              <m:sty m:val="p"/>
                            </m:rPr>
                            <a:rPr lang="fr-FR" altLang="zh-TW" sz="2000" b="0" i="0" smtClean="0">
                              <a:latin typeface="Cambria Math"/>
                            </a:rPr>
                            <m:t>cos</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r>
                            <a:rPr lang="fr-FR" altLang="zh-TW" sz="2000" b="0" i="1" smtClean="0">
                              <a:latin typeface="Cambria Math"/>
                            </a:rPr>
                            <m:t>−</m:t>
                          </m:r>
                          <m:r>
                            <a:rPr lang="fr-FR" altLang="zh-TW" sz="2000" b="0" i="1" smtClean="0">
                              <a:latin typeface="Cambria Math"/>
                            </a:rPr>
                            <m:t>𝑡</m:t>
                          </m:r>
                          <m:func>
                            <m:funcPr>
                              <m:ctrlPr>
                                <a:rPr lang="fr-FR" altLang="zh-TW" sz="2000" b="0" i="1" smtClean="0">
                                  <a:latin typeface="Cambria Math"/>
                                </a:rPr>
                              </m:ctrlPr>
                            </m:funcPr>
                            <m:fName>
                              <m:r>
                                <m:rPr>
                                  <m:sty m:val="p"/>
                                </m:rPr>
                                <a:rPr lang="fr-FR" altLang="zh-TW" sz="2000" b="0" i="0" smtClean="0">
                                  <a:latin typeface="Cambria Math"/>
                                </a:rPr>
                                <m:t>sin</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e>
                          </m:func>
                          <m:r>
                            <a:rPr lang="fr-FR" altLang="zh-TW" sz="2000" b="0" i="1" smtClean="0">
                              <a:latin typeface="Cambria Math"/>
                            </a:rPr>
                            <m:t>)</m:t>
                          </m:r>
                          <m:r>
                            <a:rPr lang="fr-FR" altLang="zh-TW" sz="2000" b="0" i="1" smtClean="0">
                              <a:latin typeface="Cambria Math"/>
                            </a:rPr>
                            <m:t>𝑖</m:t>
                          </m:r>
                        </m:e>
                      </m:func>
                      <m:r>
                        <a:rPr lang="fr-FR" altLang="zh-TW" sz="2000" b="0" i="1" smtClean="0">
                          <a:latin typeface="Cambria Math"/>
                        </a:rPr>
                        <m:t>+</m:t>
                      </m:r>
                      <m:d>
                        <m:dPr>
                          <m:ctrlPr>
                            <a:rPr lang="fr-FR" altLang="zh-TW" sz="2000" b="0" i="1" smtClean="0">
                              <a:latin typeface="Cambria Math"/>
                            </a:rPr>
                          </m:ctrlPr>
                        </m:dPr>
                        <m:e>
                          <m:func>
                            <m:funcPr>
                              <m:ctrlPr>
                                <a:rPr lang="fr-FR" altLang="zh-TW" sz="2000" b="0" i="1" smtClean="0">
                                  <a:latin typeface="Cambria Math"/>
                                </a:rPr>
                              </m:ctrlPr>
                            </m:funcPr>
                            <m:fName>
                              <m:r>
                                <m:rPr>
                                  <m:sty m:val="p"/>
                                </m:rPr>
                                <a:rPr lang="fr-FR" altLang="zh-TW" sz="2000" b="0" i="0" smtClean="0">
                                  <a:latin typeface="Cambria Math"/>
                                </a:rPr>
                                <m:t>sin</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e>
                          </m:func>
                          <m:r>
                            <a:rPr lang="fr-FR" altLang="zh-TW" sz="2000" b="0" i="1" smtClean="0">
                              <a:latin typeface="Cambria Math"/>
                            </a:rPr>
                            <m:t>+</m:t>
                          </m:r>
                          <m:r>
                            <a:rPr lang="fr-FR" altLang="zh-TW" sz="2000" b="0" i="1" smtClean="0">
                              <a:latin typeface="Cambria Math"/>
                            </a:rPr>
                            <m:t>𝑡</m:t>
                          </m:r>
                          <m:func>
                            <m:funcPr>
                              <m:ctrlPr>
                                <a:rPr lang="fr-FR" altLang="zh-TW" sz="2000" b="0" i="1" smtClean="0">
                                  <a:latin typeface="Cambria Math"/>
                                </a:rPr>
                              </m:ctrlPr>
                            </m:funcPr>
                            <m:fName>
                              <m:r>
                                <m:rPr>
                                  <m:sty m:val="p"/>
                                </m:rPr>
                                <a:rPr lang="fr-FR" altLang="zh-TW" sz="2000" b="0" i="0" smtClean="0">
                                  <a:latin typeface="Cambria Math"/>
                                </a:rPr>
                                <m:t>cos</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e>
                          </m:func>
                        </m:e>
                      </m:d>
                      <m:r>
                        <a:rPr lang="fr-FR" altLang="zh-TW" sz="2000" b="0" i="1" smtClean="0">
                          <a:latin typeface="Cambria Math"/>
                        </a:rPr>
                        <m:t>𝑗</m:t>
                      </m:r>
                      <m:r>
                        <a:rPr lang="fr-FR" altLang="zh-TW" sz="2000" b="0" i="1" smtClean="0">
                          <a:latin typeface="Cambria Math"/>
                        </a:rPr>
                        <m:t>+</m:t>
                      </m:r>
                      <m:d>
                        <m:dPr>
                          <m:ctrlPr>
                            <a:rPr lang="fr-FR" altLang="zh-TW" sz="2000" b="0" i="1" smtClean="0">
                              <a:latin typeface="Cambria Math"/>
                            </a:rPr>
                          </m:ctrlPr>
                        </m:dPr>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r>
                            <a:rPr lang="fr-FR" altLang="zh-TW" sz="2000" b="0" i="1" smtClean="0">
                              <a:latin typeface="Cambria Math"/>
                            </a:rPr>
                            <m:t>+</m:t>
                          </m:r>
                          <m:r>
                            <a:rPr lang="fr-FR" altLang="zh-TW" sz="2000" b="0" i="1" smtClean="0">
                              <a:latin typeface="Cambria Math"/>
                            </a:rPr>
                            <m:t>𝑡</m:t>
                          </m:r>
                        </m:e>
                      </m:d>
                      <m:r>
                        <a:rPr lang="fr-FR" altLang="zh-TW" sz="2000" b="0" i="1" smtClean="0">
                          <a:latin typeface="Cambria Math"/>
                        </a:rPr>
                        <m:t>𝑘</m:t>
                      </m:r>
                      <m:r>
                        <a:rPr lang="fr-FR" altLang="zh-TW" sz="2000" b="0" i="1" smtClean="0">
                          <a:latin typeface="Cambria Math"/>
                        </a:rPr>
                        <m:t>.   </m:t>
                      </m:r>
                    </m:oMath>
                  </m:oMathPara>
                </a14:m>
                <a:endParaRPr lang="fr-FR" altLang="zh-TW" sz="2000" b="0" dirty="0" smtClean="0"/>
              </a:p>
              <a:p>
                <a:pPr marL="0" indent="0" algn="just">
                  <a:buNone/>
                </a:pPr>
                <a:endParaRPr lang="fr-FR" altLang="zh-TW" sz="2000" dirty="0" smtClean="0"/>
              </a:p>
              <a:p>
                <a:pPr marL="0" indent="0" algn="just">
                  <a:buNone/>
                </a:pPr>
                <a:r>
                  <a:rPr lang="fr-FR" altLang="zh-TW" sz="2000" dirty="0" err="1" smtClean="0"/>
                  <a:t>Thus</a:t>
                </a:r>
                <a:r>
                  <a:rPr lang="fr-FR" altLang="zh-TW" sz="2000" dirty="0" smtClean="0"/>
                  <a:t> the </a:t>
                </a:r>
                <a:r>
                  <a:rPr lang="fr-FR" altLang="zh-TW" sz="2000" dirty="0" err="1" smtClean="0"/>
                  <a:t>parametric</a:t>
                </a:r>
                <a:r>
                  <a:rPr lang="fr-FR" altLang="zh-TW" sz="2000" dirty="0" smtClean="0"/>
                  <a:t> </a:t>
                </a:r>
                <a:r>
                  <a:rPr lang="fr-FR" altLang="zh-TW" sz="2000" dirty="0" err="1" smtClean="0"/>
                  <a:t>equations</a:t>
                </a:r>
                <a:r>
                  <a:rPr lang="fr-FR" altLang="zh-TW" sz="2000" dirty="0" smtClean="0"/>
                  <a:t> of the tangent line </a:t>
                </a:r>
                <a:r>
                  <a:rPr lang="fr-FR" altLang="zh-TW" sz="2000" dirty="0" err="1" smtClean="0"/>
                  <a:t>at</a:t>
                </a:r>
                <a:r>
                  <a:rPr lang="fr-FR" altLang="zh-TW" sz="2000" dirty="0" smtClean="0"/>
                  <a:t> </a:t>
                </a:r>
                <a14:m>
                  <m:oMath xmlns:m="http://schemas.openxmlformats.org/officeDocument/2006/math">
                    <m:r>
                      <a:rPr lang="fr-FR" altLang="zh-TW" sz="2000" b="0" i="1" smtClean="0">
                        <a:latin typeface="Cambria Math"/>
                      </a:rPr>
                      <m:t>𝑡</m:t>
                    </m:r>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oMath>
                </a14:m>
                <a:r>
                  <a:rPr lang="fr-FR" altLang="zh-TW" sz="2000" dirty="0" smtClean="0"/>
                  <a:t> are</a:t>
                </a:r>
              </a:p>
              <a:p>
                <a:pPr marL="0" indent="0" algn="ctr">
                  <a:buNone/>
                </a:pPr>
                <a14:m>
                  <m:oMath xmlns:m="http://schemas.openxmlformats.org/officeDocument/2006/math">
                    <m:r>
                      <a:rPr lang="fr-FR" altLang="zh-TW" sz="2000" b="0" i="1" smtClean="0">
                        <a:latin typeface="Cambria Math"/>
                      </a:rPr>
                      <m:t>𝑥</m:t>
                    </m:r>
                    <m:r>
                      <a:rPr lang="fr-FR" altLang="zh-TW" sz="2000" b="0" i="1" smtClean="0">
                        <a:latin typeface="Cambria Math"/>
                      </a:rPr>
                      <m:t>=</m:t>
                    </m:r>
                    <m:func>
                      <m:funcPr>
                        <m:ctrlPr>
                          <a:rPr lang="fr-FR" altLang="zh-TW" sz="2000" b="0" i="1" smtClean="0">
                            <a:latin typeface="Cambria Math"/>
                          </a:rPr>
                        </m:ctrlPr>
                      </m:funcPr>
                      <m:fName>
                        <m:r>
                          <m:rPr>
                            <m:sty m:val="p"/>
                          </m:rPr>
                          <a:rPr lang="fr-FR" altLang="zh-TW" sz="2000" b="0" i="0" smtClean="0">
                            <a:latin typeface="Cambria Math"/>
                          </a:rPr>
                          <m:t>cos</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r>
                          <a:rPr lang="fr-FR" altLang="zh-TW" sz="2000" b="0" i="1" smtClean="0">
                            <a:latin typeface="Cambria Math"/>
                          </a:rPr>
                          <m:t>−</m:t>
                        </m:r>
                        <m:r>
                          <a:rPr lang="fr-FR" altLang="zh-TW" sz="2000" b="0" i="1" smtClean="0">
                            <a:latin typeface="Cambria Math"/>
                          </a:rPr>
                          <m:t>𝑡</m:t>
                        </m:r>
                        <m:func>
                          <m:funcPr>
                            <m:ctrlPr>
                              <a:rPr lang="fr-FR" altLang="zh-TW" sz="2000" b="0" i="1" smtClean="0">
                                <a:latin typeface="Cambria Math"/>
                              </a:rPr>
                            </m:ctrlPr>
                          </m:funcPr>
                          <m:fName>
                            <m:r>
                              <m:rPr>
                                <m:sty m:val="p"/>
                              </m:rPr>
                              <a:rPr lang="fr-FR" altLang="zh-TW" sz="2000" b="0" i="0" smtClean="0">
                                <a:latin typeface="Cambria Math"/>
                              </a:rPr>
                              <m:t>sin</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e>
                        </m:func>
                      </m:e>
                    </m:func>
                    <m:r>
                      <a:rPr lang="fr-FR" altLang="zh-TW" sz="2000" b="0" i="1" smtClean="0">
                        <a:latin typeface="Cambria Math"/>
                      </a:rPr>
                      <m:t>,  </m:t>
                    </m:r>
                    <m:r>
                      <a:rPr lang="fr-FR" altLang="zh-TW" sz="2000" b="0" i="1" smtClean="0">
                        <a:latin typeface="Cambria Math"/>
                      </a:rPr>
                      <m:t>𝑦</m:t>
                    </m:r>
                    <m:r>
                      <a:rPr lang="fr-FR" altLang="zh-TW" sz="2000" b="0" i="1" smtClean="0">
                        <a:latin typeface="Cambria Math"/>
                      </a:rPr>
                      <m:t>=</m:t>
                    </m:r>
                    <m:func>
                      <m:funcPr>
                        <m:ctrlPr>
                          <a:rPr lang="fr-FR" altLang="zh-TW" sz="2000" b="0" i="1" smtClean="0">
                            <a:latin typeface="Cambria Math"/>
                          </a:rPr>
                        </m:ctrlPr>
                      </m:funcPr>
                      <m:fName>
                        <m:r>
                          <m:rPr>
                            <m:sty m:val="p"/>
                          </m:rPr>
                          <a:rPr lang="fr-FR" altLang="zh-TW" sz="2000" b="0" i="0" smtClean="0">
                            <a:latin typeface="Cambria Math"/>
                          </a:rPr>
                          <m:t>sin</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r>
                          <a:rPr lang="fr-FR" altLang="zh-TW" sz="2000" b="0" i="1" smtClean="0">
                            <a:latin typeface="Cambria Math"/>
                          </a:rPr>
                          <m:t>+</m:t>
                        </m:r>
                        <m:r>
                          <a:rPr lang="fr-FR" altLang="zh-TW" sz="2000" b="0" i="1" smtClean="0">
                            <a:latin typeface="Cambria Math"/>
                          </a:rPr>
                          <m:t>𝑡</m:t>
                        </m:r>
                        <m:func>
                          <m:funcPr>
                            <m:ctrlPr>
                              <a:rPr lang="fr-FR" altLang="zh-TW" sz="2000" b="0" i="1" smtClean="0">
                                <a:latin typeface="Cambria Math"/>
                              </a:rPr>
                            </m:ctrlPr>
                          </m:funcPr>
                          <m:fName>
                            <m:r>
                              <m:rPr>
                                <m:sty m:val="p"/>
                              </m:rPr>
                              <a:rPr lang="fr-FR" altLang="zh-TW" sz="2000" b="0" i="0" smtClean="0">
                                <a:latin typeface="Cambria Math"/>
                              </a:rPr>
                              <m:t>cos</m:t>
                            </m:r>
                          </m:fName>
                          <m:e>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e>
                        </m:func>
                      </m:e>
                    </m:func>
                    <m:r>
                      <a:rPr lang="fr-FR" altLang="zh-TW" sz="2000" b="0" i="1" smtClean="0">
                        <a:latin typeface="Cambria Math"/>
                      </a:rPr>
                      <m:t>,  </m:t>
                    </m:r>
                    <m:r>
                      <a:rPr lang="fr-FR" altLang="zh-TW" sz="2000" b="0" i="1" smtClean="0">
                        <a:latin typeface="Cambria Math"/>
                      </a:rPr>
                      <m:t>𝑧</m:t>
                    </m:r>
                    <m:r>
                      <a:rPr lang="fr-FR" altLang="zh-TW" sz="2000" b="0" i="1" smtClean="0">
                        <a:latin typeface="Cambria Math"/>
                      </a:rPr>
                      <m:t>=</m:t>
                    </m:r>
                    <m:sSub>
                      <m:sSubPr>
                        <m:ctrlPr>
                          <a:rPr lang="fr-FR" altLang="zh-TW" sz="2000" b="0" i="1" smtClean="0">
                            <a:latin typeface="Cambria Math"/>
                          </a:rPr>
                        </m:ctrlPr>
                      </m:sSubPr>
                      <m:e>
                        <m:r>
                          <a:rPr lang="fr-FR" altLang="zh-TW" sz="2000" b="0" i="1" smtClean="0">
                            <a:latin typeface="Cambria Math"/>
                          </a:rPr>
                          <m:t>𝑡</m:t>
                        </m:r>
                      </m:e>
                      <m:sub>
                        <m:r>
                          <a:rPr lang="fr-FR" altLang="zh-TW" sz="2000" b="0" i="1" smtClean="0">
                            <a:latin typeface="Cambria Math"/>
                          </a:rPr>
                          <m:t>0</m:t>
                        </m:r>
                      </m:sub>
                    </m:sSub>
                    <m:r>
                      <a:rPr lang="fr-FR" altLang="zh-TW" sz="2000" b="0" i="1" smtClean="0">
                        <a:latin typeface="Cambria Math"/>
                      </a:rPr>
                      <m:t>+</m:t>
                    </m:r>
                    <m:r>
                      <a:rPr lang="fr-FR" altLang="zh-TW" sz="2000" b="0" i="1" smtClean="0">
                        <a:latin typeface="Cambria Math"/>
                      </a:rPr>
                      <m:t>𝑡</m:t>
                    </m:r>
                    <m:r>
                      <a:rPr lang="fr-FR" altLang="zh-TW" sz="2000" b="0" i="1" smtClean="0">
                        <a:latin typeface="Cambria Math"/>
                      </a:rPr>
                      <m:t>.</m:t>
                    </m:r>
                  </m:oMath>
                </a14:m>
                <a:r>
                  <a:rPr lang="fr-FR" altLang="zh-TW" sz="2000" dirty="0" smtClean="0"/>
                  <a:t> </a:t>
                </a:r>
              </a:p>
              <a:p>
                <a:pPr marL="0" indent="0" algn="ctr">
                  <a:buNone/>
                </a:pPr>
                <a:endParaRPr lang="fr-FR" altLang="zh-TW" sz="2000" dirty="0" smtClean="0"/>
              </a:p>
              <a:p>
                <a:pPr marL="0" indent="0">
                  <a:buNone/>
                </a:pPr>
                <a:r>
                  <a:rPr lang="fr-FR" altLang="zh-TW" sz="2000" dirty="0" smtClean="0"/>
                  <a:t>In </a:t>
                </a:r>
                <a:r>
                  <a:rPr lang="fr-FR" altLang="zh-TW" sz="2000" dirty="0" err="1" smtClean="0"/>
                  <a:t>particular</a:t>
                </a:r>
                <a:r>
                  <a:rPr lang="fr-FR" altLang="zh-TW" sz="2000" dirty="0" smtClean="0"/>
                  <a:t>, the tangent line </a:t>
                </a:r>
                <a:r>
                  <a:rPr lang="fr-FR" altLang="zh-TW" sz="2000" dirty="0" err="1" smtClean="0"/>
                  <a:t>at</a:t>
                </a:r>
                <a:r>
                  <a:rPr lang="fr-FR" altLang="zh-TW" sz="2000" dirty="0" smtClean="0"/>
                  <a:t> </a:t>
                </a:r>
                <a14:m>
                  <m:oMath xmlns:m="http://schemas.openxmlformats.org/officeDocument/2006/math">
                    <m:r>
                      <a:rPr lang="fr-FR" altLang="zh-TW" sz="2000" b="0" i="1" smtClean="0">
                        <a:latin typeface="Cambria Math"/>
                      </a:rPr>
                      <m:t>𝑡</m:t>
                    </m:r>
                    <m:r>
                      <a:rPr lang="fr-FR" altLang="zh-TW" sz="2000" b="0" i="1" smtClean="0">
                        <a:latin typeface="Cambria Math"/>
                      </a:rPr>
                      <m:t>=</m:t>
                    </m:r>
                    <m:r>
                      <a:rPr lang="fr-FR" altLang="zh-TW" sz="2000" b="0" i="1" smtClean="0">
                        <a:latin typeface="Cambria Math"/>
                      </a:rPr>
                      <m:t>𝜋</m:t>
                    </m:r>
                  </m:oMath>
                </a14:m>
                <a:r>
                  <a:rPr lang="fr-FR" altLang="zh-TW" sz="2000" dirty="0" smtClean="0"/>
                  <a:t> has </a:t>
                </a:r>
                <a:r>
                  <a:rPr lang="fr-FR" altLang="zh-TW" sz="2000" dirty="0" err="1" smtClean="0"/>
                  <a:t>parametric</a:t>
                </a:r>
                <a:r>
                  <a:rPr lang="fr-FR" altLang="zh-TW" sz="2000" dirty="0" smtClean="0"/>
                  <a:t> </a:t>
                </a:r>
                <a:r>
                  <a:rPr lang="fr-FR" altLang="zh-TW" sz="2000" dirty="0" err="1" smtClean="0"/>
                  <a:t>equations</a:t>
                </a:r>
                <a:endParaRPr lang="fr-FR" altLang="zh-TW" sz="2000" dirty="0" smtClean="0"/>
              </a:p>
              <a:p>
                <a:pPr marL="0" indent="0">
                  <a:buNone/>
                </a:pPr>
                <a14:m>
                  <m:oMathPara xmlns:m="http://schemas.openxmlformats.org/officeDocument/2006/math">
                    <m:oMathParaPr>
                      <m:jc m:val="center"/>
                    </m:oMathParaPr>
                    <m:oMath xmlns:m="http://schemas.openxmlformats.org/officeDocument/2006/math">
                      <m:r>
                        <a:rPr lang="fr-FR" altLang="zh-TW" sz="2000" b="0" i="1" smtClean="0">
                          <a:latin typeface="Cambria Math"/>
                        </a:rPr>
                        <m:t>𝑥</m:t>
                      </m:r>
                      <m:r>
                        <a:rPr lang="fr-FR" altLang="zh-TW" sz="2000" b="0" i="1" smtClean="0">
                          <a:latin typeface="Cambria Math"/>
                        </a:rPr>
                        <m:t>=−1,  </m:t>
                      </m:r>
                      <m:r>
                        <a:rPr lang="fr-FR" altLang="zh-TW" sz="2000" b="0" i="1" smtClean="0">
                          <a:latin typeface="Cambria Math"/>
                        </a:rPr>
                        <m:t>𝑦</m:t>
                      </m:r>
                      <m:r>
                        <a:rPr lang="fr-FR" altLang="zh-TW" sz="2000" b="0" i="1" smtClean="0">
                          <a:latin typeface="Cambria Math"/>
                        </a:rPr>
                        <m:t>=−</m:t>
                      </m:r>
                      <m:r>
                        <a:rPr lang="fr-FR" altLang="zh-TW" sz="2000" b="0" i="1" smtClean="0">
                          <a:latin typeface="Cambria Math"/>
                        </a:rPr>
                        <m:t>𝑡</m:t>
                      </m:r>
                      <m:r>
                        <a:rPr lang="fr-FR" altLang="zh-TW" sz="2000" b="0" i="1" smtClean="0">
                          <a:latin typeface="Cambria Math"/>
                        </a:rPr>
                        <m:t>,  </m:t>
                      </m:r>
                      <m:r>
                        <a:rPr lang="fr-FR" altLang="zh-TW" sz="2000" b="0" i="1" smtClean="0">
                          <a:latin typeface="Cambria Math"/>
                        </a:rPr>
                        <m:t>𝑧</m:t>
                      </m:r>
                      <m:r>
                        <a:rPr lang="fr-FR" altLang="zh-TW" sz="2000" b="0" i="1" smtClean="0">
                          <a:latin typeface="Cambria Math"/>
                        </a:rPr>
                        <m:t>=</m:t>
                      </m:r>
                      <m:r>
                        <a:rPr lang="fr-FR" altLang="zh-TW" sz="2000" b="0" i="1" smtClean="0">
                          <a:latin typeface="Cambria Math"/>
                        </a:rPr>
                        <m:t>𝜋</m:t>
                      </m:r>
                      <m:r>
                        <a:rPr lang="fr-FR" altLang="zh-TW" sz="2000" b="0" i="1" smtClean="0">
                          <a:latin typeface="Cambria Math"/>
                        </a:rPr>
                        <m:t>+</m:t>
                      </m:r>
                      <m:r>
                        <a:rPr lang="fr-FR" altLang="zh-TW" sz="2000" b="0" i="1" smtClean="0">
                          <a:latin typeface="Cambria Math"/>
                        </a:rPr>
                        <m:t>𝑡</m:t>
                      </m:r>
                      <m:r>
                        <a:rPr lang="fr-FR" altLang="zh-TW" sz="2000" b="0" i="1" smtClean="0">
                          <a:latin typeface="Cambria Math"/>
                        </a:rPr>
                        <m:t>.</m:t>
                      </m:r>
                    </m:oMath>
                  </m:oMathPara>
                </a14:m>
                <a:endParaRPr lang="fr-FR" altLang="zh-TW" sz="2000" dirty="0"/>
              </a:p>
              <a:p>
                <a:pPr marL="0" indent="0" algn="just">
                  <a:buNone/>
                </a:pPr>
                <a:endParaRPr lang="en-US" altLang="zh-TW" sz="2000" dirty="0"/>
              </a:p>
            </p:txBody>
          </p:sp>
        </mc:Choice>
        <mc:Fallback>
          <p:sp>
            <p:nvSpPr>
              <p:cNvPr id="14" name="Rectangle 5"/>
              <p:cNvSpPr txBox="1">
                <a:spLocks noRot="1" noChangeAspect="1" noMove="1" noResize="1" noEditPoints="1" noAdjustHandles="1" noChangeArrowheads="1" noChangeShapeType="1" noTextEdit="1"/>
              </p:cNvSpPr>
              <p:nvPr/>
            </p:nvSpPr>
            <p:spPr>
              <a:xfrm>
                <a:off x="539552" y="1340768"/>
                <a:ext cx="8136136" cy="4896544"/>
              </a:xfrm>
              <a:prstGeom prst="rect">
                <a:avLst/>
              </a:prstGeom>
              <a:blipFill rotWithShape="1">
                <a:blip r:embed="rId3" cstate="print"/>
                <a:stretch>
                  <a:fillRect l="-825" t="-498"/>
                </a:stretch>
              </a:blipFill>
            </p:spPr>
            <p:txBody>
              <a:bodyPr/>
              <a:lstStyle/>
              <a:p>
                <a:r>
                  <a:rPr lang="en-US">
                    <a:noFill/>
                  </a:rPr>
                  <a:t> </a:t>
                </a:r>
              </a:p>
            </p:txBody>
          </p:sp>
        </mc:Fallback>
      </mc:AlternateContent>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Limits</a:t>
            </a:r>
            <a:r>
              <a:rPr lang="fr-FR" sz="3200" dirty="0">
                <a:solidFill>
                  <a:srgbClr val="3333FF"/>
                </a:solidFill>
                <a:effectLst>
                  <a:outerShdw blurRad="38100" dist="38100" dir="2700000" algn="tl">
                    <a:srgbClr val="C0C0C0"/>
                  </a:outerShdw>
                </a:effectLst>
              </a:rPr>
              <a:t>, </a:t>
            </a:r>
            <a:r>
              <a:rPr lang="fr-FR" sz="3200" dirty="0" err="1">
                <a:solidFill>
                  <a:srgbClr val="3333FF"/>
                </a:solidFill>
                <a:effectLst>
                  <a:outerShdw blurRad="38100" dist="38100" dir="2700000" algn="tl">
                    <a:srgbClr val="C0C0C0"/>
                  </a:outerShdw>
                </a:effectLst>
              </a:rPr>
              <a:t>continuity</a:t>
            </a:r>
            <a:r>
              <a:rPr lang="fr-FR" sz="3200" dirty="0">
                <a:solidFill>
                  <a:srgbClr val="3333FF"/>
                </a:solidFill>
                <a:effectLst>
                  <a:outerShdw blurRad="38100" dist="38100" dir="2700000" algn="tl">
                    <a:srgbClr val="C0C0C0"/>
                  </a:outerShdw>
                </a:effectLst>
              </a:rPr>
              <a:t> &amp; </a:t>
            </a:r>
            <a:r>
              <a:rPr lang="fr-FR" sz="3200" dirty="0" err="1" smtClean="0">
                <a:solidFill>
                  <a:srgbClr val="3333FF"/>
                </a:solidFill>
                <a:effectLst>
                  <a:outerShdw blurRad="38100" dist="38100" dir="2700000" algn="tl">
                    <a:srgbClr val="C0C0C0"/>
                  </a:outerShdw>
                </a:effectLst>
              </a:rPr>
              <a:t>differentiability</a:t>
            </a:r>
            <a:endParaRPr lang="en-CA" sz="3200" dirty="0">
              <a:solidFill>
                <a:srgbClr val="3333FF"/>
              </a:solidFill>
              <a:effectLst>
                <a:outerShdw blurRad="38100" dist="38100" dir="2700000" algn="tl">
                  <a:srgbClr val="C0C0C0"/>
                </a:outerShdw>
              </a:effectLst>
            </a:endParaRPr>
          </a:p>
        </p:txBody>
      </p:sp>
    </p:spTree>
    <p:extLst>
      <p:ext uri="{BB962C8B-B14F-4D97-AF65-F5344CB8AC3E}">
        <p14:creationId xmlns:p14="http://schemas.microsoft.com/office/powerpoint/2010/main" xmlns="" val="4256304373"/>
      </p:ext>
    </p:extLst>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Limits</a:t>
            </a:r>
            <a:r>
              <a:rPr lang="fr-FR" sz="3200" dirty="0">
                <a:solidFill>
                  <a:srgbClr val="3333FF"/>
                </a:solidFill>
                <a:effectLst>
                  <a:outerShdw blurRad="38100" dist="38100" dir="2700000" algn="tl">
                    <a:srgbClr val="C0C0C0"/>
                  </a:outerShdw>
                </a:effectLst>
              </a:rPr>
              <a:t>, </a:t>
            </a:r>
            <a:r>
              <a:rPr lang="fr-FR" sz="3200" dirty="0" err="1">
                <a:solidFill>
                  <a:srgbClr val="3333FF"/>
                </a:solidFill>
                <a:effectLst>
                  <a:outerShdw blurRad="38100" dist="38100" dir="2700000" algn="tl">
                    <a:srgbClr val="C0C0C0"/>
                  </a:outerShdw>
                </a:effectLst>
              </a:rPr>
              <a:t>continuity</a:t>
            </a:r>
            <a:r>
              <a:rPr lang="fr-FR" sz="3200" dirty="0">
                <a:solidFill>
                  <a:srgbClr val="3333FF"/>
                </a:solidFill>
                <a:effectLst>
                  <a:outerShdw blurRad="38100" dist="38100" dir="2700000" algn="tl">
                    <a:srgbClr val="C0C0C0"/>
                  </a:outerShdw>
                </a:effectLst>
              </a:rPr>
              <a:t> &amp; </a:t>
            </a:r>
            <a:r>
              <a:rPr lang="fr-FR" sz="3200" dirty="0" err="1" smtClean="0">
                <a:solidFill>
                  <a:srgbClr val="3333FF"/>
                </a:solidFill>
                <a:effectLst>
                  <a:outerShdw blurRad="38100" dist="38100" dir="2700000" algn="tl">
                    <a:srgbClr val="C0C0C0"/>
                  </a:outerShdw>
                </a:effectLst>
              </a:rPr>
              <a:t>differentiability</a:t>
            </a:r>
            <a:endParaRPr lang="en-CA" sz="3200" dirty="0">
              <a:solidFill>
                <a:srgbClr val="3333FF"/>
              </a:solidFill>
              <a:effectLst>
                <a:outerShdw blurRad="38100" dist="38100" dir="2700000" algn="tl">
                  <a:srgbClr val="C0C0C0"/>
                </a:outerShdw>
              </a:effectLst>
            </a:endParaRPr>
          </a:p>
        </p:txBody>
      </p:sp>
      <p:pic>
        <p:nvPicPr>
          <p:cNvPr id="10240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3567" y="1412776"/>
            <a:ext cx="8107893" cy="45365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08076082"/>
      </p:ext>
    </p:extLst>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539552" y="1340768"/>
                <a:ext cx="8059738" cy="432048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sz="2000" dirty="0" smtClean="0">
                    <a:solidFill>
                      <a:srgbClr val="3333FF"/>
                    </a:solidFill>
                  </a:rPr>
                  <a:t>Definition</a:t>
                </a:r>
                <a:r>
                  <a:rPr lang="en-US" sz="2000" dirty="0" smtClean="0">
                    <a:solidFill>
                      <a:srgbClr val="3333FF"/>
                    </a:solidFill>
                    <a:latin typeface="Arial" charset="0"/>
                    <a:cs typeface="Arial" charset="0"/>
                  </a:rPr>
                  <a:t>: </a:t>
                </a:r>
                <a:r>
                  <a:rPr lang="fr-FR" sz="2000" dirty="0" smtClean="0">
                    <a:solidFill>
                      <a:schemeClr val="tx1"/>
                    </a:solidFill>
                    <a:latin typeface="Arial" charset="0"/>
                    <a:cs typeface="Arial" charset="0"/>
                  </a:rPr>
                  <a:t>Let </a:t>
                </a:r>
                <a:r>
                  <a:rPr lang="en-US" sz="2000" dirty="0" smtClean="0">
                    <a:solidFill>
                      <a:schemeClr val="tx1"/>
                    </a:solidFill>
                    <a:latin typeface="Arial" charset="0"/>
                    <a:cs typeface="Arial" charset="0"/>
                  </a:rPr>
                  <a:t> </a:t>
                </a:r>
                <a14:m>
                  <m:oMath xmlns:m="http://schemas.openxmlformats.org/officeDocument/2006/math">
                    <m:sSub>
                      <m:sSubPr>
                        <m:ctrlPr>
                          <a:rPr lang="fr-FR" sz="2000" b="0" i="1" smtClean="0">
                            <a:latin typeface="Cambria Math"/>
                            <a:cs typeface="Arial" charset="0"/>
                          </a:rPr>
                        </m:ctrlPr>
                      </m:sSubPr>
                      <m:e>
                        <m:r>
                          <a:rPr lang="fr-FR" sz="2000" i="1">
                            <a:latin typeface="Cambria Math"/>
                            <a:cs typeface="Arial" charset="0"/>
                          </a:rPr>
                          <m:t>𝑟</m:t>
                        </m:r>
                      </m:e>
                      <m:sub>
                        <m:r>
                          <a:rPr lang="fr-FR" sz="2000" b="0" i="1" smtClean="0">
                            <a:latin typeface="Cambria Math"/>
                            <a:cs typeface="Arial" charset="0"/>
                          </a:rPr>
                          <m:t>1</m:t>
                        </m:r>
                      </m:sub>
                    </m:sSub>
                    <m:r>
                      <a:rPr lang="fr-FR" sz="2000" i="1">
                        <a:latin typeface="Cambria Math"/>
                        <a:cs typeface="Arial" charset="0"/>
                      </a:rPr>
                      <m:t>(</m:t>
                    </m:r>
                    <m:r>
                      <a:rPr lang="fr-FR" sz="2000" i="1">
                        <a:latin typeface="Cambria Math"/>
                        <a:cs typeface="Arial" charset="0"/>
                      </a:rPr>
                      <m:t>𝑡</m:t>
                    </m:r>
                    <m:r>
                      <a:rPr lang="fr-FR" sz="2000" i="1">
                        <a:latin typeface="Cambria Math"/>
                        <a:cs typeface="Arial" charset="0"/>
                      </a:rPr>
                      <m:t>)</m:t>
                    </m:r>
                  </m:oMath>
                </a14:m>
                <a:r>
                  <a:rPr lang="en-US" sz="2000" dirty="0" smtClean="0">
                    <a:solidFill>
                      <a:schemeClr val="tx1"/>
                    </a:solidFill>
                    <a:latin typeface="Arial" charset="0"/>
                    <a:cs typeface="Arial" charset="0"/>
                  </a:rPr>
                  <a:t> and </a:t>
                </a:r>
                <a14:m>
                  <m:oMath xmlns:m="http://schemas.openxmlformats.org/officeDocument/2006/math">
                    <m:sSub>
                      <m:sSubPr>
                        <m:ctrlPr>
                          <a:rPr lang="fr-FR" sz="2000" b="0" i="1" smtClean="0">
                            <a:solidFill>
                              <a:schemeClr val="tx1"/>
                            </a:solidFill>
                            <a:latin typeface="Cambria Math"/>
                            <a:cs typeface="Arial" charset="0"/>
                          </a:rPr>
                        </m:ctrlPr>
                      </m:sSubPr>
                      <m:e>
                        <m:r>
                          <a:rPr lang="fr-FR" sz="2000" b="0" i="1" smtClean="0">
                            <a:solidFill>
                              <a:schemeClr val="tx1"/>
                            </a:solidFill>
                            <a:latin typeface="Cambria Math"/>
                            <a:cs typeface="Arial" charset="0"/>
                          </a:rPr>
                          <m:t>𝑟</m:t>
                        </m:r>
                      </m:e>
                      <m:sub>
                        <m:r>
                          <a:rPr lang="fr-FR" sz="2000" b="0" i="1" smtClean="0">
                            <a:solidFill>
                              <a:schemeClr val="tx1"/>
                            </a:solidFill>
                            <a:latin typeface="Cambria Math"/>
                            <a:cs typeface="Arial" charset="0"/>
                          </a:rPr>
                          <m:t>2</m:t>
                        </m:r>
                      </m:sub>
                    </m:sSub>
                    <m:r>
                      <a:rPr lang="fr-FR" sz="2000" b="0" i="1" smtClean="0">
                        <a:solidFill>
                          <a:schemeClr val="tx1"/>
                        </a:solidFill>
                        <a:latin typeface="Cambria Math"/>
                        <a:cs typeface="Arial" charset="0"/>
                      </a:rPr>
                      <m:t>(</m:t>
                    </m:r>
                    <m:r>
                      <a:rPr lang="fr-FR" sz="2000" b="0" i="1" smtClean="0">
                        <a:solidFill>
                          <a:schemeClr val="tx1"/>
                        </a:solidFill>
                        <a:latin typeface="Cambria Math"/>
                        <a:cs typeface="Arial" charset="0"/>
                      </a:rPr>
                      <m:t>𝑡</m:t>
                    </m:r>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be two vector-valued differentiable function</a:t>
                </a:r>
                <a:r>
                  <a:rPr lang="fr-FR" sz="2000" dirty="0" smtClean="0">
                    <a:latin typeface="Arial" charset="0"/>
                    <a:cs typeface="Arial" charset="0"/>
                  </a:rPr>
                  <a:t>, </a:t>
                </a:r>
                <a:r>
                  <a:rPr lang="fr-FR" sz="2000" dirty="0" err="1" smtClean="0">
                    <a:latin typeface="Arial" charset="0"/>
                    <a:cs typeface="Arial" charset="0"/>
                  </a:rPr>
                  <a:t>then</a:t>
                </a:r>
                <a:r>
                  <a:rPr lang="fr-FR" sz="2000" dirty="0" smtClean="0">
                    <a:latin typeface="Arial" charset="0"/>
                    <a:cs typeface="Arial" charset="0"/>
                  </a:rPr>
                  <a:t> </a:t>
                </a:r>
              </a:p>
              <a:p>
                <a:pPr marL="0" indent="0" algn="just">
                  <a:buNone/>
                </a:pPr>
                <a:endParaRPr lang="fr-FR" sz="2000" dirty="0">
                  <a:solidFill>
                    <a:schemeClr val="tx1"/>
                  </a:solidFill>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fr-FR" sz="2000" dirty="0">
                  <a:solidFill>
                    <a:schemeClr val="tx1"/>
                  </a:solidFill>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fr-FR" sz="2000" dirty="0">
                  <a:solidFill>
                    <a:srgbClr val="3333FF"/>
                  </a:solidFill>
                </a:endParaRPr>
              </a:p>
              <a:p>
                <a:pPr marL="0" indent="0" algn="just">
                  <a:buNone/>
                </a:pPr>
                <a:r>
                  <a:rPr lang="fr-FR" sz="2000" dirty="0" err="1">
                    <a:solidFill>
                      <a:srgbClr val="3333FF"/>
                    </a:solidFill>
                  </a:rPr>
                  <a:t>Theorem</a:t>
                </a:r>
                <a:r>
                  <a:rPr lang="fr-FR" sz="2000" dirty="0">
                    <a:solidFill>
                      <a:srgbClr val="3333FF"/>
                    </a:solidFill>
                  </a:rPr>
                  <a:t>: </a:t>
                </a:r>
                <a:r>
                  <a:rPr lang="fr-FR" sz="2000" dirty="0" smtClean="0">
                    <a:latin typeface="Arial" charset="0"/>
                    <a:cs typeface="Arial" charset="0"/>
                  </a:rPr>
                  <a:t>If </a:t>
                </a:r>
                <a14:m>
                  <m:oMath xmlns:m="http://schemas.openxmlformats.org/officeDocument/2006/math">
                    <m:r>
                      <a:rPr lang="fr-FR" sz="2000" b="0" i="1" smtClean="0">
                        <a:latin typeface="Cambria Math"/>
                        <a:cs typeface="Arial" charset="0"/>
                      </a:rPr>
                      <m:t>𝑟</m:t>
                    </m:r>
                    <m:r>
                      <a:rPr lang="fr-FR" sz="2000" b="0" i="1" smtClean="0">
                        <a:latin typeface="Cambria Math"/>
                        <a:cs typeface="Arial" charset="0"/>
                      </a:rPr>
                      <m:t>(</m:t>
                    </m:r>
                    <m:r>
                      <a:rPr lang="fr-FR" sz="2000" b="0" i="1" smtClean="0">
                        <a:latin typeface="Cambria Math"/>
                        <a:cs typeface="Arial" charset="0"/>
                      </a:rPr>
                      <m:t>𝑡</m:t>
                    </m:r>
                    <m:r>
                      <a:rPr lang="fr-FR" sz="2000" b="0" i="1" smtClean="0">
                        <a:latin typeface="Cambria Math"/>
                        <a:cs typeface="Arial" charset="0"/>
                      </a:rPr>
                      <m:t>)</m:t>
                    </m:r>
                  </m:oMath>
                </a14:m>
                <a:r>
                  <a:rPr lang="en-US" sz="2000" dirty="0" smtClean="0">
                    <a:solidFill>
                      <a:schemeClr val="tx1"/>
                    </a:solidFill>
                    <a:latin typeface="Arial" charset="0"/>
                    <a:cs typeface="Arial" charset="0"/>
                  </a:rPr>
                  <a:t> is a differentiable vector-valued function and </a:t>
                </a:r>
                <a14:m>
                  <m:oMath xmlns:m="http://schemas.openxmlformats.org/officeDocument/2006/math">
                    <m:d>
                      <m:dPr>
                        <m:begChr m:val="|"/>
                        <m:endChr m:val="|"/>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𝑟</m:t>
                        </m:r>
                        <m:d>
                          <m:dPr>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𝑡</m:t>
                            </m:r>
                          </m:e>
                        </m:d>
                      </m:e>
                    </m:d>
                  </m:oMath>
                </a14:m>
                <a:r>
                  <a:rPr lang="en-US" sz="2000" dirty="0" smtClean="0">
                    <a:solidFill>
                      <a:schemeClr val="tx1"/>
                    </a:solidFill>
                    <a:latin typeface="Arial" charset="0"/>
                    <a:cs typeface="Arial" charset="0"/>
                  </a:rPr>
                  <a:t> is constant for all </a:t>
                </a:r>
                <a14:m>
                  <m:oMath xmlns:m="http://schemas.openxmlformats.org/officeDocument/2006/math">
                    <m:r>
                      <a:rPr lang="fr-FR" sz="2000" b="0" i="1" smtClean="0">
                        <a:solidFill>
                          <a:schemeClr val="tx1"/>
                        </a:solidFill>
                        <a:latin typeface="Cambria Math"/>
                        <a:cs typeface="Arial" charset="0"/>
                      </a:rPr>
                      <m:t>𝑡</m:t>
                    </m:r>
                    <m:r>
                      <a:rPr lang="fr-FR" sz="2000" b="0" i="1" smtClean="0">
                        <a:solidFill>
                          <a:schemeClr val="tx1"/>
                        </a:solidFill>
                        <a:latin typeface="Cambria Math"/>
                        <a:cs typeface="Arial" charset="0"/>
                      </a:rPr>
                      <m:t>, </m:t>
                    </m:r>
                  </m:oMath>
                </a14:m>
                <a:r>
                  <a:rPr lang="en-US" sz="2000" dirty="0" smtClean="0">
                    <a:solidFill>
                      <a:schemeClr val="tx1"/>
                    </a:solidFill>
                    <a:latin typeface="Arial" charset="0"/>
                    <a:cs typeface="Arial" charset="0"/>
                  </a:rPr>
                  <a:t>then </a:t>
                </a:r>
              </a:p>
              <a:p>
                <a:pPr marL="0" indent="0" algn="just">
                  <a:buNone/>
                </a:pPr>
                <a14:m>
                  <m:oMathPara xmlns:m="http://schemas.openxmlformats.org/officeDocument/2006/math">
                    <m:oMathParaPr>
                      <m:jc m:val="center"/>
                    </m:oMathParaPr>
                    <m:oMath xmlns:m="http://schemas.openxmlformats.org/officeDocument/2006/math">
                      <m:r>
                        <a:rPr lang="fr-FR" sz="2000" b="0" i="1" smtClean="0">
                          <a:solidFill>
                            <a:schemeClr val="tx1"/>
                          </a:solidFill>
                          <a:latin typeface="Cambria Math"/>
                          <a:cs typeface="Arial" charset="0"/>
                        </a:rPr>
                        <m:t>𝑟</m:t>
                      </m:r>
                      <m:d>
                        <m:dPr>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𝑡</m:t>
                          </m:r>
                        </m:e>
                      </m:d>
                      <m:r>
                        <a:rPr lang="fr-FR" sz="2000" b="0" i="1" smtClean="0">
                          <a:solidFill>
                            <a:schemeClr val="tx1"/>
                          </a:solidFill>
                          <a:latin typeface="Cambria Math"/>
                          <a:cs typeface="Arial" charset="0"/>
                        </a:rPr>
                        <m:t>⋅</m:t>
                      </m:r>
                      <m:sSup>
                        <m:sSupPr>
                          <m:ctrlPr>
                            <a:rPr lang="fr-FR" sz="2000" b="0" i="1" smtClean="0">
                              <a:solidFill>
                                <a:schemeClr val="tx1"/>
                              </a:solidFill>
                              <a:latin typeface="Cambria Math"/>
                              <a:cs typeface="Arial" charset="0"/>
                            </a:rPr>
                          </m:ctrlPr>
                        </m:sSupPr>
                        <m:e>
                          <m:r>
                            <a:rPr lang="fr-FR" sz="2000" b="0" i="1" smtClean="0">
                              <a:solidFill>
                                <a:schemeClr val="tx1"/>
                              </a:solidFill>
                              <a:latin typeface="Cambria Math"/>
                              <a:cs typeface="Arial" charset="0"/>
                            </a:rPr>
                            <m:t>𝑟</m:t>
                          </m:r>
                        </m:e>
                        <m:sup>
                          <m:r>
                            <a:rPr lang="fr-FR" sz="2000" b="0" i="1" smtClean="0">
                              <a:solidFill>
                                <a:schemeClr val="tx1"/>
                              </a:solidFill>
                              <a:latin typeface="Cambria Math"/>
                              <a:cs typeface="Arial" charset="0"/>
                            </a:rPr>
                            <m:t>′</m:t>
                          </m:r>
                        </m:sup>
                      </m:sSup>
                      <m:d>
                        <m:dPr>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𝑡</m:t>
                          </m:r>
                        </m:e>
                      </m:d>
                      <m:r>
                        <a:rPr lang="fr-FR" sz="2000" b="0" i="1" smtClean="0">
                          <a:solidFill>
                            <a:schemeClr val="tx1"/>
                          </a:solidFill>
                          <a:latin typeface="Cambria Math"/>
                          <a:cs typeface="Arial" charset="0"/>
                        </a:rPr>
                        <m:t>=0</m:t>
                      </m:r>
                    </m:oMath>
                  </m:oMathPara>
                </a14:m>
                <a:endParaRPr lang="fr-FR" sz="2000" b="0" i="1" dirty="0" smtClean="0">
                  <a:solidFill>
                    <a:schemeClr val="tx1"/>
                  </a:solidFill>
                  <a:latin typeface="Cambria Math"/>
                  <a:cs typeface="Arial" charset="0"/>
                </a:endParaRPr>
              </a:p>
              <a:p>
                <a:pPr marL="0" indent="0" algn="just">
                  <a:buNone/>
                </a:pPr>
                <a:r>
                  <a:rPr lang="en-US" sz="2000" dirty="0" smtClean="0">
                    <a:solidFill>
                      <a:schemeClr val="tx1"/>
                    </a:solidFill>
                    <a:latin typeface="Arial" charset="0"/>
                    <a:cs typeface="Arial" charset="0"/>
                  </a:rPr>
                  <a:t>that is , </a:t>
                </a:r>
                <a14:m>
                  <m:oMath xmlns:m="http://schemas.openxmlformats.org/officeDocument/2006/math">
                    <m:r>
                      <a:rPr lang="fr-FR" sz="2000" b="0" i="1" smtClean="0">
                        <a:solidFill>
                          <a:schemeClr val="tx1"/>
                        </a:solidFill>
                        <a:latin typeface="Cambria Math"/>
                        <a:cs typeface="Arial" charset="0"/>
                      </a:rPr>
                      <m:t>𝑟</m:t>
                    </m:r>
                    <m:d>
                      <m:dPr>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𝑡</m:t>
                        </m:r>
                      </m:e>
                    </m:d>
                  </m:oMath>
                </a14:m>
                <a:r>
                  <a:rPr lang="en-US" sz="2000" dirty="0" smtClean="0">
                    <a:solidFill>
                      <a:schemeClr val="tx1"/>
                    </a:solidFill>
                    <a:latin typeface="Arial" charset="0"/>
                    <a:cs typeface="Arial" charset="0"/>
                  </a:rPr>
                  <a:t> and </a:t>
                </a:r>
                <a14:m>
                  <m:oMath xmlns:m="http://schemas.openxmlformats.org/officeDocument/2006/math">
                    <m:r>
                      <a:rPr lang="fr-FR" sz="2000" b="0" i="1" smtClean="0">
                        <a:solidFill>
                          <a:schemeClr val="tx1"/>
                        </a:solidFill>
                        <a:latin typeface="Cambria Math"/>
                        <a:cs typeface="Arial" charset="0"/>
                      </a:rPr>
                      <m:t>𝑟</m:t>
                    </m:r>
                    <m:r>
                      <a:rPr lang="fr-FR" sz="2000" b="0" i="1" smtClean="0">
                        <a:solidFill>
                          <a:schemeClr val="tx1"/>
                        </a:solidFill>
                        <a:latin typeface="Cambria Math"/>
                        <a:cs typeface="Arial" charset="0"/>
                      </a:rPr>
                      <m:t>′(</m:t>
                    </m:r>
                    <m:r>
                      <a:rPr lang="fr-FR" sz="2000" b="0" i="1" smtClean="0">
                        <a:solidFill>
                          <a:schemeClr val="tx1"/>
                        </a:solidFill>
                        <a:latin typeface="Cambria Math"/>
                        <a:cs typeface="Arial" charset="0"/>
                      </a:rPr>
                      <m:t>𝑡</m:t>
                    </m:r>
                    <m:r>
                      <a:rPr lang="fr-FR" sz="2000" b="0" i="1" smtClean="0">
                        <a:solidFill>
                          <a:schemeClr val="tx1"/>
                        </a:solidFill>
                        <a:latin typeface="Cambria Math"/>
                        <a:cs typeface="Arial" charset="0"/>
                      </a:rPr>
                      <m:t>)</m:t>
                    </m:r>
                  </m:oMath>
                </a14:m>
                <a:r>
                  <a:rPr lang="en-US" sz="2000" dirty="0" smtClean="0">
                    <a:solidFill>
                      <a:schemeClr val="tx1"/>
                    </a:solidFill>
                    <a:latin typeface="Arial" charset="0"/>
                    <a:cs typeface="Arial" charset="0"/>
                  </a:rPr>
                  <a:t> are orthogonal vectors for all </a:t>
                </a:r>
                <a14:m>
                  <m:oMath xmlns:m="http://schemas.openxmlformats.org/officeDocument/2006/math">
                    <m:r>
                      <a:rPr lang="fr-FR" sz="2000" b="0" i="1" smtClean="0">
                        <a:solidFill>
                          <a:schemeClr val="tx1"/>
                        </a:solidFill>
                        <a:latin typeface="Cambria Math"/>
                        <a:cs typeface="Arial" charset="0"/>
                      </a:rPr>
                      <m:t>𝑡</m:t>
                    </m:r>
                    <m:r>
                      <a:rPr lang="fr-FR" sz="2000" b="0" i="1" smtClean="0">
                        <a:solidFill>
                          <a:schemeClr val="tx1"/>
                        </a:solidFill>
                        <a:latin typeface="Cambria Math"/>
                        <a:cs typeface="Arial" charset="0"/>
                      </a:rPr>
                      <m:t>.</m:t>
                    </m:r>
                  </m:oMath>
                </a14:m>
                <a:endParaRPr lang="en-US" sz="2000" dirty="0" smtClean="0">
                  <a:solidFill>
                    <a:schemeClr val="tx1"/>
                  </a:solidFill>
                  <a:latin typeface="Arial" charset="0"/>
                  <a:cs typeface="Arial" charset="0"/>
                </a:endParaRPr>
              </a:p>
              <a:p>
                <a:pPr marL="0" indent="0" algn="just">
                  <a:buNone/>
                </a:pPr>
                <a:endParaRPr lang="en-US" altLang="zh-TW" sz="2000" dirty="0">
                  <a:latin typeface="Arial" charset="0"/>
                  <a:cs typeface="Arial" charset="0"/>
                </a:endParaRPr>
              </a:p>
            </p:txBody>
          </p:sp>
        </mc:Choice>
        <mc:Fallback>
          <p:sp>
            <p:nvSpPr>
              <p:cNvPr id="14" name="Rectangle 5"/>
              <p:cNvSpPr txBox="1">
                <a:spLocks noRot="1" noChangeAspect="1" noMove="1" noResize="1" noEditPoints="1" noAdjustHandles="1" noChangeArrowheads="1" noChangeShapeType="1" noTextEdit="1"/>
              </p:cNvSpPr>
              <p:nvPr/>
            </p:nvSpPr>
            <p:spPr>
              <a:xfrm>
                <a:off x="539552" y="1340768"/>
                <a:ext cx="8059738" cy="4320480"/>
              </a:xfrm>
              <a:prstGeom prst="rect">
                <a:avLst/>
              </a:prstGeom>
              <a:blipFill rotWithShape="1">
                <a:blip r:embed="rId3" cstate="print"/>
                <a:stretch>
                  <a:fillRect l="-832" t="-564" r="-1664" b="-705"/>
                </a:stretch>
              </a:blipFill>
            </p:spPr>
            <p:txBody>
              <a:bodyPr/>
              <a:lstStyle/>
              <a:p>
                <a:r>
                  <a:rPr lang="en-US">
                    <a:noFill/>
                  </a:rPr>
                  <a:t> </a:t>
                </a:r>
              </a:p>
            </p:txBody>
          </p:sp>
        </mc:Fallback>
      </mc:AlternateContent>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Limits</a:t>
            </a:r>
            <a:r>
              <a:rPr lang="fr-FR" sz="3200" dirty="0">
                <a:solidFill>
                  <a:srgbClr val="3333FF"/>
                </a:solidFill>
                <a:effectLst>
                  <a:outerShdw blurRad="38100" dist="38100" dir="2700000" algn="tl">
                    <a:srgbClr val="C0C0C0"/>
                  </a:outerShdw>
                </a:effectLst>
              </a:rPr>
              <a:t>, </a:t>
            </a:r>
            <a:r>
              <a:rPr lang="fr-FR" sz="3200" dirty="0" err="1">
                <a:solidFill>
                  <a:srgbClr val="3333FF"/>
                </a:solidFill>
                <a:effectLst>
                  <a:outerShdw blurRad="38100" dist="38100" dir="2700000" algn="tl">
                    <a:srgbClr val="C0C0C0"/>
                  </a:outerShdw>
                </a:effectLst>
              </a:rPr>
              <a:t>continuity</a:t>
            </a:r>
            <a:r>
              <a:rPr lang="fr-FR" sz="3200" dirty="0">
                <a:solidFill>
                  <a:srgbClr val="3333FF"/>
                </a:solidFill>
                <a:effectLst>
                  <a:outerShdw blurRad="38100" dist="38100" dir="2700000" algn="tl">
                    <a:srgbClr val="C0C0C0"/>
                  </a:outerShdw>
                </a:effectLst>
              </a:rPr>
              <a:t> &amp; </a:t>
            </a:r>
            <a:r>
              <a:rPr lang="fr-FR" sz="3200" dirty="0" err="1" smtClean="0">
                <a:solidFill>
                  <a:srgbClr val="3333FF"/>
                </a:solidFill>
                <a:effectLst>
                  <a:outerShdw blurRad="38100" dist="38100" dir="2700000" algn="tl">
                    <a:srgbClr val="C0C0C0"/>
                  </a:outerShdw>
                </a:effectLst>
              </a:rPr>
              <a:t>differentiability</a:t>
            </a:r>
            <a:endParaRPr lang="en-CA" sz="3200" dirty="0">
              <a:solidFill>
                <a:srgbClr val="3333FF"/>
              </a:solidFill>
              <a:effectLst>
                <a:outerShdw blurRad="38100" dist="38100" dir="2700000" algn="tl">
                  <a:srgbClr val="C0C0C0"/>
                </a:outerShdw>
              </a:effectLst>
            </a:endParaRPr>
          </a:p>
        </p:txBody>
      </p:sp>
      <p:pic>
        <p:nvPicPr>
          <p:cNvPr id="1034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891672" y="2060848"/>
            <a:ext cx="5416632" cy="16839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51054109"/>
      </p:ext>
    </p:extLst>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mc:AlternateContent xmlns:mc="http://schemas.openxmlformats.org/markup-compatibility/2006">
        <mc:Choice xmlns:a14="http://schemas.microsoft.com/office/drawing/2010/main" xmlns="" Requires="a14">
          <p:sp>
            <p:nvSpPr>
              <p:cNvPr id="14" name="Rectangle 5"/>
              <p:cNvSpPr txBox="1">
                <a:spLocks noChangeArrowheads="1"/>
              </p:cNvSpPr>
              <p:nvPr/>
            </p:nvSpPr>
            <p:spPr>
              <a:xfrm>
                <a:off x="539552" y="1340768"/>
                <a:ext cx="8059738" cy="432048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just">
                  <a:buNone/>
                </a:pPr>
                <a:r>
                  <a:rPr lang="fr-FR" sz="2000" dirty="0" smtClean="0">
                    <a:solidFill>
                      <a:srgbClr val="3333FF"/>
                    </a:solidFill>
                  </a:rPr>
                  <a:t>Definition</a:t>
                </a:r>
                <a:r>
                  <a:rPr lang="en-US" sz="2000" dirty="0" smtClean="0">
                    <a:solidFill>
                      <a:srgbClr val="3333FF"/>
                    </a:solidFill>
                    <a:latin typeface="Arial" charset="0"/>
                    <a:cs typeface="Arial" charset="0"/>
                  </a:rPr>
                  <a:t>: </a:t>
                </a:r>
              </a:p>
              <a:p>
                <a:pPr algn="just"/>
                <a:r>
                  <a:rPr lang="fr-FR" sz="2000" dirty="0" smtClean="0">
                    <a:solidFill>
                      <a:schemeClr val="tx1"/>
                    </a:solidFill>
                    <a:latin typeface="Arial" charset="0"/>
                    <a:cs typeface="Arial" charset="0"/>
                  </a:rPr>
                  <a:t>Let </a:t>
                </a:r>
                <a:r>
                  <a:rPr lang="en-US" sz="2000" dirty="0" smtClean="0">
                    <a:solidFill>
                      <a:schemeClr val="tx1"/>
                    </a:solidFill>
                    <a:latin typeface="Arial" charset="0"/>
                    <a:cs typeface="Arial" charset="0"/>
                  </a:rPr>
                  <a:t> </a:t>
                </a:r>
                <a14:m>
                  <m:oMath xmlns:m="http://schemas.openxmlformats.org/officeDocument/2006/math">
                    <m:r>
                      <a:rPr lang="fr-FR" sz="2000" b="0" i="1" smtClean="0">
                        <a:latin typeface="Cambria Math"/>
                        <a:cs typeface="Arial" charset="0"/>
                      </a:rPr>
                      <m:t>𝑟</m:t>
                    </m:r>
                    <m:r>
                      <a:rPr lang="fr-FR" sz="2000" i="1">
                        <a:latin typeface="Cambria Math"/>
                        <a:cs typeface="Arial" charset="0"/>
                      </a:rPr>
                      <m:t>(</m:t>
                    </m:r>
                    <m:r>
                      <a:rPr lang="fr-FR" sz="2000" i="1">
                        <a:latin typeface="Cambria Math"/>
                        <a:cs typeface="Arial" charset="0"/>
                      </a:rPr>
                      <m:t>𝑡</m:t>
                    </m:r>
                    <m:r>
                      <a:rPr lang="fr-FR" sz="2000" i="1">
                        <a:latin typeface="Cambria Math"/>
                        <a:cs typeface="Arial" charset="0"/>
                      </a:rPr>
                      <m:t>)</m:t>
                    </m:r>
                  </m:oMath>
                </a14:m>
                <a:r>
                  <a:rPr lang="en-US" sz="2000" dirty="0" smtClean="0">
                    <a:solidFill>
                      <a:schemeClr val="tx1"/>
                    </a:solidFill>
                    <a:latin typeface="Arial" charset="0"/>
                    <a:cs typeface="Arial" charset="0"/>
                  </a:rPr>
                  <a:t> be </a:t>
                </a:r>
                <a:r>
                  <a:rPr lang="en-US" sz="2000" dirty="0" smtClean="0">
                    <a:latin typeface="Arial" charset="0"/>
                    <a:cs typeface="Arial" charset="0"/>
                  </a:rPr>
                  <a:t>an </a:t>
                </a:r>
                <a:r>
                  <a:rPr lang="en-US" sz="2000" dirty="0" err="1" smtClean="0">
                    <a:latin typeface="Arial" charset="0"/>
                    <a:cs typeface="Arial" charset="0"/>
                  </a:rPr>
                  <a:t>integrable</a:t>
                </a:r>
                <a:r>
                  <a:rPr lang="en-US" sz="2000" dirty="0" smtClean="0">
                    <a:latin typeface="Arial" charset="0"/>
                    <a:cs typeface="Arial" charset="0"/>
                  </a:rPr>
                  <a:t> </a:t>
                </a:r>
                <a:r>
                  <a:rPr lang="en-US" sz="2000" dirty="0" smtClean="0">
                    <a:solidFill>
                      <a:schemeClr val="tx1"/>
                    </a:solidFill>
                    <a:latin typeface="Arial" charset="0"/>
                    <a:cs typeface="Arial" charset="0"/>
                  </a:rPr>
                  <a:t>vector-valued function</a:t>
                </a:r>
                <a:r>
                  <a:rPr lang="fr-FR" sz="2000" dirty="0" smtClean="0">
                    <a:latin typeface="Arial" charset="0"/>
                    <a:cs typeface="Arial" charset="0"/>
                  </a:rPr>
                  <a:t>, </a:t>
                </a:r>
                <a:r>
                  <a:rPr lang="fr-FR" sz="2000" dirty="0" err="1" smtClean="0">
                    <a:latin typeface="Arial" charset="0"/>
                    <a:cs typeface="Arial" charset="0"/>
                  </a:rPr>
                  <a:t>then</a:t>
                </a:r>
                <a:r>
                  <a:rPr lang="fr-FR" sz="2000" dirty="0" smtClean="0">
                    <a:latin typeface="Arial" charset="0"/>
                    <a:cs typeface="Arial" charset="0"/>
                  </a:rPr>
                  <a:t> </a:t>
                </a:r>
              </a:p>
              <a:p>
                <a:pPr marL="0" indent="0" algn="just">
                  <a:buNone/>
                </a:pPr>
                <a:endParaRPr lang="fr-FR" sz="2000" dirty="0">
                  <a:solidFill>
                    <a:schemeClr val="tx1"/>
                  </a:solidFill>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fr-FR" sz="2000" dirty="0" smtClean="0">
                  <a:solidFill>
                    <a:schemeClr val="tx1"/>
                  </a:solidFill>
                  <a:latin typeface="Arial" charset="0"/>
                  <a:cs typeface="Arial" charset="0"/>
                </a:endParaRPr>
              </a:p>
              <a:p>
                <a:pPr algn="just"/>
                <a:r>
                  <a:rPr lang="fr-FR" sz="2000" dirty="0" smtClean="0">
                    <a:latin typeface="Arial" charset="0"/>
                    <a:cs typeface="Arial" charset="0"/>
                  </a:rPr>
                  <a:t>An </a:t>
                </a:r>
                <a:r>
                  <a:rPr lang="fr-FR" sz="2000" dirty="0" err="1" smtClean="0">
                    <a:latin typeface="Arial" charset="0"/>
                    <a:cs typeface="Arial" charset="0"/>
                  </a:rPr>
                  <a:t>antiderivative</a:t>
                </a:r>
                <a:r>
                  <a:rPr lang="fr-FR" sz="2000" dirty="0" smtClean="0">
                    <a:latin typeface="Arial" charset="0"/>
                    <a:cs typeface="Arial" charset="0"/>
                  </a:rPr>
                  <a:t> for a </a:t>
                </a:r>
                <a:r>
                  <a:rPr lang="fr-FR" sz="2000" dirty="0" err="1" smtClean="0">
                    <a:latin typeface="Arial" charset="0"/>
                    <a:cs typeface="Arial" charset="0"/>
                  </a:rPr>
                  <a:t>vector-valued</a:t>
                </a:r>
                <a:r>
                  <a:rPr lang="fr-FR" sz="2000" dirty="0" smtClean="0">
                    <a:latin typeface="Arial" charset="0"/>
                    <a:cs typeface="Arial" charset="0"/>
                  </a:rPr>
                  <a:t> </a:t>
                </a:r>
                <a:r>
                  <a:rPr lang="fr-FR" sz="2000" dirty="0" err="1" smtClean="0">
                    <a:latin typeface="Arial" charset="0"/>
                    <a:cs typeface="Arial" charset="0"/>
                  </a:rPr>
                  <a:t>function</a:t>
                </a:r>
                <a:r>
                  <a:rPr lang="fr-FR" sz="2000" dirty="0" smtClean="0">
                    <a:latin typeface="Arial" charset="0"/>
                    <a:cs typeface="Arial" charset="0"/>
                  </a:rPr>
                  <a:t> </a:t>
                </a:r>
                <a14:m>
                  <m:oMath xmlns:m="http://schemas.openxmlformats.org/officeDocument/2006/math">
                    <m:r>
                      <a:rPr lang="fr-FR" sz="2000" b="0" i="1" smtClean="0">
                        <a:latin typeface="Cambria Math"/>
                        <a:cs typeface="Arial" charset="0"/>
                      </a:rPr>
                      <m:t>𝑟</m:t>
                    </m:r>
                    <m:r>
                      <a:rPr lang="fr-FR" sz="2000" b="0" i="1" smtClean="0">
                        <a:latin typeface="Cambria Math"/>
                        <a:cs typeface="Arial" charset="0"/>
                      </a:rPr>
                      <m:t>(</m:t>
                    </m:r>
                    <m:r>
                      <a:rPr lang="fr-FR" sz="2000" b="0" i="1" smtClean="0">
                        <a:latin typeface="Cambria Math"/>
                        <a:cs typeface="Arial" charset="0"/>
                      </a:rPr>
                      <m:t>𝑡</m:t>
                    </m:r>
                    <m:r>
                      <a:rPr lang="fr-FR" sz="2000" b="0" i="1" smtClean="0">
                        <a:latin typeface="Cambria Math"/>
                        <a:cs typeface="Arial" charset="0"/>
                      </a:rPr>
                      <m:t>)</m:t>
                    </m:r>
                  </m:oMath>
                </a14:m>
                <a:r>
                  <a:rPr lang="fr-FR" sz="2000" dirty="0" smtClean="0">
                    <a:solidFill>
                      <a:schemeClr val="tx1"/>
                    </a:solidFill>
                    <a:latin typeface="Arial" charset="0"/>
                    <a:cs typeface="Arial" charset="0"/>
                  </a:rPr>
                  <a:t> </a:t>
                </a:r>
                <a:r>
                  <a:rPr lang="fr-FR" sz="2000" dirty="0" err="1" smtClean="0">
                    <a:solidFill>
                      <a:schemeClr val="tx1"/>
                    </a:solidFill>
                    <a:latin typeface="Arial" charset="0"/>
                    <a:cs typeface="Arial" charset="0"/>
                  </a:rPr>
                  <a:t>is</a:t>
                </a:r>
                <a:r>
                  <a:rPr lang="fr-FR" sz="2000" dirty="0" smtClean="0">
                    <a:solidFill>
                      <a:schemeClr val="tx1"/>
                    </a:solidFill>
                    <a:latin typeface="Arial" charset="0"/>
                    <a:cs typeface="Arial" charset="0"/>
                  </a:rPr>
                  <a:t> a </a:t>
                </a:r>
                <a:r>
                  <a:rPr lang="fr-FR" sz="2000" dirty="0" err="1" smtClean="0">
                    <a:solidFill>
                      <a:schemeClr val="tx1"/>
                    </a:solidFill>
                    <a:latin typeface="Arial" charset="0"/>
                    <a:cs typeface="Arial" charset="0"/>
                  </a:rPr>
                  <a:t>vector</a:t>
                </a:r>
                <a:r>
                  <a:rPr lang="fr-FR" sz="2000" dirty="0" smtClean="0">
                    <a:solidFill>
                      <a:schemeClr val="tx1"/>
                    </a:solidFill>
                    <a:latin typeface="Arial" charset="0"/>
                    <a:cs typeface="Arial" charset="0"/>
                  </a:rPr>
                  <a:t> </a:t>
                </a:r>
                <a:r>
                  <a:rPr lang="fr-FR" sz="2000" dirty="0" err="1" smtClean="0">
                    <a:solidFill>
                      <a:schemeClr val="tx1"/>
                    </a:solidFill>
                    <a:latin typeface="Arial" charset="0"/>
                    <a:cs typeface="Arial" charset="0"/>
                  </a:rPr>
                  <a:t>valued</a:t>
                </a:r>
                <a:r>
                  <a:rPr lang="fr-FR" sz="2000" dirty="0" smtClean="0">
                    <a:solidFill>
                      <a:schemeClr val="tx1"/>
                    </a:solidFill>
                    <a:latin typeface="Arial" charset="0"/>
                    <a:cs typeface="Arial" charset="0"/>
                  </a:rPr>
                  <a:t> </a:t>
                </a:r>
                <a:r>
                  <a:rPr lang="fr-FR" sz="2000" dirty="0" err="1" smtClean="0">
                    <a:solidFill>
                      <a:schemeClr val="tx1"/>
                    </a:solidFill>
                    <a:latin typeface="Arial" charset="0"/>
                    <a:cs typeface="Arial" charset="0"/>
                  </a:rPr>
                  <a:t>function</a:t>
                </a:r>
                <a:r>
                  <a:rPr lang="fr-FR" sz="2000" dirty="0" smtClean="0">
                    <a:solidFill>
                      <a:schemeClr val="tx1"/>
                    </a:solidFill>
                    <a:latin typeface="Arial" charset="0"/>
                    <a:cs typeface="Arial" charset="0"/>
                  </a:rPr>
                  <a:t> </a:t>
                </a:r>
                <a14:m>
                  <m:oMath xmlns:m="http://schemas.openxmlformats.org/officeDocument/2006/math">
                    <m:r>
                      <a:rPr lang="fr-FR" sz="2000" b="1" i="0" smtClean="0">
                        <a:solidFill>
                          <a:schemeClr val="tx1"/>
                        </a:solidFill>
                        <a:latin typeface="Cambria Math"/>
                        <a:cs typeface="Arial" charset="0"/>
                      </a:rPr>
                      <m:t>𝐑</m:t>
                    </m:r>
                    <m:d>
                      <m:dPr>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𝑡</m:t>
                        </m:r>
                      </m:e>
                    </m:d>
                  </m:oMath>
                </a14:m>
                <a:r>
                  <a:rPr lang="fr-FR" sz="2000" dirty="0" smtClean="0">
                    <a:solidFill>
                      <a:schemeClr val="tx1"/>
                    </a:solidFill>
                    <a:latin typeface="Arial" charset="0"/>
                    <a:cs typeface="Arial" charset="0"/>
                  </a:rPr>
                  <a:t> </a:t>
                </a:r>
                <a:r>
                  <a:rPr lang="fr-FR" sz="2000" dirty="0" err="1" smtClean="0">
                    <a:solidFill>
                      <a:schemeClr val="tx1"/>
                    </a:solidFill>
                    <a:latin typeface="Arial" charset="0"/>
                    <a:cs typeface="Arial" charset="0"/>
                  </a:rPr>
                  <a:t>such</a:t>
                </a:r>
                <a:r>
                  <a:rPr lang="fr-FR" sz="2000" dirty="0" smtClean="0">
                    <a:solidFill>
                      <a:schemeClr val="tx1"/>
                    </a:solidFill>
                    <a:latin typeface="Arial" charset="0"/>
                    <a:cs typeface="Arial" charset="0"/>
                  </a:rPr>
                  <a:t> </a:t>
                </a:r>
                <a:r>
                  <a:rPr lang="fr-FR" sz="2000" dirty="0" err="1" smtClean="0">
                    <a:solidFill>
                      <a:schemeClr val="tx1"/>
                    </a:solidFill>
                    <a:latin typeface="Arial" charset="0"/>
                    <a:cs typeface="Arial" charset="0"/>
                  </a:rPr>
                  <a:t>that</a:t>
                </a:r>
                <a:r>
                  <a:rPr lang="fr-FR" sz="2000" dirty="0" smtClean="0">
                    <a:solidFill>
                      <a:schemeClr val="tx1"/>
                    </a:solidFill>
                    <a:latin typeface="Arial" charset="0"/>
                    <a:cs typeface="Arial" charset="0"/>
                  </a:rPr>
                  <a:t> </a:t>
                </a:r>
                <a14:m>
                  <m:oMath xmlns:m="http://schemas.openxmlformats.org/officeDocument/2006/math">
                    <m:sSup>
                      <m:sSupPr>
                        <m:ctrlPr>
                          <a:rPr lang="fr-FR" sz="2000" b="0" i="1" smtClean="0">
                            <a:solidFill>
                              <a:schemeClr val="tx1"/>
                            </a:solidFill>
                            <a:latin typeface="Cambria Math"/>
                            <a:cs typeface="Arial" charset="0"/>
                          </a:rPr>
                        </m:ctrlPr>
                      </m:sSupPr>
                      <m:e>
                        <m:r>
                          <a:rPr lang="fr-FR" sz="2000" b="1" i="0" smtClean="0">
                            <a:solidFill>
                              <a:schemeClr val="tx1"/>
                            </a:solidFill>
                            <a:latin typeface="Cambria Math"/>
                            <a:cs typeface="Arial" charset="0"/>
                          </a:rPr>
                          <m:t>𝐑</m:t>
                        </m:r>
                      </m:e>
                      <m:sup>
                        <m:r>
                          <a:rPr lang="fr-FR" sz="2000" b="0" i="1" smtClean="0">
                            <a:solidFill>
                              <a:schemeClr val="tx1"/>
                            </a:solidFill>
                            <a:latin typeface="Cambria Math"/>
                            <a:cs typeface="Arial" charset="0"/>
                          </a:rPr>
                          <m:t>′</m:t>
                        </m:r>
                      </m:sup>
                    </m:sSup>
                    <m:d>
                      <m:dPr>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𝑡</m:t>
                        </m:r>
                      </m:e>
                    </m:d>
                    <m:r>
                      <a:rPr lang="fr-FR" sz="2000" b="0" i="1" smtClean="0">
                        <a:solidFill>
                          <a:schemeClr val="tx1"/>
                        </a:solidFill>
                        <a:latin typeface="Cambria Math"/>
                        <a:cs typeface="Arial" charset="0"/>
                      </a:rPr>
                      <m:t>=</m:t>
                    </m:r>
                    <m:r>
                      <a:rPr lang="fr-FR" sz="2000" b="0" i="1" smtClean="0">
                        <a:solidFill>
                          <a:schemeClr val="tx1"/>
                        </a:solidFill>
                        <a:latin typeface="Cambria Math"/>
                        <a:cs typeface="Arial" charset="0"/>
                      </a:rPr>
                      <m:t>𝑟</m:t>
                    </m:r>
                    <m:d>
                      <m:dPr>
                        <m:ctrlPr>
                          <a:rPr lang="fr-FR" sz="2000" b="0" i="1" smtClean="0">
                            <a:solidFill>
                              <a:schemeClr val="tx1"/>
                            </a:solidFill>
                            <a:latin typeface="Cambria Math"/>
                            <a:cs typeface="Arial" charset="0"/>
                          </a:rPr>
                        </m:ctrlPr>
                      </m:dPr>
                      <m:e>
                        <m:r>
                          <a:rPr lang="fr-FR" sz="2000" b="0" i="1" smtClean="0">
                            <a:solidFill>
                              <a:schemeClr val="tx1"/>
                            </a:solidFill>
                            <a:latin typeface="Cambria Math"/>
                            <a:cs typeface="Arial" charset="0"/>
                          </a:rPr>
                          <m:t>𝑡</m:t>
                        </m:r>
                      </m:e>
                    </m:d>
                    <m:r>
                      <a:rPr lang="fr-FR" sz="2000" b="0" i="1" smtClean="0">
                        <a:solidFill>
                          <a:schemeClr val="tx1"/>
                        </a:solidFill>
                        <a:latin typeface="Cambria Math"/>
                        <a:cs typeface="Arial" charset="0"/>
                      </a:rPr>
                      <m:t>.</m:t>
                    </m:r>
                  </m:oMath>
                </a14:m>
                <a:endParaRPr lang="fr-FR" sz="2000" dirty="0" smtClean="0">
                  <a:solidFill>
                    <a:schemeClr val="tx1"/>
                  </a:solidFill>
                  <a:latin typeface="Arial" charset="0"/>
                  <a:cs typeface="Arial" charset="0"/>
                </a:endParaRPr>
              </a:p>
              <a:p>
                <a:pPr algn="just"/>
                <a:r>
                  <a:rPr lang="fr-FR" sz="2000" dirty="0" smtClean="0">
                    <a:latin typeface="Arial" charset="0"/>
                    <a:cs typeface="Arial" charset="0"/>
                  </a:rPr>
                  <a:t>The </a:t>
                </a:r>
                <a:r>
                  <a:rPr lang="fr-FR" sz="2000" dirty="0" err="1" smtClean="0">
                    <a:latin typeface="Arial" charset="0"/>
                    <a:cs typeface="Arial" charset="0"/>
                  </a:rPr>
                  <a:t>vector</a:t>
                </a:r>
                <a:r>
                  <a:rPr lang="fr-FR" sz="2000" dirty="0" smtClean="0">
                    <a:latin typeface="Arial" charset="0"/>
                    <a:cs typeface="Arial" charset="0"/>
                  </a:rPr>
                  <a:t> </a:t>
                </a:r>
                <a:r>
                  <a:rPr lang="fr-FR" sz="2000" dirty="0" err="1" smtClean="0">
                    <a:latin typeface="Arial" charset="0"/>
                    <a:cs typeface="Arial" charset="0"/>
                  </a:rPr>
                  <a:t>form</a:t>
                </a:r>
                <a:r>
                  <a:rPr lang="fr-FR" sz="2000" dirty="0" smtClean="0">
                    <a:latin typeface="Arial" charset="0"/>
                    <a:cs typeface="Arial" charset="0"/>
                  </a:rPr>
                  <a:t> of </a:t>
                </a:r>
                <a:r>
                  <a:rPr lang="fr-FR" sz="2000" dirty="0" err="1" smtClean="0">
                    <a:latin typeface="Arial" charset="0"/>
                    <a:cs typeface="Arial" charset="0"/>
                  </a:rPr>
                  <a:t>fundamental</a:t>
                </a:r>
                <a:r>
                  <a:rPr lang="fr-FR" sz="2000" dirty="0" smtClean="0">
                    <a:latin typeface="Arial" charset="0"/>
                    <a:cs typeface="Arial" charset="0"/>
                  </a:rPr>
                  <a:t> </a:t>
                </a:r>
                <a:r>
                  <a:rPr lang="fr-FR" sz="2000" dirty="0" err="1" smtClean="0">
                    <a:latin typeface="Arial" charset="0"/>
                    <a:cs typeface="Arial" charset="0"/>
                  </a:rPr>
                  <a:t>theorem</a:t>
                </a:r>
                <a:r>
                  <a:rPr lang="fr-FR" sz="2000" dirty="0" smtClean="0">
                    <a:latin typeface="Arial" charset="0"/>
                    <a:cs typeface="Arial" charset="0"/>
                  </a:rPr>
                  <a:t> of Calculus </a:t>
                </a:r>
                <a:r>
                  <a:rPr lang="fr-FR" sz="2000" dirty="0" err="1" smtClean="0">
                    <a:latin typeface="Arial" charset="0"/>
                    <a:cs typeface="Arial" charset="0"/>
                  </a:rPr>
                  <a:t>is</a:t>
                </a:r>
                <a:r>
                  <a:rPr lang="fr-FR" sz="2000" dirty="0" smtClean="0">
                    <a:latin typeface="Arial" charset="0"/>
                    <a:cs typeface="Arial" charset="0"/>
                  </a:rPr>
                  <a:t> </a:t>
                </a:r>
                <a:r>
                  <a:rPr lang="fr-FR" sz="2000" dirty="0" err="1" smtClean="0">
                    <a:latin typeface="Arial" charset="0"/>
                    <a:cs typeface="Arial" charset="0"/>
                  </a:rPr>
                  <a:t>given</a:t>
                </a:r>
                <a:r>
                  <a:rPr lang="fr-FR" sz="2000" dirty="0" smtClean="0">
                    <a:latin typeface="Arial" charset="0"/>
                    <a:cs typeface="Arial" charset="0"/>
                  </a:rPr>
                  <a:t> by </a:t>
                </a:r>
                <a:endParaRPr lang="fr-FR" sz="2000" dirty="0">
                  <a:latin typeface="Arial" charset="0"/>
                  <a:cs typeface="Arial" charset="0"/>
                </a:endParaRPr>
              </a:p>
              <a:p>
                <a:pPr algn="just"/>
                <a:endParaRPr lang="fr-FR" sz="2000" dirty="0">
                  <a:solidFill>
                    <a:schemeClr val="tx1"/>
                  </a:solidFill>
                  <a:latin typeface="Arial" charset="0"/>
                  <a:cs typeface="Arial" charset="0"/>
                </a:endParaRPr>
              </a:p>
              <a:p>
                <a:pPr marL="0" indent="0" algn="just">
                  <a:buNone/>
                </a:pPr>
                <a:endParaRPr lang="fr-FR" sz="2000" dirty="0" smtClean="0">
                  <a:latin typeface="Arial" charset="0"/>
                  <a:cs typeface="Arial" charset="0"/>
                </a:endParaRPr>
              </a:p>
              <a:p>
                <a:pPr marL="0" indent="0" algn="just">
                  <a:buNone/>
                </a:pPr>
                <a:endParaRPr lang="en-US" altLang="zh-TW" sz="2000" dirty="0">
                  <a:latin typeface="Arial" charset="0"/>
                  <a:cs typeface="Arial" charset="0"/>
                </a:endParaRPr>
              </a:p>
            </p:txBody>
          </p:sp>
        </mc:Choice>
        <mc:Fallback>
          <p:sp>
            <p:nvSpPr>
              <p:cNvPr id="14" name="Rectangle 5"/>
              <p:cNvSpPr txBox="1">
                <a:spLocks noRot="1" noChangeAspect="1" noMove="1" noResize="1" noEditPoints="1" noAdjustHandles="1" noChangeArrowheads="1" noChangeShapeType="1" noTextEdit="1"/>
              </p:cNvSpPr>
              <p:nvPr/>
            </p:nvSpPr>
            <p:spPr>
              <a:xfrm>
                <a:off x="539552" y="1340768"/>
                <a:ext cx="8059738" cy="4320480"/>
              </a:xfrm>
              <a:prstGeom prst="rect">
                <a:avLst/>
              </a:prstGeom>
              <a:blipFill rotWithShape="1">
                <a:blip r:embed="rId3" cstate="print"/>
                <a:stretch>
                  <a:fillRect l="-832" t="-564" r="-1589"/>
                </a:stretch>
              </a:blipFill>
            </p:spPr>
            <p:txBody>
              <a:bodyPr/>
              <a:lstStyle/>
              <a:p>
                <a:r>
                  <a:rPr lang="en-US">
                    <a:noFill/>
                  </a:rPr>
                  <a:t> </a:t>
                </a:r>
              </a:p>
            </p:txBody>
          </p:sp>
        </mc:Fallback>
      </mc:AlternateContent>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Integration</a:t>
            </a:r>
            <a:endParaRPr lang="en-CA" sz="3200" dirty="0">
              <a:solidFill>
                <a:srgbClr val="3333FF"/>
              </a:solidFill>
              <a:effectLst>
                <a:outerShdw blurRad="38100" dist="38100" dir="2700000" algn="tl">
                  <a:srgbClr val="C0C0C0"/>
                </a:outerShdw>
              </a:effectLst>
            </a:endParaRPr>
          </a:p>
        </p:txBody>
      </p:sp>
      <p:pic>
        <p:nvPicPr>
          <p:cNvPr id="10445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15192" y="2282858"/>
            <a:ext cx="5880228" cy="7140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4454"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588979" y="4293096"/>
            <a:ext cx="2989064" cy="786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11521340"/>
      </p:ext>
    </p:extLst>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Line 14"/>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5" name="Line 15"/>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6" name="Line 16"/>
          <p:cNvSpPr>
            <a:spLocks noChangeShapeType="1"/>
          </p:cNvSpPr>
          <p:nvPr/>
        </p:nvSpPr>
        <p:spPr bwMode="auto">
          <a:xfrm>
            <a:off x="250825" y="1268413"/>
            <a:ext cx="82089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7" name="Line 17"/>
          <p:cNvSpPr>
            <a:spLocks noChangeShapeType="1"/>
          </p:cNvSpPr>
          <p:nvPr/>
        </p:nvSpPr>
        <p:spPr bwMode="auto">
          <a:xfrm>
            <a:off x="5397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dirty="0"/>
          </a:p>
        </p:txBody>
      </p:sp>
      <p:sp>
        <p:nvSpPr>
          <p:cNvPr id="5128" name="Line 19"/>
          <p:cNvSpPr>
            <a:spLocks noChangeShapeType="1"/>
          </p:cNvSpPr>
          <p:nvPr/>
        </p:nvSpPr>
        <p:spPr bwMode="auto">
          <a:xfrm>
            <a:off x="250825" y="1268413"/>
            <a:ext cx="8424863"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sz="2000" dirty="0"/>
          </a:p>
        </p:txBody>
      </p:sp>
      <p:sp>
        <p:nvSpPr>
          <p:cNvPr id="11" name="Rectangle 2"/>
          <p:cNvSpPr>
            <a:spLocks noChangeArrowheads="1"/>
          </p:cNvSpPr>
          <p:nvPr/>
        </p:nvSpPr>
        <p:spPr bwMode="auto">
          <a:xfrm>
            <a:off x="615950" y="620713"/>
            <a:ext cx="8276530" cy="685800"/>
          </a:xfrm>
          <a:prstGeom prst="rect">
            <a:avLst/>
          </a:prstGeom>
          <a:noFill/>
          <a:ln>
            <a:noFill/>
          </a:ln>
          <a:extLst/>
        </p:spPr>
        <p:txBody>
          <a:bodyPr anchor="ctr"/>
          <a:lstStyle/>
          <a:p>
            <a:pPr>
              <a:defRPr/>
            </a:pPr>
            <a:r>
              <a:rPr lang="fr-FR" sz="3200" dirty="0" err="1" smtClean="0">
                <a:solidFill>
                  <a:srgbClr val="3333FF"/>
                </a:solidFill>
                <a:effectLst>
                  <a:outerShdw blurRad="38100" dist="38100" dir="2700000" algn="tl">
                    <a:srgbClr val="C0C0C0"/>
                  </a:outerShdw>
                </a:effectLst>
              </a:rPr>
              <a:t>Integration</a:t>
            </a:r>
            <a:endParaRPr lang="en-CA" sz="3200" dirty="0">
              <a:solidFill>
                <a:srgbClr val="3333FF"/>
              </a:solidFill>
              <a:effectLst>
                <a:outerShdw blurRad="38100" dist="38100" dir="2700000" algn="tl">
                  <a:srgbClr val="C0C0C0"/>
                </a:outerShdw>
              </a:effectLst>
            </a:endParaRPr>
          </a:p>
        </p:txBody>
      </p:sp>
      <p:pic>
        <p:nvPicPr>
          <p:cNvPr id="1054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560" y="1311902"/>
            <a:ext cx="5832648" cy="18243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547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9552" y="3140968"/>
            <a:ext cx="7522950" cy="23762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38143827"/>
      </p:ext>
    </p:extLst>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901700" y="582613"/>
            <a:ext cx="6191250" cy="685800"/>
          </a:xfrm>
          <a:prstGeom prst="rect">
            <a:avLst/>
          </a:prstGeom>
          <a:noFill/>
          <a:ln>
            <a:noFill/>
          </a:ln>
          <a:extLst/>
        </p:spPr>
        <p:txBody>
          <a:bodyPr anchor="ctr"/>
          <a:lstStyle/>
          <a:p>
            <a:pPr>
              <a:defRPr/>
            </a:pPr>
            <a:r>
              <a:rPr lang="en-CA" sz="3200" dirty="0">
                <a:effectLst>
                  <a:outerShdw blurRad="38100" dist="38100" dir="2700000" algn="tl">
                    <a:srgbClr val="C0C0C0"/>
                  </a:outerShdw>
                </a:effectLst>
              </a:rPr>
              <a:t>Lecture Summary </a:t>
            </a:r>
          </a:p>
        </p:txBody>
      </p:sp>
      <p:sp>
        <p:nvSpPr>
          <p:cNvPr id="29699" name="Rectangle 3"/>
          <p:cNvSpPr>
            <a:spLocks noChangeArrowheads="1"/>
          </p:cNvSpPr>
          <p:nvPr/>
        </p:nvSpPr>
        <p:spPr bwMode="auto">
          <a:xfrm>
            <a:off x="971550" y="1412875"/>
            <a:ext cx="7467600" cy="838200"/>
          </a:xfrm>
          <a:prstGeom prst="rect">
            <a:avLst/>
          </a:prstGeom>
          <a:noFill/>
          <a:ln>
            <a:noFill/>
          </a:ln>
          <a:extLst/>
        </p:spPr>
        <p:txBody>
          <a:bodyPr/>
          <a:lstStyle/>
          <a:p>
            <a:pPr>
              <a:spcBef>
                <a:spcPct val="20000"/>
              </a:spcBef>
              <a:defRPr/>
            </a:pPr>
            <a:endParaRPr lang="en-US" sz="2400">
              <a:effectLst>
                <a:outerShdw blurRad="38100" dist="38100" dir="2700000" algn="tl">
                  <a:srgbClr val="C0C0C0"/>
                </a:outerShdw>
              </a:effectLst>
            </a:endParaRPr>
          </a:p>
        </p:txBody>
      </p:sp>
      <p:sp>
        <p:nvSpPr>
          <p:cNvPr id="45060" name="Line 5"/>
          <p:cNvSpPr>
            <a:spLocks noChangeShapeType="1"/>
          </p:cNvSpPr>
          <p:nvPr/>
        </p:nvSpPr>
        <p:spPr bwMode="auto">
          <a:xfrm>
            <a:off x="395288" y="1268413"/>
            <a:ext cx="8280400" cy="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45061" name="Line 6"/>
          <p:cNvSpPr>
            <a:spLocks noChangeShapeType="1"/>
          </p:cNvSpPr>
          <p:nvPr/>
        </p:nvSpPr>
        <p:spPr bwMode="auto">
          <a:xfrm>
            <a:off x="755650" y="692150"/>
            <a:ext cx="0" cy="863600"/>
          </a:xfrm>
          <a:prstGeom prst="line">
            <a:avLst/>
          </a:prstGeom>
          <a:noFill/>
          <a:ln w="38100">
            <a:solidFill>
              <a:srgbClr val="FF6600"/>
            </a:solidFill>
            <a:round/>
            <a:headEnd/>
            <a:tailEnd/>
          </a:ln>
          <a:extLst>
            <a:ext uri="{909E8E84-426E-40DD-AFC4-6F175D3DCCD1}">
              <a14:hiddenFill xmlns:a14="http://schemas.microsoft.com/office/drawing/2010/main" xmlns="">
                <a:noFill/>
              </a14:hiddenFill>
            </a:ext>
          </a:extLst>
        </p:spPr>
        <p:txBody>
          <a:bodyPr/>
          <a:lstStyle/>
          <a:p>
            <a:endParaRPr lang="fr-FR"/>
          </a:p>
        </p:txBody>
      </p:sp>
      <p:sp>
        <p:nvSpPr>
          <p:cNvPr id="7" name="Rectangle 8"/>
          <p:cNvSpPr>
            <a:spLocks noChangeArrowheads="1"/>
          </p:cNvSpPr>
          <p:nvPr/>
        </p:nvSpPr>
        <p:spPr bwMode="auto">
          <a:xfrm>
            <a:off x="827584" y="1375023"/>
            <a:ext cx="7848104" cy="50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lvl="2" indent="-365125">
              <a:lnSpc>
                <a:spcPct val="150000"/>
              </a:lnSpc>
              <a:buFont typeface="Arial" charset="0"/>
              <a:buChar char="•"/>
              <a:defRPr/>
            </a:pPr>
            <a:r>
              <a:rPr lang="en-US" sz="2400" dirty="0" smtClean="0">
                <a:solidFill>
                  <a:srgbClr val="3333FF"/>
                </a:solidFill>
              </a:rPr>
              <a:t>Recalls</a:t>
            </a:r>
          </a:p>
          <a:p>
            <a:pPr marL="0" lvl="2" indent="-365125">
              <a:lnSpc>
                <a:spcPct val="150000"/>
              </a:lnSpc>
              <a:buFont typeface="Arial" charset="0"/>
              <a:buChar char="•"/>
              <a:defRPr/>
            </a:pPr>
            <a:r>
              <a:rPr lang="en-US" sz="2400" dirty="0" smtClean="0">
                <a:solidFill>
                  <a:srgbClr val="3333FF"/>
                </a:solidFill>
              </a:rPr>
              <a:t>Direction cosines</a:t>
            </a:r>
          </a:p>
          <a:p>
            <a:pPr marL="0" lvl="2" indent="-365125">
              <a:lnSpc>
                <a:spcPct val="150000"/>
              </a:lnSpc>
              <a:buFont typeface="Arial" charset="0"/>
              <a:buChar char="•"/>
              <a:defRPr/>
            </a:pPr>
            <a:r>
              <a:rPr lang="en-US" sz="2400" dirty="0" smtClean="0">
                <a:solidFill>
                  <a:srgbClr val="3333FF"/>
                </a:solidFill>
              </a:rPr>
              <a:t>Scalar triple product</a:t>
            </a:r>
          </a:p>
          <a:p>
            <a:pPr marL="0" lvl="2" indent="-365125">
              <a:lnSpc>
                <a:spcPct val="150000"/>
              </a:lnSpc>
              <a:buFont typeface="Arial" charset="0"/>
              <a:buChar char="•"/>
              <a:defRPr/>
            </a:pPr>
            <a:r>
              <a:rPr lang="fr-FR" sz="2400" dirty="0" err="1" smtClean="0">
                <a:solidFill>
                  <a:srgbClr val="3333FF"/>
                </a:solidFill>
              </a:rPr>
              <a:t>Parametric</a:t>
            </a:r>
            <a:r>
              <a:rPr lang="fr-FR" sz="2400" dirty="0" smtClean="0">
                <a:solidFill>
                  <a:srgbClr val="3333FF"/>
                </a:solidFill>
              </a:rPr>
              <a:t> </a:t>
            </a:r>
            <a:r>
              <a:rPr lang="fr-FR" sz="2400" dirty="0" err="1" smtClean="0">
                <a:solidFill>
                  <a:srgbClr val="3333FF"/>
                </a:solidFill>
              </a:rPr>
              <a:t>equations</a:t>
            </a:r>
            <a:r>
              <a:rPr lang="fr-FR" sz="2400" dirty="0" smtClean="0">
                <a:solidFill>
                  <a:srgbClr val="3333FF"/>
                </a:solidFill>
              </a:rPr>
              <a:t> of </a:t>
            </a:r>
            <a:r>
              <a:rPr lang="fr-FR" sz="2400" dirty="0" err="1" smtClean="0">
                <a:solidFill>
                  <a:srgbClr val="3333FF"/>
                </a:solidFill>
              </a:rPr>
              <a:t>lines</a:t>
            </a:r>
            <a:endParaRPr lang="fr-FR" sz="2400" dirty="0">
              <a:solidFill>
                <a:srgbClr val="3333FF"/>
              </a:solidFill>
            </a:endParaRPr>
          </a:p>
          <a:p>
            <a:pPr marL="0" lvl="2" indent="-365125">
              <a:lnSpc>
                <a:spcPct val="150000"/>
              </a:lnSpc>
              <a:buFont typeface="Arial" charset="0"/>
              <a:buChar char="•"/>
              <a:defRPr/>
            </a:pPr>
            <a:r>
              <a:rPr lang="fr-FR" sz="2400" dirty="0" err="1" smtClean="0">
                <a:solidFill>
                  <a:srgbClr val="3333FF"/>
                </a:solidFill>
              </a:rPr>
              <a:t>Vector</a:t>
            </a:r>
            <a:r>
              <a:rPr lang="fr-FR" sz="2400" dirty="0" smtClean="0">
                <a:solidFill>
                  <a:srgbClr val="3333FF"/>
                </a:solidFill>
              </a:rPr>
              <a:t> </a:t>
            </a:r>
            <a:r>
              <a:rPr lang="fr-FR" sz="2400" dirty="0" err="1" smtClean="0">
                <a:solidFill>
                  <a:srgbClr val="3333FF"/>
                </a:solidFill>
              </a:rPr>
              <a:t>equations</a:t>
            </a:r>
            <a:r>
              <a:rPr lang="fr-FR" sz="2400" dirty="0" smtClean="0">
                <a:solidFill>
                  <a:srgbClr val="3333FF"/>
                </a:solidFill>
              </a:rPr>
              <a:t> of </a:t>
            </a:r>
            <a:r>
              <a:rPr lang="fr-FR" sz="2400" dirty="0" err="1" smtClean="0">
                <a:solidFill>
                  <a:srgbClr val="3333FF"/>
                </a:solidFill>
              </a:rPr>
              <a:t>lines</a:t>
            </a:r>
            <a:endParaRPr lang="fr-FR" sz="2400" dirty="0" smtClean="0">
              <a:solidFill>
                <a:srgbClr val="3333FF"/>
              </a:solidFill>
            </a:endParaRPr>
          </a:p>
          <a:p>
            <a:pPr marL="0" lvl="2" indent="-365125">
              <a:lnSpc>
                <a:spcPct val="150000"/>
              </a:lnSpc>
              <a:buFont typeface="Arial" charset="0"/>
              <a:buChar char="•"/>
              <a:defRPr/>
            </a:pPr>
            <a:r>
              <a:rPr lang="fr-FR" sz="2400" dirty="0" err="1" smtClean="0">
                <a:solidFill>
                  <a:srgbClr val="3333FF"/>
                </a:solidFill>
              </a:rPr>
              <a:t>Vector</a:t>
            </a:r>
            <a:r>
              <a:rPr lang="fr-FR" sz="2400" dirty="0" smtClean="0">
                <a:solidFill>
                  <a:srgbClr val="3333FF"/>
                </a:solidFill>
              </a:rPr>
              <a:t> </a:t>
            </a:r>
            <a:r>
              <a:rPr lang="fr-FR" sz="2400" dirty="0" err="1" smtClean="0">
                <a:solidFill>
                  <a:srgbClr val="3333FF"/>
                </a:solidFill>
              </a:rPr>
              <a:t>equations</a:t>
            </a:r>
            <a:r>
              <a:rPr lang="fr-FR" sz="2400" dirty="0" smtClean="0">
                <a:solidFill>
                  <a:srgbClr val="3333FF"/>
                </a:solidFill>
              </a:rPr>
              <a:t> of planes</a:t>
            </a:r>
          </a:p>
          <a:p>
            <a:pPr marL="0" lvl="2" indent="-365125">
              <a:lnSpc>
                <a:spcPct val="150000"/>
              </a:lnSpc>
              <a:buFont typeface="Arial" charset="0"/>
              <a:buChar char="•"/>
              <a:defRPr/>
            </a:pPr>
            <a:r>
              <a:rPr lang="fr-FR" sz="2400" dirty="0" err="1" smtClean="0">
                <a:solidFill>
                  <a:srgbClr val="3333FF"/>
                </a:solidFill>
              </a:rPr>
              <a:t>Vector-valued</a:t>
            </a:r>
            <a:r>
              <a:rPr lang="fr-FR" sz="2400" dirty="0" smtClean="0">
                <a:solidFill>
                  <a:srgbClr val="3333FF"/>
                </a:solidFill>
              </a:rPr>
              <a:t> </a:t>
            </a:r>
            <a:r>
              <a:rPr lang="fr-FR" sz="2400" dirty="0" err="1" smtClean="0">
                <a:solidFill>
                  <a:srgbClr val="3333FF"/>
                </a:solidFill>
              </a:rPr>
              <a:t>functions</a:t>
            </a:r>
            <a:endParaRPr lang="fr-FR" sz="2400" dirty="0" smtClean="0">
              <a:solidFill>
                <a:srgbClr val="3333FF"/>
              </a:solidFill>
            </a:endParaRPr>
          </a:p>
          <a:p>
            <a:pPr marL="0" lvl="2" indent="-365125">
              <a:lnSpc>
                <a:spcPct val="150000"/>
              </a:lnSpc>
              <a:buFont typeface="Arial" charset="0"/>
              <a:buChar char="•"/>
              <a:defRPr/>
            </a:pPr>
            <a:r>
              <a:rPr lang="fr-FR" sz="2400" dirty="0" err="1" smtClean="0">
                <a:solidFill>
                  <a:srgbClr val="3333FF"/>
                </a:solidFill>
              </a:rPr>
              <a:t>Limits</a:t>
            </a:r>
            <a:r>
              <a:rPr lang="fr-FR" sz="2400" dirty="0" smtClean="0">
                <a:solidFill>
                  <a:srgbClr val="3333FF"/>
                </a:solidFill>
              </a:rPr>
              <a:t>, </a:t>
            </a:r>
            <a:r>
              <a:rPr lang="fr-FR" sz="2400" dirty="0" err="1" smtClean="0">
                <a:solidFill>
                  <a:srgbClr val="3333FF"/>
                </a:solidFill>
              </a:rPr>
              <a:t>continuity</a:t>
            </a:r>
            <a:r>
              <a:rPr lang="fr-FR" sz="2400" dirty="0" smtClean="0">
                <a:solidFill>
                  <a:srgbClr val="3333FF"/>
                </a:solidFill>
              </a:rPr>
              <a:t> &amp; </a:t>
            </a:r>
            <a:r>
              <a:rPr lang="en-US" sz="2400" dirty="0" smtClean="0">
                <a:solidFill>
                  <a:srgbClr val="3333FF"/>
                </a:solidFill>
              </a:rPr>
              <a:t>differentiability</a:t>
            </a:r>
          </a:p>
          <a:p>
            <a:pPr marL="0" lvl="2" indent="-365125">
              <a:lnSpc>
                <a:spcPct val="150000"/>
              </a:lnSpc>
              <a:buFont typeface="Arial" charset="0"/>
              <a:buChar char="•"/>
              <a:defRPr/>
            </a:pPr>
            <a:r>
              <a:rPr lang="en-US" sz="2400" dirty="0" smtClean="0">
                <a:solidFill>
                  <a:srgbClr val="3333FF"/>
                </a:solidFill>
              </a:rPr>
              <a:t>Integration</a:t>
            </a:r>
          </a:p>
        </p:txBody>
      </p:sp>
    </p:spTree>
    <p:extLst>
      <p:ext uri="{BB962C8B-B14F-4D97-AF65-F5344CB8AC3E}">
        <p14:creationId xmlns:p14="http://schemas.microsoft.com/office/powerpoint/2010/main" xmlns="" val="214527395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WERPOINTLATEX_MANUALPREVIEW" val="True"/>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14172</TotalTime>
  <Words>222</Words>
  <Application>Microsoft Office PowerPoint</Application>
  <PresentationFormat>On-screen Show (4:3)</PresentationFormat>
  <Paragraphs>138</Paragraphs>
  <Slides>37</Slides>
  <Notes>34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37</vt:i4>
      </vt:variant>
    </vt:vector>
  </HeadingPairs>
  <TitlesOfParts>
    <vt:vector size="40" baseType="lpstr">
      <vt:lpstr>Default Design</vt:lpstr>
      <vt:lpstr>Equation</vt:lpstr>
      <vt:lpstr>方程式</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INSA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Rasheed</dc:creator>
  <cp:lastModifiedBy>NTS</cp:lastModifiedBy>
  <cp:revision>2310</cp:revision>
  <dcterms:created xsi:type="dcterms:W3CDTF">2012-05-05T21:34:59Z</dcterms:created>
  <dcterms:modified xsi:type="dcterms:W3CDTF">2012-12-27T09:42:20Z</dcterms:modified>
</cp:coreProperties>
</file>