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66" r:id="rId3"/>
    <p:sldId id="267" r:id="rId4"/>
    <p:sldId id="589" r:id="rId5"/>
    <p:sldId id="606" r:id="rId6"/>
    <p:sldId id="612" r:id="rId7"/>
    <p:sldId id="586" r:id="rId8"/>
    <p:sldId id="591" r:id="rId9"/>
    <p:sldId id="590" r:id="rId10"/>
    <p:sldId id="613" r:id="rId11"/>
    <p:sldId id="614" r:id="rId12"/>
    <p:sldId id="615" r:id="rId13"/>
    <p:sldId id="623" r:id="rId14"/>
    <p:sldId id="617" r:id="rId15"/>
    <p:sldId id="618" r:id="rId16"/>
    <p:sldId id="619" r:id="rId17"/>
    <p:sldId id="620" r:id="rId18"/>
    <p:sldId id="622" r:id="rId19"/>
    <p:sldId id="621" r:id="rId20"/>
    <p:sldId id="624" r:id="rId21"/>
    <p:sldId id="616" r:id="rId22"/>
    <p:sldId id="625" r:id="rId23"/>
    <p:sldId id="626" r:id="rId24"/>
    <p:sldId id="627" r:id="rId25"/>
    <p:sldId id="628" r:id="rId26"/>
    <p:sldId id="629" r:id="rId27"/>
    <p:sldId id="630" r:id="rId28"/>
    <p:sldId id="631" r:id="rId29"/>
    <p:sldId id="632" r:id="rId30"/>
    <p:sldId id="634" r:id="rId31"/>
    <p:sldId id="635" r:id="rId32"/>
    <p:sldId id="636" r:id="rId33"/>
    <p:sldId id="637" r:id="rId34"/>
    <p:sldId id="638" r:id="rId35"/>
    <p:sldId id="639" r:id="rId36"/>
    <p:sldId id="641" r:id="rId37"/>
    <p:sldId id="644" r:id="rId38"/>
    <p:sldId id="645" r:id="rId39"/>
    <p:sldId id="646" r:id="rId40"/>
    <p:sldId id="494" r:id="rId41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  <a:srgbClr val="8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279" autoAdjust="0"/>
    <p:restoredTop sz="93073" autoAdjust="0"/>
  </p:normalViewPr>
  <p:slideViewPr>
    <p:cSldViewPr>
      <p:cViewPr>
        <p:scale>
          <a:sx n="64" d="100"/>
          <a:sy n="64" d="100"/>
        </p:scale>
        <p:origin x="-149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5" Type="http://schemas.openxmlformats.org/officeDocument/2006/relationships/image" Target="../media/image82.wmf"/><Relationship Id="rId4" Type="http://schemas.openxmlformats.org/officeDocument/2006/relationships/image" Target="../media/image8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40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3.xml"/><Relationship Id="rId7" Type="http://schemas.openxmlformats.org/officeDocument/2006/relationships/oleObject" Target="../embeddings/oleObject7.bin"/><Relationship Id="rId2" Type="http://schemas.openxmlformats.org/officeDocument/2006/relationships/tags" Target="../tags/tag2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9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26.jpeg"/><Relationship Id="rId4" Type="http://schemas.openxmlformats.org/officeDocument/2006/relationships/image" Target="../media/image22.png"/><Relationship Id="rId9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2.jpeg"/><Relationship Id="rId5" Type="http://schemas.openxmlformats.org/officeDocument/2006/relationships/oleObject" Target="../embeddings/oleObject21.bin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0.jpeg"/><Relationship Id="rId5" Type="http://schemas.openxmlformats.org/officeDocument/2006/relationships/oleObject" Target="../embeddings/oleObject22.bin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23.bin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25.bin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image" Target="../media/image83.png"/><Relationship Id="rId9" Type="http://schemas.openxmlformats.org/officeDocument/2006/relationships/oleObject" Target="../embeddings/oleObject3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86.png"/><Relationship Id="rId5" Type="http://schemas.openxmlformats.org/officeDocument/2006/relationships/oleObject" Target="../embeddings/oleObject31.bin"/><Relationship Id="rId4" Type="http://schemas.openxmlformats.org/officeDocument/2006/relationships/image" Target="../media/image8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9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image" Target="../media/image8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34.bin"/><Relationship Id="rId4" Type="http://schemas.openxmlformats.org/officeDocument/2006/relationships/image" Target="../media/image9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notesSlide" Target="../notesSlides/notesSlide36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10" Type="http://schemas.openxmlformats.org/officeDocument/2006/relationships/oleObject" Target="../embeddings/oleObject40.bin"/><Relationship Id="rId4" Type="http://schemas.openxmlformats.org/officeDocument/2006/relationships/image" Target="../media/image99.png"/><Relationship Id="rId9" Type="http://schemas.openxmlformats.org/officeDocument/2006/relationships/oleObject" Target="../embeddings/oleObject39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21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2199325"/>
            <a:ext cx="784810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err="1" smtClean="0">
                <a:solidFill>
                  <a:srgbClr val="3333FF"/>
                </a:solidFill>
              </a:rPr>
              <a:t>Trigonometric</a:t>
            </a:r>
            <a:r>
              <a:rPr lang="fr-FR" sz="2800" dirty="0" smtClean="0">
                <a:solidFill>
                  <a:srgbClr val="3333FF"/>
                </a:solidFill>
              </a:rPr>
              <a:t> </a:t>
            </a:r>
            <a:r>
              <a:rPr lang="fr-FR" sz="2800" dirty="0" err="1">
                <a:solidFill>
                  <a:srgbClr val="3333FF"/>
                </a:solidFill>
              </a:rPr>
              <a:t>integrals</a:t>
            </a:r>
            <a:endParaRPr lang="fr-FR" sz="28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3333FF"/>
                </a:solidFill>
              </a:rPr>
              <a:t>Trigonometric</a:t>
            </a:r>
            <a:r>
              <a:rPr lang="fr-FR" sz="2800" dirty="0" smtClean="0">
                <a:solidFill>
                  <a:srgbClr val="3333FF"/>
                </a:solidFill>
              </a:rPr>
              <a:t> substitutions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Partial fractions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57275" y="1700808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err="1" smtClean="0">
                <a:solidFill>
                  <a:srgbClr val="3333FF"/>
                </a:solidFill>
              </a:rPr>
              <a:t>Improper</a:t>
            </a:r>
            <a:r>
              <a:rPr lang="fr-FR" sz="2800" dirty="0" smtClean="0">
                <a:solidFill>
                  <a:srgbClr val="3333FF"/>
                </a:solidFill>
              </a:rPr>
              <a:t> </a:t>
            </a:r>
            <a:r>
              <a:rPr lang="fr-FR" sz="2800" dirty="0" err="1">
                <a:solidFill>
                  <a:srgbClr val="3333FF"/>
                </a:solidFill>
              </a:rPr>
              <a:t>integrals</a:t>
            </a:r>
            <a:endParaRPr lang="fr-FR" sz="28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Introduction to </a:t>
            </a:r>
            <a:r>
              <a:rPr lang="fr-FR" sz="2800" dirty="0" err="1">
                <a:solidFill>
                  <a:srgbClr val="3333FF"/>
                </a:solidFill>
              </a:rPr>
              <a:t>v</a:t>
            </a:r>
            <a:r>
              <a:rPr lang="fr-FR" sz="2800" dirty="0" err="1" smtClean="0">
                <a:solidFill>
                  <a:srgbClr val="3333FF"/>
                </a:solidFill>
              </a:rPr>
              <a:t>ectors</a:t>
            </a:r>
            <a:endParaRPr lang="fr-FR" sz="28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Dot </a:t>
            </a:r>
            <a:r>
              <a:rPr lang="fr-FR" sz="2800" dirty="0" err="1" smtClean="0">
                <a:solidFill>
                  <a:srgbClr val="3333FF"/>
                </a:solidFill>
              </a:rPr>
              <a:t>product</a:t>
            </a:r>
            <a:r>
              <a:rPr lang="fr-FR" sz="2800" dirty="0">
                <a:solidFill>
                  <a:srgbClr val="3333FF"/>
                </a:solidFill>
              </a:rPr>
              <a:t> </a:t>
            </a:r>
            <a:r>
              <a:rPr lang="fr-FR" sz="2800" dirty="0" smtClean="0">
                <a:solidFill>
                  <a:srgbClr val="3333FF"/>
                </a:solidFill>
              </a:rPr>
              <a:t>of </a:t>
            </a:r>
            <a:r>
              <a:rPr lang="fr-FR" sz="2800" dirty="0" err="1" smtClean="0">
                <a:solidFill>
                  <a:srgbClr val="3333FF"/>
                </a:solidFill>
              </a:rPr>
              <a:t>vectors</a:t>
            </a:r>
            <a:endParaRPr lang="fr-FR" sz="28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Cross </a:t>
            </a:r>
            <a:r>
              <a:rPr lang="fr-FR" sz="2800" dirty="0" err="1">
                <a:solidFill>
                  <a:srgbClr val="3333FF"/>
                </a:solidFill>
              </a:rPr>
              <a:t>product</a:t>
            </a:r>
            <a:r>
              <a:rPr lang="fr-FR" sz="2800" dirty="0">
                <a:solidFill>
                  <a:srgbClr val="3333FF"/>
                </a:solidFill>
              </a:rPr>
              <a:t> of </a:t>
            </a:r>
            <a:r>
              <a:rPr lang="fr-FR" sz="2800" dirty="0" err="1">
                <a:solidFill>
                  <a:srgbClr val="3333FF"/>
                </a:solidFill>
              </a:rPr>
              <a:t>vectors</a:t>
            </a:r>
            <a:endParaRPr lang="fr-FR" sz="28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8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04086"/>
                <a:ext cx="7991352" cy="447318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FontTx/>
                  <a:buNone/>
                </a:pPr>
                <a:r>
                  <a:rPr lang="en-US" sz="2000" dirty="0" smtClean="0"/>
                  <a:t>When </a:t>
                </a:r>
                <a:r>
                  <a:rPr lang="en-US" sz="2000" dirty="0"/>
                  <a:t>evaluating integrals </a:t>
                </a:r>
                <a:r>
                  <a:rPr lang="en-US" sz="2000" dirty="0" smtClean="0"/>
                  <a:t>of </a:t>
                </a:r>
                <a:r>
                  <a:rPr lang="en-US" sz="2000" dirty="0"/>
                  <a:t>the </a:t>
                </a:r>
                <a:r>
                  <a:rPr lang="en-US" sz="2000" dirty="0" smtClean="0"/>
                  <a:t>form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b="0" i="1" dirty="0" smtClean="0"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i="0" dirty="0">
                                    <a:latin typeface="Cambria Math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latin typeface="Cambria Math"/>
                                  </a:rPr>
                                  <m:t>𝑚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func>
                          <m:func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dirty="0" smtClean="0"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fr-FR" sz="2000" b="0" i="1" dirty="0" smtClean="0">
                                    <a:latin typeface="Cambria Math"/>
                                  </a:rPr>
                                  <m:t>𝑛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fr-FR" sz="2000" b="0" i="1" dirty="0" smtClean="0">
                            <a:latin typeface="Cambria Math"/>
                          </a:rPr>
                          <m:t>𝑑𝑥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,      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𝑚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≥0.</m:t>
                        </m:r>
                      </m:e>
                    </m:nary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pPr eaLnBrk="1" hangingPunct="1"/>
                <a:r>
                  <a:rPr lang="en-US" sz="2000" dirty="0"/>
                  <a:t>If the power of sine is odd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𝑚</m:t>
                    </m:r>
                    <m:r>
                      <a:rPr lang="en-US" sz="2000" i="1" dirty="0" smtClean="0">
                        <a:latin typeface="Cambria Math"/>
                      </a:rPr>
                      <m:t> =2</m:t>
                    </m:r>
                    <m:r>
                      <a:rPr lang="en-US" sz="2000" i="1" dirty="0" smtClean="0">
                        <a:latin typeface="Cambria Math"/>
                      </a:rPr>
                      <m:t>𝑘</m:t>
                    </m:r>
                    <m:r>
                      <a:rPr lang="en-US" sz="2000" i="1" dirty="0" smtClean="0">
                        <a:latin typeface="Cambria Math"/>
                      </a:rPr>
                      <m:t> + 1), </m:t>
                    </m:r>
                  </m:oMath>
                </a14:m>
                <a:r>
                  <a:rPr lang="en-US" sz="2000" dirty="0" smtClean="0"/>
                  <a:t> save </a:t>
                </a:r>
                <a:r>
                  <a:rPr lang="en-US" sz="2000" dirty="0"/>
                  <a:t>one </a:t>
                </a:r>
                <a:r>
                  <a:rPr lang="en-US" sz="2000" i="0" dirty="0" smtClean="0">
                    <a:latin typeface="+mj-lt"/>
                  </a:rPr>
                  <a:t>sine</a:t>
                </a:r>
                <a:r>
                  <a:rPr lang="en-US" sz="2000" dirty="0" smtClean="0"/>
                  <a:t> factor. </a:t>
                </a:r>
              </a:p>
              <a:p>
                <a:pPr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Use sin2x = 1 - cos2x to express the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remaining factors </a:t>
                </a:r>
                <a:r>
                  <a:rPr lang="en-US" sz="2000" dirty="0">
                    <a:latin typeface="Arial" charset="0"/>
                    <a:cs typeface="Arial" charset="0"/>
                  </a:rPr>
                  <a:t>in terms of cosine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: </a:t>
                </a:r>
              </a:p>
              <a:p>
                <a:pPr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eaLnBrk="1" hangingPunct="1"/>
                <a:r>
                  <a:rPr lang="en-US" sz="2000" dirty="0">
                    <a:latin typeface="Arial" charset="0"/>
                    <a:cs typeface="Arial" charset="0"/>
                  </a:rPr>
                  <a:t>Then, substitute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=</m:t>
                    </m:r>
                    <m:r>
                      <m:rPr>
                        <m:sty m:val="p"/>
                      </m:rPr>
                      <a:rPr lang="en-US" sz="2000" i="1" dirty="0" err="1">
                        <a:latin typeface="Cambria Math"/>
                        <a:cs typeface="Arial" charset="0"/>
                      </a:rPr>
                      <m:t>cos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⁡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. </a:t>
                </a: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eaLnBrk="1" hangingPunct="1"/>
                <a:r>
                  <a:rPr lang="en-US" sz="2000" dirty="0"/>
                  <a:t>If the powers of both sine and cosine are even, </a:t>
                </a:r>
                <a:r>
                  <a:rPr lang="en-US" sz="2000" dirty="0" smtClean="0"/>
                  <a:t>use </a:t>
                </a:r>
                <a:r>
                  <a:rPr lang="en-US" sz="2000" dirty="0"/>
                  <a:t>the half-angle </a:t>
                </a:r>
                <a:r>
                  <a:rPr lang="en-US" sz="2000" dirty="0" smtClean="0"/>
                  <a:t>identities: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sin</m:t>
                    </m:r>
                    <m:r>
                      <a:rPr lang="en-US" sz="2000" i="1" baseline="30000" dirty="0">
                        <a:solidFill>
                          <a:schemeClr val="accent2"/>
                        </a:solidFill>
                        <a:latin typeface="Cambria Math"/>
                      </a:rPr>
                      <m:t>2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𝑥</m:t>
                    </m:r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1−</m:t>
                        </m:r>
                        <m:func>
                          <m:funcPr>
                            <m:ctrlP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 dirty="0">
                        <a:solidFill>
                          <a:schemeClr val="accent2"/>
                        </a:solidFill>
                        <a:latin typeface="Cambria Math"/>
                      </a:rPr>
                      <m:t>,                 </m:t>
                    </m:r>
                    <m:func>
                      <m:funcPr>
                        <m:ctrlP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2000" i="1" dirty="0">
                        <a:solidFill>
                          <a:schemeClr val="accent2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 dirty="0">
                            <a:solidFill>
                              <a:schemeClr val="accent2"/>
                            </a:solidFill>
                            <a:latin typeface="Cambria Math"/>
                          </a:rPr>
                          <m:t>1+</m:t>
                        </m:r>
                        <m:func>
                          <m:funcPr>
                            <m:ctrlP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fr-FR" sz="2000" i="1" dirty="0">
                                <a:solidFill>
                                  <a:schemeClr val="accent2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d>
                    <m:r>
                      <a:rPr lang="fr-FR" sz="2000" i="1" dirty="0">
                        <a:solidFill>
                          <a:schemeClr val="accent2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chemeClr val="accent2"/>
                  </a:solidFill>
                </a:endParaRPr>
              </a:p>
              <a:p>
                <a:pPr eaLnBrk="1" hangingPunct="1"/>
                <a:r>
                  <a:rPr lang="en-US" sz="2000" dirty="0" smtClean="0">
                    <a:latin typeface="Arial" charset="0"/>
                    <a:cs typeface="Arial" charset="0"/>
                  </a:rPr>
                  <a:t>Sometimes</a:t>
                </a:r>
                <a:r>
                  <a:rPr lang="en-US" sz="2000" dirty="0">
                    <a:latin typeface="Arial" charset="0"/>
                    <a:cs typeface="Arial" charset="0"/>
                  </a:rPr>
                  <a:t>, it is helpful to use the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identity</a:t>
                </a:r>
              </a:p>
              <a:p>
                <a:pPr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eaLnBrk="1" hangingPunct="1"/>
                <a:r>
                  <a:rPr lang="en-US" sz="2000" dirty="0"/>
                  <a:t>This also works for integrals of the form  </a:t>
                </a:r>
                <a:r>
                  <a:rPr lang="en-US" sz="2000" dirty="0">
                    <a:solidFill>
                      <a:srgbClr val="C00000"/>
                    </a:solidFill>
                  </a:rPr>
                  <a:t/>
                </a:r>
                <a:r>
                  <a:rPr lang="fr-FR" sz="2000" b="1" i="1" dirty="0">
                    <a:solidFill>
                      <a:srgbClr val="C00000"/>
                    </a:solidFill>
                    <a:latin typeface="Cambria Math"/>
                    <a:cs typeface="Arial" charset="0"/>
                  </a:rPr>
                  <a:t/>
                </a:r>
              </a:p>
              <a:p>
                <a:pPr marL="0" indent="0" eaLnBrk="1" hangingPunct="1">
                  <a:buNone/>
                </a:pPr>
                <a:r>
                  <a:rPr lang="fr-FR" sz="2000" b="1" i="1" dirty="0" smtClean="0">
                    <a:solidFill>
                      <a:srgbClr val="C00000"/>
                    </a:solidFill>
                    <a:latin typeface="Cambria Math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b="1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fr-FR" sz="2000" i="1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fr-FR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m</m:t>
                                </m:r>
                              </m:sup>
                            </m:sSup>
                          </m:fName>
                          <m: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</m:func>
                        <m:func>
                          <m:funcPr>
                            <m:ctrlPr>
                              <a:rPr lang="fr-FR" sz="2000" i="1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sec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fr-FR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n</m:t>
                                </m:r>
                              </m:sup>
                            </m:sSup>
                          </m:fName>
                          <m: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</m:func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dx</m:t>
                        </m:r>
                      </m:e>
                    </m:nary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nary>
                      <m:naryPr>
                        <m:subHide m:val="on"/>
                        <m:supHide m:val="on"/>
                        <m:ctrlPr>
                          <a:rPr lang="en-US" sz="2000" b="1" i="1" dirty="0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fr-FR" sz="2000" i="1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cot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fr-FR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m</m:t>
                                </m:r>
                              </m:sup>
                            </m:sSup>
                          </m:fName>
                          <m: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</m:func>
                        <m:func>
                          <m:funcPr>
                            <m:ctrlPr>
                              <a:rPr lang="fr-FR" sz="2000" i="1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000" i="1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cos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ec</m:t>
                                </m:r>
                              </m:e>
                              <m:sup>
                                <m:r>
                                  <m:rPr>
                                    <m:sty m:val="p"/>
                                  </m:rPr>
                                  <a:rPr lang="fr-FR" sz="2000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n</m:t>
                                </m:r>
                              </m:sup>
                            </m:sSup>
                          </m:fName>
                          <m:e>
                            <m:r>
                              <m:rPr>
                                <m:sty m:val="p"/>
                              </m:rPr>
                              <a:rPr lang="fr-FR" sz="200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</m:func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dx</m:t>
                        </m:r>
                      </m:e>
                    </m:nary>
                  </m:oMath>
                </a14:m>
                <a:r>
                  <a:rPr lang="en-US" sz="2000" dirty="0"/>
                  <a:t>.</a:t>
                </a:r>
                <a:endParaRPr lang="en-US" sz="2000" dirty="0">
                  <a:latin typeface="Arial" charset="0"/>
                  <a:cs typeface="Arial" charset="0"/>
                </a:endParaRPr>
              </a:p>
              <a:p>
                <a:pPr eaLnBrk="1" hangingPunct="1"/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eaLnBrk="1" hangingPunct="1"/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04086"/>
                <a:ext cx="7991352" cy="4473186"/>
              </a:xfrm>
              <a:prstGeom prst="rect">
                <a:avLst/>
              </a:prstGeom>
              <a:blipFill rotWithShape="1">
                <a:blip r:embed="rId4"/>
                <a:stretch>
                  <a:fillRect l="-840" t="-14033" r="-382" b="-60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04341520"/>
              </p:ext>
            </p:extLst>
          </p:nvPr>
        </p:nvGraphicFramePr>
        <p:xfrm>
          <a:off x="2123728" y="2708920"/>
          <a:ext cx="4788768" cy="933366"/>
        </p:xfrm>
        <a:graphic>
          <a:graphicData uri="http://schemas.openxmlformats.org/presentationml/2006/ole">
            <p:oleObj spid="_x0000_s42432" name="Equation" r:id="rId5" imgW="2997200" imgH="584200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27372523"/>
              </p:ext>
            </p:extLst>
          </p:nvPr>
        </p:nvGraphicFramePr>
        <p:xfrm>
          <a:off x="2627784" y="5157192"/>
          <a:ext cx="2160240" cy="397142"/>
        </p:xfrm>
        <a:graphic>
          <a:graphicData uri="http://schemas.openxmlformats.org/presentationml/2006/ole">
            <p:oleObj spid="_x0000_s42433" name="Equation" r:id="rId6" imgW="1244600" imgH="228600" progId="">
              <p:embed/>
            </p:oleObj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4676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539552" y="1404086"/>
                <a:ext cx="7991352" cy="540929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/>
                  <a:t>Evaluate</a:t>
                </a:r>
                <a14:m>
                  <m:oMath xmlns:m="http://schemas.openxmlformats.org/officeDocument/2006/math">
                    <m:r>
                      <a:rPr lang="en-US" sz="2000" i="0" dirty="0" smtClean="0">
                        <a:latin typeface="Cambria Math"/>
                      </a:rPr>
                      <m:t> </m:t>
                    </m:r>
                    <m:r>
                      <a:rPr lang="en-US" sz="2000" i="0" dirty="0" smtClean="0">
                        <a:latin typeface="Cambria Math"/>
                        <a:cs typeface="Arial" charset="0"/>
                      </a:rPr>
                      <m:t>∫ 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/>
                      </a:rPr>
                      <m:t>tan</m:t>
                    </m:r>
                    <m:r>
                      <a:rPr lang="en-US" sz="2000" i="0" baseline="30000" dirty="0">
                        <a:latin typeface="Cambria Math"/>
                      </a:rPr>
                      <m:t>6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/>
                      </a:rPr>
                      <m:t>x</m:t>
                    </m:r>
                    <m:r>
                      <a:rPr lang="en-US" sz="2000" i="0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/>
                      </a:rPr>
                      <m:t>sec</m:t>
                    </m:r>
                    <m:r>
                      <a:rPr lang="en-US" sz="2000" i="0" baseline="30000" dirty="0">
                        <a:latin typeface="Cambria Math"/>
                      </a:rPr>
                      <m:t>4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/>
                      </a:rPr>
                      <m:t>x</m:t>
                    </m:r>
                    <m:r>
                      <a:rPr lang="en-US" sz="2000" i="0" dirty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i="0" dirty="0">
                        <a:latin typeface="Cambria Math"/>
                      </a:rPr>
                      <m:t>dx</m:t>
                    </m:r>
                  </m:oMath>
                </a14:m>
                <a:r>
                  <a:rPr lang="en-US" sz="2000" dirty="0" smtClean="0"/>
                  <a:t>.</a:t>
                </a: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eaLnBrk="1" hangingPunct="1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We use </a:t>
                </a:r>
                <a:r>
                  <a:rPr lang="en-US" sz="2000" dirty="0"/>
                  <a:t>the identity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000" i="0" dirty="0" smtClean="0">
                                <a:latin typeface="Cambria Math"/>
                              </a:rPr>
                              <m:t>sec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2000" i="1" dirty="0">
                        <a:latin typeface="Cambria Math"/>
                      </a:rPr>
                      <m:t>=1+</m:t>
                    </m:r>
                    <m:func>
                      <m:func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dirty="0" smtClean="0"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b="0" i="0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000" dirty="0" smtClean="0"/>
                  <a:t>. Then</a:t>
                </a:r>
                <a:r>
                  <a:rPr lang="en-US" sz="2000" dirty="0"/>
                  <a:t>, </a:t>
                </a:r>
                <a:r>
                  <a:rPr lang="en-US" sz="2000" dirty="0" smtClean="0"/>
                  <a:t>substitute </a:t>
                </a:r>
              </a:p>
              <a:p>
                <a:pPr marL="0" indent="0" eaLnBrk="1" hangingPunct="1">
                  <a:buNone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m:rPr>
                        <m:sty m:val="p"/>
                      </m:rPr>
                      <a:rPr lang="en-US" sz="2000" i="1" dirty="0">
                        <a:latin typeface="Cambria Math"/>
                      </a:rPr>
                      <m:t>tan</m:t>
                    </m:r>
                    <m:r>
                      <a:rPr lang="en-US" sz="2000" i="1" dirty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so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𝑑𝑢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sec</m:t>
                    </m:r>
                    <m:r>
                      <a:rPr lang="en-US" sz="2000" i="1" dirty="0" smtClean="0">
                        <a:latin typeface="Cambria Math"/>
                      </a:rPr>
                      <m:t>2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0" indent="0" eaLnBrk="1" hangingPunct="1">
                  <a:buNone/>
                </a:pPr>
                <a:endParaRPr lang="en-US" sz="2000" dirty="0" smtClean="0"/>
              </a:p>
              <a:p>
                <a:pPr marL="0" indent="0" eaLnBrk="1" hangingPunct="1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04086"/>
                <a:ext cx="7991352" cy="5409290"/>
              </a:xfrm>
              <a:prstGeom prst="rect">
                <a:avLst/>
              </a:prstGeom>
              <a:blipFill rotWithShape="1">
                <a:blip r:embed="rId4"/>
                <a:stretch>
                  <a:fillRect l="-840" t="-3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91440992"/>
              </p:ext>
            </p:extLst>
          </p:nvPr>
        </p:nvGraphicFramePr>
        <p:xfrm>
          <a:off x="827584" y="2996952"/>
          <a:ext cx="4914470" cy="2592288"/>
        </p:xfrm>
        <a:graphic>
          <a:graphicData uri="http://schemas.openxmlformats.org/presentationml/2006/ole">
            <p:oleObj spid="_x0000_s43226" name="Equation" r:id="rId5" imgW="2984500" imgH="1574800" progId="">
              <p:embed/>
            </p:oleObj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29019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539552" y="1404086"/>
            <a:ext cx="7991352" cy="48332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eaLnBrk="1" hangingPunct="1">
              <a:buNone/>
            </a:pPr>
            <a:r>
              <a:rPr lang="en-US" sz="2000" dirty="0" smtClean="0"/>
              <a:t>We use the following identities to evaluate special of trigonometric integrals.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585788" y="2459732"/>
            <a:ext cx="8572500" cy="58658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endParaRPr lang="en-US" sz="3400" i="1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graphicFrame>
            <p:nvGraphicFramePr>
              <p:cNvPr id="12" name="Group 1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9728392"/>
                  </p:ext>
                </p:extLst>
              </p:nvPr>
            </p:nvGraphicFramePr>
            <p:xfrm>
              <a:off x="611560" y="2204864"/>
              <a:ext cx="7704856" cy="2964405"/>
            </p:xfrm>
            <a:graphic>
              <a:graphicData uri="http://schemas.openxmlformats.org/drawingml/2006/table">
                <a:tbl>
                  <a:tblPr/>
                  <a:tblGrid>
                    <a:gridCol w="504566"/>
                    <a:gridCol w="2763747"/>
                    <a:gridCol w="4436543"/>
                  </a:tblGrid>
                  <a:tr h="475603"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AC4600"/>
                              </a:solidFill>
                              <a:effectLst/>
                              <a:latin typeface="Arial" charset="0"/>
                            </a:rPr>
                            <a:t>Integral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AC4600"/>
                              </a:solidFill>
                              <a:effectLst/>
                              <a:latin typeface="Arial" charset="0"/>
                            </a:rPr>
                            <a:t>Identity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  <a:cs typeface="Arial" charset="0"/>
                                  </a:rPr>
                                  <m:t>∫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sin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cos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𝐵</m:t>
                                </m:r>
                                <m: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𝑑𝑥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  <a:cs typeface="Arial" charset="0"/>
                                  </a:rPr>
                                  <m:t>∫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sin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sin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𝐵</m:t>
                                </m:r>
                                <m: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𝑑𝑥</m:t>
                                </m:r>
                              </m:oMath>
                            </m:oMathPara>
                          </a14:m>
                          <a:endParaRPr kumimoji="0" lang="en-US" sz="2000" b="0" i="1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  <a:cs typeface="Arial" charset="0"/>
                                  </a:rPr>
                                  <m:t>∫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cos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𝐴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cos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⁡</m:t>
                                </m:r>
                                <m:r>
                                  <a:rPr kumimoji="0" lang="fr-FR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𝐵</m:t>
                                </m:r>
                                <m:r>
                                  <a:rPr kumimoji="0" lang="en-US" sz="2000" b="0" i="1" u="none" strike="noStrike" cap="none" normalizeH="0" baseline="0" dirty="0" err="1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 </m:t>
                                </m:r>
                                <m:r>
                                  <a:rPr kumimoji="0" lang="en-US" sz="2000" b="0" i="1" u="none" strike="noStrike" cap="none" normalizeH="0" baseline="0" dirty="0" smtClean="0">
                                    <a:ln>
                                      <a:noFill/>
                                    </a:ln>
                                    <a:solidFill>
                                      <a:srgbClr val="AC4600"/>
                                    </a:solidFill>
                                    <a:effectLst/>
                                    <a:latin typeface="Cambria Math"/>
                                  </a:rPr>
                                  <m:t>𝑑𝑥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2" name="Group 12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xmlns="" xmlns:a14="http://schemas.microsoft.com/office/drawing/2010/main" val="2679728392"/>
                  </p:ext>
                </p:extLst>
              </p:nvPr>
            </p:nvGraphicFramePr>
            <p:xfrm>
              <a:off x="611560" y="2204864"/>
              <a:ext cx="7704856" cy="2964405"/>
            </p:xfrm>
            <a:graphic>
              <a:graphicData uri="http://schemas.openxmlformats.org/drawingml/2006/table">
                <a:tbl>
                  <a:tblPr/>
                  <a:tblGrid>
                    <a:gridCol w="504566"/>
                    <a:gridCol w="2763747"/>
                    <a:gridCol w="4436543"/>
                  </a:tblGrid>
                  <a:tr h="487680"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AC46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AC4600"/>
                              </a:solidFill>
                              <a:effectLst/>
                              <a:latin typeface="Arial" charset="0"/>
                            </a:rPr>
                            <a:t>Integral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ctr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r>
                            <a:rPr kumimoji="0" lang="en-US" sz="20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AC4600"/>
                              </a:solidFill>
                              <a:effectLst/>
                              <a:latin typeface="Arial" charset="0"/>
                            </a:rPr>
                            <a:t>Identity</a:t>
                          </a: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60000" r="-1424096" b="-20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l="-18322" t="-60000" r="-160927" b="-20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158824" r="-1424096" b="-992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l="-18322" t="-158824" r="-160927" b="-992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  <a:tr h="82557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t="-260741" r="-142409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 rotWithShape="1">
                          <a:blip r:embed="rId4"/>
                          <a:stretch>
                            <a:fillRect l="-18322" t="-260741" r="-1609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175" marR="0" lvl="0" indent="0" algn="l" defTabSz="914400" rtl="0" eaLnBrk="1" fontAlgn="base" latinLnBrk="0" hangingPunct="1">
                            <a:lnSpc>
                              <a:spcPct val="130000"/>
                            </a:lnSpc>
                            <a:spcBef>
                              <a:spcPct val="2000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rgbClr val="E45C00"/>
                            </a:solidFill>
                            <a:effectLst/>
                            <a:latin typeface="Arial" charset="0"/>
                          </a:endParaRPr>
                        </a:p>
                      </a:txBody>
                      <a:tcPr horzOverflow="overflow">
                        <a:lnL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E45C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13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29804611"/>
              </p:ext>
            </p:extLst>
          </p:nvPr>
        </p:nvGraphicFramePr>
        <p:xfrm>
          <a:off x="4283969" y="2780928"/>
          <a:ext cx="3528391" cy="750635"/>
        </p:xfrm>
        <a:graphic>
          <a:graphicData uri="http://schemas.openxmlformats.org/presentationml/2006/ole">
            <p:oleObj spid="_x0000_s50703" name="Equation" r:id="rId5" imgW="1727200" imgH="457200" progId="">
              <p:embed/>
            </p:oleObj>
          </a:graphicData>
        </a:graphic>
      </p:graphicFrame>
      <p:graphicFrame>
        <p:nvGraphicFramePr>
          <p:cNvPr id="15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08858957"/>
              </p:ext>
            </p:extLst>
          </p:nvPr>
        </p:nvGraphicFramePr>
        <p:xfrm>
          <a:off x="4283969" y="3645024"/>
          <a:ext cx="3384375" cy="700718"/>
        </p:xfrm>
        <a:graphic>
          <a:graphicData uri="http://schemas.openxmlformats.org/presentationml/2006/ole">
            <p:oleObj spid="_x0000_s50704" name="Equation" r:id="rId6" imgW="1778000" imgH="457200" progId="">
              <p:embed/>
            </p:oleObj>
          </a:graphicData>
        </a:graphic>
      </p:graphicFrame>
      <p:graphicFrame>
        <p:nvGraphicFramePr>
          <p:cNvPr id="16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85964909"/>
              </p:ext>
            </p:extLst>
          </p:nvPr>
        </p:nvGraphicFramePr>
        <p:xfrm>
          <a:off x="4355977" y="4437112"/>
          <a:ext cx="3528391" cy="728425"/>
        </p:xfrm>
        <a:graphic>
          <a:graphicData uri="http://schemas.openxmlformats.org/presentationml/2006/ole">
            <p:oleObj spid="_x0000_s50705" name="Equation" r:id="rId7" imgW="1778000" imgH="457200" progId="">
              <p:embed/>
            </p:oleObj>
          </a:graphicData>
        </a:graphic>
      </p:graphicFrame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772488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13096" y="1412776"/>
                <a:ext cx="7991352" cy="500462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eaLnBrk="1" hangingPunct="1">
                  <a:buNone/>
                </a:pPr>
                <a:r>
                  <a:rPr lang="en-US" sz="2000" dirty="0" smtClean="0"/>
                  <a:t>Sometimes, it is helpful to use following trigonometric substitution. </a:t>
                </a:r>
              </a:p>
              <a:p>
                <a:pPr marL="0" indent="3175" eaLnBrk="1" hangingPunct="1">
                  <a:buNone/>
                </a:pPr>
                <a:r>
                  <a:rPr lang="en-US" sz="2000" dirty="0" smtClean="0"/>
                  <a:t>In </a:t>
                </a:r>
                <a:r>
                  <a:rPr lang="en-US" sz="2000" dirty="0"/>
                  <a:t>each case, the restriction on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/>
                        <a:cs typeface="Arial" charset="0"/>
                      </a:rPr>
                      <m:t>𝜃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dirty="0" smtClean="0"/>
                  <a:t>imposed </a:t>
                </a:r>
                <a:r>
                  <a:rPr lang="en-US" sz="2000" dirty="0"/>
                  <a:t>to ensure that the function that defines the substitution is one-to-one.</a:t>
                </a:r>
              </a:p>
              <a:p>
                <a:pPr marL="0" indent="3175" eaLnBrk="1" hangingPunct="1">
                  <a:buFontTx/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96" y="1412776"/>
                <a:ext cx="7991352" cy="5004626"/>
              </a:xfrm>
              <a:prstGeom prst="rect">
                <a:avLst/>
              </a:prstGeom>
              <a:blipFill rotWithShape="1">
                <a:blip r:embed="rId3"/>
                <a:stretch>
                  <a:fillRect l="-840" t="-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07p4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66261"/>
            <a:ext cx="7180658" cy="287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2242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685104" y="1340768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3175" algn="just" eaLnBrk="1" hangingPunct="1">
              <a:buFontTx/>
              <a:buNone/>
            </a:pP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How to </a:t>
            </a:r>
            <a:r>
              <a:rPr lang="fr-FR" sz="2000" dirty="0" err="1" smtClean="0">
                <a:solidFill>
                  <a:srgbClr val="3333FF"/>
                </a:solidFill>
                <a:latin typeface="Arial" charset="0"/>
                <a:cs typeface="Arial" charset="0"/>
              </a:rPr>
              <a:t>find</a:t>
            </a:r>
            <a:r>
              <a:rPr lang="fr-FR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 partial fractions:</a:t>
            </a: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algn="just" eaLnBrk="1" hangingPunct="1"/>
            <a:r>
              <a:rPr lang="en-US" sz="2000" dirty="0" smtClean="0">
                <a:latin typeface="Arial" charset="0"/>
                <a:cs typeface="Arial" charset="0"/>
              </a:rPr>
              <a:t>Linear factors</a:t>
            </a:r>
          </a:p>
          <a:p>
            <a:pPr algn="just" eaLnBrk="1" hangingPunct="1"/>
            <a:endParaRPr lang="en-US" sz="2000" dirty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en-US" sz="2000" dirty="0" smtClean="0">
                <a:latin typeface="Arial" charset="0"/>
                <a:cs typeface="Arial" charset="0"/>
              </a:rPr>
              <a:t> Power </a:t>
            </a:r>
            <a:r>
              <a:rPr lang="en-US" sz="2000" dirty="0">
                <a:latin typeface="Arial" charset="0"/>
                <a:cs typeface="Arial" charset="0"/>
              </a:rPr>
              <a:t>of a linear </a:t>
            </a:r>
            <a:r>
              <a:rPr lang="en-US" sz="2000" dirty="0" smtClean="0">
                <a:latin typeface="Arial" charset="0"/>
                <a:cs typeface="Arial" charset="0"/>
              </a:rPr>
              <a:t>factor </a:t>
            </a:r>
          </a:p>
          <a:p>
            <a:pPr algn="just" eaLnBrk="1" hangingPunct="1"/>
            <a:endParaRPr lang="en-US" sz="2000" dirty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en-US" sz="2000" dirty="0" smtClean="0">
                <a:latin typeface="Arial" charset="0"/>
                <a:cs typeface="Arial" charset="0"/>
              </a:rPr>
              <a:t>Quadratic </a:t>
            </a:r>
            <a:r>
              <a:rPr lang="en-US" sz="2000" dirty="0">
                <a:latin typeface="Arial" charset="0"/>
                <a:cs typeface="Arial" charset="0"/>
              </a:rPr>
              <a:t>factor, we break it down to partial fractions as follows</a:t>
            </a:r>
            <a:r>
              <a:rPr lang="en-US" sz="2000" dirty="0" smtClean="0">
                <a:latin typeface="Arial" charset="0"/>
                <a:cs typeface="Arial" charset="0"/>
              </a:rPr>
              <a:t>:</a:t>
            </a:r>
          </a:p>
          <a:p>
            <a:pPr algn="just" eaLnBrk="1" hangingPunct="1"/>
            <a:endParaRPr lang="en-US" sz="2000" dirty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>
              <a:latin typeface="Arial" charset="0"/>
              <a:cs typeface="Arial" charset="0"/>
            </a:endParaRPr>
          </a:p>
          <a:p>
            <a:pPr algn="just" eaLnBrk="1" hangingPunct="1"/>
            <a:endParaRPr lang="en-US" sz="2000" dirty="0" smtClean="0">
              <a:latin typeface="Arial" charset="0"/>
              <a:cs typeface="Arial" charset="0"/>
            </a:endParaRPr>
          </a:p>
          <a:p>
            <a:pPr algn="just" eaLnBrk="1" hangingPunct="1"/>
            <a:endParaRPr lang="fr-FR" sz="2000" dirty="0" smtClean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xmlns="" val="265700494"/>
              </p:ext>
            </p:extLst>
          </p:nvPr>
        </p:nvGraphicFramePr>
        <p:xfrm>
          <a:off x="2195736" y="2132856"/>
          <a:ext cx="2729335" cy="630585"/>
        </p:xfrm>
        <a:graphic>
          <a:graphicData uri="http://schemas.openxmlformats.org/presentationml/2006/ole">
            <p:oleObj spid="_x0000_s29568" name="Equation" r:id="rId7" imgW="2082800" imgH="482600" progId="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xmlns="" val="1076467142"/>
              </p:ext>
            </p:extLst>
          </p:nvPr>
        </p:nvGraphicFramePr>
        <p:xfrm>
          <a:off x="2267744" y="3328803"/>
          <a:ext cx="3005335" cy="534592"/>
        </p:xfrm>
        <a:graphic>
          <a:graphicData uri="http://schemas.openxmlformats.org/presentationml/2006/ole">
            <p:oleObj spid="_x0000_s29569" name="Equation" r:id="rId8" imgW="2705100" imgH="482600" progId="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xmlns="" val="2940021196"/>
              </p:ext>
            </p:extLst>
          </p:nvPr>
        </p:nvGraphicFramePr>
        <p:xfrm>
          <a:off x="2339752" y="4509120"/>
          <a:ext cx="2520280" cy="530585"/>
        </p:xfrm>
        <a:graphic>
          <a:graphicData uri="http://schemas.openxmlformats.org/presentationml/2006/ole">
            <p:oleObj spid="_x0000_s29570" name="Equation" r:id="rId9" imgW="2286000" imgH="482600" progId="">
              <p:embed/>
            </p:oleObj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9068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31810"/>
                <a:ext cx="7991352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Algorithm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for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integrating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rational </a:t>
                </a:r>
                <a:r>
                  <a:rPr lang="fr-FR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functions</a:t>
                </a:r>
                <a:r>
                  <a:rPr lang="fr-FR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</a:t>
                </a:r>
              </a:p>
              <a:p>
                <a:pPr marL="0" indent="0" algn="just" eaLnBrk="1" hangingPunct="1">
                  <a:spcBef>
                    <a:spcPct val="50000"/>
                  </a:spcBef>
                  <a:buNone/>
                </a:pPr>
                <a:r>
                  <a:rPr lang="en-US" sz="2000" dirty="0">
                    <a:latin typeface="Arial" charset="0"/>
                  </a:rPr>
                  <a:t>Integration of a rational function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</a:rPr>
                      <m:t> =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𝑁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</a:rPr>
                      <m:t>/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</a:rPr>
                  <a:t>, where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dirty="0" smtClean="0">
                        <a:latin typeface="Cambria Math"/>
                      </a:rPr>
                      <m:t>N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>
                    <a:latin typeface="Arial" charset="0"/>
                  </a:rPr>
                  <a:t> and </a:t>
                </a:r>
                <a:r>
                  <a:rPr lang="en-US" sz="2000" dirty="0" smtClean="0">
                    <a:latin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 smtClean="0">
                    <a:latin typeface="Arial" charset="0"/>
                  </a:rPr>
                  <a:t>  are </a:t>
                </a:r>
                <a:r>
                  <a:rPr lang="en-US" sz="2000" dirty="0">
                    <a:latin typeface="Arial" charset="0"/>
                  </a:rPr>
                  <a:t>polynomials can be performed as follows.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2000" dirty="0">
                    <a:latin typeface="Arial" charset="0"/>
                  </a:rPr>
                  <a:t>If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𝑑𝑒𝑔𝑟𝑒𝑒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</a:rPr>
                      <m:t>(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</a:rPr>
                      <m:t>𝐷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</a:rPr>
                      <m:t>) 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 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𝑑𝑒𝑔𝑟𝑒𝑒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𝑁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), </m:t>
                    </m:r>
                  </m:oMath>
                </a14:m>
                <a:r>
                  <a:rPr lang="en-US" sz="2000" dirty="0">
                    <a:latin typeface="Arial" charset="0"/>
                    <a:sym typeface="Symbol" pitchFamily="18" charset="2"/>
                  </a:rPr>
                  <a:t>perform polynomial division and write  </a:t>
                </a:r>
                <a:br>
                  <a:rPr lang="en-US" sz="2000" dirty="0">
                    <a:latin typeface="Arial" charset="0"/>
                    <a:sym typeface="Symbol" pitchFamily="18" charset="2"/>
                  </a:rPr>
                </a:b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𝑁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/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𝐷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 = 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𝑆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 + 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𝑅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/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  <a:sym typeface="Symbol" pitchFamily="18" charset="2"/>
                  </a:rPr>
                  <a:t>, where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𝑆</m:t>
                    </m:r>
                  </m:oMath>
                </a14:m>
                <a:r>
                  <a:rPr lang="en-US" sz="2000" dirty="0">
                    <a:latin typeface="Arial" charset="0"/>
                    <a:sym typeface="Symbol" pitchFamily="18" charset="2"/>
                  </a:rPr>
                  <a:t>  and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𝑅</m:t>
                    </m:r>
                  </m:oMath>
                </a14:m>
                <a:r>
                  <a:rPr lang="en-US" sz="2000" dirty="0">
                    <a:latin typeface="Arial" charset="0"/>
                    <a:sym typeface="Symbol" pitchFamily="18" charset="2"/>
                  </a:rPr>
                  <a:t>  are polynomials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𝑑𝑒𝑔𝑟𝑒𝑒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𝑅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) &lt; 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𝑑𝑒𝑔𝑟𝑒𝑒</m:t>
                    </m:r>
                    <m:r>
                      <a:rPr lang="en-US" sz="200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fr-FR" sz="2000" b="0" i="1" dirty="0" smtClean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𝐷</m:t>
                    </m:r>
                    <m:r>
                      <a:rPr lang="en-US" sz="2000" i="1" dirty="0">
                        <a:solidFill>
                          <a:srgbClr val="8A0000"/>
                        </a:solidFill>
                        <a:latin typeface="Cambria Math"/>
                        <a:sym typeface="Symbol" pitchFamily="18" charset="2"/>
                      </a:rPr>
                      <m:t>).</m:t>
                    </m:r>
                  </m:oMath>
                </a14:m>
                <a:r>
                  <a:rPr lang="en-US" sz="2000" dirty="0" smtClean="0">
                    <a:solidFill>
                      <a:srgbClr val="8A0000"/>
                    </a:solidFill>
                    <a:latin typeface="Arial" charset="0"/>
                    <a:sym typeface="Symbol" pitchFamily="18" charset="2"/>
                  </a:rPr>
                  <a:t/>
                </a:r>
                <a:endParaRPr lang="en-US" sz="2000" dirty="0" smtClean="0">
                  <a:latin typeface="Arial" charset="0"/>
                  <a:sym typeface="Symbol" pitchFamily="18" charset="2"/>
                </a:endParaRP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2000" dirty="0" smtClean="0">
                    <a:latin typeface="Arial" charset="0"/>
                    <a:sym typeface="Symbol" pitchFamily="18" charset="2"/>
                  </a:rPr>
                  <a:t>Integrate </a:t>
                </a:r>
                <a:r>
                  <a:rPr lang="en-US" sz="2000" dirty="0">
                    <a:latin typeface="Arial" charset="0"/>
                    <a:sym typeface="Symbol" pitchFamily="18" charset="2"/>
                  </a:rPr>
                  <a:t>the polynomial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sym typeface="Symbol" pitchFamily="18" charset="2"/>
                      </a:rPr>
                      <m:t>𝑆</m:t>
                    </m:r>
                  </m:oMath>
                </a14:m>
                <a:r>
                  <a:rPr lang="en-US" sz="2000" dirty="0">
                    <a:latin typeface="Arial" charset="0"/>
                    <a:sym typeface="Symbol" pitchFamily="18" charset="2"/>
                  </a:rPr>
                  <a:t>.  </a:t>
                </a:r>
                <a:endParaRPr lang="en-US" sz="2000" dirty="0" smtClean="0">
                  <a:latin typeface="Arial" charset="0"/>
                  <a:sym typeface="Symbol" pitchFamily="18" charset="2"/>
                </a:endParaRP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2000" dirty="0" smtClean="0">
                    <a:latin typeface="Arial" charset="0"/>
                  </a:rPr>
                  <a:t>Factorize </a:t>
                </a:r>
                <a:r>
                  <a:rPr lang="en-US" sz="2000" dirty="0">
                    <a:latin typeface="Arial" charset="0"/>
                  </a:rPr>
                  <a:t>the polynomial 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</a:rPr>
                  <a:t>. </a:t>
                </a:r>
                <a:endParaRPr lang="en-US" sz="2000" dirty="0" smtClean="0">
                  <a:latin typeface="Arial" charset="0"/>
                </a:endParaRP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2000" dirty="0" smtClean="0">
                    <a:latin typeface="Arial" charset="0"/>
                  </a:rPr>
                  <a:t>Perform partial fraction decomposition </a:t>
                </a:r>
                <a:r>
                  <a:rPr lang="en-US" sz="2000" dirty="0">
                    <a:latin typeface="Arial" charset="0"/>
                  </a:rPr>
                  <a:t>of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𝑅</m:t>
                    </m:r>
                    <m:r>
                      <a:rPr lang="en-US" sz="2000" i="1" dirty="0" smtClean="0">
                        <a:latin typeface="Cambria Math"/>
                      </a:rPr>
                      <m:t>/</m:t>
                    </m:r>
                    <m:r>
                      <a:rPr lang="fr-FR" sz="2000" b="0" i="1" dirty="0" smtClean="0">
                        <a:latin typeface="Cambria Math"/>
                      </a:rPr>
                      <m:t>𝐷</m:t>
                    </m:r>
                  </m:oMath>
                </a14:m>
                <a:r>
                  <a:rPr lang="en-US" sz="2000" dirty="0" smtClean="0">
                    <a:latin typeface="Arial" charset="0"/>
                  </a:rPr>
                  <a:t>.</a:t>
                </a:r>
              </a:p>
              <a:p>
                <a:pPr algn="just" eaLnBrk="1" hangingPunct="1">
                  <a:spcBef>
                    <a:spcPct val="50000"/>
                  </a:spcBef>
                </a:pPr>
                <a:r>
                  <a:rPr lang="en-US" sz="2000" dirty="0" smtClean="0">
                    <a:latin typeface="Arial" charset="0"/>
                  </a:rPr>
                  <a:t>Integrate </a:t>
                </a:r>
                <a:r>
                  <a:rPr lang="en-US" sz="2000" dirty="0">
                    <a:latin typeface="Arial" charset="0"/>
                  </a:rPr>
                  <a:t>the </a:t>
                </a:r>
                <a:r>
                  <a:rPr lang="en-US" sz="2000" dirty="0" smtClean="0">
                    <a:latin typeface="Arial" charset="0"/>
                  </a:rPr>
                  <a:t>partial fraction decomposition</a:t>
                </a:r>
                <a:r>
                  <a:rPr lang="en-US" sz="2000" dirty="0">
                    <a:latin typeface="Arial" charset="0"/>
                  </a:rPr>
                  <a:t>.   </a:t>
                </a:r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31810"/>
                <a:ext cx="7991352" cy="4933897"/>
              </a:xfrm>
              <a:prstGeom prst="rect">
                <a:avLst/>
              </a:prstGeom>
              <a:blipFill rotWithShape="1">
                <a:blip r:embed="rId3"/>
                <a:stretch>
                  <a:fillRect l="-763" t="-494" r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4916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85104" y="1412776"/>
                <a:ext cx="7991352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en-US" sz="2000" dirty="0" smtClean="0"/>
                  <a:t>In defining a definite integral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fr-FR" sz="2000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US" sz="2000" dirty="0" smtClean="0"/>
                  <a:t> we </a:t>
                </a:r>
                <a:r>
                  <a:rPr lang="en-US" sz="2000" dirty="0"/>
                  <a:t>dealt with a 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accent2">
                        <a:lumMod val="75000"/>
                      </a:schemeClr>
                    </a:solidFill>
                  </a:rPr>
                  <a:t>defined on </a:t>
                </a:r>
                <a:r>
                  <a:rPr lang="en-US" sz="20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a finite </a:t>
                </a:r>
                <a:r>
                  <a:rPr lang="en-US" sz="2000" dirty="0">
                    <a:solidFill>
                      <a:schemeClr val="accent2">
                        <a:lumMod val="75000"/>
                      </a:schemeClr>
                    </a:solidFill>
                  </a:rPr>
                  <a:t>interval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/>
                      </a:rPr>
                      <m:t>]</m:t>
                    </m:r>
                  </m:oMath>
                </a14:m>
                <a:r>
                  <a:rPr lang="en-US" sz="2000" dirty="0">
                    <a:solidFill>
                      <a:schemeClr val="accent2">
                        <a:lumMod val="75000"/>
                      </a:schemeClr>
                    </a:solidFill>
                  </a:rPr>
                  <a:t/>
                </a:r>
                <a:r>
                  <a:rPr lang="en-US" sz="2000" dirty="0"/>
                  <a:t>and we assumed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does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not </a:t>
                </a:r>
                <a:r>
                  <a:rPr lang="en-US" sz="2000" dirty="0">
                    <a:solidFill>
                      <a:srgbClr val="C00000"/>
                    </a:solidFill>
                  </a:rPr>
                  <a:t>have an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infinite discontinuity</a:t>
                </a:r>
                <a:r>
                  <a:rPr lang="en-US" sz="2000" dirty="0" smtClean="0"/>
                  <a:t>.</a:t>
                </a:r>
              </a:p>
              <a:p>
                <a:pPr marL="0" indent="3175" algn="just" eaLnBrk="1" hangingPunct="1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3175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 (informal): </a:t>
                </a:r>
                <a:r>
                  <a:rPr lang="en-US" sz="2000" dirty="0" smtClean="0"/>
                  <a:t>An integral </a:t>
                </a:r>
                <a:r>
                  <a:rPr lang="en-US" sz="2000" dirty="0"/>
                  <a:t>is called </a:t>
                </a:r>
                <a:r>
                  <a:rPr lang="en-US" sz="2000" dirty="0" smtClean="0"/>
                  <a:t>improper integral</a:t>
                </a:r>
                <a:r>
                  <a:rPr lang="en-US" sz="2000" dirty="0"/>
                  <a:t/>
                </a:r>
                <a:r>
                  <a:rPr lang="en-US" sz="2000" dirty="0" smtClean="0"/>
                  <a:t>if either</a:t>
                </a:r>
              </a:p>
              <a:p>
                <a:pPr algn="just" eaLnBrk="1" hangingPunct="1"/>
                <a:r>
                  <a:rPr lang="en-US" sz="2000" dirty="0" smtClean="0"/>
                  <a:t>The </a:t>
                </a:r>
                <a:r>
                  <a:rPr lang="en-US" sz="2000" dirty="0"/>
                  <a:t>interval is </a:t>
                </a:r>
                <a:r>
                  <a:rPr lang="en-US" sz="2000" dirty="0" smtClean="0"/>
                  <a:t>infinite, or </a:t>
                </a:r>
              </a:p>
              <a:p>
                <a:pPr algn="just" eaLnBrk="1" hangingPunct="1"/>
                <a:r>
                  <a:rPr lang="en-US" sz="2000" dirty="0" smtClean="0"/>
                  <a:t>Function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has </a:t>
                </a:r>
                <a:r>
                  <a:rPr lang="en-US" sz="2000" dirty="0"/>
                  <a:t>an infinite discontinuity in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2000" i="1" dirty="0" smtClean="0">
                            <a:latin typeface="Cambria Math"/>
                          </a:rPr>
                          <m:t>, </m:t>
                        </m:r>
                        <m:r>
                          <a:rPr lang="en-US" sz="2000" i="1" dirty="0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fr-FR" sz="2000" dirty="0" smtClean="0"/>
                  <a:t>.</a:t>
                </a:r>
              </a:p>
              <a:p>
                <a:pPr marL="0" indent="0" algn="just" eaLnBrk="1" hangingPunct="1">
                  <a:buNone/>
                </a:pPr>
                <a:endParaRPr lang="en-US" sz="2000" dirty="0" smtClean="0"/>
              </a:p>
              <a:p>
                <a:pPr marL="0" indent="0" algn="just" eaLnBrk="1" hangingPunct="1">
                  <a:buNone/>
                </a:pPr>
                <a:r>
                  <a:rPr lang="en-US" sz="2000" dirty="0"/>
                  <a:t>One of the most important applications of this </a:t>
                </a:r>
                <a:r>
                  <a:rPr lang="en-US" sz="2000" dirty="0" smtClean="0"/>
                  <a:t>idea is in probability distributions.</a:t>
                </a:r>
                <a:endParaRPr lang="en-US" sz="2000" dirty="0"/>
              </a:p>
              <a:p>
                <a:pPr marL="0" indent="3175" algn="just" eaLnBrk="1" hangingPunct="1">
                  <a:buFontTx/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12776"/>
                <a:ext cx="7991352" cy="4933897"/>
              </a:xfrm>
              <a:prstGeom prst="rect">
                <a:avLst/>
              </a:prstGeom>
              <a:blipFill rotWithShape="1">
                <a:blip r:embed="rId3"/>
                <a:stretch>
                  <a:fillRect l="-763" r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16846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" name="Picture 7" descr="0708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7" y="1454059"/>
            <a:ext cx="3742743" cy="2278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85104" y="1431810"/>
                <a:ext cx="4318944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FontTx/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/>
                  <a:t>Find the </a:t>
                </a:r>
                <a:r>
                  <a:rPr lang="en-US" sz="2000" dirty="0" smtClean="0"/>
                  <a:t>area of the region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2000" dirty="0" smtClean="0"/>
                  <a:t> bounded </a:t>
                </a:r>
                <a:r>
                  <a:rPr lang="en-US" sz="2000" dirty="0"/>
                  <a:t>under the curve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/>
                  <a:t>, above the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/>
                  <a:t>axis and by the line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=1</m:t>
                    </m:r>
                  </m:oMath>
                </a14:m>
                <a:r>
                  <a:rPr lang="en-US" sz="2000" dirty="0"/>
                  <a:t> to the right. </a:t>
                </a: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The </a:t>
                </a:r>
                <a:r>
                  <a:rPr lang="en-US" sz="2000" dirty="0"/>
                  <a:t>area of </a:t>
                </a:r>
                <a:r>
                  <a:rPr lang="en-US" sz="2000" dirty="0" smtClean="0"/>
                  <a:t>region </a:t>
                </a:r>
                <a:r>
                  <a:rPr lang="en-US" sz="2000" i="1" dirty="0" smtClean="0"/>
                  <a:t>S</a:t>
                </a:r>
                <a:r>
                  <a:rPr lang="en-US" sz="2000" dirty="0" smtClean="0"/>
                  <a:t> that </a:t>
                </a:r>
                <a:r>
                  <a:rPr lang="en-US" sz="2000" dirty="0"/>
                  <a:t>lies to the left </a:t>
                </a:r>
                <a:r>
                  <a:rPr lang="en-US" sz="2000" dirty="0" smtClean="0"/>
                  <a:t>of </a:t>
                </a:r>
                <a:r>
                  <a:rPr lang="en-US" sz="2000" dirty="0"/>
                  <a:t>the line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is</a:t>
                </a:r>
                <a:r>
                  <a:rPr lang="en-US" sz="2000" dirty="0" smtClean="0"/>
                  <a:t>:</a:t>
                </a:r>
              </a:p>
              <a:p>
                <a:pPr marL="0" indent="3175" algn="just" eaLnBrk="1" hangingPunct="1"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r>
                  <a:rPr lang="en-US" sz="2000" dirty="0" smtClean="0"/>
                  <a:t>Notice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>
                        <a:latin typeface="Cambria Math"/>
                      </a:rPr>
                      <m:t>)&lt;1 </m:t>
                    </m:r>
                  </m:oMath>
                </a14:m>
                <a:r>
                  <a:rPr lang="en-US" sz="2000" dirty="0"/>
                  <a:t>no </a:t>
                </a:r>
                <a:r>
                  <a:rPr lang="en-US" sz="2000" dirty="0" smtClean="0"/>
                  <a:t>matter </a:t>
                </a:r>
                <a:r>
                  <a:rPr lang="en-US" sz="2000" dirty="0"/>
                  <a:t>how </a:t>
                </a:r>
                <a:r>
                  <a:rPr lang="en-US" sz="2000" dirty="0" smtClean="0"/>
                  <a:t>large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dirty="0" smtClean="0"/>
                  <a:t>chosen</a:t>
                </a:r>
                <a:r>
                  <a:rPr lang="en-US" sz="2000" dirty="0"/>
                  <a:t>.</a:t>
                </a:r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31810"/>
                <a:ext cx="4318944" cy="4933897"/>
              </a:xfrm>
              <a:prstGeom prst="rect">
                <a:avLst/>
              </a:prstGeom>
              <a:blipFill rotWithShape="1">
                <a:blip r:embed="rId5"/>
                <a:stretch>
                  <a:fillRect l="-1410" t="-494" r="-3103" b="-10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02586274"/>
              </p:ext>
            </p:extLst>
          </p:nvPr>
        </p:nvGraphicFramePr>
        <p:xfrm>
          <a:off x="1115616" y="3933056"/>
          <a:ext cx="3274864" cy="877055"/>
        </p:xfrm>
        <a:graphic>
          <a:graphicData uri="http://schemas.openxmlformats.org/presentationml/2006/ole">
            <p:oleObj spid="_x0000_s52354" name="Equation" r:id="rId6" imgW="1803400" imgH="4826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4782790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85104" y="1431810"/>
                <a:ext cx="7990584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3175" algn="just" eaLnBrk="1" hangingPunct="1">
                  <a:buNone/>
                </a:pPr>
                <a:r>
                  <a:rPr lang="en-US" sz="2000" dirty="0" err="1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/>
                  <a:t>We also observe </a:t>
                </a:r>
                <a:r>
                  <a:rPr lang="en-US" sz="2000" dirty="0" smtClean="0"/>
                  <a:t>that</a:t>
                </a:r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algn="just" eaLnBrk="1" hangingPunct="1"/>
                <a:r>
                  <a:rPr lang="en-US" sz="2000" dirty="0" smtClean="0"/>
                  <a:t>The </a:t>
                </a:r>
                <a:r>
                  <a:rPr lang="en-US" sz="2000" dirty="0"/>
                  <a:t>area of the shaded region approaches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1</m:t>
                    </m:r>
                  </m:oMath>
                </a14:m>
                <a:r>
                  <a:rPr lang="en-US" sz="2000" dirty="0"/>
                  <a:t> 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→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∞</m:t>
                    </m:r>
                  </m:oMath>
                </a14:m>
                <a:r>
                  <a:rPr lang="en-US" sz="2000" i="1" dirty="0" smtClean="0">
                    <a:latin typeface="Times New Roman" pitchFamily="18" charset="0"/>
                    <a:cs typeface="Arial" charset="0"/>
                  </a:rPr>
                  <a:t>.</a:t>
                </a:r>
              </a:p>
              <a:p>
                <a:pPr algn="just" eaLnBrk="1" hangingPunct="1"/>
                <a:r>
                  <a:rPr lang="en-US" sz="2000" dirty="0" smtClean="0"/>
                  <a:t>So</a:t>
                </a:r>
                <a:r>
                  <a:rPr lang="en-US" sz="2000" dirty="0"/>
                  <a:t>, we say that the area of the infinite region </a:t>
                </a:r>
                <a:r>
                  <a:rPr lang="en-US" sz="2000" i="1" dirty="0"/>
                  <a:t>S</a:t>
                </a:r>
                <a:r>
                  <a:rPr lang="en-US" sz="2000" dirty="0"/>
                  <a:t> is equal to 1 and we write:</a:t>
                </a:r>
              </a:p>
              <a:p>
                <a:pPr marL="0" indent="3175" algn="just" eaLnBrk="1" hangingPunct="1"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4" y="1431810"/>
                <a:ext cx="7990584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686" t="-494" r="-1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04906785"/>
              </p:ext>
            </p:extLst>
          </p:nvPr>
        </p:nvGraphicFramePr>
        <p:xfrm>
          <a:off x="3995936" y="1361082"/>
          <a:ext cx="2232248" cy="642865"/>
        </p:xfrm>
        <a:graphic>
          <a:graphicData uri="http://schemas.openxmlformats.org/presentationml/2006/ole">
            <p:oleObj spid="_x0000_s53501" name="Equation" r:id="rId5" imgW="1497950" imgH="431613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91150628"/>
              </p:ext>
            </p:extLst>
          </p:nvPr>
        </p:nvGraphicFramePr>
        <p:xfrm>
          <a:off x="3317478" y="3068960"/>
          <a:ext cx="2482056" cy="615112"/>
        </p:xfrm>
        <a:graphic>
          <a:graphicData uri="http://schemas.openxmlformats.org/presentationml/2006/ole">
            <p:oleObj spid="_x0000_s53502" name="Equation" r:id="rId6" imgW="1586811" imgH="393529" progId="">
              <p:embed/>
            </p:oleObj>
          </a:graphicData>
        </a:graphic>
      </p:graphicFrame>
      <p:pic>
        <p:nvPicPr>
          <p:cNvPr id="15" name="Picture 12" descr="070802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898758"/>
            <a:ext cx="1518395" cy="130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3" descr="070802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889908"/>
            <a:ext cx="1619448" cy="1310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4" descr="070802c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8857" y="3933056"/>
            <a:ext cx="1864881" cy="1330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5" descr="070802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6050" y="3861048"/>
            <a:ext cx="1680883" cy="139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523078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7990584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Improper integral of type I: 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sup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> exists </a:t>
                </a:r>
                <a:r>
                  <a:rPr lang="en-US" sz="2000" dirty="0"/>
                  <a:t>for every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𝑎</m:t>
                    </m:r>
                  </m:oMath>
                </a14:m>
                <a:r>
                  <a:rPr lang="en-US" sz="2000" dirty="0" smtClean="0"/>
                  <a:t>, then</a:t>
                </a:r>
                <a:endParaRPr lang="fr-FR" sz="2000" b="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∞</m:t>
                          </m:r>
                        </m:sup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𝑓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provided this limit exists (as a finite number</a:t>
                </a:r>
                <a:r>
                  <a:rPr lang="en-US" sz="2000" dirty="0" smtClean="0"/>
                  <a:t>).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/>
                  <a:t> exists for every number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𝑡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≤</m:t>
                    </m:r>
                    <m:r>
                      <a:rPr lang="fr-FR" sz="2000" b="0" i="1" dirty="0" smtClean="0">
                        <a:latin typeface="Cambria Math"/>
                        <a:cs typeface="Arial" charset="0"/>
                      </a:rPr>
                      <m:t>𝑏</m:t>
                    </m:r>
                  </m:oMath>
                </a14:m>
                <a:r>
                  <a:rPr lang="en-US" sz="2000" dirty="0"/>
                  <a:t>, then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−∞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→−∞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sup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𝑓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provided this limit exists (as a finite number</a:t>
                </a:r>
                <a:r>
                  <a:rPr lang="en-US" sz="2000" dirty="0" smtClean="0"/>
                  <a:t>).</a:t>
                </a:r>
              </a:p>
              <a:p>
                <a:pPr marL="0" indent="3175" algn="just" eaLnBrk="1" hangingPunct="1">
                  <a:buNone/>
                </a:pPr>
                <a:endParaRPr lang="en-US" sz="2000" dirty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7990584" cy="4933897"/>
              </a:xfrm>
              <a:prstGeom prst="rect">
                <a:avLst/>
              </a:prstGeom>
              <a:blipFill rotWithShape="1">
                <a:blip r:embed="rId3"/>
                <a:stretch>
                  <a:fillRect l="-840" t="-494" b="-10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296155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7990584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Improper integral of type I: 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/>
                  <a:t>An improper integral is called convergent </a:t>
                </a:r>
                <a:r>
                  <a:rPr lang="en-US" sz="2000" dirty="0"/>
                  <a:t>if the corresponding limit </a:t>
                </a:r>
                <a:r>
                  <a:rPr lang="en-US" sz="2000" dirty="0" smtClean="0"/>
                  <a:t>exists. Otherwise it is divergent.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If </a:t>
                </a:r>
                <a:r>
                  <a:rPr lang="en-US" sz="2000" dirty="0" smtClean="0"/>
                  <a:t>both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∞</m:t>
                        </m:r>
                      </m:sup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∞</m:t>
                        </m:r>
                      </m:sub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sup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are convergent, then we define: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∞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∞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2000" b="0" i="0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∞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nary>
                        <m:nary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∞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 smtClean="0"/>
                  <a:t> can be any real number. 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7990584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840" t="-494" b="-134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249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136136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/>
                  <a:t>Determine whether the integral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is convergent or divergent.</a:t>
                </a:r>
              </a:p>
              <a:p>
                <a:pPr marL="0" indent="0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By definition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The limit does not exist as a finite number</a:t>
                </a:r>
                <a:r>
                  <a:rPr lang="en-US" sz="2000" dirty="0" smtClean="0"/>
                  <a:t>. So</a:t>
                </a:r>
                <a:r>
                  <a:rPr lang="en-US" sz="2000" dirty="0"/>
                  <a:t>, the integral is </a:t>
                </a:r>
                <a:r>
                  <a:rPr lang="en-US" sz="2000" dirty="0" smtClean="0"/>
                  <a:t>divergent.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136136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825" t="-11619" r="-1649" b="-22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5241502"/>
              </p:ext>
            </p:extLst>
          </p:nvPr>
        </p:nvGraphicFramePr>
        <p:xfrm>
          <a:off x="887910" y="2964251"/>
          <a:ext cx="3568514" cy="1542914"/>
        </p:xfrm>
        <a:graphic>
          <a:graphicData uri="http://schemas.openxmlformats.org/presentationml/2006/ole">
            <p:oleObj spid="_x0000_s56434" name="Equation" r:id="rId5" imgW="2235200" imgH="965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220554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136136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/>
                  <a:t>Evaluate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−∞</m:t>
                        </m:r>
                      </m:sub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sup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/>
                </a:r>
              </a:p>
              <a:p>
                <a:pPr marL="0" indent="0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By definition 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We </a:t>
                </a:r>
                <a:r>
                  <a:rPr lang="en-US" sz="2000" dirty="0"/>
                  <a:t>integrate by parts with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b="0" i="0" dirty="0" smtClean="0">
                    <a:latin typeface="+mj-lt"/>
                  </a:rPr>
                  <a:t>and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𝑑𝑣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2000" i="1" dirty="0" smtClean="0">
                        <a:latin typeface="Cambria Math"/>
                      </a:rPr>
                      <m:t>𝑑𝑥</m:t>
                    </m:r>
                    <m:r>
                      <a:rPr lang="fr-FR" sz="2000" b="0" i="1" dirty="0" smtClean="0">
                        <a:latin typeface="Cambria Math"/>
                      </a:rPr>
                      <m:t>⇒</m:t>
                    </m:r>
                    <m:r>
                      <a:rPr lang="en-US" sz="2000" i="1" dirty="0" smtClean="0">
                        <a:latin typeface="Cambria Math"/>
                      </a:rPr>
                      <m:t>𝑑𝑢</m:t>
                    </m:r>
                    <m:r>
                      <a:rPr lang="en-US" sz="2000" i="1" dirty="0">
                        <a:latin typeface="Cambria Math"/>
                      </a:rPr>
                      <m:t>=</m:t>
                    </m:r>
                    <m:r>
                      <a:rPr lang="en-US" sz="2000" i="1" dirty="0">
                        <a:latin typeface="Cambria Math"/>
                      </a:rPr>
                      <m:t>𝑑𝑥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n-US" sz="2000" i="1" dirty="0">
                        <a:latin typeface="Cambria Math"/>
                      </a:rPr>
                      <m:t>𝑣</m:t>
                    </m:r>
                    <m:r>
                      <a:rPr lang="en-US" sz="2000" i="1" dirty="0">
                        <a:latin typeface="Cambria Math"/>
                      </a:rPr>
                      <m:t> = 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r>
                  <a:rPr lang="en-US" sz="2000" dirty="0" smtClean="0"/>
                  <a:t>We </a:t>
                </a:r>
                <a:r>
                  <a:rPr lang="en-US" sz="2000" dirty="0"/>
                  <a:t>know that </a:t>
                </a:r>
                <a:r>
                  <a:rPr lang="en-US" sz="2000" i="1" dirty="0"/>
                  <a:t>e</a:t>
                </a:r>
                <a:r>
                  <a:rPr lang="en-US" sz="2000" i="1" baseline="30000" dirty="0"/>
                  <a:t>t</a:t>
                </a:r>
                <a:r>
                  <a:rPr lang="en-US" sz="2000" dirty="0"/>
                  <a:t/>
                </a:r>
                <a:r>
                  <a:rPr lang="en-US" sz="2000" dirty="0">
                    <a:cs typeface="Arial" charset="0"/>
                  </a:rPr>
                  <a:t>→ 0 as </a:t>
                </a:r>
                <a:r>
                  <a:rPr lang="en-US" sz="2000" i="1" dirty="0">
                    <a:cs typeface="Arial" charset="0"/>
                  </a:rPr>
                  <a:t>t</a:t>
                </a:r>
                <a:r>
                  <a:rPr lang="en-US" sz="2000" dirty="0">
                    <a:cs typeface="Arial" charset="0"/>
                  </a:rPr>
                  <a:t> → -</a:t>
                </a:r>
                <a:r>
                  <a:rPr lang="en-US" sz="2000" i="1" dirty="0" smtClean="0">
                    <a:latin typeface="Times New Roman" pitchFamily="18" charset="0"/>
                    <a:cs typeface="Arial" charset="0"/>
                  </a:rPr>
                  <a:t>∞ </a:t>
                </a:r>
                <a:r>
                  <a:rPr lang="en-US" sz="2000" dirty="0" smtClean="0"/>
                  <a:t>therefore by </a:t>
                </a:r>
                <a:r>
                  <a:rPr lang="en-US" sz="2000" dirty="0" err="1" smtClean="0"/>
                  <a:t>l’Hôspital</a:t>
                </a:r>
                <a:r>
                  <a:rPr lang="en-US" sz="2000" dirty="0" smtClean="0"/>
                  <a:t> rule: </a:t>
                </a: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136136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18772116"/>
              </p:ext>
            </p:extLst>
          </p:nvPr>
        </p:nvGraphicFramePr>
        <p:xfrm>
          <a:off x="3131456" y="1988841"/>
          <a:ext cx="2808696" cy="621114"/>
        </p:xfrm>
        <a:graphic>
          <a:graphicData uri="http://schemas.openxmlformats.org/presentationml/2006/ole">
            <p:oleObj spid="_x0000_s57572" name="Equation" r:id="rId5" imgW="1548728" imgH="342751" progId="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91689883"/>
              </p:ext>
            </p:extLst>
          </p:nvPr>
        </p:nvGraphicFramePr>
        <p:xfrm>
          <a:off x="3131840" y="3274225"/>
          <a:ext cx="2952328" cy="1050259"/>
        </p:xfrm>
        <a:graphic>
          <a:graphicData uri="http://schemas.openxmlformats.org/presentationml/2006/ole">
            <p:oleObj spid="_x0000_s57573" name="Equation" r:id="rId6" imgW="1637589" imgH="583947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51922056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539552" y="1268760"/>
            <a:ext cx="8136136" cy="493389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Conti..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Therefore,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46609466"/>
              </p:ext>
            </p:extLst>
          </p:nvPr>
        </p:nvGraphicFramePr>
        <p:xfrm>
          <a:off x="1849521" y="4149080"/>
          <a:ext cx="3442559" cy="1512168"/>
        </p:xfrm>
        <a:graphic>
          <a:graphicData uri="http://schemas.openxmlformats.org/presentationml/2006/ole">
            <p:oleObj spid="_x0000_s58575" name="Equation" r:id="rId4" imgW="1790700" imgH="787400" progId="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63045779"/>
              </p:ext>
            </p:extLst>
          </p:nvPr>
        </p:nvGraphicFramePr>
        <p:xfrm>
          <a:off x="1835696" y="1291499"/>
          <a:ext cx="2232248" cy="2569549"/>
        </p:xfrm>
        <a:graphic>
          <a:graphicData uri="http://schemas.openxmlformats.org/presentationml/2006/ole">
            <p:oleObj spid="_x0000_s58576" name="Equation" r:id="rId5" imgW="1168400" imgH="1346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8254481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136136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/>
                  <a:t>Evaluate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−∞</m:t>
                        </m:r>
                      </m:sub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/>
                  <a:t/>
                </a: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: By definition</a:t>
                </a: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We </a:t>
                </a:r>
                <a:r>
                  <a:rPr lang="en-US" sz="2000" dirty="0"/>
                  <a:t>must evaluate both integrals </a:t>
                </a:r>
                <a:r>
                  <a:rPr lang="en-US" sz="2000" dirty="0" smtClean="0"/>
                  <a:t>separately. i.e.  </a:t>
                </a: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136136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825" t="-11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49566608"/>
              </p:ext>
            </p:extLst>
          </p:nvPr>
        </p:nvGraphicFramePr>
        <p:xfrm>
          <a:off x="3131840" y="1916832"/>
          <a:ext cx="3816424" cy="616656"/>
        </p:xfrm>
        <a:graphic>
          <a:graphicData uri="http://schemas.openxmlformats.org/presentationml/2006/ole">
            <p:oleObj spid="_x0000_s60711" name="Equation" r:id="rId5" imgW="2438400" imgH="393700" progId="">
              <p:embed/>
            </p:oleObj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1548006"/>
              </p:ext>
            </p:extLst>
          </p:nvPr>
        </p:nvGraphicFramePr>
        <p:xfrm>
          <a:off x="615950" y="2924944"/>
          <a:ext cx="2232025" cy="3629025"/>
        </p:xfrm>
        <a:graphic>
          <a:graphicData uri="http://schemas.openxmlformats.org/presentationml/2006/ole">
            <p:oleObj spid="_x0000_s60712" name="Equation" r:id="rId6" imgW="1358900" imgH="2209800" progId="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918109192"/>
              </p:ext>
            </p:extLst>
          </p:nvPr>
        </p:nvGraphicFramePr>
        <p:xfrm>
          <a:off x="3305174" y="2924944"/>
          <a:ext cx="2173869" cy="3672408"/>
        </p:xfrm>
        <a:graphic>
          <a:graphicData uri="http://schemas.openxmlformats.org/presentationml/2006/ole">
            <p:oleObj spid="_x0000_s60713" name="Equation" r:id="rId7" imgW="1397000" imgH="23622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996793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136136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Conti.. 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Since </a:t>
                </a:r>
                <a:r>
                  <a:rPr lang="en-US" sz="2000" dirty="0"/>
                  <a:t>both these integrals are convergent, the given integral is convergent </a:t>
                </a:r>
                <a:r>
                  <a:rPr lang="en-US" sz="2000" dirty="0" smtClean="0"/>
                  <a:t>and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/>
                  <a:t>As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 dirty="0" smtClean="0">
                            <a:latin typeface="Cambria Math"/>
                          </a:rPr>
                          <m:t>1 + </m:t>
                        </m:r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i="1" baseline="30000" dirty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i="1" dirty="0">
                        <a:latin typeface="Cambria Math"/>
                      </a:rPr>
                      <m:t>&gt; 0</m:t>
                    </m:r>
                  </m:oMath>
                </a14:m>
                <a:r>
                  <a:rPr lang="en-US" sz="2000" dirty="0"/>
                  <a:t>, the given improper integral can be interpreted as the area of the infinite region that lies under the curve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i="1" dirty="0" smtClean="0">
                            <a:latin typeface="Cambria Math"/>
                          </a:rPr>
                          <m:t>1 + </m:t>
                        </m:r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000" i="1" baseline="30000" dirty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and above the </a:t>
                </a:r>
                <a:r>
                  <a:rPr lang="en-US" sz="2000" i="1" dirty="0"/>
                  <a:t>x</a:t>
                </a:r>
                <a:r>
                  <a:rPr lang="en-US" sz="2000" dirty="0"/>
                  <a:t>–axis.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/>
                </a: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136136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825" t="-494" r="-1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96211774"/>
              </p:ext>
            </p:extLst>
          </p:nvPr>
        </p:nvGraphicFramePr>
        <p:xfrm>
          <a:off x="2483768" y="2348880"/>
          <a:ext cx="2520280" cy="646872"/>
        </p:xfrm>
        <a:graphic>
          <a:graphicData uri="http://schemas.openxmlformats.org/presentationml/2006/ole">
            <p:oleObj spid="_x0000_s59502" name="Equation" r:id="rId5" imgW="1536033" imgH="393529" progId="">
              <p:embed/>
            </p:oleObj>
          </a:graphicData>
        </a:graphic>
      </p:graphicFrame>
      <p:pic>
        <p:nvPicPr>
          <p:cNvPr id="15" name="Picture 8" descr="07080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48831"/>
            <a:ext cx="4246975" cy="1872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2119766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0708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1617" y="1412776"/>
            <a:ext cx="3606847" cy="2088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701447" y="1491236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4536504" cy="4968551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/>
                  <a:t>Let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be the unbounded region under </a:t>
                </a:r>
                <a:br>
                  <a:rPr lang="en-US" sz="2000" dirty="0"/>
                </a:br>
                <a:r>
                  <a:rPr lang="en-US" sz="2000" dirty="0"/>
                  <a:t>the graph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and above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/>
                  <a:t>axis between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/>
                  <a:t>.</a:t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The area of the part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2000" dirty="0"/>
                  <a:t> between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fr-FR" sz="20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is:</a:t>
                </a:r>
                <a:endParaRPr lang="fr-FR" sz="2000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𝐴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sup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/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If it happens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approaches a definite number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</a:rPr>
                      <m:t> → 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/>
                            <a:cs typeface="Arial" charset="0"/>
                          </a:rPr>
                          <m:t>𝑏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2000" dirty="0"/>
                  <a:t>, then we say that the area of the region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𝑆</m:t>
                    </m:r>
                  </m:oMath>
                </a14:m>
                <a:r>
                  <a:rPr lang="en-US" sz="2000" dirty="0"/>
                  <a:t> is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000" dirty="0"/>
                  <a:t> and we write: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𝑓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dirty="0"/>
                  <a:t>provided this limit exists (as a finite number</a:t>
                </a:r>
                <a:r>
                  <a:rPr lang="en-US" sz="2000" dirty="0" smtClean="0"/>
                  <a:t>).</a:t>
                </a:r>
                <a:endParaRPr lang="en-US" sz="2000" dirty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4536504" cy="4968551"/>
              </a:xfrm>
              <a:prstGeom prst="rect">
                <a:avLst/>
              </a:prstGeom>
              <a:blipFill rotWithShape="1">
                <a:blip r:embed="rId4"/>
                <a:stretch>
                  <a:fillRect l="-1478" t="-491" r="-4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8467121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7990584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Improper integral of type II: 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is continuous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[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and is </a:t>
                </a:r>
                <a:r>
                  <a:rPr lang="en-US" sz="2000" dirty="0">
                    <a:solidFill>
                      <a:srgbClr val="C00000"/>
                    </a:solidFill>
                  </a:rPr>
                  <a:t>discontinuous</a:t>
                </a:r>
                <a:r>
                  <a:rPr lang="en-US" sz="2000" dirty="0"/>
                  <a:t>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/>
                  <a:t>, </a:t>
                </a:r>
                <a:r>
                  <a:rPr lang="en-US" sz="2000" dirty="0" smtClean="0"/>
                  <a:t>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sub>
                            <m:sup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p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𝑓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/>
                  <a:t>if </a:t>
                </a:r>
                <a:r>
                  <a:rPr lang="en-US" sz="2000" dirty="0"/>
                  <a:t>this limit exists (as a finite number).</a:t>
                </a:r>
                <a:r>
                  <a:rPr lang="en-US" sz="2400" dirty="0"/>
                  <a:t/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is continuous on </a:t>
                </a:r>
                <a14:m>
                  <m:oMath xmlns:m="http://schemas.openxmlformats.org/officeDocument/2006/math">
                    <m:r>
                      <a:rPr lang="fr-FR" sz="2000" b="0" i="0" dirty="0" smtClean="0">
                        <a:latin typeface="Cambria Math"/>
                      </a:rPr>
                      <m:t>(</m:t>
                    </m:r>
                    <m:r>
                      <a:rPr lang="en-US" sz="2000" i="1" dirty="0">
                        <a:latin typeface="Cambria Math"/>
                      </a:rPr>
                      <m:t>𝑎</m:t>
                    </m:r>
                    <m:r>
                      <a:rPr lang="en-US" sz="2000" i="1" dirty="0">
                        <a:latin typeface="Cambria Math"/>
                      </a:rPr>
                      <m:t>, </m:t>
                    </m:r>
                    <m:r>
                      <a:rPr lang="en-US" sz="2000" i="1" dirty="0">
                        <a:latin typeface="Cambria Math"/>
                      </a:rPr>
                      <m:t>𝑏</m:t>
                    </m:r>
                    <m:r>
                      <a:rPr lang="fr-FR" sz="2000" b="0" i="1" dirty="0" smtClean="0">
                        <a:latin typeface="Cambria Math"/>
                      </a:rPr>
                      <m:t>]</m:t>
                    </m:r>
                    <m:r>
                      <a:rPr lang="en-US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and is </a:t>
                </a:r>
                <a:r>
                  <a:rPr lang="en-US" sz="2000" dirty="0">
                    <a:solidFill>
                      <a:srgbClr val="C00000"/>
                    </a:solidFill>
                  </a:rPr>
                  <a:t>discontinuous</a:t>
                </a:r>
                <a:r>
                  <a:rPr lang="en-US" sz="2000" dirty="0"/>
                  <a:t> 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</a:rPr>
                      <m:t>𝑏</m:t>
                    </m:r>
                  </m:oMath>
                </a14:m>
                <a:r>
                  <a:rPr lang="en-US" sz="2000" dirty="0"/>
                  <a:t>, then </a:t>
                </a:r>
                <a:endParaRPr lang="fr-FR" sz="200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nary>
                            <m:nary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𝑏</m:t>
                              </m:r>
                            </m:sup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𝑓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provided this limit exists (as a finite number</a:t>
                </a:r>
                <a:r>
                  <a:rPr lang="en-US" sz="2000" dirty="0" smtClean="0"/>
                  <a:t>).</a:t>
                </a:r>
              </a:p>
              <a:p>
                <a:pPr marL="0" indent="3175" algn="just" eaLnBrk="1" hangingPunct="1">
                  <a:buNone/>
                </a:pPr>
                <a:endParaRPr lang="en-US" sz="2000" dirty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7990584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840" t="-494" b="-6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844710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62830" y="1361082"/>
            <a:ext cx="7991352" cy="500462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fr-FR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 smtClean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endParaRPr lang="fr-FR" sz="2000" dirty="0">
              <a:latin typeface="Arial" charset="0"/>
              <a:cs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4680520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Improper integral of type II: </a:t>
                </a: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dirty="0" smtClean="0"/>
                  <a:t>discontinuous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dirty="0" smtClean="0">
                        <a:latin typeface="Cambria Math"/>
                      </a:rPr>
                      <m:t>c</m:t>
                    </m:r>
                    <m:r>
                      <a:rPr lang="fr-FR" sz="2000" b="0" i="1" dirty="0" smtClean="0">
                        <a:latin typeface="Cambria Math"/>
                      </a:rPr>
                      <m:t>∈(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  <m:r>
                      <a:rPr lang="en-US" sz="2000" i="1" dirty="0" smtClean="0">
                        <a:latin typeface="Cambria Math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</a:rPr>
                      <m:t>𝑏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/>
                  <a:t>and </a:t>
                </a:r>
                <a:r>
                  <a:rPr lang="en-US" sz="2000" dirty="0" smtClean="0"/>
                  <a:t>if both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sup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𝑐</m:t>
                        </m:r>
                      </m:sub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>, are convergent then </a:t>
                </a:r>
              </a:p>
              <a:p>
                <a:pPr marL="0" indent="0">
                  <a:buNone/>
                </a:pPr>
                <a:endParaRPr lang="fr-FR" sz="200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𝑐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nary>
                        <m:nary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𝑐</m:t>
                          </m:r>
                        </m:sub>
                        <m:sup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𝑏</m:t>
                          </m:r>
                        </m:sup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𝑑𝑥</m:t>
                          </m:r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nary>
                    </m:oMath>
                  </m:oMathPara>
                </a14:m>
                <a:endParaRPr lang="fr-FR" sz="2000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4680520" cy="4933897"/>
              </a:xfrm>
              <a:prstGeom prst="rect">
                <a:avLst/>
              </a:prstGeom>
              <a:blipFill rotWithShape="1">
                <a:blip r:embed="rId3"/>
                <a:stretch>
                  <a:fillRect l="-1434" t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7" descr="07080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43369"/>
            <a:ext cx="3333856" cy="2593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42813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268760"/>
                <a:ext cx="47481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Evaluate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  <m:sup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5</m:t>
                        </m:r>
                      </m:sup>
                      <m:e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  <m:r>
                                  <a:rPr lang="fr-FR" sz="20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−2</m:t>
                                </m:r>
                              </m:e>
                            </m:rad>
                          </m:den>
                        </m:f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/>
                  <a:t>First, we note that the </a:t>
                </a:r>
                <a:r>
                  <a:rPr lang="en-US" sz="2000" dirty="0" smtClean="0"/>
                  <a:t>given integral </a:t>
                </a:r>
                <a:r>
                  <a:rPr lang="en-US" sz="2000" dirty="0"/>
                  <a:t>is improper </a:t>
                </a:r>
                <a:r>
                  <a:rPr lang="en-US" sz="2000" dirty="0" smtClean="0"/>
                  <a:t>because has </a:t>
                </a:r>
                <a:r>
                  <a:rPr lang="en-US" sz="2000" dirty="0"/>
                  <a:t>the vertical asymptote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>
                        <a:latin typeface="Cambria Math"/>
                      </a:rPr>
                      <m:t>=2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By definition: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Thus, the given improper integral </a:t>
                </a:r>
                <a:r>
                  <a:rPr lang="en-US" sz="2000" dirty="0" smtClean="0"/>
                  <a:t>is convergent</a:t>
                </a:r>
                <a:r>
                  <a:rPr lang="en-US" sz="2000" dirty="0"/>
                  <a:t>.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/>
                </a: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268760"/>
                <a:ext cx="4748138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1284" r="-2824" b="-21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12920578"/>
              </p:ext>
            </p:extLst>
          </p:nvPr>
        </p:nvGraphicFramePr>
        <p:xfrm>
          <a:off x="2123728" y="2996952"/>
          <a:ext cx="3252356" cy="2376264"/>
        </p:xfrm>
        <a:graphic>
          <a:graphicData uri="http://schemas.openxmlformats.org/presentationml/2006/ole">
            <p:oleObj spid="_x0000_s61525" name="Equation" r:id="rId5" imgW="1879600" imgH="1371600" progId="">
              <p:embed/>
            </p:oleObj>
          </a:graphicData>
        </a:graphic>
      </p:graphicFrame>
      <p:pic>
        <p:nvPicPr>
          <p:cNvPr id="13" name="Picture 8" descr="0708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72815"/>
            <a:ext cx="3346012" cy="2188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9226349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268760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/>
                  <a:t>Determine </a:t>
                </a:r>
                <a:r>
                  <a:rPr lang="en-US" sz="2000" dirty="0" smtClean="0"/>
                  <a:t>whether converges </a:t>
                </a:r>
                <a:r>
                  <a:rPr lang="en-US" sz="2000" dirty="0"/>
                  <a:t>or diverges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  <m:sup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den>
                        </m:f>
                      </m:sup>
                      <m:e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sec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</m:func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Note </a:t>
                </a:r>
                <a:r>
                  <a:rPr lang="en-US" sz="2000" dirty="0"/>
                  <a:t>that the given integral </a:t>
                </a:r>
                <a:r>
                  <a:rPr lang="en-US" sz="2000" dirty="0" smtClean="0"/>
                  <a:t>is improper because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fr-FR" sz="2000" b="0" i="1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fr-FR" sz="2000" b="0" i="1" smtClean="0">
                                              <a:latin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fr-FR" sz="2000" b="0" i="1" smtClean="0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fr-FR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000" b="0" i="0" smtClean="0">
                                  <a:latin typeface="Cambria Math"/>
                                </a:rPr>
                                <m:t>sec</m:t>
                              </m:r>
                            </m:fName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fr-FR" sz="2000" b="0" i="1" smtClean="0">
                              <a:latin typeface="Cambria Math"/>
                            </a:rPr>
                            <m:t>=∞.</m:t>
                          </m:r>
                        </m:e>
                      </m:func>
                    </m:oMath>
                  </m:oMathPara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By definition: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Thus, the given improper integral is </a:t>
                </a:r>
                <a:r>
                  <a:rPr lang="en-US" sz="2000" dirty="0" smtClean="0"/>
                  <a:t>divergent</a:t>
                </a:r>
                <a:r>
                  <a:rPr lang="en-US" sz="2000" dirty="0"/>
                  <a:t>. This is because </a:t>
                </a:r>
                <a:endParaRPr lang="en-US" sz="2000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sec</m:t>
                    </m:r>
                    <m:r>
                      <a:rPr lang="en-US" sz="2000" i="1" dirty="0" smtClean="0">
                        <a:latin typeface="Cambria Math"/>
                      </a:rPr>
                      <m:t>⁡</m:t>
                    </m:r>
                    <m:r>
                      <a:rPr lang="en-US" sz="2000" i="1" dirty="0">
                        <a:latin typeface="Cambria Math"/>
                      </a:rPr>
                      <m:t>𝑡</m:t>
                    </m:r>
                    <m:r>
                      <a:rPr lang="en-US" sz="2000" i="1" dirty="0">
                        <a:latin typeface="Cambria Math"/>
                      </a:rPr>
                      <m:t> → ∞ </m:t>
                    </m:r>
                  </m:oMath>
                </a14:m>
                <a:r>
                  <a:rPr lang="en-US" sz="2000" dirty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1" dirty="0" smtClean="0">
                        <a:latin typeface="Cambria Math"/>
                      </a:rPr>
                      <m:t>tan</m:t>
                    </m:r>
                    <m:r>
                      <a:rPr lang="en-US" sz="2000" i="1" dirty="0" smtClean="0">
                        <a:latin typeface="Cambria Math"/>
                      </a:rPr>
                      <m:t>⁡</m:t>
                    </m:r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</a:rPr>
                      <m:t> → ∞ </m:t>
                    </m:r>
                  </m:oMath>
                </a14:m>
                <a:r>
                  <a:rPr lang="en-US" sz="2000" dirty="0"/>
                  <a:t>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  <m:r>
                      <a:rPr lang="en-US" sz="2000" i="1" dirty="0" smtClean="0">
                        <a:latin typeface="Cambria Math"/>
                      </a:rPr>
                      <m:t> → 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 dirty="0" smtClean="0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 dirty="0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000" i="1" dirty="0" smtClean="0">
                                    <a:latin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sz="2000" i="1" dirty="0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sz="2000" i="1" dirty="0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/>
                </a:r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268760"/>
                <a:ext cx="8059738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756" b="-18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32637748"/>
              </p:ext>
            </p:extLst>
          </p:nvPr>
        </p:nvGraphicFramePr>
        <p:xfrm>
          <a:off x="2268205" y="2780928"/>
          <a:ext cx="4699420" cy="1872208"/>
        </p:xfrm>
        <a:graphic>
          <a:graphicData uri="http://schemas.openxmlformats.org/presentationml/2006/ole">
            <p:oleObj spid="_x0000_s62548" name="Equation" r:id="rId5" imgW="2870200" imgH="11430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32019321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268760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Remark: </a:t>
                </a:r>
                <a:r>
                  <a:rPr lang="en-US" sz="2000" dirty="0" smtClean="0"/>
                  <a:t>Sometimes</a:t>
                </a:r>
                <a:r>
                  <a:rPr lang="en-US" sz="2000" dirty="0"/>
                  <a:t>, it is impossible to find the exact value of an improper integral and yet it is important to know whether it </a:t>
                </a:r>
                <a:r>
                  <a:rPr lang="en-US" sz="2000" dirty="0" smtClean="0"/>
                  <a:t>is convergent or </a:t>
                </a:r>
                <a:r>
                  <a:rPr lang="en-US" sz="2000" dirty="0"/>
                  <a:t>divergent.</a:t>
                </a:r>
                <a:r>
                  <a:rPr lang="en-US" sz="2400" dirty="0"/>
                  <a:t/>
                </a:r>
                <a:endParaRPr lang="en-US" sz="2400" dirty="0" smtClean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en-US" sz="2000" dirty="0" smtClean="0"/>
                  <a:t>Suppose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and</a:t>
                </a:r>
                <a:r>
                  <a:rPr lang="en-US" sz="2000" dirty="0" smtClean="0"/>
                  <a:t/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fr-FR" sz="2000" b="0" i="0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are continuous functions with </a:t>
                </a:r>
                <a:endParaRPr lang="fr-FR" sz="2000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)≥</m:t>
                    </m:r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)≥0</m:t>
                    </m:r>
                  </m:oMath>
                </a14:m>
                <a:r>
                  <a:rPr lang="en-US" sz="2000" dirty="0"/>
                  <a:t>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≥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algn="just"/>
                <a:r>
                  <a:rPr lang="en-US" sz="2000" dirty="0"/>
                  <a:t>If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∞</m:t>
                        </m:r>
                      </m:sup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> convergen</a:t>
                </a:r>
                <a:r>
                  <a:rPr lang="en-US" sz="2000" dirty="0"/>
                  <a:t>t, then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∞</m:t>
                        </m:r>
                      </m:sup>
                      <m:e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is also convergent.</a:t>
                </a:r>
                <a:endParaRPr lang="en-US" sz="2000" dirty="0"/>
              </a:p>
              <a:p>
                <a:pPr algn="just"/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∞</m:t>
                        </m:r>
                      </m:sup>
                      <m:e>
                        <m:r>
                          <a:rPr lang="fr-FR" sz="20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>is divergent</a:t>
                </a:r>
                <a:r>
                  <a:rPr lang="en-US" sz="2000" dirty="0"/>
                  <a:t>, then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∞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fr-F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is also </a:t>
                </a:r>
                <a:r>
                  <a:rPr lang="en-US" sz="2000" dirty="0"/>
                  <a:t>divergent.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268760"/>
                <a:ext cx="8059738" cy="4933897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4" r="-1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7" descr="0708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15072" y="4437112"/>
            <a:ext cx="3185120" cy="206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940329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Improper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268760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 </a:t>
                </a:r>
                <a:r>
                  <a:rPr lang="en-US" sz="2000" dirty="0" smtClean="0"/>
                  <a:t>Show 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fr-FR" sz="20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> is convergent</a:t>
                </a:r>
                <a:r>
                  <a:rPr lang="en-US" sz="2000" dirty="0"/>
                  <a:t>.</a:t>
                </a:r>
                <a:r>
                  <a:rPr lang="en-US" sz="2400" dirty="0"/>
                  <a:t/>
                </a: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 </a:t>
                </a:r>
                <a:r>
                  <a:rPr lang="en-US" sz="2000" dirty="0" smtClean="0"/>
                  <a:t>We write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fr-FR" sz="2000" b="0" i="0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fr-FR" sz="2000" b="0" i="0" smtClean="0">
                        <a:latin typeface="Cambria Math"/>
                      </a:rPr>
                      <m:t>+</m:t>
                    </m:r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/>
                <a:r>
                  <a:rPr lang="en-US" sz="2000" dirty="0"/>
                  <a:t>We observe that the first integral on the right-hand side is just an ordinary definite integral.</a:t>
                </a:r>
              </a:p>
              <a:p>
                <a:pPr algn="just"/>
                <a:r>
                  <a:rPr lang="en-US" sz="2000" dirty="0"/>
                  <a:t>In </a:t>
                </a:r>
                <a:r>
                  <a:rPr lang="en-US" sz="2000" dirty="0" smtClean="0"/>
                  <a:t>second </a:t>
                </a:r>
                <a:r>
                  <a:rPr lang="en-US" sz="2000" dirty="0"/>
                  <a:t>integral, </a:t>
                </a:r>
                <a:r>
                  <a:rPr lang="en-US" sz="2000" dirty="0" smtClean="0"/>
                  <a:t>we use the fact that</a:t>
                </a:r>
                <a:r>
                  <a:rPr lang="en-US" sz="2000" dirty="0"/>
                  <a:t>, </a:t>
                </a:r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≥1</m:t>
                    </m:r>
                  </m:oMath>
                </a14:m>
                <a:r>
                  <a:rPr lang="en-US" sz="2000" dirty="0"/>
                  <a:t>, we have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 dirty="0" smtClean="0">
                        <a:latin typeface="Cambria Math"/>
                      </a:rPr>
                      <m:t>≥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/>
                <a:r>
                  <a:rPr lang="en-US" sz="2000" dirty="0"/>
                  <a:t>So,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–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 dirty="0" smtClean="0">
                        <a:latin typeface="Cambria Math"/>
                      </a:rPr>
                      <m:t>≤ −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and, therefore,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fr-FR" sz="20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en-US" sz="2000" i="1" dirty="0" smtClean="0">
                        <a:latin typeface="Cambria Math"/>
                      </a:rPr>
                      <m:t>≤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000" dirty="0" smtClean="0"/>
                  <a:t>.</a:t>
                </a:r>
              </a:p>
              <a:p>
                <a:pPr algn="just"/>
                <a:r>
                  <a:rPr lang="en-US" sz="2000" dirty="0" smtClean="0"/>
                  <a:t/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/>
                  <a:t>It follows </a:t>
                </a:r>
                <a:r>
                  <a:rPr lang="en-US" sz="2000" dirty="0" smtClean="0"/>
                  <a:t>that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fr-FR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fr-FR" sz="20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fr-FR" sz="2000" i="1">
                            <a:latin typeface="Cambria Math"/>
                          </a:rPr>
                          <m:t>∞</m:t>
                        </m:r>
                      </m:sup>
                      <m:e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fr-FR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is </a:t>
                </a:r>
                <a:r>
                  <a:rPr lang="en-US" sz="2000" dirty="0" smtClean="0"/>
                  <a:t>convergent.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268760"/>
                <a:ext cx="8059738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756" t="-11867" r="-1664" b="-20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9" descr="0708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42179" y="3284984"/>
            <a:ext cx="2933510" cy="205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92093191"/>
              </p:ext>
            </p:extLst>
          </p:nvPr>
        </p:nvGraphicFramePr>
        <p:xfrm>
          <a:off x="1043608" y="3762493"/>
          <a:ext cx="2324893" cy="1402279"/>
        </p:xfrm>
        <a:graphic>
          <a:graphicData uri="http://schemas.openxmlformats.org/presentationml/2006/ole">
            <p:oleObj spid="_x0000_s64585" name="Equation" r:id="rId6" imgW="1473200" imgH="88900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756610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615950" y="1303415"/>
            <a:ext cx="8059738" cy="493389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Coordinate axes and planes.: </a:t>
            </a:r>
            <a:r>
              <a:rPr lang="en-US" sz="2000" dirty="0" smtClean="0"/>
              <a:t> 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3175" algn="just" eaLnBrk="1" hangingPunct="1">
              <a:buFontTx/>
              <a:buNone/>
            </a:pPr>
            <a:endParaRPr lang="en-US" sz="2000" dirty="0"/>
          </a:p>
          <a:p>
            <a:pPr marL="0" indent="3175" algn="just" eaLnBrk="1" hangingPunct="1">
              <a:buNone/>
            </a:pPr>
            <a:endParaRPr lang="fr-FR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6554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503" y="1772815"/>
            <a:ext cx="3374425" cy="2393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7072" y="4179638"/>
            <a:ext cx="3312368" cy="2558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4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422" y="1702936"/>
            <a:ext cx="3477026" cy="245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50581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615950" y="1303415"/>
            <a:ext cx="8059738" cy="493389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Distance formula in three dimensions: </a:t>
            </a:r>
          </a:p>
          <a:p>
            <a:pPr marL="0" indent="0">
              <a:buNone/>
            </a:pPr>
            <a:r>
              <a:rPr lang="en-US" altLang="zh-TW" sz="2000" dirty="0" smtClean="0"/>
              <a:t>The </a:t>
            </a:r>
            <a:r>
              <a:rPr lang="en-US" altLang="zh-TW" sz="2000" dirty="0"/>
              <a:t>distance │P</a:t>
            </a:r>
            <a:r>
              <a:rPr lang="en-US" altLang="zh-TW" sz="2000" baseline="-25000" dirty="0"/>
              <a:t>1</a:t>
            </a:r>
            <a:r>
              <a:rPr lang="en-US" altLang="zh-TW" sz="2000" dirty="0"/>
              <a:t>P</a:t>
            </a:r>
            <a:r>
              <a:rPr lang="en-US" altLang="zh-TW" sz="2000" baseline="-25000" dirty="0"/>
              <a:t>2</a:t>
            </a:r>
            <a:r>
              <a:rPr lang="en-US" altLang="zh-TW" sz="2000" dirty="0"/>
              <a:t>│between the points P</a:t>
            </a:r>
            <a:r>
              <a:rPr lang="en-US" altLang="zh-TW" sz="2000" baseline="-25000" dirty="0"/>
              <a:t>1</a:t>
            </a:r>
            <a:r>
              <a:rPr lang="en-US" altLang="zh-TW" sz="2000" dirty="0"/>
              <a:t>(x</a:t>
            </a:r>
            <a:r>
              <a:rPr lang="en-US" altLang="zh-TW" sz="2000" baseline="-25000" dirty="0"/>
              <a:t>1</a:t>
            </a:r>
            <a:r>
              <a:rPr lang="en-US" altLang="zh-TW" sz="2000" dirty="0"/>
              <a:t>,y</a:t>
            </a:r>
            <a:r>
              <a:rPr lang="en-US" altLang="zh-TW" sz="2000" baseline="-25000" dirty="0"/>
              <a:t>1</a:t>
            </a:r>
            <a:r>
              <a:rPr lang="en-US" altLang="zh-TW" sz="2000" dirty="0"/>
              <a:t>,z</a:t>
            </a:r>
            <a:r>
              <a:rPr lang="en-US" altLang="zh-TW" sz="2000" baseline="-25000" dirty="0"/>
              <a:t>1</a:t>
            </a:r>
            <a:r>
              <a:rPr lang="en-US" altLang="zh-TW" sz="2000" dirty="0"/>
              <a:t>) and P</a:t>
            </a:r>
            <a:r>
              <a:rPr lang="en-US" altLang="zh-TW" sz="2000" baseline="-25000" dirty="0"/>
              <a:t>2</a:t>
            </a:r>
            <a:r>
              <a:rPr lang="en-US" altLang="zh-TW" sz="2000" dirty="0"/>
              <a:t>(x</a:t>
            </a:r>
            <a:r>
              <a:rPr lang="en-US" altLang="zh-TW" sz="2000" baseline="-25000" dirty="0"/>
              <a:t>2</a:t>
            </a:r>
            <a:r>
              <a:rPr lang="en-US" altLang="zh-TW" sz="2000" dirty="0"/>
              <a:t>,y</a:t>
            </a:r>
            <a:r>
              <a:rPr lang="en-US" altLang="zh-TW" sz="2000" baseline="-25000" dirty="0"/>
              <a:t>2</a:t>
            </a:r>
            <a:r>
              <a:rPr lang="en-US" altLang="zh-TW" sz="2000" dirty="0"/>
              <a:t>,z</a:t>
            </a:r>
            <a:r>
              <a:rPr lang="en-US" altLang="zh-TW" sz="2000" baseline="-25000" dirty="0"/>
              <a:t>2</a:t>
            </a:r>
            <a:r>
              <a:rPr lang="en-US" altLang="zh-TW" sz="2000" dirty="0"/>
              <a:t>) is</a:t>
            </a:r>
          </a:p>
          <a:p>
            <a:endParaRPr lang="en-US" altLang="zh-TW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3175" algn="just" eaLnBrk="1" hangingPunct="1">
              <a:buFontTx/>
              <a:buNone/>
            </a:pPr>
            <a:endParaRPr lang="en-US" sz="2000" dirty="0"/>
          </a:p>
          <a:p>
            <a:pPr marL="0" indent="3175" algn="just" eaLnBrk="1" hangingPunct="1">
              <a:buNone/>
            </a:pPr>
            <a:endParaRPr lang="fr-FR" sz="20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6554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5" y="2852935"/>
            <a:ext cx="4026278" cy="3717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03483751"/>
              </p:ext>
            </p:extLst>
          </p:nvPr>
        </p:nvGraphicFramePr>
        <p:xfrm>
          <a:off x="2362361" y="2132856"/>
          <a:ext cx="4392290" cy="497596"/>
        </p:xfrm>
        <a:graphic>
          <a:graphicData uri="http://schemas.openxmlformats.org/presentationml/2006/ole">
            <p:oleObj spid="_x0000_s65593" name="方程式" r:id="rId5" imgW="2578100" imgH="292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83802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en-US" sz="2000" dirty="0" smtClean="0"/>
                  <a:t>The term vector is used by scientists to indicate a quantity that has both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magnitude</a:t>
                </a:r>
                <a:r>
                  <a:rPr lang="en-US" sz="2000" dirty="0" smtClean="0"/>
                  <a:t> and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direction</a:t>
                </a:r>
                <a:r>
                  <a:rPr lang="en-US" sz="2000" dirty="0" smtClean="0"/>
                  <a:t>, such as displacement or velocity or force. 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The displacement </a:t>
                </a:r>
                <a:r>
                  <a:rPr lang="en-US" sz="2000" dirty="0"/>
                  <a:t>vector </a:t>
                </a:r>
                <a:r>
                  <a:rPr lang="en-US" sz="2000" dirty="0" smtClean="0"/>
                  <a:t>v, shown below, </a:t>
                </a:r>
                <a:r>
                  <a:rPr lang="en-US" sz="2000" dirty="0"/>
                  <a:t>has initial point A (</a:t>
                </a:r>
                <a:r>
                  <a:rPr lang="en-US" sz="2000" dirty="0">
                    <a:solidFill>
                      <a:srgbClr val="C00000"/>
                    </a:solidFill>
                  </a:rPr>
                  <a:t>the tail</a:t>
                </a:r>
                <a:r>
                  <a:rPr lang="en-US" sz="2000" dirty="0"/>
                  <a:t>) and terminal point B (</a:t>
                </a:r>
                <a:r>
                  <a:rPr lang="en-US" sz="2000" dirty="0">
                    <a:solidFill>
                      <a:srgbClr val="C00000"/>
                    </a:solidFill>
                  </a:rPr>
                  <a:t>the tip</a:t>
                </a:r>
                <a:r>
                  <a:rPr lang="en-US" sz="2000" dirty="0"/>
                  <a:t>) and we indicate this by writing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i="1" dirty="0">
                            <a:latin typeface="Cambria Math"/>
                          </a:rPr>
                          <m:t>𝐴𝐵</m:t>
                        </m:r>
                      </m:e>
                    </m:acc>
                  </m:oMath>
                </a14:m>
                <a:r>
                  <a:rPr lang="en-US" sz="2000" dirty="0"/>
                  <a:t>. </a:t>
                </a: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Notice </a:t>
                </a:r>
                <a:r>
                  <a:rPr lang="en-US" sz="2000" dirty="0"/>
                  <a:t>that the vector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en-US" sz="2000" dirty="0"/>
                  <a:t> has the same length and the same direction 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2000" dirty="0" smtClean="0"/>
                  <a:t>,</a:t>
                </a:r>
                <a:r>
                  <a:rPr lang="en-US" sz="2000" dirty="0"/>
                  <a:t> even though it is in a different position. We say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2000" dirty="0"/>
                  <a:t> are </a:t>
                </a:r>
                <a:r>
                  <a:rPr lang="en-US" sz="2000" dirty="0">
                    <a:solidFill>
                      <a:srgbClr val="C00000"/>
                    </a:solidFill>
                  </a:rPr>
                  <a:t>equivalent (or equal) </a:t>
                </a:r>
                <a:r>
                  <a:rPr lang="en-US" sz="2000" dirty="0"/>
                  <a:t>and we write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𝑢</m:t>
                    </m:r>
                    <m:r>
                      <a:rPr lang="en-US" sz="2000" i="1" dirty="0" smtClean="0">
                        <a:latin typeface="Cambria Math"/>
                      </a:rPr>
                      <m:t>=</m:t>
                    </m:r>
                    <m:r>
                      <a:rPr lang="en-US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/>
                  <a:t>We have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𝐶</m:t>
                        </m:r>
                      </m:e>
                    </m:ac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fr-FR" sz="2000" i="1">
                            <a:latin typeface="Cambria Math"/>
                          </a:rPr>
                          <m:t>𝐴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fr-FR" sz="2000" b="0" i="0" smtClean="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fr-FR" sz="2000" b="0" i="1" smtClean="0">
                            <a:latin typeface="Cambria Math"/>
                          </a:rPr>
                          <m:t>𝐵𝐶</m:t>
                        </m:r>
                      </m:e>
                    </m:acc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4" b="-3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493" y="5152432"/>
            <a:ext cx="2916163" cy="1516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942335"/>
            <a:ext cx="2448867" cy="172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939654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en-US" altLang="zh-TW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altLang="zh-TW" sz="2000" dirty="0"/>
                  <a:t> are vectors positioned so the initial point of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altLang="zh-TW" sz="2000" dirty="0"/>
                  <a:t> is at the terminal point of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altLang="zh-TW" sz="2000" dirty="0"/>
                  <a:t>, then the </a:t>
                </a:r>
                <a:r>
                  <a:rPr lang="en-US" altLang="zh-TW" sz="2000" b="1" dirty="0" smtClean="0">
                    <a:solidFill>
                      <a:srgbClr val="C00000"/>
                    </a:solidFill>
                  </a:rPr>
                  <a:t>sum </a:t>
                </a:r>
                <a14:m>
                  <m:oMath xmlns:m="http://schemas.openxmlformats.org/officeDocument/2006/math">
                    <m:r>
                      <a:rPr lang="en-US" altLang="zh-TW" sz="20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𝒖</m:t>
                    </m:r>
                    <m:r>
                      <a:rPr lang="en-US" altLang="zh-TW" sz="20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+ </m:t>
                    </m:r>
                    <m:r>
                      <a:rPr lang="en-US" altLang="zh-TW" sz="2000" b="1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𝒗</m:t>
                    </m:r>
                    <m:r>
                      <a:rPr lang="en-US" altLang="zh-TW" sz="2000" b="1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/>
                  <a:t>is the vector from the initial point of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𝑢</m:t>
                    </m:r>
                  </m:oMath>
                </a14:m>
                <a:r>
                  <a:rPr lang="en-US" altLang="zh-TW" sz="2000" dirty="0"/>
                  <a:t> to the terminal point of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altLang="zh-TW" sz="2000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altLang="zh-TW" sz="2000" dirty="0"/>
                  <a:t>By the </a:t>
                </a:r>
                <a:r>
                  <a:rPr lang="en-US" altLang="zh-TW" sz="2000" b="1" dirty="0"/>
                  <a:t>difference u - v </a:t>
                </a:r>
                <a:r>
                  <a:rPr lang="en-US" altLang="zh-TW" sz="2000" dirty="0"/>
                  <a:t>of two vectors we </a:t>
                </a:r>
                <a:r>
                  <a:rPr lang="en-US" altLang="zh-TW" sz="2000" dirty="0" smtClean="0"/>
                  <a:t>mean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𝑢</m:t>
                    </m:r>
                    <m:r>
                      <a:rPr lang="en-US" altLang="zh-TW" sz="2000" i="1" dirty="0">
                        <a:latin typeface="Cambria Math"/>
                      </a:rPr>
                      <m:t>−</m:t>
                    </m:r>
                    <m:r>
                      <a:rPr lang="en-US" altLang="zh-TW" sz="2000" i="1" dirty="0">
                        <a:latin typeface="Cambria Math"/>
                      </a:rPr>
                      <m:t>𝑣</m:t>
                    </m:r>
                    <m:r>
                      <a:rPr lang="en-US" altLang="zh-TW" sz="2000" i="1" dirty="0">
                        <a:latin typeface="Cambria Math"/>
                      </a:rPr>
                      <m:t>=</m:t>
                    </m:r>
                    <m:r>
                      <a:rPr lang="en-US" altLang="zh-TW" sz="2000" i="1" dirty="0">
                        <a:latin typeface="Cambria Math"/>
                      </a:rPr>
                      <m:t>𝑢</m:t>
                    </m:r>
                    <m:r>
                      <a:rPr lang="en-US" altLang="zh-TW" sz="2000" i="1" dirty="0">
                        <a:latin typeface="Cambria Math"/>
                      </a:rPr>
                      <m:t> +(−</m:t>
                    </m:r>
                    <m:r>
                      <a:rPr lang="en-US" altLang="zh-TW" sz="2000" i="1" dirty="0">
                        <a:latin typeface="Cambria Math"/>
                      </a:rPr>
                      <m:t>𝑣</m:t>
                    </m:r>
                    <m:r>
                      <a:rPr lang="en-US" altLang="zh-TW" sz="2000" i="1" dirty="0">
                        <a:latin typeface="Cambria Math"/>
                      </a:rPr>
                      <m:t>)</m:t>
                    </m:r>
                  </m:oMath>
                </a14:m>
                <a:endParaRPr lang="en-US" altLang="zh-TW" sz="2000" dirty="0"/>
              </a:p>
              <a:p>
                <a:pPr marL="0" indent="0">
                  <a:buNone/>
                </a:pPr>
                <a:endParaRPr lang="en-US" altLang="zh-TW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493" y="2892676"/>
            <a:ext cx="1805015" cy="183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6415" y="2870665"/>
            <a:ext cx="2016224" cy="184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4938" y="2750710"/>
            <a:ext cx="219075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5986" y="3150096"/>
            <a:ext cx="2151788" cy="135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834218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en-US" sz="2000" dirty="0" smtClean="0"/>
                  <a:t>If</a:t>
                </a:r>
                <a:r>
                  <a:rPr lang="en-US" altLang="zh-TW" sz="2000" dirty="0" smtClean="0"/>
                  <a:t/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altLang="zh-TW" sz="2000" dirty="0"/>
                  <a:t> is a scalar and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altLang="zh-TW" sz="2000" dirty="0"/>
                  <a:t> is a vector, then the scalar multiple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𝑐𝑣</m:t>
                    </m:r>
                  </m:oMath>
                </a14:m>
                <a:r>
                  <a:rPr lang="en-US" altLang="zh-TW" sz="2000" dirty="0"/>
                  <a:t> is the vector whose length is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│</m:t>
                    </m:r>
                    <m:r>
                      <a:rPr lang="en-US" altLang="zh-TW" sz="2000" i="1" dirty="0" smtClean="0">
                        <a:latin typeface="Cambria Math"/>
                      </a:rPr>
                      <m:t>𝑐</m:t>
                    </m:r>
                    <m:r>
                      <a:rPr lang="en-US" altLang="zh-TW" sz="2000" i="1" dirty="0" smtClean="0">
                        <a:latin typeface="Cambria Math"/>
                      </a:rPr>
                      <m:t>│</m:t>
                    </m:r>
                  </m:oMath>
                </a14:m>
                <a:r>
                  <a:rPr lang="en-US" altLang="zh-TW" sz="2000" dirty="0"/>
                  <a:t> times the length of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altLang="zh-TW" sz="2000" dirty="0"/>
                  <a:t> and whose direction is the same as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altLang="zh-TW" sz="2000" dirty="0"/>
                  <a:t> if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𝑐</m:t>
                    </m:r>
                    <m:r>
                      <a:rPr lang="en-US" altLang="zh-TW" sz="2000" i="1" dirty="0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altLang="zh-TW" sz="2000" dirty="0"/>
                  <a:t> and is opposite to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𝑣</m:t>
                    </m:r>
                  </m:oMath>
                </a14:m>
                <a:r>
                  <a:rPr lang="en-US" altLang="zh-TW" sz="2000" dirty="0"/>
                  <a:t> if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𝑐</m:t>
                    </m:r>
                    <m:r>
                      <a:rPr lang="en-US" altLang="zh-TW" sz="2000" i="1" dirty="0" smtClean="0">
                        <a:latin typeface="Cambria Math"/>
                      </a:rPr>
                      <m:t>&lt;0</m:t>
                    </m:r>
                  </m:oMath>
                </a14:m>
                <a:r>
                  <a:rPr lang="en-US" altLang="zh-TW" sz="2000" dirty="0"/>
                  <a:t>. If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𝑐</m:t>
                    </m:r>
                    <m:r>
                      <a:rPr lang="en-US" altLang="zh-TW" sz="2000" i="1" dirty="0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altLang="zh-TW" sz="2000" dirty="0"/>
                  <a:t> or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𝑣</m:t>
                    </m:r>
                    <m:r>
                      <a:rPr lang="en-US" altLang="zh-TW" sz="2000" i="1" dirty="0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altLang="zh-TW" sz="2000" dirty="0"/>
                  <a:t>, then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𝑐𝑣</m:t>
                    </m:r>
                    <m:r>
                      <a:rPr lang="en-US" altLang="zh-TW" sz="2000" i="1" dirty="0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altLang="zh-TW" sz="2000" dirty="0"/>
                  <a:t>.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FontTx/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4" r="-1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0156" y="2780927"/>
            <a:ext cx="8086725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44205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en-US" altLang="zh-TW" sz="2000" dirty="0"/>
                  <a:t>Given the points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𝐴</m:t>
                    </m:r>
                    <m:r>
                      <a:rPr lang="en-US" altLang="zh-TW" sz="2000" i="1" dirty="0" smtClean="0">
                        <a:latin typeface="Cambria Math"/>
                      </a:rPr>
                      <m:t>(</m:t>
                    </m:r>
                    <m:r>
                      <a:rPr lang="en-US" altLang="zh-TW" sz="2000" i="1" dirty="0" smtClean="0">
                        <a:latin typeface="Cambria Math"/>
                      </a:rPr>
                      <m:t>𝑥</m:t>
                    </m:r>
                    <m:r>
                      <a:rPr lang="en-US" altLang="zh-TW" sz="2000" i="1" baseline="-25000" dirty="0">
                        <a:latin typeface="Cambria Math"/>
                      </a:rPr>
                      <m:t>1</m:t>
                    </m:r>
                    <m:r>
                      <a:rPr lang="en-US" altLang="zh-TW" sz="2000" i="1" dirty="0">
                        <a:latin typeface="Cambria Math"/>
                      </a:rPr>
                      <m:t>,</m:t>
                    </m:r>
                    <m:r>
                      <a:rPr lang="en-US" altLang="zh-TW" sz="2000" i="1" dirty="0">
                        <a:latin typeface="Cambria Math"/>
                      </a:rPr>
                      <m:t>𝑦</m:t>
                    </m:r>
                    <m:r>
                      <a:rPr lang="en-US" altLang="zh-TW" sz="2000" i="1" baseline="-25000" dirty="0">
                        <a:latin typeface="Cambria Math"/>
                      </a:rPr>
                      <m:t>1</m:t>
                    </m:r>
                    <m:r>
                      <a:rPr lang="en-US" altLang="zh-TW" sz="2000" i="1" dirty="0">
                        <a:latin typeface="Cambria Math"/>
                      </a:rPr>
                      <m:t>,</m:t>
                    </m:r>
                    <m:r>
                      <a:rPr lang="en-US" altLang="zh-TW" sz="2000" i="1" dirty="0">
                        <a:latin typeface="Cambria Math"/>
                      </a:rPr>
                      <m:t>𝑧</m:t>
                    </m:r>
                    <m:r>
                      <a:rPr lang="en-US" altLang="zh-TW" sz="2000" i="1" baseline="-25000" dirty="0">
                        <a:latin typeface="Cambria Math"/>
                      </a:rPr>
                      <m:t>1</m:t>
                    </m:r>
                    <m:r>
                      <a:rPr lang="en-US" altLang="zh-TW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𝐵</m:t>
                    </m:r>
                    <m:r>
                      <a:rPr lang="en-US" altLang="zh-TW" sz="2000" i="1" dirty="0" smtClean="0">
                        <a:latin typeface="Cambria Math"/>
                      </a:rPr>
                      <m:t>(</m:t>
                    </m:r>
                    <m:r>
                      <a:rPr lang="en-US" altLang="zh-TW" sz="2000" i="1" dirty="0" smtClean="0">
                        <a:latin typeface="Cambria Math"/>
                      </a:rPr>
                      <m:t>𝑥</m:t>
                    </m:r>
                    <m:r>
                      <a:rPr lang="en-US" altLang="zh-TW" sz="2000" i="1" baseline="-25000" dirty="0">
                        <a:latin typeface="Cambria Math"/>
                      </a:rPr>
                      <m:t>2</m:t>
                    </m:r>
                    <m:r>
                      <a:rPr lang="en-US" altLang="zh-TW" sz="2000" i="1" dirty="0">
                        <a:latin typeface="Cambria Math"/>
                      </a:rPr>
                      <m:t>,</m:t>
                    </m:r>
                    <m:r>
                      <a:rPr lang="en-US" altLang="zh-TW" sz="2000" i="1" dirty="0">
                        <a:latin typeface="Cambria Math"/>
                      </a:rPr>
                      <m:t>𝑦</m:t>
                    </m:r>
                    <m:r>
                      <a:rPr lang="en-US" altLang="zh-TW" sz="2000" i="1" baseline="-25000" dirty="0">
                        <a:latin typeface="Cambria Math"/>
                      </a:rPr>
                      <m:t>2</m:t>
                    </m:r>
                    <m:r>
                      <a:rPr lang="en-US" altLang="zh-TW" sz="2000" i="1" dirty="0">
                        <a:latin typeface="Cambria Math"/>
                      </a:rPr>
                      <m:t>,</m:t>
                    </m:r>
                    <m:r>
                      <a:rPr lang="en-US" altLang="zh-TW" sz="2000" i="1" dirty="0">
                        <a:latin typeface="Cambria Math"/>
                      </a:rPr>
                      <m:t>𝑧</m:t>
                    </m:r>
                    <m:r>
                      <a:rPr lang="en-US" altLang="zh-TW" sz="2000" i="1" baseline="-25000" dirty="0">
                        <a:latin typeface="Cambria Math"/>
                      </a:rPr>
                      <m:t>2</m:t>
                    </m:r>
                    <m:r>
                      <a:rPr lang="en-US" altLang="zh-TW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TW" sz="2000" dirty="0" smtClean="0"/>
                  <a:t/>
                </a:r>
                <a:r>
                  <a:rPr lang="en-US" altLang="zh-TW" sz="2000" dirty="0"/>
                  <a:t>the vector a with representation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𝐴𝐵</m:t>
                        </m:r>
                      </m:e>
                    </m:acc>
                    <m:r>
                      <a:rPr lang="en-US" altLang="zh-TW" sz="2400" i="1" dirty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altLang="zh-TW" sz="24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4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altLang="zh-TW" sz="2400" i="1" baseline="-25000" dirty="0" smtClean="0">
                            <a:latin typeface="Cambria Math"/>
                          </a:rPr>
                          <m:t>2</m:t>
                        </m:r>
                        <m:r>
                          <a:rPr lang="en-US" altLang="zh-TW" sz="2400" i="1" dirty="0" smtClean="0">
                            <a:latin typeface="Cambria Math"/>
                          </a:rPr>
                          <m:t>−</m:t>
                        </m:r>
                        <m:r>
                          <a:rPr lang="en-US" altLang="zh-TW" sz="24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altLang="zh-TW" sz="2400" i="1" baseline="-25000" dirty="0" smtClean="0">
                            <a:latin typeface="Cambria Math"/>
                          </a:rPr>
                          <m:t>1</m:t>
                        </m:r>
                        <m:r>
                          <a:rPr lang="en-US" altLang="zh-TW" sz="2400" i="1" dirty="0" smtClean="0">
                            <a:latin typeface="Cambria Math"/>
                          </a:rPr>
                          <m:t>,</m:t>
                        </m:r>
                        <m:r>
                          <a:rPr lang="en-US" altLang="zh-TW" sz="240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altLang="zh-TW" sz="2400" i="1" baseline="-25000" dirty="0" smtClean="0">
                            <a:latin typeface="Cambria Math"/>
                          </a:rPr>
                          <m:t>2</m:t>
                        </m:r>
                        <m:r>
                          <a:rPr lang="en-US" altLang="zh-TW" sz="2400" i="1" dirty="0" smtClean="0">
                            <a:latin typeface="Cambria Math"/>
                          </a:rPr>
                          <m:t>−</m:t>
                        </m:r>
                        <m:r>
                          <a:rPr lang="en-US" altLang="zh-TW" sz="2400" i="1" dirty="0" smtClean="0">
                            <a:latin typeface="Cambria Math"/>
                          </a:rPr>
                          <m:t>𝑦</m:t>
                        </m:r>
                        <m:r>
                          <a:rPr lang="en-US" altLang="zh-TW" sz="2400" i="1" baseline="-25000" dirty="0" smtClean="0">
                            <a:latin typeface="Cambria Math"/>
                          </a:rPr>
                          <m:t>1</m:t>
                        </m:r>
                        <m:r>
                          <a:rPr lang="en-US" altLang="zh-TW" sz="2400" i="1" dirty="0" smtClean="0">
                            <a:latin typeface="Cambria Math"/>
                          </a:rPr>
                          <m:t>,</m:t>
                        </m:r>
                        <m:r>
                          <a:rPr lang="en-US" altLang="zh-TW" sz="2400" i="1" dirty="0" smtClean="0">
                            <a:latin typeface="Cambria Math"/>
                          </a:rPr>
                          <m:t>𝑧</m:t>
                        </m:r>
                        <m:r>
                          <a:rPr lang="en-US" altLang="zh-TW" sz="2400" i="1" baseline="-25000" dirty="0" smtClean="0">
                            <a:latin typeface="Cambria Math"/>
                          </a:rPr>
                          <m:t>2</m:t>
                        </m:r>
                        <m:r>
                          <a:rPr lang="en-US" altLang="zh-TW" sz="2400" i="1" dirty="0" smtClean="0">
                            <a:latin typeface="Cambria Math"/>
                          </a:rPr>
                          <m:t>−</m:t>
                        </m:r>
                        <m:r>
                          <a:rPr lang="en-US" altLang="zh-TW" sz="2400" i="1" dirty="0" smtClean="0">
                            <a:latin typeface="Cambria Math"/>
                          </a:rPr>
                          <m:t>𝑧</m:t>
                        </m:r>
                        <m:r>
                          <a:rPr lang="en-US" altLang="zh-TW" sz="2400" i="1" baseline="-25000" dirty="0" smtClean="0">
                            <a:latin typeface="Cambria Math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zh-TW" sz="2000" dirty="0" smtClean="0"/>
                  <a:t>=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b="0" i="1" dirty="0" smtClean="0">
                            <a:latin typeface="Cambria Math"/>
                          </a:rPr>
                          <m:t>𝑂</m:t>
                        </m:r>
                        <m:r>
                          <a:rPr lang="fr-FR" altLang="zh-TW" sz="2000" b="0" i="1" dirty="0" smtClean="0">
                            <a:latin typeface="Cambria Math"/>
                          </a:rPr>
                          <m:t>𝐵</m:t>
                        </m:r>
                      </m:e>
                    </m:acc>
                    <m:r>
                      <a:rPr lang="fr-FR" altLang="zh-TW" sz="2000" b="0" i="1" dirty="0" smtClean="0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fr-FR" altLang="zh-TW" sz="2000" b="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b="0" i="1" dirty="0" smtClean="0">
                            <a:latin typeface="Cambria Math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en-US" altLang="zh-TW" sz="2000" dirty="0" smtClean="0"/>
                  <a:t>.</a:t>
                </a:r>
                <a:endParaRPr lang="en-US" altLang="zh-TW" sz="2000" dirty="0"/>
              </a:p>
              <a:p>
                <a:endParaRPr lang="en-US" altLang="zh-TW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3175" algn="just" eaLnBrk="1" hangingPunct="1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756" t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1563" y="2708920"/>
            <a:ext cx="4608512" cy="2805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009047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en-US" altLang="zh-TW" sz="2000" dirty="0" smtClean="0"/>
                  <a:t>The </a:t>
                </a:r>
                <a:r>
                  <a:rPr lang="en-US" altLang="zh-TW" sz="2000" dirty="0"/>
                  <a:t>length of the </a:t>
                </a:r>
                <a:r>
                  <a:rPr lang="en-US" altLang="zh-TW" sz="2000" dirty="0" smtClean="0"/>
                  <a:t>three-dimensional </a:t>
                </a:r>
                <a:r>
                  <a:rPr lang="en-US" altLang="zh-TW" sz="2000" dirty="0"/>
                  <a:t>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altLang="zh-TW" sz="2000" b="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b="0" i="1" dirty="0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en-US" altLang="zh-TW" sz="2000" i="1" dirty="0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b="0" i="1" dirty="0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fr-FR" altLang="zh-TW" sz="2000" b="0" i="1" dirty="0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dirty="0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b="0" i="1" dirty="0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000" dirty="0" smtClean="0"/>
                  <a:t> is given by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altLang="zh-TW" sz="2000" b="0" i="1" smtClean="0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fr-FR" altLang="zh-TW" sz="20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altLang="zh-TW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altLang="zh-TW" sz="20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fr-FR" altLang="zh-TW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altLang="zh-TW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fr-FR" altLang="zh-TW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fr-FR" altLang="zh-TW" sz="2000" b="0" i="1" smtClean="0">
                            <a:latin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fr-FR" altLang="zh-TW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altLang="zh-TW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fr-FR" altLang="zh-TW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bSup>
                        <m:r>
                          <a:rPr lang="fr-FR" altLang="zh-TW" sz="2000" b="0" i="1" smtClean="0"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</a:rPr>
                          <m:t>²</m:t>
                        </m:r>
                      </m:e>
                    </m:rad>
                  </m:oMath>
                </a14:m>
                <a:r>
                  <a:rPr lang="en-US" altLang="zh-TW" sz="2000" dirty="0" smtClean="0"/>
                  <a:t>.</a:t>
                </a:r>
              </a:p>
              <a:p>
                <a:pPr marL="0" indent="0">
                  <a:buNone/>
                </a:pPr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Properties of Vectors:  </a:t>
                </a:r>
                <a:r>
                  <a:rPr lang="en-US" altLang="zh-TW" sz="2000" dirty="0" smtClean="0"/>
                  <a:t>If</a:t>
                </a:r>
                <a14:m>
                  <m:oMath xmlns:m="http://schemas.openxmlformats.org/officeDocument/2006/math">
                    <m:r>
                      <a:rPr lang="fr-FR" altLang="zh-TW" sz="2000" b="0" i="0" dirty="0" smtClean="0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b="0" i="1" dirty="0" smtClean="0">
                            <a:latin typeface="Cambria Math"/>
                          </a:rPr>
                          <m:t> </m:t>
                        </m:r>
                        <m:r>
                          <a:rPr lang="fr-FR" altLang="zh-TW" sz="2000" b="0" i="1" dirty="0" smtClean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,</m:t>
                    </m:r>
                    <m:r>
                      <a:rPr lang="fr-FR" altLang="zh-TW" sz="2000" b="0" i="1" dirty="0" smtClean="0">
                        <a:latin typeface="Cambria Math"/>
                      </a:rPr>
                      <m:t>  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b="0" i="1" dirty="0" smtClean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altLang="zh-TW" sz="2000" dirty="0"/>
                  <a:t>and</a:t>
                </a:r>
                <a14:m>
                  <m:oMath xmlns:m="http://schemas.openxmlformats.org/officeDocument/2006/math">
                    <m:r>
                      <a:rPr lang="fr-FR" altLang="zh-TW" sz="2000" b="0" i="0" dirty="0" smtClean="0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altLang="zh-TW" sz="2000" dirty="0" smtClean="0"/>
                  <a:t/>
                </a:r>
                <a:r>
                  <a:rPr lang="en-US" altLang="zh-TW" sz="2000" dirty="0"/>
                  <a:t>are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altLang="zh-TW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altLang="zh-TW" sz="20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altLang="zh-TW" sz="20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000" dirty="0" smtClean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𝑑</m:t>
                    </m:r>
                    <m:r>
                      <a:rPr lang="en-US" altLang="zh-TW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/>
                  <a:t>are scalars, </a:t>
                </a:r>
                <a:r>
                  <a:rPr lang="en-US" altLang="zh-TW" sz="2000" dirty="0" smtClean="0"/>
                  <a:t>then</a:t>
                </a:r>
                <a:endParaRPr lang="en-US" altLang="zh-TW" sz="2000" dirty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 dirty="0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 +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b="0" i="1" dirty="0" smtClean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endParaRPr lang="fr-FR" altLang="zh-TW" sz="20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+ (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−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b="0" i="1" dirty="0" smtClean="0">
                            <a:latin typeface="Cambria Math"/>
                          </a:rPr>
                          <m:t>𝑐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)=(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+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)+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endParaRPr lang="en-US" altLang="zh-TW" sz="2000" dirty="0" smtClean="0"/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+0=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endParaRPr lang="fr-FR" altLang="zh-TW" sz="20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>
                        <a:latin typeface="Cambria Math"/>
                      </a:rPr>
                      <m:t>+</m:t>
                    </m:r>
                    <m:d>
                      <m:dPr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−</m:t>
                        </m:r>
                        <m:acc>
                          <m:accPr>
                            <m:chr m:val="⃗"/>
                            <m:ctrlPr>
                              <a:rPr lang="en-US" altLang="zh-TW" sz="2000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TW" sz="2000" i="1" dirty="0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en-US" altLang="zh-TW" sz="2000" i="1" dirty="0">
                        <a:latin typeface="Cambria Math"/>
                      </a:rPr>
                      <m:t>=0</m:t>
                    </m:r>
                  </m:oMath>
                </a14:m>
                <a:endParaRPr lang="fr-FR" altLang="zh-TW" sz="20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𝑐</m:t>
                    </m:r>
                    <m:d>
                      <m:dPr>
                        <m:ctrlPr>
                          <a:rPr lang="en-US" altLang="zh-TW" sz="2000" i="1" dirty="0" smtClean="0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zh-TW" sz="2000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TW" sz="2000" i="1" dirty="0">
                                <a:latin typeface="Cambria Math"/>
                              </a:rPr>
                              <m:t>𝑎</m:t>
                            </m:r>
                          </m:e>
                        </m:acc>
                        <m:r>
                          <a:rPr lang="en-US" altLang="zh-TW" sz="2000" i="1" dirty="0" smtClean="0">
                            <a:latin typeface="Cambria Math"/>
                          </a:rPr>
                          <m:t>+</m:t>
                        </m:r>
                        <m:acc>
                          <m:accPr>
                            <m:chr m:val="⃗"/>
                            <m:ctrlPr>
                              <a:rPr lang="en-US" altLang="zh-TW" sz="2000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fr-FR" altLang="zh-TW" sz="2000" i="1" dirty="0">
                                <a:latin typeface="Cambria Math"/>
                              </a:rPr>
                              <m:t>𝑏</m:t>
                            </m:r>
                          </m:e>
                        </m:acc>
                      </m:e>
                    </m:d>
                    <m:r>
                      <a:rPr lang="en-US" altLang="zh-TW" sz="2000" i="1" dirty="0" smtClean="0">
                        <a:latin typeface="Cambria Math"/>
                      </a:rPr>
                      <m:t>= </m:t>
                    </m:r>
                    <m:r>
                      <a:rPr lang="en-US" altLang="zh-TW" sz="2000" i="1" dirty="0" err="1">
                        <a:latin typeface="Cambria Math"/>
                      </a:rPr>
                      <m:t>𝑐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>
                        <a:latin typeface="Cambria Math"/>
                      </a:rPr>
                      <m:t>+ </m:t>
                    </m:r>
                    <m:r>
                      <a:rPr lang="en-US" altLang="zh-TW" sz="2000" i="1" dirty="0" err="1">
                        <a:latin typeface="Cambria Math"/>
                      </a:rPr>
                      <m:t>𝑐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𝑏</m:t>
                        </m:r>
                      </m:e>
                    </m:acc>
                  </m:oMath>
                </a14:m>
                <a:endParaRPr lang="fr-FR" altLang="zh-TW" sz="20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𝑐</m:t>
                        </m:r>
                        <m:r>
                          <a:rPr lang="en-US" altLang="zh-TW" sz="2000" i="1" dirty="0">
                            <a:latin typeface="Cambria Math"/>
                          </a:rPr>
                          <m:t> + </m:t>
                        </m:r>
                        <m:r>
                          <a:rPr lang="en-US" altLang="zh-TW" sz="2000" i="1" dirty="0">
                            <a:latin typeface="Cambria Math"/>
                          </a:rPr>
                          <m:t>𝑑</m:t>
                        </m:r>
                      </m:e>
                    </m:d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>
                        <a:latin typeface="Cambria Math"/>
                      </a:rPr>
                      <m:t>= </m:t>
                    </m:r>
                    <m:r>
                      <a:rPr lang="en-US" altLang="zh-TW" sz="2000" i="1" dirty="0" err="1">
                        <a:latin typeface="Cambria Math"/>
                      </a:rPr>
                      <m:t>𝑐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>
                        <a:latin typeface="Cambria Math"/>
                      </a:rPr>
                      <m:t>+ </m:t>
                    </m:r>
                    <m:r>
                      <a:rPr lang="en-US" altLang="zh-TW" sz="2000" i="1" dirty="0" smtClean="0">
                        <a:latin typeface="Cambria Math"/>
                      </a:rPr>
                      <m:t>𝑑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endParaRPr lang="fr-FR" altLang="zh-TW" sz="2000" dirty="0" smtClean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altLang="zh-TW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 dirty="0" smtClean="0">
                            <a:latin typeface="Cambria Math"/>
                          </a:rPr>
                          <m:t>𝑐𝑑</m:t>
                        </m:r>
                      </m:e>
                    </m:d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=</m:t>
                    </m:r>
                    <m:r>
                      <a:rPr lang="en-US" altLang="zh-TW" sz="2000" i="1" dirty="0" smtClean="0">
                        <a:latin typeface="Cambria Math"/>
                      </a:rPr>
                      <m:t>𝑐</m:t>
                    </m:r>
                    <m:r>
                      <a:rPr lang="en-US" altLang="zh-TW" sz="2000" i="1" dirty="0" smtClean="0"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en-US" altLang="zh-TW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zh-TW" sz="2000" i="1" dirty="0" smtClean="0">
                            <a:latin typeface="Cambria Math"/>
                          </a:rPr>
                          <m:t>𝑑</m:t>
                        </m:r>
                        <m:acc>
                          <m:accPr>
                            <m:chr m:val="⃗"/>
                            <m:ctrlPr>
                              <a:rPr lang="en-US" altLang="zh-TW" sz="2000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zh-TW" sz="2000" i="1" dirty="0">
                                <a:latin typeface="Cambria Math"/>
                              </a:rPr>
                              <m:t>𝑎</m:t>
                            </m:r>
                          </m:e>
                        </m:acc>
                      </m:e>
                    </m:d>
                    <m:r>
                      <a:rPr lang="en-US" altLang="zh-TW" sz="2000" i="1" dirty="0" smtClean="0">
                        <a:latin typeface="Cambria Math"/>
                      </a:rPr>
                      <m:t>        </m:t>
                    </m:r>
                  </m:oMath>
                </a14:m>
                <a:endParaRPr lang="fr-FR" altLang="zh-TW" sz="20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 </m:t>
                    </m:r>
                    <m:r>
                      <a:rPr lang="fr-FR" altLang="zh-TW" sz="2000" b="0" i="1" dirty="0" smtClean="0">
                        <a:latin typeface="Cambria Math"/>
                      </a:rPr>
                      <m:t>1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 smtClean="0">
                        <a:latin typeface="Cambria Math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</m:oMath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endParaRPr lang="en-US" altLang="zh-TW" sz="2000" dirty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756" t="-1236" r="-756" b="-10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113432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A vector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𝑣</m:t>
                    </m:r>
                  </m:oMath>
                </a14:m>
                <a:r>
                  <a:rPr lang="en-US" altLang="zh-TW" sz="2000" dirty="0" smtClean="0"/>
                  <a:t> is called unit vector if it has unit length i.e.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altLang="zh-TW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TW" sz="2000" b="0" i="1" smtClean="0">
                            <a:latin typeface="Cambria Math"/>
                          </a:rPr>
                          <m:t>𝑣</m:t>
                        </m:r>
                      </m:e>
                    </m:d>
                    <m:r>
                      <a:rPr lang="fr-FR" altLang="zh-TW" sz="20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altLang="zh-TW" sz="2000" dirty="0" smtClean="0"/>
                  <a:t>. The unit vectors along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𝑥</m:t>
                    </m:r>
                    <m:r>
                      <a:rPr lang="fr-FR" altLang="zh-TW" sz="2000" b="0" i="1" smtClean="0">
                        <a:latin typeface="Cambria Math"/>
                      </a:rPr>
                      <m:t>,</m:t>
                    </m:r>
                    <m:r>
                      <a:rPr lang="fr-FR" altLang="zh-TW" sz="2000" b="0" i="1" smtClean="0">
                        <a:latin typeface="Cambria Math"/>
                      </a:rPr>
                      <m:t>𝑦</m:t>
                    </m:r>
                    <m:r>
                      <a:rPr lang="fr-FR" altLang="zh-TW" sz="2000" b="0" i="1" smtClean="0">
                        <a:latin typeface="Cambria Math"/>
                      </a:rPr>
                      <m:t>,</m:t>
                    </m:r>
                    <m:r>
                      <a:rPr lang="fr-FR" altLang="zh-TW" sz="2000" b="0" i="1" smtClean="0">
                        <a:latin typeface="Cambria Math"/>
                      </a:rPr>
                      <m:t>𝑧</m:t>
                    </m:r>
                    <m:r>
                      <a:rPr lang="fr-FR" altLang="zh-TW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altLang="zh-TW" sz="2000" dirty="0" smtClean="0"/>
                  <a:t>axes are respectively denoted by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𝑖</m:t>
                    </m:r>
                    <m:r>
                      <a:rPr lang="fr-FR" altLang="zh-TW" sz="2000" b="0" i="1" smtClean="0">
                        <a:latin typeface="Cambria Math"/>
                      </a:rPr>
                      <m:t>,</m:t>
                    </m:r>
                    <m:r>
                      <a:rPr lang="fr-FR" altLang="zh-TW" sz="2000" b="0" i="1" smtClean="0">
                        <a:latin typeface="Cambria Math"/>
                      </a:rPr>
                      <m:t>𝑗</m:t>
                    </m:r>
                  </m:oMath>
                </a14:m>
                <a:r>
                  <a:rPr lang="en-US" altLang="zh-TW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𝑘</m:t>
                    </m:r>
                    <m:r>
                      <a:rPr lang="fr-FR" altLang="zh-TW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altLang="zh-TW" sz="2000" dirty="0" smtClean="0"/>
                  <a:t/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sz="2000" i="1" dirty="0" smtClean="0">
                          <a:latin typeface="Cambria Math"/>
                        </a:rPr>
                        <m:t>𝑖</m:t>
                      </m:r>
                      <m:r>
                        <a:rPr lang="en-US" altLang="zh-TW" sz="2000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fr-FR" altLang="zh-TW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 dirty="0" smtClean="0">
                              <a:latin typeface="Cambria Math"/>
                            </a:rPr>
                            <m:t>1,0,0</m:t>
                          </m:r>
                        </m:e>
                      </m:d>
                      <m:r>
                        <a:rPr lang="fr-FR" altLang="zh-TW" sz="2000" b="0" i="1" dirty="0" smtClean="0">
                          <a:latin typeface="Cambria Math"/>
                        </a:rPr>
                        <m:t>,</m:t>
                      </m:r>
                      <m:r>
                        <a:rPr lang="en-US" altLang="zh-TW" sz="2000" i="1" dirty="0" smtClean="0">
                          <a:latin typeface="Cambria Math"/>
                        </a:rPr>
                        <m:t>   </m:t>
                      </m:r>
                    </m:oMath>
                  </m:oMathPara>
                </a14:m>
                <a:endParaRPr lang="fr-FR" altLang="zh-TW" sz="20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TW" sz="2000" i="1" dirty="0" smtClean="0">
                          <a:latin typeface="Cambria Math"/>
                        </a:rPr>
                        <m:t>𝑗</m:t>
                      </m:r>
                      <m:r>
                        <a:rPr lang="en-US" altLang="zh-TW" sz="2000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fr-FR" altLang="zh-TW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TW" sz="2000" i="1" dirty="0" smtClean="0">
                              <a:latin typeface="Cambria Math"/>
                            </a:rPr>
                            <m:t>0,1,0</m:t>
                          </m:r>
                        </m:e>
                      </m:d>
                      <m:r>
                        <a:rPr lang="fr-FR" altLang="zh-TW" sz="2000" b="0" i="1" dirty="0" smtClean="0">
                          <a:latin typeface="Cambria Math"/>
                        </a:rPr>
                        <m:t>,</m:t>
                      </m:r>
                      <m:r>
                        <a:rPr lang="en-US" altLang="zh-TW" sz="2000" i="1" dirty="0" smtClean="0">
                          <a:latin typeface="Cambria Math"/>
                        </a:rPr>
                        <m:t>   </m:t>
                      </m:r>
                    </m:oMath>
                  </m:oMathPara>
                </a14:m>
                <a:endParaRPr lang="fr-FR" altLang="zh-TW" sz="200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𝑘</m:t>
                    </m:r>
                    <m:r>
                      <a:rPr lang="en-US" altLang="zh-TW" sz="2000" i="1" dirty="0" smtClean="0">
                        <a:latin typeface="Cambria Math"/>
                      </a:rPr>
                      <m:t>=(0,0</m:t>
                    </m:r>
                    <m:r>
                      <a:rPr lang="en-US" altLang="zh-TW" sz="2000" i="1" dirty="0" smtClean="0">
                        <a:latin typeface="Cambria Math"/>
                      </a:rPr>
                      <m:t>,1)</m:t>
                    </m:r>
                  </m:oMath>
                </a14:m>
                <a:r>
                  <a:rPr lang="en-US" altLang="zh-TW" sz="2000" dirty="0" smtClean="0"/>
                  <a:t>.</a:t>
                </a:r>
                <a:endParaRPr lang="en-US" altLang="zh-TW" sz="2000" dirty="0"/>
              </a:p>
              <a:p>
                <a:endParaRPr lang="en-US" altLang="zh-TW" sz="2000" dirty="0"/>
              </a:p>
              <a:p>
                <a:pPr marL="0" indent="0">
                  <a:buNone/>
                </a:pPr>
                <a:r>
                  <a:rPr lang="en-US" altLang="zh-TW" sz="2000" dirty="0"/>
                  <a:t>These vectors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𝑖</m:t>
                    </m:r>
                    <m:r>
                      <a:rPr lang="en-US" altLang="zh-TW" sz="2000" i="1" dirty="0" smtClean="0">
                        <a:latin typeface="Cambria Math"/>
                      </a:rPr>
                      <m:t> , </m:t>
                    </m:r>
                    <m:r>
                      <a:rPr lang="fr-FR" altLang="zh-TW" sz="2000" b="0" i="1" dirty="0" smtClean="0">
                        <a:latin typeface="Cambria Math"/>
                      </a:rPr>
                      <m:t>𝑗</m:t>
                    </m:r>
                  </m:oMath>
                </a14:m>
                <a:r>
                  <a:rPr lang="en-US" altLang="zh-TW" sz="2000" dirty="0"/>
                  <a:t> , and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 </m:t>
                    </m:r>
                    <m:r>
                      <a:rPr lang="en-US" altLang="zh-TW" sz="2000" i="1" dirty="0" smtClean="0">
                        <a:latin typeface="Cambria Math"/>
                      </a:rPr>
                      <m:t>𝑘</m:t>
                    </m:r>
                    <m:r>
                      <a:rPr lang="en-US" altLang="zh-TW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/>
                  <a:t>are </a:t>
                </a:r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altLang="zh-TW" sz="2000" dirty="0" smtClean="0"/>
                  <a:t>called </a:t>
                </a:r>
                <a:r>
                  <a:rPr lang="en-US" altLang="zh-TW" sz="2000" dirty="0"/>
                  <a:t>the </a:t>
                </a:r>
                <a:r>
                  <a:rPr lang="en-US" altLang="zh-TW" sz="2000" dirty="0" smtClean="0">
                    <a:solidFill>
                      <a:srgbClr val="C00000"/>
                    </a:solidFill>
                  </a:rPr>
                  <a:t>standard </a:t>
                </a:r>
                <a:r>
                  <a:rPr lang="en-US" altLang="zh-TW" sz="2000" dirty="0">
                    <a:solidFill>
                      <a:srgbClr val="C00000"/>
                    </a:solidFill>
                  </a:rPr>
                  <a:t>basis vectors</a:t>
                </a:r>
                <a:r>
                  <a:rPr lang="en-US" altLang="zh-TW" sz="2000" dirty="0" smtClean="0">
                    <a:solidFill>
                      <a:srgbClr val="C00000"/>
                    </a:solidFill>
                  </a:rPr>
                  <a:t>.</a:t>
                </a:r>
              </a:p>
              <a:p>
                <a:pPr marL="0" indent="0">
                  <a:buNone/>
                </a:pPr>
                <a:endParaRPr lang="en-US" altLang="zh-TW" sz="2000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en-US" altLang="zh-TW" sz="2000" dirty="0" smtClean="0">
                    <a:solidFill>
                      <a:schemeClr val="tx1"/>
                    </a:solidFill>
                  </a:rPr>
                  <a:t>Any vector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fr-FR" altLang="zh-TW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fr-FR" altLang="zh-TW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 smtClean="0">
                    <a:solidFill>
                      <a:schemeClr val="tx1"/>
                    </a:solidFill>
                  </a:rPr>
                  <a:t> can be written as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TW" sz="2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𝑖</m:t>
                      </m:r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𝑗</m:t>
                      </m:r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𝑘</m:t>
                      </m:r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altLang="zh-TW" sz="2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altLang="zh-TW" sz="2000" dirty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3"/>
                <a:stretch>
                  <a:fillRect l="-756" t="-494" b="-8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2203" y="2132856"/>
            <a:ext cx="4184253" cy="3081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77154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en-US" altLang="zh-TW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altLang="zh-TW" sz="2000" i="1">
                        <a:latin typeface="Cambria Math"/>
                      </a:rPr>
                      <m:t>𝑎</m:t>
                    </m:r>
                    <m:r>
                      <a:rPr lang="fr-FR" altLang="zh-TW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fr-FR" altLang="zh-TW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 smtClean="0"/>
                  <a:t>and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𝑏</m:t>
                    </m:r>
                    <m:r>
                      <a:rPr lang="fr-FR" altLang="zh-TW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fr-FR" altLang="zh-TW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/>
                  <a:t>, then the </a:t>
                </a:r>
                <a:r>
                  <a:rPr lang="en-US" altLang="zh-TW" sz="2000" dirty="0">
                    <a:solidFill>
                      <a:srgbClr val="C00000"/>
                    </a:solidFill>
                  </a:rPr>
                  <a:t>dot product </a:t>
                </a:r>
                <a:r>
                  <a:rPr lang="en-US" altLang="zh-TW" sz="2000" dirty="0"/>
                  <a:t>of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𝑎</m:t>
                    </m:r>
                    <m:r>
                      <a:rPr lang="en-US" altLang="zh-TW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/>
                  <a:t>and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altLang="zh-TW" sz="2000" dirty="0"/>
                  <a:t> is the number </a:t>
                </a:r>
                <a14:m>
                  <m:oMath xmlns:m="http://schemas.openxmlformats.org/officeDocument/2006/math">
                    <m:r>
                      <a:rPr lang="en-US" altLang="zh-TW" sz="2000" i="1" dirty="0" smtClean="0">
                        <a:latin typeface="Cambria Math"/>
                      </a:rPr>
                      <m:t>𝑎</m:t>
                    </m:r>
                    <m:r>
                      <a:rPr lang="en-US" altLang="zh-TW" sz="2000" i="1" dirty="0" smtClean="0">
                        <a:latin typeface="Cambria Math"/>
                      </a:rPr>
                      <m:t>‧</m:t>
                    </m:r>
                    <m:r>
                      <a:rPr lang="en-US" altLang="zh-TW" sz="2000" i="1" dirty="0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altLang="zh-TW" sz="2000" dirty="0"/>
                  <a:t/>
                </a:r>
                <a:r>
                  <a:rPr lang="en-US" altLang="zh-TW" sz="2000" dirty="0" smtClean="0"/>
                  <a:t>given by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TW" sz="20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altLang="zh-TW" sz="2000" b="0" i="1" smtClean="0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altLang="zh-TW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fr-FR" altLang="zh-TW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altLang="zh-TW" sz="200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altLang="zh-TW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Properties of dot production: </a:t>
                </a:r>
                <a:r>
                  <a:rPr lang="en-US" altLang="zh-TW" sz="2000" dirty="0"/>
                  <a:t>If</a:t>
                </a:r>
                <a14:m>
                  <m:oMath xmlns:m="http://schemas.openxmlformats.org/officeDocument/2006/math">
                    <m:r>
                      <a:rPr lang="fr-FR" altLang="zh-TW" sz="2000" dirty="0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 </m:t>
                        </m:r>
                        <m:r>
                          <a:rPr lang="fr-FR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>
                        <a:latin typeface="Cambria Math"/>
                      </a:rPr>
                      <m:t>,</m:t>
                    </m:r>
                    <m:r>
                      <a:rPr lang="fr-FR" altLang="zh-TW" sz="2000" i="1" dirty="0">
                        <a:latin typeface="Cambria Math"/>
                      </a:rPr>
                      <m:t>  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TW" sz="2000" i="1" dirty="0">
                        <a:latin typeface="Cambria Math"/>
                      </a:rPr>
                      <m:t>, </m:t>
                    </m:r>
                  </m:oMath>
                </a14:m>
                <a:r>
                  <a:rPr lang="en-US" altLang="zh-TW" sz="2000" dirty="0"/>
                  <a:t>and</a:t>
                </a:r>
                <a14:m>
                  <m:oMath xmlns:m="http://schemas.openxmlformats.org/officeDocument/2006/math">
                    <m:r>
                      <a:rPr lang="fr-FR" altLang="zh-TW" sz="2000" dirty="0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altLang="zh-TW" sz="2000" dirty="0"/>
                  <a:t/>
                </a:r>
                <a:r>
                  <a:rPr lang="en-US" altLang="zh-TW" sz="2000" dirty="0"/>
                  <a:t>are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altLang="zh-TW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altLang="zh-TW" sz="20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altLang="zh-TW" sz="20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/>
                      </a:rPr>
                      <m:t>𝑐</m:t>
                    </m:r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/>
                      </a:rPr>
                      <m:t>𝑑</m:t>
                    </m:r>
                    <m:r>
                      <a:rPr lang="fr-FR" altLang="zh-TW" sz="2000" b="0" i="1" dirty="0" smtClean="0">
                        <a:latin typeface="Cambria Math"/>
                      </a:rPr>
                      <m:t> </m:t>
                    </m:r>
                    <m:r>
                      <a:rPr lang="fr-FR" altLang="zh-TW" sz="2000" b="0" i="1" dirty="0" smtClean="0">
                        <a:latin typeface="Cambria Math"/>
                      </a:rPr>
                      <m:t>𝑖𝑠</m:t>
                    </m:r>
                  </m:oMath>
                </a14:m>
                <a:r>
                  <a:rPr lang="en-US" altLang="zh-TW" sz="2000" dirty="0" smtClean="0"/>
                  <a:t>scalar, </a:t>
                </a:r>
                <a:r>
                  <a:rPr lang="en-US" altLang="zh-TW" sz="2000" dirty="0"/>
                  <a:t>then</a:t>
                </a:r>
                <a:endParaRPr lang="en-US" altLang="zh-TW" sz="2000" dirty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756" t="-494" r="-1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31406379"/>
              </p:ext>
            </p:extLst>
          </p:nvPr>
        </p:nvGraphicFramePr>
        <p:xfrm>
          <a:off x="755577" y="3106789"/>
          <a:ext cx="1296144" cy="594718"/>
        </p:xfrm>
        <a:graphic>
          <a:graphicData uri="http://schemas.openxmlformats.org/presentationml/2006/ole">
            <p:oleObj spid="_x0000_s71822" name="Equation" r:id="rId5" imgW="609480" imgH="279360" progId="Equation.3">
              <p:embed/>
            </p:oleObj>
          </a:graphicData>
        </a:graphic>
      </p:graphicFrame>
      <p:graphicFrame>
        <p:nvGraphicFramePr>
          <p:cNvPr id="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3861067"/>
              </p:ext>
            </p:extLst>
          </p:nvPr>
        </p:nvGraphicFramePr>
        <p:xfrm>
          <a:off x="755576" y="3770363"/>
          <a:ext cx="1440160" cy="388522"/>
        </p:xfrm>
        <a:graphic>
          <a:graphicData uri="http://schemas.openxmlformats.org/presentationml/2006/ole">
            <p:oleObj spid="_x0000_s71823" name="方程式" r:id="rId6" imgW="660113" imgH="177723" progId="Equation.3">
              <p:embed/>
            </p:oleObj>
          </a:graphicData>
        </a:graphic>
      </p:graphicFrame>
      <p:graphicFrame>
        <p:nvGraphicFramePr>
          <p:cNvPr id="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1006298"/>
              </p:ext>
            </p:extLst>
          </p:nvPr>
        </p:nvGraphicFramePr>
        <p:xfrm>
          <a:off x="755576" y="4293096"/>
          <a:ext cx="2880320" cy="444025"/>
        </p:xfrm>
        <a:graphic>
          <a:graphicData uri="http://schemas.openxmlformats.org/presentationml/2006/ole">
            <p:oleObj spid="_x0000_s71824" name="方程式" r:id="rId7" imgW="1320227" imgH="203112" progId="Equation.3">
              <p:embed/>
            </p:oleObj>
          </a:graphicData>
        </a:graphic>
      </p:graphicFrame>
      <p:graphicFrame>
        <p:nvGraphicFramePr>
          <p:cNvPr id="1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48843056"/>
              </p:ext>
            </p:extLst>
          </p:nvPr>
        </p:nvGraphicFramePr>
        <p:xfrm>
          <a:off x="690563" y="4868863"/>
          <a:ext cx="3305373" cy="420608"/>
        </p:xfrm>
        <a:graphic>
          <a:graphicData uri="http://schemas.openxmlformats.org/presentationml/2006/ole">
            <p:oleObj spid="_x0000_s71825" name="Equation" r:id="rId8" imgW="1600200" imgH="203040" progId="Equation.3">
              <p:embed/>
            </p:oleObj>
          </a:graphicData>
        </a:graphic>
      </p:graphicFrame>
      <p:graphicFrame>
        <p:nvGraphicFramePr>
          <p:cNvPr id="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609320"/>
              </p:ext>
            </p:extLst>
          </p:nvPr>
        </p:nvGraphicFramePr>
        <p:xfrm>
          <a:off x="755576" y="5301209"/>
          <a:ext cx="1152128" cy="403776"/>
        </p:xfrm>
        <a:graphic>
          <a:graphicData uri="http://schemas.openxmlformats.org/presentationml/2006/ole">
            <p:oleObj spid="_x0000_s71826" name="Equation" r:id="rId9" imgW="507960" imgH="177480" progId="Equation.3">
              <p:embed/>
            </p:oleObj>
          </a:graphicData>
        </a:graphic>
      </p:graphicFrame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Dot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product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01423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Dot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product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Theorems: </a:t>
                </a:r>
              </a:p>
              <a:p>
                <a:r>
                  <a:rPr lang="en-US" altLang="zh-TW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altLang="zh-TW" sz="2000" dirty="0" smtClean="0"/>
                  <a:t> is the angle between the vectors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𝑏</m:t>
                    </m:r>
                    <m:r>
                      <a:rPr lang="fr-FR" altLang="zh-TW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altLang="zh-TW" sz="2000" dirty="0" smtClean="0"/>
                  <a:t> then </a:t>
                </a:r>
              </a:p>
              <a:p>
                <a:pPr marL="0" indent="0">
                  <a:buNone/>
                </a:pPr>
                <a:endParaRPr lang="en-US" altLang="zh-TW" sz="2000" dirty="0"/>
              </a:p>
              <a:p>
                <a:pPr marL="0" indent="0">
                  <a:buNone/>
                </a:pPr>
                <a:endParaRPr lang="en-US" altLang="zh-TW" sz="2000" dirty="0" smtClean="0"/>
              </a:p>
              <a:p>
                <a:r>
                  <a:rPr lang="en-US" altLang="zh-TW" sz="2000" dirty="0" smtClean="0"/>
                  <a:t>Two </a:t>
                </a:r>
                <a:r>
                  <a:rPr lang="en-US" altLang="zh-TW" sz="2000" dirty="0"/>
                  <a:t>vectors a</a:t>
                </a:r>
                <a:r>
                  <a:rPr lang="en-US" altLang="zh-TW" sz="2000" b="1" dirty="0"/>
                  <a:t/>
                </a:r>
                <a:r>
                  <a:rPr lang="en-US" altLang="zh-TW" sz="2000" dirty="0"/>
                  <a:t>and b</a:t>
                </a:r>
                <a:r>
                  <a:rPr lang="en-US" altLang="zh-TW" sz="2000" b="1" dirty="0"/>
                  <a:t/>
                </a:r>
                <a:r>
                  <a:rPr lang="en-US" altLang="zh-TW" sz="2000" dirty="0"/>
                  <a:t>are orthogonal if </a:t>
                </a:r>
                <a:r>
                  <a:rPr lang="en-US" altLang="zh-TW" sz="2000" dirty="0" smtClean="0"/>
                  <a:t>and only </a:t>
                </a:r>
                <a:r>
                  <a:rPr lang="en-US" altLang="zh-TW" sz="2000" dirty="0"/>
                  <a:t>if </a:t>
                </a:r>
                <a14:m>
                  <m:oMath xmlns:m="http://schemas.openxmlformats.org/officeDocument/2006/math">
                    <m:r>
                      <a:rPr lang="en-US" altLang="zh-TW" sz="2000" b="0" i="1" dirty="0" smtClean="0">
                        <a:latin typeface="Cambria Math"/>
                      </a:rPr>
                      <m:t>𝑎</m:t>
                    </m:r>
                    <m:r>
                      <a:rPr lang="en-US" altLang="zh-TW" sz="2000" b="0" i="1" dirty="0" smtClean="0">
                        <a:latin typeface="Cambria Math"/>
                      </a:rPr>
                      <m:t>‧</m:t>
                    </m:r>
                    <m:r>
                      <a:rPr lang="en-US" altLang="zh-TW" sz="2000" b="0" i="1" dirty="0" smtClean="0">
                        <a:latin typeface="Cambria Math"/>
                      </a:rPr>
                      <m:t>𝑏</m:t>
                    </m:r>
                    <m:r>
                      <a:rPr lang="en-US" altLang="zh-TW" sz="2000" b="0" i="1" dirty="0">
                        <a:latin typeface="Cambria Math"/>
                      </a:rPr>
                      <m:t> = 0.</m:t>
                    </m:r>
                  </m:oMath>
                </a14:m>
                <a:endParaRPr lang="fr-FR" altLang="zh-TW" sz="2000" b="0" dirty="0" smtClean="0"/>
              </a:p>
              <a:p>
                <a:r>
                  <a:rPr lang="en-US" altLang="zh-TW" sz="2000" dirty="0" smtClean="0"/>
                  <a:t>If </a:t>
                </a:r>
                <a:r>
                  <a:rPr lang="en-US" altLang="zh-TW" sz="2000" dirty="0"/>
                  <a:t>S is the foot of the perpendicular from R to the line containing </a:t>
                </a:r>
                <a:r>
                  <a:rPr lang="en-US" altLang="zh-TW" sz="1800" i="1" dirty="0"/>
                  <a:t>PQ</a:t>
                </a:r>
                <a:r>
                  <a:rPr lang="en-US" altLang="zh-TW" sz="2000" dirty="0"/>
                  <a:t>, then the vector with representation </a:t>
                </a:r>
                <a:r>
                  <a:rPr lang="en-US" altLang="zh-TW" sz="1800" i="1" dirty="0"/>
                  <a:t>PS</a:t>
                </a:r>
                <a:r>
                  <a:rPr lang="en-US" altLang="zh-TW" sz="2000" i="1" dirty="0"/>
                  <a:t/>
                </a:r>
                <a:r>
                  <a:rPr lang="en-US" altLang="zh-TW" sz="2000" dirty="0"/>
                  <a:t>is called the </a:t>
                </a:r>
                <a:r>
                  <a:rPr lang="en-US" altLang="zh-TW" sz="2000" b="1" dirty="0"/>
                  <a:t>vector projection </a:t>
                </a:r>
                <a:r>
                  <a:rPr lang="en-US" altLang="zh-TW" sz="2000" dirty="0"/>
                  <a:t>of b onto a and is denoted by </a:t>
                </a:r>
                <a:r>
                  <a:rPr lang="en-US" altLang="zh-TW" sz="2000" dirty="0" err="1"/>
                  <a:t>prjo</a:t>
                </a:r>
                <a:r>
                  <a:rPr lang="en-US" altLang="zh-TW" sz="2000" baseline="-25000" dirty="0" err="1"/>
                  <a:t>a</a:t>
                </a:r>
                <a:r>
                  <a:rPr lang="en-US" altLang="zh-TW" sz="2000" dirty="0"/>
                  <a:t/>
                </a:r>
                <a:r>
                  <a:rPr lang="en-US" altLang="zh-TW" sz="2000" dirty="0" smtClean="0"/>
                  <a:t>b</a:t>
                </a:r>
              </a:p>
              <a:p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𝑖</m:t>
                    </m:r>
                    <m:r>
                      <a:rPr lang="fr-FR" altLang="zh-TW" sz="2000" b="0" i="1" smtClean="0">
                        <a:latin typeface="Cambria Math"/>
                      </a:rPr>
                      <m:t>.</m:t>
                    </m:r>
                    <m:r>
                      <a:rPr lang="fr-FR" altLang="zh-TW" sz="2000" b="0" i="1" smtClean="0">
                        <a:latin typeface="Cambria Math"/>
                      </a:rPr>
                      <m:t>𝑖</m:t>
                    </m:r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r>
                      <a:rPr lang="fr-FR" altLang="zh-TW" sz="2000" b="0" i="1" smtClean="0">
                        <a:latin typeface="Cambria Math"/>
                      </a:rPr>
                      <m:t>𝑗</m:t>
                    </m:r>
                    <m:r>
                      <a:rPr lang="fr-FR" altLang="zh-TW" sz="2000" b="0" i="1" smtClean="0">
                        <a:latin typeface="Cambria Math"/>
                      </a:rPr>
                      <m:t>.</m:t>
                    </m:r>
                    <m:r>
                      <a:rPr lang="fr-FR" altLang="zh-TW" sz="2000" b="0" i="1" smtClean="0">
                        <a:latin typeface="Cambria Math"/>
                      </a:rPr>
                      <m:t>𝑗</m:t>
                    </m:r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r>
                      <a:rPr lang="fr-FR" altLang="zh-TW" sz="2000" b="0" i="1" smtClean="0">
                        <a:latin typeface="Cambria Math"/>
                      </a:rPr>
                      <m:t>𝑘</m:t>
                    </m:r>
                    <m:r>
                      <a:rPr lang="fr-FR" altLang="zh-TW" sz="2000" b="0" i="1" smtClean="0">
                        <a:latin typeface="Cambria Math"/>
                      </a:rPr>
                      <m:t>.</m:t>
                    </m:r>
                    <m:r>
                      <a:rPr lang="fr-FR" altLang="zh-TW" sz="2000" b="0" i="1" smtClean="0">
                        <a:latin typeface="Cambria Math"/>
                      </a:rPr>
                      <m:t>𝑘</m:t>
                    </m:r>
                    <m:r>
                      <a:rPr lang="fr-FR" altLang="zh-TW" sz="2000" b="0" i="1" smtClean="0">
                        <a:latin typeface="Cambria Math"/>
                      </a:rPr>
                      <m:t>=1 </m:t>
                    </m:r>
                  </m:oMath>
                </a14:m>
                <a:r>
                  <a:rPr lang="en-US" altLang="zh-TW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𝑖</m:t>
                    </m:r>
                    <m:r>
                      <a:rPr lang="fr-FR" altLang="zh-TW" sz="2000" b="0" i="1" smtClean="0">
                        <a:latin typeface="Cambria Math"/>
                      </a:rPr>
                      <m:t>.</m:t>
                    </m:r>
                    <m:r>
                      <a:rPr lang="fr-FR" altLang="zh-TW" sz="2000" b="0" i="1" smtClean="0">
                        <a:latin typeface="Cambria Math"/>
                      </a:rPr>
                      <m:t>𝑗</m:t>
                    </m:r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r>
                      <a:rPr lang="fr-FR" altLang="zh-TW" sz="2000" b="0" i="1" smtClean="0">
                        <a:latin typeface="Cambria Math"/>
                      </a:rPr>
                      <m:t>𝑗</m:t>
                    </m:r>
                    <m:r>
                      <a:rPr lang="fr-FR" altLang="zh-TW" sz="2000" b="0" i="1" smtClean="0">
                        <a:latin typeface="Cambria Math"/>
                      </a:rPr>
                      <m:t>.</m:t>
                    </m:r>
                    <m:r>
                      <a:rPr lang="fr-FR" altLang="zh-TW" sz="2000" b="0" i="1" smtClean="0">
                        <a:latin typeface="Cambria Math"/>
                      </a:rPr>
                      <m:t>𝑘</m:t>
                    </m:r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r>
                      <a:rPr lang="fr-FR" altLang="zh-TW" sz="2000" b="0" i="1" smtClean="0">
                        <a:latin typeface="Cambria Math"/>
                      </a:rPr>
                      <m:t>𝑘</m:t>
                    </m:r>
                    <m:r>
                      <a:rPr lang="fr-FR" altLang="zh-TW" sz="2000" b="0" i="1" smtClean="0">
                        <a:latin typeface="Cambria Math"/>
                      </a:rPr>
                      <m:t>.</m:t>
                    </m:r>
                    <m:r>
                      <a:rPr lang="fr-FR" altLang="zh-TW" sz="2000" b="0" i="1" smtClean="0">
                        <a:latin typeface="Cambria Math"/>
                      </a:rPr>
                      <m:t>𝑖</m:t>
                    </m:r>
                    <m:r>
                      <a:rPr lang="fr-FR" altLang="zh-TW" sz="2000" b="0" i="1" smtClean="0">
                        <a:latin typeface="Cambria Math"/>
                      </a:rPr>
                      <m:t>=0</m:t>
                    </m:r>
                  </m:oMath>
                </a14:m>
                <a:endParaRPr lang="en-US" altLang="zh-TW" sz="2000" dirty="0" smtClean="0"/>
              </a:p>
              <a:p>
                <a:endParaRPr lang="en-US" altLang="zh-TW" sz="2000" dirty="0"/>
              </a:p>
              <a:p>
                <a:pPr marL="0" indent="0">
                  <a:buNone/>
                </a:pPr>
                <a:endParaRPr lang="en-US" altLang="zh-TW" sz="2000" dirty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756" t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92290306"/>
              </p:ext>
            </p:extLst>
          </p:nvPr>
        </p:nvGraphicFramePr>
        <p:xfrm>
          <a:off x="2483768" y="2161439"/>
          <a:ext cx="2162051" cy="547481"/>
        </p:xfrm>
        <a:graphic>
          <a:graphicData uri="http://schemas.openxmlformats.org/presentationml/2006/ole">
            <p:oleObj spid="_x0000_s73752" name="方程式" r:id="rId5" imgW="1002865" imgH="253890" progId="Equation.3">
              <p:embed/>
            </p:oleObj>
          </a:graphicData>
        </a:graphic>
      </p:graphicFrame>
      <p:pic>
        <p:nvPicPr>
          <p:cNvPr id="7271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6208" y="4797152"/>
            <a:ext cx="4308335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408121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TW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Determinant:</a:t>
                </a:r>
              </a:p>
              <a:p>
                <a:pPr marL="0" indent="0">
                  <a:buNone/>
                </a:pPr>
                <a:endParaRPr lang="en-US" altLang="zh-TW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en-US" altLang="zh-TW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endParaRPr lang="en-US" altLang="zh-TW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en-US" altLang="zh-TW" sz="2000" dirty="0"/>
                  <a:t>If </a:t>
                </a:r>
                <a14:m>
                  <m:oMath xmlns:m="http://schemas.openxmlformats.org/officeDocument/2006/math">
                    <m:r>
                      <a:rPr lang="fr-FR" altLang="zh-TW" sz="2000" i="1">
                        <a:latin typeface="Cambria Math"/>
                      </a:rPr>
                      <m:t>𝑎</m:t>
                    </m:r>
                    <m:r>
                      <a:rPr lang="fr-FR" altLang="zh-TW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𝑎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fr-FR" altLang="zh-TW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/>
                  <a:t>and </a:t>
                </a:r>
                <a14:m>
                  <m:oMath xmlns:m="http://schemas.openxmlformats.org/officeDocument/2006/math">
                    <m:r>
                      <a:rPr lang="fr-FR" altLang="zh-TW" sz="2000" i="1">
                        <a:latin typeface="Cambria Math"/>
                      </a:rPr>
                      <m:t>𝑏</m:t>
                    </m:r>
                    <m:r>
                      <a:rPr lang="fr-FR" altLang="zh-TW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𝑏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fr-FR" altLang="zh-TW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/>
                  <a:t>, then the </a:t>
                </a:r>
                <a:r>
                  <a:rPr lang="en-US" altLang="zh-TW" sz="2000" dirty="0">
                    <a:solidFill>
                      <a:srgbClr val="C00000"/>
                    </a:solidFill>
                  </a:rPr>
                  <a:t>dot product </a:t>
                </a:r>
                <a:r>
                  <a:rPr lang="en-US" altLang="zh-TW" sz="2000" dirty="0"/>
                  <a:t>of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/>
                      </a:rPr>
                      <m:t>𝑎</m:t>
                    </m:r>
                    <m:r>
                      <a:rPr lang="en-US" altLang="zh-TW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/>
                  <a:t>and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/>
                      </a:rPr>
                      <m:t>𝑏</m:t>
                    </m:r>
                  </m:oMath>
                </a14:m>
                <a:r>
                  <a:rPr lang="en-US" altLang="zh-TW" sz="2000" dirty="0"/>
                  <a:t> is the </a:t>
                </a:r>
                <a:r>
                  <a:rPr lang="en-US" altLang="zh-TW" sz="2000" dirty="0"/>
                  <a:t>number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/>
                      </a:rPr>
                      <m:t>𝑎</m:t>
                    </m:r>
                    <m:r>
                      <a:rPr lang="en-US" altLang="zh-TW" sz="2000" i="1" dirty="0">
                        <a:latin typeface="Cambria Math"/>
                      </a:rPr>
                      <m:t>‧</m:t>
                    </m:r>
                    <m:r>
                      <a:rPr lang="en-US" altLang="zh-TW" sz="2000" i="1" dirty="0">
                        <a:latin typeface="Cambria Math"/>
                      </a:rPr>
                      <m:t>𝑏</m:t>
                    </m:r>
                  </m:oMath>
                </a14:m>
                <a:r>
                  <a:rPr lang="en-US" altLang="zh-TW" sz="2000" dirty="0"/>
                  <a:t/>
                </a:r>
                <a:r>
                  <a:rPr lang="en-US" altLang="zh-TW" sz="2000" dirty="0"/>
                  <a:t>given </a:t>
                </a:r>
                <a:r>
                  <a:rPr lang="en-US" altLang="zh-TW" sz="2000" dirty="0" smtClean="0"/>
                  <a:t>by</a:t>
                </a:r>
                <a:endParaRPr lang="en-US" altLang="zh-TW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𝑎</m:t>
                          </m:r>
                        </m:e>
                      </m:acc>
                      <m:r>
                        <a:rPr lang="fr-FR" altLang="zh-TW" sz="2000" i="1">
                          <a:latin typeface="Cambria Math"/>
                        </a:rPr>
                        <m:t> </m:t>
                      </m:r>
                      <m:r>
                        <a:rPr lang="fr-FR" altLang="zh-TW" sz="2000" i="1">
                          <a:latin typeface="Cambria Math"/>
                        </a:rPr>
                        <m:t>𝑋</m:t>
                      </m:r>
                      <m:r>
                        <a:rPr lang="fr-FR" altLang="zh-TW" sz="2000" i="1">
                          <a:latin typeface="Cambria Math"/>
                        </a:rPr>
                        <m:t> </m:t>
                      </m:r>
                      <m:acc>
                        <m:accPr>
                          <m:chr m:val="⃗"/>
                          <m:ctrlPr>
                            <a:rPr lang="en-US" altLang="zh-TW" sz="20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𝑏</m:t>
                          </m:r>
                        </m:e>
                      </m:acc>
                      <m:r>
                        <a:rPr lang="fr-FR" altLang="zh-TW" sz="20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(</m:t>
                          </m:r>
                          <m:r>
                            <a:rPr lang="fr-FR" altLang="zh-TW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fr-FR" altLang="zh-TW" sz="20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fr-FR" altLang="zh-TW" sz="2000" i="1">
                          <a:latin typeface="Cambria Math"/>
                        </a:rPr>
                        <m:t>,  </m:t>
                      </m:r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fr-FR" altLang="zh-TW" sz="20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fr-FR" altLang="zh-TW" sz="2000" i="1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       </m:t>
                          </m:r>
                          <m:r>
                            <a:rPr lang="fr-FR" altLang="zh-TW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fr-FR" altLang="zh-TW" sz="20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fr-FR" altLang="zh-TW" sz="20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fr-FR" altLang="zh-TW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altLang="zh-TW" sz="2000" b="0" i="1" smtClean="0">
                              <a:latin typeface="Cambria Math"/>
                            </a:rPr>
                            <m:t>𝑏</m:t>
                          </m:r>
                        </m:e>
                        <m:sub>
                          <m:r>
                            <a:rPr lang="fr-FR" altLang="zh-TW" sz="20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fr-FR" altLang="zh-TW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r-FR" altLang="zh-TW" sz="2000" b="0" dirty="0" smtClean="0"/>
              </a:p>
              <a:p>
                <a:pPr marL="0" indent="0">
                  <a:buNone/>
                </a:pPr>
                <a:endParaRPr lang="en-US" altLang="zh-TW" sz="2000" dirty="0" smtClean="0"/>
              </a:p>
              <a:p>
                <a:pPr marL="0" indent="0">
                  <a:buNone/>
                </a:pPr>
                <a:r>
                  <a:rPr lang="en-US" altLang="zh-TW" sz="2000" dirty="0" smtClean="0"/>
                  <a:t>In determinant form </a:t>
                </a:r>
              </a:p>
              <a:p>
                <a:pPr marL="0" indent="0">
                  <a:buNone/>
                </a:pPr>
                <a:r>
                  <a:rPr lang="en-US" altLang="zh-TW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/>
                </a:r>
                <a:endParaRPr lang="en-US" altLang="zh-TW" sz="2000" dirty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756" t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Cross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product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33236932"/>
              </p:ext>
            </p:extLst>
          </p:nvPr>
        </p:nvGraphicFramePr>
        <p:xfrm>
          <a:off x="2140526" y="1546117"/>
          <a:ext cx="4645459" cy="1312289"/>
        </p:xfrm>
        <a:graphic>
          <a:graphicData uri="http://schemas.openxmlformats.org/presentationml/2006/ole">
            <p:oleObj spid="_x0000_s75794" name="Equation" r:id="rId5" imgW="2070000" imgH="711000" progId="Equation.3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71060895"/>
              </p:ext>
            </p:extLst>
          </p:nvPr>
        </p:nvGraphicFramePr>
        <p:xfrm>
          <a:off x="755576" y="5085184"/>
          <a:ext cx="2162224" cy="1472924"/>
        </p:xfrm>
        <a:graphic>
          <a:graphicData uri="http://schemas.openxmlformats.org/presentationml/2006/ole">
            <p:oleObj spid="_x0000_s75795" name="Equation" r:id="rId6" imgW="888840" imgH="736560" progId="Equation.3">
              <p:embed/>
            </p:oleObj>
          </a:graphicData>
        </a:graphic>
      </p:graphicFrame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653135"/>
            <a:ext cx="2592288" cy="2015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509458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Cross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product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Theorems: </a:t>
                </a:r>
              </a:p>
              <a:p>
                <a:r>
                  <a:rPr lang="en-US" altLang="zh-TW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altLang="zh-TW" sz="2000" dirty="0" smtClean="0"/>
                  <a:t> is the angle between the vectors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𝑏</m:t>
                    </m:r>
                    <m:r>
                      <a:rPr lang="fr-FR" altLang="zh-TW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altLang="zh-TW" sz="2000" dirty="0" smtClean="0"/>
                  <a:t> then </a:t>
                </a:r>
              </a:p>
              <a:p>
                <a:pPr marL="0" indent="0">
                  <a:buNone/>
                </a:pPr>
                <a:endParaRPr lang="en-US" altLang="zh-TW" sz="2000" dirty="0"/>
              </a:p>
              <a:p>
                <a:pPr marL="0" indent="0">
                  <a:buNone/>
                </a:pPr>
                <a:endParaRPr lang="en-US" altLang="zh-TW" sz="2000" dirty="0" smtClean="0"/>
              </a:p>
              <a:p>
                <a:endParaRPr lang="en-US" altLang="zh-TW" sz="2000" dirty="0" smtClean="0"/>
              </a:p>
              <a:p>
                <a:r>
                  <a:rPr lang="en-US" altLang="zh-TW" sz="2000" dirty="0" smtClean="0"/>
                  <a:t>Two </a:t>
                </a:r>
                <a:r>
                  <a:rPr lang="en-US" altLang="zh-TW" sz="2000" dirty="0"/>
                  <a:t>vectors a</a:t>
                </a:r>
                <a:r>
                  <a:rPr lang="en-US" altLang="zh-TW" sz="2000" b="1" dirty="0"/>
                  <a:t/>
                </a:r>
                <a:r>
                  <a:rPr lang="en-US" altLang="zh-TW" sz="2000" dirty="0"/>
                  <a:t>and b</a:t>
                </a:r>
                <a:r>
                  <a:rPr lang="en-US" altLang="zh-TW" sz="2000" b="1" dirty="0"/>
                  <a:t/>
                </a:r>
                <a:r>
                  <a:rPr lang="en-US" altLang="zh-TW" sz="2000" dirty="0"/>
                  <a:t>are </a:t>
                </a:r>
                <a:r>
                  <a:rPr lang="en-US" altLang="zh-TW" sz="2000" dirty="0" smtClean="0"/>
                  <a:t>parallel </a:t>
                </a:r>
                <a:r>
                  <a:rPr lang="en-US" altLang="zh-TW" sz="2000" dirty="0"/>
                  <a:t>if </a:t>
                </a:r>
                <a:r>
                  <a:rPr lang="en-US" altLang="zh-TW" sz="2000" dirty="0" smtClean="0"/>
                  <a:t>and only </a:t>
                </a:r>
                <a:r>
                  <a:rPr lang="en-US" altLang="zh-TW" sz="2000" dirty="0"/>
                  <a:t>if </a:t>
                </a:r>
                <a14:m>
                  <m:oMath xmlns:m="http://schemas.openxmlformats.org/officeDocument/2006/math">
                    <m:r>
                      <a:rPr lang="en-US" altLang="zh-TW" sz="2000" b="0" i="1" dirty="0" smtClean="0">
                        <a:latin typeface="Cambria Math"/>
                      </a:rPr>
                      <m:t>𝑎</m:t>
                    </m:r>
                    <m:r>
                      <a:rPr lang="fr-FR" altLang="zh-TW" sz="2000" b="0" i="1" dirty="0" smtClean="0">
                        <a:latin typeface="Cambria Math"/>
                      </a:rPr>
                      <m:t>𝑋</m:t>
                    </m:r>
                    <m:r>
                      <a:rPr lang="en-US" altLang="zh-TW" sz="2000" b="0" i="1" dirty="0" smtClean="0">
                        <a:latin typeface="Cambria Math"/>
                      </a:rPr>
                      <m:t>𝑏</m:t>
                    </m:r>
                    <m:r>
                      <a:rPr lang="en-US" altLang="zh-TW" sz="2000" b="0" i="1" dirty="0">
                        <a:latin typeface="Cambria Math"/>
                      </a:rPr>
                      <m:t> = 0.</m:t>
                    </m:r>
                  </m:oMath>
                </a14:m>
                <a:endParaRPr lang="fr-FR" altLang="zh-TW" sz="2000" b="0" dirty="0" smtClean="0"/>
              </a:p>
              <a:p>
                <a:endParaRPr lang="fr-FR" altLang="zh-TW" sz="2000" b="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𝑖𝑋𝑖</m:t>
                    </m:r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r>
                      <a:rPr lang="fr-FR" altLang="zh-TW" sz="2000" b="0" i="1" smtClean="0">
                        <a:latin typeface="Cambria Math"/>
                      </a:rPr>
                      <m:t>𝑗𝑋𝑗</m:t>
                    </m:r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r>
                      <a:rPr lang="fr-FR" altLang="zh-TW" sz="2000" b="0" i="1" smtClean="0">
                        <a:latin typeface="Cambria Math"/>
                      </a:rPr>
                      <m:t>𝑘𝑋𝑘</m:t>
                    </m:r>
                    <m:r>
                      <a:rPr lang="fr-FR" altLang="zh-TW" sz="2000" b="0" i="1" smtClean="0">
                        <a:latin typeface="Cambria Math"/>
                      </a:rPr>
                      <m:t>=0 </m:t>
                    </m:r>
                  </m:oMath>
                </a14:m>
                <a:r>
                  <a:rPr lang="en-US" altLang="zh-TW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𝑖𝑋𝑗</m:t>
                    </m:r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r>
                      <a:rPr lang="fr-FR" altLang="zh-TW" sz="2000" b="0" i="1" smtClean="0">
                        <a:latin typeface="Cambria Math"/>
                      </a:rPr>
                      <m:t>𝑘</m:t>
                    </m:r>
                    <m:r>
                      <a:rPr lang="fr-FR" altLang="zh-TW" sz="2000" b="0" i="1" smtClean="0">
                        <a:latin typeface="Cambria Math"/>
                      </a:rPr>
                      <m:t>,  </m:t>
                    </m:r>
                    <m:r>
                      <a:rPr lang="fr-FR" altLang="zh-TW" sz="2000" b="0" i="1" smtClean="0">
                        <a:latin typeface="Cambria Math"/>
                      </a:rPr>
                      <m:t>𝑗𝑋𝑘</m:t>
                    </m:r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r>
                      <a:rPr lang="fr-FR" altLang="zh-TW" sz="2000" b="0" i="1" smtClean="0">
                        <a:latin typeface="Cambria Math"/>
                      </a:rPr>
                      <m:t>𝑖</m:t>
                    </m:r>
                    <m:r>
                      <a:rPr lang="fr-FR" altLang="zh-TW" sz="2000" b="0" i="1" smtClean="0">
                        <a:latin typeface="Cambria Math"/>
                      </a:rPr>
                      <m:t>,    </m:t>
                    </m:r>
                    <m:r>
                      <a:rPr lang="fr-FR" altLang="zh-TW" sz="2000" b="0" i="1" smtClean="0">
                        <a:latin typeface="Cambria Math"/>
                      </a:rPr>
                      <m:t>𝑘𝑋𝑖</m:t>
                    </m:r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r>
                      <a:rPr lang="fr-FR" altLang="zh-TW" sz="2000" b="0" i="1" smtClean="0">
                        <a:latin typeface="Cambria Math"/>
                      </a:rPr>
                      <m:t>𝑗</m:t>
                    </m:r>
                  </m:oMath>
                </a14:m>
                <a:endParaRPr lang="en-US" altLang="zh-TW" sz="2000" dirty="0"/>
              </a:p>
              <a:p>
                <a:pPr marL="0" indent="0">
                  <a:buNone/>
                </a:pPr>
                <a:endParaRPr lang="en-US" altLang="zh-TW" sz="2000" dirty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756" t="-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9433781"/>
              </p:ext>
            </p:extLst>
          </p:nvPr>
        </p:nvGraphicFramePr>
        <p:xfrm>
          <a:off x="2457063" y="2132856"/>
          <a:ext cx="2979033" cy="583307"/>
        </p:xfrm>
        <a:graphic>
          <a:graphicData uri="http://schemas.openxmlformats.org/presentationml/2006/ole">
            <p:oleObj spid="_x0000_s76810" name="方程式" r:id="rId5" imgW="1066337" imgH="25389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4823204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Cross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product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vectors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Properties of Cross product: </a:t>
                </a:r>
                <a:r>
                  <a:rPr lang="en-US" altLang="zh-TW" sz="2000" dirty="0"/>
                  <a:t>If</a:t>
                </a:r>
                <a14:m>
                  <m:oMath xmlns:m="http://schemas.openxmlformats.org/officeDocument/2006/math">
                    <m:r>
                      <a:rPr lang="fr-FR" altLang="zh-TW" sz="2000" dirty="0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 </m:t>
                        </m:r>
                        <m:r>
                          <a:rPr lang="fr-FR" altLang="zh-TW" sz="2000" i="1" dirty="0">
                            <a:latin typeface="Cambria Math"/>
                          </a:rPr>
                          <m:t>𝑎</m:t>
                        </m:r>
                      </m:e>
                    </m:acc>
                    <m:r>
                      <a:rPr lang="en-US" altLang="zh-TW" sz="2000" i="1" dirty="0">
                        <a:latin typeface="Cambria Math"/>
                      </a:rPr>
                      <m:t>,</m:t>
                    </m:r>
                    <m:r>
                      <a:rPr lang="fr-FR" altLang="zh-TW" sz="2000" i="1" dirty="0">
                        <a:latin typeface="Cambria Math"/>
                      </a:rPr>
                      <m:t>  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𝑏</m:t>
                        </m:r>
                      </m:e>
                    </m:acc>
                    <m:r>
                      <a:rPr lang="en-US" altLang="zh-TW" sz="2000" i="1" dirty="0">
                        <a:latin typeface="Cambria Math"/>
                      </a:rPr>
                      <m:t>, </m:t>
                    </m:r>
                  </m:oMath>
                </a14:m>
                <a:r>
                  <a:rPr lang="en-US" altLang="zh-TW" sz="2000" dirty="0"/>
                  <a:t>and</a:t>
                </a:r>
                <a14:m>
                  <m:oMath xmlns:m="http://schemas.openxmlformats.org/officeDocument/2006/math">
                    <m:r>
                      <a:rPr lang="fr-FR" altLang="zh-TW" sz="2000" dirty="0">
                        <a:latin typeface="Cambria Math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altLang="zh-TW" sz="2000" i="1" dirty="0">
                            <a:latin typeface="Cambria Math"/>
                          </a:rPr>
                        </m:ctrlPr>
                      </m:accPr>
                      <m:e>
                        <m:r>
                          <a:rPr lang="fr-FR" altLang="zh-TW" sz="2000" i="1" dirty="0">
                            <a:latin typeface="Cambria Math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altLang="zh-TW" sz="2000" dirty="0"/>
                  <a:t> are vectors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altLang="zh-TW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altLang="zh-TW" sz="20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altLang="zh-TW" sz="2000" i="1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/>
                      </a:rPr>
                      <m:t>𝑐</m:t>
                    </m:r>
                  </m:oMath>
                </a14:m>
                <a:r>
                  <a:rPr lang="en-US" altLang="zh-TW" sz="2000" dirty="0"/>
                  <a:t> and </a:t>
                </a:r>
                <a14:m>
                  <m:oMath xmlns:m="http://schemas.openxmlformats.org/officeDocument/2006/math">
                    <m:r>
                      <a:rPr lang="en-US" altLang="zh-TW" sz="2000" i="1" dirty="0">
                        <a:latin typeface="Cambria Math"/>
                      </a:rPr>
                      <m:t>𝑑</m:t>
                    </m:r>
                    <m:r>
                      <a:rPr lang="en-US" altLang="zh-TW" sz="20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 smtClean="0"/>
                  <a:t>is scalar, </a:t>
                </a:r>
                <a:r>
                  <a:rPr lang="en-US" altLang="zh-TW" sz="2000" dirty="0"/>
                  <a:t>then</a:t>
                </a:r>
              </a:p>
              <a:p>
                <a:pPr marL="0" indent="0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03415"/>
                <a:ext cx="8059738" cy="4933897"/>
              </a:xfrm>
              <a:prstGeom prst="rect">
                <a:avLst/>
              </a:prstGeom>
              <a:blipFill rotWithShape="1">
                <a:blip r:embed="rId4"/>
                <a:stretch>
                  <a:fillRect l="-756" t="-371" r="-9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/>
          <p:cNvGrpSpPr/>
          <p:nvPr/>
        </p:nvGrpSpPr>
        <p:grpSpPr>
          <a:xfrm>
            <a:off x="536575" y="2276872"/>
            <a:ext cx="4683497" cy="3312368"/>
            <a:chOff x="536575" y="1916832"/>
            <a:chExt cx="5619744" cy="4032250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441650356"/>
                </p:ext>
              </p:extLst>
            </p:nvPr>
          </p:nvGraphicFramePr>
          <p:xfrm>
            <a:off x="684206" y="1916832"/>
            <a:ext cx="2676525" cy="466725"/>
          </p:xfrm>
          <a:graphic>
            <a:graphicData uri="http://schemas.openxmlformats.org/presentationml/2006/ole">
              <p:oleObj spid="_x0000_s77863" name="方程式" r:id="rId5" imgW="837836" imgH="177723" progId="Equation.3">
                <p:embed/>
              </p:oleObj>
            </a:graphicData>
          </a:graphic>
        </p:graphicFrame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88554727"/>
                </p:ext>
              </p:extLst>
            </p:nvPr>
          </p:nvGraphicFramePr>
          <p:xfrm>
            <a:off x="536575" y="2495550"/>
            <a:ext cx="5556250" cy="533400"/>
          </p:xfrm>
          <a:graphic>
            <a:graphicData uri="http://schemas.openxmlformats.org/presentationml/2006/ole">
              <p:oleObj spid="_x0000_s77864" name="Equation" r:id="rId6" imgW="1739880" imgH="203040" progId="Equation.3">
                <p:embed/>
              </p:oleObj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378360537"/>
                </p:ext>
              </p:extLst>
            </p:nvPr>
          </p:nvGraphicFramePr>
          <p:xfrm>
            <a:off x="611181" y="3183657"/>
            <a:ext cx="4664075" cy="533400"/>
          </p:xfrm>
          <a:graphic>
            <a:graphicData uri="http://schemas.openxmlformats.org/presentationml/2006/ole">
              <p:oleObj spid="_x0000_s77865" name="方程式" r:id="rId7" imgW="1459866" imgH="203112" progId="Equation.3">
                <p:embed/>
              </p:oleObj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92751203"/>
                </p:ext>
              </p:extLst>
            </p:nvPr>
          </p:nvGraphicFramePr>
          <p:xfrm>
            <a:off x="611181" y="3975819"/>
            <a:ext cx="4622800" cy="533400"/>
          </p:xfrm>
          <a:graphic>
            <a:graphicData uri="http://schemas.openxmlformats.org/presentationml/2006/ole">
              <p:oleObj spid="_x0000_s77866" name="方程式" r:id="rId8" imgW="1447172" imgH="203112" progId="Equation.3">
                <p:embed/>
              </p:oleObj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025946511"/>
                </p:ext>
              </p:extLst>
            </p:nvPr>
          </p:nvGraphicFramePr>
          <p:xfrm>
            <a:off x="611181" y="4725119"/>
            <a:ext cx="3975100" cy="533400"/>
          </p:xfrm>
          <a:graphic>
            <a:graphicData uri="http://schemas.openxmlformats.org/presentationml/2006/ole">
              <p:oleObj spid="_x0000_s77867" name="方程式" r:id="rId9" imgW="1244600" imgH="203200" progId="Equation.3">
                <p:embed/>
              </p:oleObj>
            </a:graphicData>
          </a:graphic>
        </p:graphicFrame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598157667"/>
                </p:ext>
              </p:extLst>
            </p:nvPr>
          </p:nvGraphicFramePr>
          <p:xfrm>
            <a:off x="682619" y="5415682"/>
            <a:ext cx="5473700" cy="533400"/>
          </p:xfrm>
          <a:graphic>
            <a:graphicData uri="http://schemas.openxmlformats.org/presentationml/2006/ole">
              <p:oleObj spid="_x0000_s77868" name="方程式" r:id="rId10" imgW="1714500" imgH="203200" progId="Equation.3">
                <p:embed/>
              </p:oleObj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xmlns="" val="41840978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57275" y="1700808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8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err="1" smtClean="0">
                <a:solidFill>
                  <a:srgbClr val="3333FF"/>
                </a:solidFill>
              </a:rPr>
              <a:t>Improper</a:t>
            </a:r>
            <a:r>
              <a:rPr lang="fr-FR" sz="2800" dirty="0" smtClean="0">
                <a:solidFill>
                  <a:srgbClr val="3333FF"/>
                </a:solidFill>
              </a:rPr>
              <a:t> </a:t>
            </a:r>
            <a:r>
              <a:rPr lang="fr-FR" sz="2800" dirty="0" err="1">
                <a:solidFill>
                  <a:srgbClr val="3333FF"/>
                </a:solidFill>
              </a:rPr>
              <a:t>integrals</a:t>
            </a:r>
            <a:endParaRPr lang="fr-FR" sz="28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Introduction to </a:t>
            </a:r>
            <a:r>
              <a:rPr lang="fr-FR" sz="2800" dirty="0" err="1">
                <a:solidFill>
                  <a:srgbClr val="3333FF"/>
                </a:solidFill>
              </a:rPr>
              <a:t>v</a:t>
            </a:r>
            <a:r>
              <a:rPr lang="fr-FR" sz="2800" dirty="0" err="1" smtClean="0">
                <a:solidFill>
                  <a:srgbClr val="3333FF"/>
                </a:solidFill>
              </a:rPr>
              <a:t>ectors</a:t>
            </a:r>
            <a:endParaRPr lang="fr-FR" sz="28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Dot </a:t>
            </a:r>
            <a:r>
              <a:rPr lang="fr-FR" sz="2800" dirty="0" err="1" smtClean="0">
                <a:solidFill>
                  <a:srgbClr val="3333FF"/>
                </a:solidFill>
              </a:rPr>
              <a:t>product</a:t>
            </a:r>
            <a:r>
              <a:rPr lang="fr-FR" sz="2800" dirty="0">
                <a:solidFill>
                  <a:srgbClr val="3333FF"/>
                </a:solidFill>
              </a:rPr>
              <a:t> </a:t>
            </a:r>
            <a:r>
              <a:rPr lang="fr-FR" sz="2800" dirty="0" smtClean="0">
                <a:solidFill>
                  <a:srgbClr val="3333FF"/>
                </a:solidFill>
              </a:rPr>
              <a:t>of </a:t>
            </a:r>
            <a:r>
              <a:rPr lang="fr-FR" sz="2800" dirty="0" err="1" smtClean="0">
                <a:solidFill>
                  <a:srgbClr val="3333FF"/>
                </a:solidFill>
              </a:rPr>
              <a:t>vectors</a:t>
            </a:r>
            <a:endParaRPr lang="fr-FR" sz="28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800" dirty="0" smtClean="0">
                <a:solidFill>
                  <a:srgbClr val="3333FF"/>
                </a:solidFill>
              </a:rPr>
              <a:t>Cross </a:t>
            </a:r>
            <a:r>
              <a:rPr lang="fr-FR" sz="2800" dirty="0" err="1">
                <a:solidFill>
                  <a:srgbClr val="3333FF"/>
                </a:solidFill>
              </a:rPr>
              <a:t>product</a:t>
            </a:r>
            <a:r>
              <a:rPr lang="fr-FR" sz="2800" dirty="0">
                <a:solidFill>
                  <a:srgbClr val="3333FF"/>
                </a:solidFill>
              </a:rPr>
              <a:t> of </a:t>
            </a:r>
            <a:r>
              <a:rPr lang="fr-FR" sz="2800" dirty="0" err="1">
                <a:solidFill>
                  <a:srgbClr val="3333FF"/>
                </a:solidFill>
              </a:rPr>
              <a:t>vectors</a:t>
            </a:r>
            <a:endParaRPr lang="fr-FR" sz="28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fr-FR" sz="2800" dirty="0" smtClean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CHA" val="5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13785</TotalTime>
  <Words>239</Words>
  <Application>Microsoft Office PowerPoint</Application>
  <PresentationFormat>On-screen Show (4:3)</PresentationFormat>
  <Paragraphs>240</Paragraphs>
  <Slides>40</Slides>
  <Notes>37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Default Design</vt:lpstr>
      <vt:lpstr>Equation</vt:lpstr>
      <vt:lpstr>方程式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2161</cp:revision>
  <dcterms:created xsi:type="dcterms:W3CDTF">2012-05-05T21:34:59Z</dcterms:created>
  <dcterms:modified xsi:type="dcterms:W3CDTF">2012-12-26T12:43:29Z</dcterms:modified>
</cp:coreProperties>
</file>