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66" r:id="rId3"/>
    <p:sldId id="267" r:id="rId4"/>
    <p:sldId id="566" r:id="rId5"/>
    <p:sldId id="570" r:id="rId6"/>
    <p:sldId id="575" r:id="rId7"/>
    <p:sldId id="584" r:id="rId8"/>
    <p:sldId id="577" r:id="rId9"/>
    <p:sldId id="580" r:id="rId10"/>
    <p:sldId id="585" r:id="rId11"/>
    <p:sldId id="613" r:id="rId12"/>
    <p:sldId id="602" r:id="rId13"/>
    <p:sldId id="603" r:id="rId14"/>
    <p:sldId id="604" r:id="rId15"/>
    <p:sldId id="589" r:id="rId16"/>
    <p:sldId id="606" r:id="rId17"/>
    <p:sldId id="607" r:id="rId18"/>
    <p:sldId id="612" r:id="rId19"/>
    <p:sldId id="586" r:id="rId20"/>
    <p:sldId id="608" r:id="rId21"/>
    <p:sldId id="609" r:id="rId22"/>
    <p:sldId id="610" r:id="rId23"/>
    <p:sldId id="611" r:id="rId24"/>
    <p:sldId id="587" r:id="rId25"/>
    <p:sldId id="592" r:id="rId26"/>
    <p:sldId id="591" r:id="rId27"/>
    <p:sldId id="593" r:id="rId28"/>
    <p:sldId id="594" r:id="rId29"/>
    <p:sldId id="595" r:id="rId30"/>
    <p:sldId id="598" r:id="rId31"/>
    <p:sldId id="597" r:id="rId32"/>
    <p:sldId id="596" r:id="rId33"/>
    <p:sldId id="599" r:id="rId34"/>
    <p:sldId id="600" r:id="rId35"/>
    <p:sldId id="601" r:id="rId36"/>
    <p:sldId id="590" r:id="rId37"/>
    <p:sldId id="494" r:id="rId38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  <a:srgbClr val="8A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279" autoAdjust="0"/>
    <p:restoredTop sz="93073" autoAdjust="0"/>
  </p:normalViewPr>
  <p:slideViewPr>
    <p:cSldViewPr>
      <p:cViewPr>
        <p:scale>
          <a:sx n="64" d="100"/>
          <a:sy n="64" d="100"/>
        </p:scale>
        <p:origin x="-1494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image" Target="../media/image49.wmf"/><Relationship Id="rId7" Type="http://schemas.openxmlformats.org/officeDocument/2006/relationships/image" Target="../media/image53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10" Type="http://schemas.openxmlformats.org/officeDocument/2006/relationships/image" Target="../media/image56.wmf"/><Relationship Id="rId4" Type="http://schemas.openxmlformats.org/officeDocument/2006/relationships/image" Target="../media/image50.wmf"/><Relationship Id="rId9" Type="http://schemas.openxmlformats.org/officeDocument/2006/relationships/image" Target="../media/image5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6" Type="http://schemas.openxmlformats.org/officeDocument/2006/relationships/image" Target="../media/image70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37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9.bin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0.bin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21.bin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oleObject" Target="../embeddings/oleObject30.bin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7.bin"/><Relationship Id="rId4" Type="http://schemas.openxmlformats.org/officeDocument/2006/relationships/image" Target="../media/image57.png"/><Relationship Id="rId9" Type="http://schemas.openxmlformats.org/officeDocument/2006/relationships/oleObject" Target="../embeddings/oleObject26.bin"/><Relationship Id="rId14" Type="http://schemas.openxmlformats.org/officeDocument/2006/relationships/oleObject" Target="../embeddings/oleObject3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tags" Target="../tags/tag3.xml"/><Relationship Id="rId7" Type="http://schemas.openxmlformats.org/officeDocument/2006/relationships/oleObject" Target="../embeddings/oleObject32.bin"/><Relationship Id="rId2" Type="http://schemas.openxmlformats.org/officeDocument/2006/relationships/tags" Target="../tags/tag2.xml"/><Relationship Id="rId1" Type="http://schemas.openxmlformats.org/officeDocument/2006/relationships/vmlDrawing" Target="../drawings/vmlDrawing16.v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.xml"/><Relationship Id="rId9" Type="http://schemas.openxmlformats.org/officeDocument/2006/relationships/oleObject" Target="../embeddings/oleObject3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image" Target="../media/image72.png"/><Relationship Id="rId18" Type="http://schemas.openxmlformats.org/officeDocument/2006/relationships/oleObject" Target="../embeddings/oleObject39.bin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tags" Target="../tags/tag5.xml"/><Relationship Id="rId17" Type="http://schemas.openxmlformats.org/officeDocument/2006/relationships/oleObject" Target="../embeddings/oleObject38.bin"/><Relationship Id="rId2" Type="http://schemas.openxmlformats.org/officeDocument/2006/relationships/tags" Target="../tags/tag5.xml"/><Relationship Id="rId16" Type="http://schemas.openxmlformats.org/officeDocument/2006/relationships/oleObject" Target="../embeddings/oleObject37.bin"/><Relationship Id="rId1" Type="http://schemas.openxmlformats.org/officeDocument/2006/relationships/vmlDrawing" Target="../drawings/vmlDrawing17.vml"/><Relationship Id="rId6" Type="http://schemas.openxmlformats.org/officeDocument/2006/relationships/tags" Target="../tags/tag9.xml"/><Relationship Id="rId11" Type="http://schemas.openxmlformats.org/officeDocument/2006/relationships/image" Target="../media/image71.png"/><Relationship Id="rId5" Type="http://schemas.openxmlformats.org/officeDocument/2006/relationships/tags" Target="../tags/tag8.xml"/><Relationship Id="rId15" Type="http://schemas.openxmlformats.org/officeDocument/2006/relationships/oleObject" Target="../embeddings/oleObject36.bin"/><Relationship Id="rId10" Type="http://schemas.openxmlformats.org/officeDocument/2006/relationships/notesSlide" Target="../notesSlides/notesSlide27.xml"/><Relationship Id="rId19" Type="http://schemas.openxmlformats.org/officeDocument/2006/relationships/oleObject" Target="../embeddings/oleObject40.bin"/><Relationship Id="rId4" Type="http://schemas.openxmlformats.org/officeDocument/2006/relationships/tags" Target="../tags/tag7.xml"/><Relationship Id="rId9" Type="http://schemas.openxmlformats.org/officeDocument/2006/relationships/slideLayout" Target="../slideLayouts/slideLayout7.xml"/><Relationship Id="rId14" Type="http://schemas.openxmlformats.org/officeDocument/2006/relationships/oleObject" Target="../embeddings/oleObject35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41.bin"/><Relationship Id="rId4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20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27584" y="2424325"/>
            <a:ext cx="7848104" cy="2516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smtClean="0">
                <a:solidFill>
                  <a:srgbClr val="3333FF"/>
                </a:solidFill>
              </a:rPr>
              <a:t>Substitution for </a:t>
            </a:r>
            <a:r>
              <a:rPr lang="fr-FR" sz="2800" dirty="0" err="1" smtClean="0">
                <a:solidFill>
                  <a:srgbClr val="3333FF"/>
                </a:solidFill>
              </a:rPr>
              <a:t>definite</a:t>
            </a:r>
            <a:r>
              <a:rPr lang="fr-FR" sz="2800" dirty="0" smtClean="0">
                <a:solidFill>
                  <a:srgbClr val="3333FF"/>
                </a:solidFill>
              </a:rPr>
              <a:t> </a:t>
            </a:r>
            <a:r>
              <a:rPr lang="fr-FR" sz="2800" dirty="0" err="1" smtClean="0">
                <a:solidFill>
                  <a:srgbClr val="3333FF"/>
                </a:solidFill>
              </a:rPr>
              <a:t>integrals</a:t>
            </a:r>
            <a:endParaRPr lang="fr-FR" sz="28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err="1" smtClean="0">
                <a:solidFill>
                  <a:srgbClr val="3333FF"/>
                </a:solidFill>
              </a:rPr>
              <a:t>Integration</a:t>
            </a:r>
            <a:r>
              <a:rPr lang="fr-FR" sz="2800" dirty="0" smtClean="0">
                <a:solidFill>
                  <a:srgbClr val="3333FF"/>
                </a:solidFill>
              </a:rPr>
              <a:t> by parts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smtClean="0">
                <a:solidFill>
                  <a:srgbClr val="3333FF"/>
                </a:solidFill>
              </a:rPr>
              <a:t>Area </a:t>
            </a:r>
            <a:r>
              <a:rPr lang="fr-FR" sz="2800" dirty="0" err="1" smtClean="0">
                <a:solidFill>
                  <a:srgbClr val="3333FF"/>
                </a:solidFill>
              </a:rPr>
              <a:t>bounded</a:t>
            </a:r>
            <a:r>
              <a:rPr lang="fr-FR" sz="2800" dirty="0" smtClean="0">
                <a:solidFill>
                  <a:srgbClr val="3333FF"/>
                </a:solidFill>
              </a:rPr>
              <a:t> by </a:t>
            </a:r>
            <a:r>
              <a:rPr lang="fr-FR" sz="2800" dirty="0" err="1" smtClean="0">
                <a:solidFill>
                  <a:srgbClr val="3333FF"/>
                </a:solidFill>
              </a:rPr>
              <a:t>curves</a:t>
            </a:r>
            <a:endParaRPr lang="fr-FR" sz="28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2199325"/>
            <a:ext cx="7848104" cy="259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err="1">
                <a:solidFill>
                  <a:srgbClr val="3333FF"/>
                </a:solidFill>
              </a:rPr>
              <a:t>Trigonometric</a:t>
            </a:r>
            <a:r>
              <a:rPr lang="fr-FR" sz="2800" dirty="0">
                <a:solidFill>
                  <a:srgbClr val="3333FF"/>
                </a:solidFill>
              </a:rPr>
              <a:t> </a:t>
            </a:r>
            <a:r>
              <a:rPr lang="fr-FR" sz="2800" dirty="0" err="1">
                <a:solidFill>
                  <a:srgbClr val="3333FF"/>
                </a:solidFill>
              </a:rPr>
              <a:t>integrals</a:t>
            </a:r>
            <a:endParaRPr lang="fr-FR" sz="28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rgbClr val="3333FF"/>
                </a:solidFill>
              </a:rPr>
              <a:t>Trigonometric</a:t>
            </a:r>
            <a:r>
              <a:rPr lang="fr-FR" sz="2800" dirty="0" smtClean="0">
                <a:solidFill>
                  <a:srgbClr val="3333FF"/>
                </a:solidFill>
              </a:rPr>
              <a:t> substitutions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smtClean="0">
                <a:solidFill>
                  <a:srgbClr val="3333FF"/>
                </a:solidFill>
              </a:rPr>
              <a:t>Partial fractions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5"/>
              <p:cNvSpPr txBox="1">
                <a:spLocks noChangeArrowheads="1"/>
              </p:cNvSpPr>
              <p:nvPr/>
            </p:nvSpPr>
            <p:spPr>
              <a:xfrm>
                <a:off x="613096" y="1520718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I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ndefinite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integrals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form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can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evaluated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by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making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substitution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𝑢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𝑑𝑢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To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apply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this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method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to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definite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integrals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of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form</a:t>
                </a:r>
                <a:r>
                  <a:rPr lang="fr-FR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naryPr>
                      <m:sub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sub>
                      <m:sup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we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need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to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account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for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effect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substitution has on the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−</m:t>
                    </m:r>
                  </m:oMath>
                </a14:m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limits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of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integrations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</a:t>
                </a:r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>
                    <a:latin typeface="Arial" charset="0"/>
                    <a:cs typeface="Arial" charset="0"/>
                  </a:rPr>
                  <a:t>Evaluate the indefinite </a:t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integral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i="1" dirty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i="1" dirty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 dirty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i="1" dirty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 dirty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i="1" dirty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i="1" dirty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i="1" dirty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r>
                      <a:rPr lang="fr-FR" sz="2000" i="1" dirty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i="1" dirty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>
                        <a:latin typeface="Cambria Math"/>
                        <a:cs typeface="Arial" charset="0"/>
                      </a:rPr>
                      <m:t>)</m:t>
                    </m:r>
                    <m:r>
                      <a:rPr lang="fr-FR" sz="2000" i="1" dirty="0">
                        <a:latin typeface="Cambria Math"/>
                        <a:cs typeface="Arial" charset="0"/>
                      </a:rPr>
                      <m:t>𝑑𝑥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use</a:t>
                </a:r>
              </a:p>
              <a:p>
                <a:pPr marL="0" indent="0" algn="ctr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naryPr>
                      <m:sub>
                        <m:r>
                          <a:rPr lang="fr-FR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sub>
                      <m:sup>
                        <m:r>
                          <a:rPr lang="fr-FR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𝑑𝑥</m:t>
                        </m:r>
                      </m:e>
                    </m:nary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sSubSup>
                      <m:sSubSupPr>
                        <m:ctrlPr>
                          <a:rPr lang="fr-FR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fr-FR" sz="2000" i="1" dirty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∫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fr-FR" sz="2000" i="1">
                                        <a:latin typeface="Cambria Math"/>
                                        <a:cs typeface="Arial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i="1">
                                        <a:latin typeface="Cambria Math"/>
                                        <a:cs typeface="Arial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𝑑𝑥</m:t>
                            </m:r>
                          </m:e>
                        </m:d>
                      </m:e>
                      <m:sub>
                        <m:r>
                          <a:rPr lang="fr-FR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  <m:r>
                          <a:rPr lang="fr-FR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 </m:t>
                        </m:r>
                      </m:sub>
                      <m:sup>
                        <m:r>
                          <a:rPr lang="fr-FR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𝑏</m:t>
                        </m:r>
                      </m:sup>
                    </m:sSubSup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3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96" y="1520718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40" t="-244" r="-1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57876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615950" y="1459686"/>
                <a:ext cx="8090373" cy="40637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dirty="0"/>
                  <a:t>Make the substitution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𝑢</m:t>
                    </m:r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fr-FR" i="1">
                            <a:latin typeface="Cambria Math"/>
                          </a:rPr>
                        </m:ctrlPr>
                      </m:dPr>
                      <m:e>
                        <m:r>
                          <a:rPr lang="fr-FR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i="1">
                        <a:latin typeface="Cambria Math"/>
                      </a:rPr>
                      <m:t>⇒</m:t>
                    </m:r>
                    <m:r>
                      <a:rPr lang="fr-FR" i="1">
                        <a:latin typeface="Cambria Math"/>
                      </a:rPr>
                      <m:t>𝑑𝑢</m:t>
                    </m:r>
                    <m:r>
                      <a:rPr lang="fr-FR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i="1">
                            <a:latin typeface="Cambria Math"/>
                          </a:rPr>
                        </m:ctrlPr>
                      </m:dPr>
                      <m:e>
                        <m:r>
                          <a:rPr lang="fr-FR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i="1">
                        <a:latin typeface="Cambria Math"/>
                      </a:rPr>
                      <m:t>𝑑𝑥</m:t>
                    </m:r>
                    <m:r>
                      <a:rPr lang="fr-FR" i="1">
                        <a:latin typeface="Cambria Math"/>
                      </a:rPr>
                      <m:t>. </m:t>
                    </m:r>
                  </m:oMath>
                </a14:m>
                <a:r>
                  <a:rPr lang="fr-FR" dirty="0"/>
                  <a:t>Replace </a:t>
                </a:r>
                <a:r>
                  <a:rPr lang="fr-FR" dirty="0"/>
                  <a:t>the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𝑥</m:t>
                    </m:r>
                    <m:r>
                      <a:rPr lang="fr-FR" i="1">
                        <a:latin typeface="Cambria Math"/>
                      </a:rPr>
                      <m:t>−</m:t>
                    </m:r>
                  </m:oMath>
                </a14:m>
                <a:r>
                  <a:rPr lang="fr-FR" dirty="0" err="1"/>
                  <a:t>limits</a:t>
                </a:r>
                <a:r>
                  <a:rPr lang="fr-FR" dirty="0"/>
                  <a:t/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𝑥</m:t>
                    </m:r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i="1">
                        <a:latin typeface="Cambria Math"/>
                      </a:rPr>
                      <m:t>𝑎</m:t>
                    </m:r>
                    <m:r>
                      <a:rPr lang="fr-FR" i="1">
                        <a:latin typeface="Cambria Math"/>
                      </a:rPr>
                      <m:t>,</m:t>
                    </m:r>
                  </m:oMath>
                </a14:m>
                <a:r>
                  <a:rPr lang="fr-FR" dirty="0"/>
                  <a:t> and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𝑥</m:t>
                    </m:r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i="1">
                        <a:latin typeface="Cambria Math"/>
                      </a:rPr>
                      <m:t>𝑏</m:t>
                    </m:r>
                  </m:oMath>
                </a14:m>
                <a:r>
                  <a:rPr lang="fr-FR" dirty="0"/>
                  <a:t> by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𝑢</m:t>
                    </m:r>
                    <m:r>
                      <a:rPr lang="fr-FR" i="1">
                        <a:latin typeface="Cambria Math"/>
                      </a:rPr>
                      <m:t>−</m:t>
                    </m:r>
                  </m:oMath>
                </a14:m>
                <a:r>
                  <a:rPr lang="fr-FR" dirty="0" err="1"/>
                  <a:t>limits</a:t>
                </a:r>
                <a:r>
                  <a:rPr lang="fr-FR" dirty="0"/>
                  <a:t>, </a:t>
                </a:r>
                <a:r>
                  <a:rPr lang="fr-FR" dirty="0"/>
                  <a:t/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𝑢</m:t>
                    </m:r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i="1">
                        <a:latin typeface="Cambria Math"/>
                      </a:rPr>
                      <m:t>𝑔</m:t>
                    </m:r>
                    <m:r>
                      <a:rPr lang="fr-FR" i="1">
                        <a:latin typeface="Cambria Math"/>
                      </a:rPr>
                      <m:t>(</m:t>
                    </m:r>
                    <m:r>
                      <a:rPr lang="fr-FR" i="1">
                        <a:latin typeface="Cambria Math"/>
                      </a:rPr>
                      <m:t>𝑎</m:t>
                    </m:r>
                    <m:r>
                      <a:rPr lang="fr-FR" i="1">
                        <a:latin typeface="Cambria Math"/>
                      </a:rPr>
                      <m:t>)</m:t>
                    </m:r>
                  </m:oMath>
                </a14:m>
                <a:r>
                  <a:rPr lang="fr-FR" dirty="0"/>
                  <a:t> and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𝑢</m:t>
                    </m:r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fr-FR" i="1">
                            <a:latin typeface="Cambria Math"/>
                          </a:rPr>
                        </m:ctrlPr>
                      </m:dPr>
                      <m:e>
                        <m:r>
                          <a:rPr lang="fr-FR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i="1">
                        <a:latin typeface="Cambria Math"/>
                      </a:rPr>
                      <m:t>.</m:t>
                    </m:r>
                  </m:oMath>
                </a14:m>
                <a:endParaRPr lang="fr-FR" i="1" dirty="0">
                  <a:latin typeface="Cambria Math"/>
                </a:endParaRPr>
              </a:p>
              <a:p>
                <a:pPr marL="0" indent="0" algn="just">
                  <a:buNone/>
                </a:pPr>
                <a:endParaRPr lang="fr-FR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fr-FR" dirty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fr-FR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fr-FR" dirty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fr-FR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fr-FR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fr-FR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fr-FR" dirty="0" err="1" smtClean="0">
                    <a:solidFill>
                      <a:srgbClr val="3333FF"/>
                    </a:solidFill>
                  </a:rPr>
                  <a:t>Functions</a:t>
                </a:r>
                <a:r>
                  <a:rPr lang="fr-FR" dirty="0" smtClean="0">
                    <a:solidFill>
                      <a:srgbClr val="3333FF"/>
                    </a:solidFill>
                  </a:rPr>
                  <a:t/>
                </a:r>
                <a:r>
                  <a:rPr lang="fr-FR" dirty="0">
                    <a:solidFill>
                      <a:srgbClr val="3333FF"/>
                    </a:solidFill>
                  </a:rPr>
                  <a:t>in the </a:t>
                </a:r>
                <a:r>
                  <a:rPr lang="fr-FR" dirty="0" err="1">
                    <a:solidFill>
                      <a:srgbClr val="3333FF"/>
                    </a:solidFill>
                  </a:rPr>
                  <a:t>limits</a:t>
                </a:r>
                <a:r>
                  <a:rPr lang="fr-FR" dirty="0">
                    <a:solidFill>
                      <a:srgbClr val="3333FF"/>
                    </a:solidFill>
                  </a:rPr>
                  <a:t> of </a:t>
                </a:r>
                <a:r>
                  <a:rPr lang="fr-FR" dirty="0" err="1">
                    <a:solidFill>
                      <a:srgbClr val="3333FF"/>
                    </a:solidFill>
                  </a:rPr>
                  <a:t>integrals</a:t>
                </a:r>
                <a:r>
                  <a:rPr lang="fr-FR" dirty="0">
                    <a:solidFill>
                      <a:srgbClr val="3333FF"/>
                    </a:solidFill>
                  </a:rPr>
                  <a:t>: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solidFill>
                                <a:srgbClr val="8A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i="1">
                              <a:solidFill>
                                <a:srgbClr val="8A0000"/>
                              </a:solidFill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fr-FR" i="1">
                              <a:solidFill>
                                <a:srgbClr val="8A0000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fr-FR" i="1">
                              <a:solidFill>
                                <a:srgbClr val="8A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fr-FR" i="1">
                                  <a:solidFill>
                                    <a:srgbClr val="8A0000"/>
                                  </a:solidFill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i="1">
                                  <a:solidFill>
                                    <a:srgbClr val="8A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fr-FR" i="1">
                                  <a:solidFill>
                                    <a:srgbClr val="8A0000"/>
                                  </a:solidFill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fr-FR" i="1">
                                      <a:solidFill>
                                        <a:srgbClr val="8A000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i="1">
                                      <a:solidFill>
                                        <a:srgbClr val="8A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sup>
                            <m:e>
                              <m:r>
                                <a:rPr lang="fr-FR" i="1">
                                  <a:solidFill>
                                    <a:srgbClr val="8A0000"/>
                                  </a:solidFill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i="1">
                                      <a:solidFill>
                                        <a:srgbClr val="8A000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i="1">
                                      <a:solidFill>
                                        <a:srgbClr val="8A000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nary>
                          <m:r>
                            <a:rPr lang="fr-FR" i="1">
                              <a:solidFill>
                                <a:srgbClr val="8A0000"/>
                              </a:solidFill>
                              <a:latin typeface="Cambria Math"/>
                            </a:rPr>
                            <m:t>𝑑𝑡</m:t>
                          </m:r>
                        </m:e>
                      </m:d>
                      <m:r>
                        <a:rPr lang="fr-FR" i="1">
                          <a:solidFill>
                            <a:srgbClr val="8A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i="1">
                          <a:solidFill>
                            <a:srgbClr val="8A0000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i="1">
                              <a:solidFill>
                                <a:srgbClr val="8A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rgbClr val="8A0000"/>
                              </a:solidFill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fr-FR" i="1">
                                  <a:solidFill>
                                    <a:srgbClr val="8A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solidFill>
                                    <a:srgbClr val="8A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sSup>
                        <m:sSupPr>
                          <m:ctrlPr>
                            <a:rPr lang="fr-FR" i="1">
                              <a:solidFill>
                                <a:srgbClr val="8A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i="1">
                              <a:solidFill>
                                <a:srgbClr val="8A0000"/>
                              </a:solidFill>
                              <a:latin typeface="Cambria Math"/>
                            </a:rPr>
                            <m:t>𝑔</m:t>
                          </m:r>
                        </m:e>
                        <m:sup>
                          <m:r>
                            <a:rPr lang="fr-FR" i="1">
                              <a:solidFill>
                                <a:srgbClr val="8A0000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fr-FR" i="1">
                              <a:solidFill>
                                <a:srgbClr val="8A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rgbClr val="8A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i="1">
                          <a:solidFill>
                            <a:srgbClr val="8A0000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dirty="0">
                  <a:solidFill>
                    <a:srgbClr val="8A0000"/>
                  </a:solidFill>
                </a:endParaRPr>
              </a:p>
              <a:p>
                <a:pPr marL="0" indent="0" algn="just">
                  <a:buNone/>
                </a:pPr>
                <a:r>
                  <a:rPr lang="fr-FR" dirty="0" err="1">
                    <a:solidFill>
                      <a:srgbClr val="3333FF"/>
                    </a:solidFill>
                  </a:rPr>
                  <a:t>Example</a:t>
                </a:r>
                <a:r>
                  <a:rPr lang="fr-FR" dirty="0">
                    <a:solidFill>
                      <a:srgbClr val="3333FF"/>
                    </a:solidFill>
                  </a:rPr>
                  <a:t>:</a:t>
                </a:r>
              </a:p>
              <a:p>
                <a:pPr marL="0" indent="0" algn="just">
                  <a:buNone/>
                </a:pPr>
                <a:endParaRPr lang="fr-FR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59686"/>
                <a:ext cx="8090373" cy="4063741"/>
              </a:xfrm>
              <a:prstGeom prst="rect">
                <a:avLst/>
              </a:prstGeom>
              <a:blipFill rotWithShape="1">
                <a:blip r:embed="rId3"/>
                <a:stretch>
                  <a:fillRect l="-603" t="-750" r="-1432" b="-14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713" y="2293605"/>
            <a:ext cx="7960743" cy="1639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144982"/>
            <a:ext cx="4933280" cy="660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957829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(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Integration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by parts):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i="1" dirty="0"/>
                  <a:t/>
                </a:r>
                <a:r>
                  <a:rPr lang="en-US" sz="2000" dirty="0"/>
                  <a:t>are </a:t>
                </a:r>
                <a:r>
                  <a:rPr lang="en-US" sz="2000" dirty="0"/>
                  <a:t>differentiable functions, then </a:t>
                </a: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3175" eaLnBrk="1" hangingPunct="1">
                  <a:buFontTx/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3175" eaLnBrk="1" hangingPunct="1">
                  <a:buFontTx/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3175" eaLnBrk="1" hangingPunct="1">
                  <a:buFontTx/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</a:t>
                </a: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 smtClean="0"/>
                  <a:t>With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𝑢</m:t>
                    </m:r>
                    <m:r>
                      <a:rPr lang="en-US" sz="2000" i="1" dirty="0">
                        <a:latin typeface="Cambria Math"/>
                      </a:rPr>
                      <m:t> = </m:t>
                    </m:r>
                    <m:r>
                      <a:rPr lang="en-US" sz="2000" i="1" dirty="0">
                        <a:latin typeface="Cambria Math"/>
                      </a:rPr>
                      <m:t>𝑓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𝑣</m:t>
                    </m:r>
                    <m:r>
                      <a:rPr lang="en-US" sz="2000" i="1" dirty="0">
                        <a:latin typeface="Cambria Math"/>
                      </a:rPr>
                      <m:t> = </m:t>
                    </m:r>
                    <m:r>
                      <a:rPr lang="en-US" sz="2000" i="1" dirty="0">
                        <a:latin typeface="Cambria Math"/>
                      </a:rPr>
                      <m:t>𝑔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we have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𝑑𝑢</m:t>
                    </m:r>
                    <m:r>
                      <a:rPr lang="en-US" sz="2000" i="1" dirty="0">
                        <a:latin typeface="Cambria Math"/>
                      </a:rPr>
                      <m:t> = </m:t>
                    </m:r>
                    <m:r>
                      <a:rPr lang="en-US" sz="2000" i="1" dirty="0">
                        <a:latin typeface="Cambria Math"/>
                      </a:rPr>
                      <m:t>𝑓</m:t>
                    </m:r>
                    <m:r>
                      <a:rPr lang="fr-FR" sz="2000" i="1" dirty="0">
                        <a:latin typeface="Cambria Math"/>
                      </a:rPr>
                      <m:t>′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 </m:t>
                    </m:r>
                    <m:r>
                      <a:rPr lang="en-US" sz="2000" i="1" dirty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dirty="0"/>
                  <a:t>and 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𝑑𝑣</m:t>
                    </m:r>
                    <m:r>
                      <a:rPr lang="en-US" sz="2000" i="1" dirty="0">
                        <a:latin typeface="Cambria Math"/>
                      </a:rPr>
                      <m:t> = </m:t>
                    </m:r>
                    <m:r>
                      <a:rPr lang="en-US" sz="2000" i="1" dirty="0">
                        <a:latin typeface="Cambria Math"/>
                      </a:rPr>
                      <m:t>𝑔</m:t>
                    </m:r>
                    <m:r>
                      <a:rPr lang="fr-FR" sz="2000" i="1" dirty="0">
                        <a:latin typeface="Cambria Math"/>
                      </a:rPr>
                      <m:t>′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 </m:t>
                    </m:r>
                    <m:r>
                      <a:rPr lang="en-US" sz="2000" i="1" dirty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dirty="0" smtClean="0"/>
                  <a:t>. Then integration by parts becomes</a:t>
                </a:r>
                <a:endParaRPr lang="en-US" sz="2000" dirty="0"/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40" t="-487" r="-2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06508584"/>
              </p:ext>
            </p:extLst>
          </p:nvPr>
        </p:nvGraphicFramePr>
        <p:xfrm>
          <a:off x="2038349" y="2348880"/>
          <a:ext cx="5040313" cy="534987"/>
        </p:xfrm>
        <a:graphic>
          <a:graphicData uri="http://schemas.openxmlformats.org/presentationml/2006/ole">
            <p:oleObj spid="_x0000_s26998" name="Equation" r:id="rId5" imgW="2628900" imgH="279400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91092948"/>
              </p:ext>
            </p:extLst>
          </p:nvPr>
        </p:nvGraphicFramePr>
        <p:xfrm>
          <a:off x="3059832" y="4293096"/>
          <a:ext cx="2160240" cy="529089"/>
        </p:xfrm>
        <a:graphic>
          <a:graphicData uri="http://schemas.openxmlformats.org/presentationml/2006/ole">
            <p:oleObj spid="_x0000_s26999" name="Equation" r:id="rId6" imgW="1143000" imgH="2794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8667123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</a:t>
                </a:r>
                <a:r>
                  <a:rPr lang="en-US" sz="2000" dirty="0"/>
                  <a:t>Find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/>
                        <a:cs typeface="Arial" charset="0"/>
                      </a:rPr>
                      <m:t>∫ 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</a:rPr>
                      <m:t>sin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𝑑𝑥</m:t>
                    </m:r>
                  </m:oMath>
                </a14:m>
                <a:endParaRPr lang="en-US" sz="2000" dirty="0"/>
              </a:p>
              <a:p>
                <a:pPr marL="0" lvl="1" indent="0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/>
                  <a:t>Suppose </a:t>
                </a:r>
                <a:r>
                  <a:rPr lang="en-US" sz="2000" dirty="0"/>
                  <a:t>we choose </a:t>
                </a:r>
                <a:endParaRPr lang="en-US" sz="2000" dirty="0" smtClean="0"/>
              </a:p>
              <a:p>
                <a:pPr marL="342900" lvl="1" indent="-342900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 = 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b="0" i="0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 =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</a:rPr>
                      <m:t>sin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</m:oMath>
                </a14:m>
                <a:endParaRPr lang="en-US" sz="2000" dirty="0" smtClean="0"/>
              </a:p>
              <a:p>
                <a:pPr marL="342900" lvl="1" indent="-342900"/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 dirty="0" smtClean="0">
                        <a:latin typeface="Cambria Math"/>
                      </a:rPr>
                      <m:t>= 1</m:t>
                    </m:r>
                    <m:r>
                      <a:rPr lang="fr-FR" sz="2000" b="0" i="1" dirty="0" smtClean="0">
                        <a:latin typeface="Cambria Math"/>
                      </a:rPr>
                      <m:t>,  </m:t>
                    </m:r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=  –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cos</m:t>
                    </m:r>
                    <m:r>
                      <a:rPr lang="en-US" sz="2000" i="1" dirty="0" smtClean="0">
                        <a:latin typeface="Cambria Math"/>
                      </a:rPr>
                      <m:t>⁡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342900" lvl="1" indent="-342900"/>
                <a14:m>
                  <m:oMath xmlns:m="http://schemas.openxmlformats.org/officeDocument/2006/math">
                    <m:r>
                      <a:rPr lang="fr-FR" sz="2000" i="1" dirty="0">
                        <a:latin typeface="Cambria Math"/>
                      </a:rPr>
                      <m:t>𝑢</m:t>
                    </m:r>
                    <m:r>
                      <a:rPr lang="fr-FR" sz="2000" i="1" dirty="0">
                        <a:latin typeface="Cambria Math"/>
                      </a:rPr>
                      <m:t>= </m:t>
                    </m:r>
                    <m:r>
                      <a:rPr lang="en-US" sz="2000" i="1" dirty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 dirty="0">
                        <a:latin typeface="Cambria Math"/>
                      </a:rPr>
                      <m:t>= 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fr-FR" sz="2000" i="1" dirty="0">
                        <a:latin typeface="Cambria Math"/>
                      </a:rPr>
                      <m:t>⇒</m:t>
                    </m:r>
                    <m:r>
                      <a:rPr lang="fr-FR" sz="2000" i="1" dirty="0">
                        <a:latin typeface="Cambria Math"/>
                      </a:rPr>
                      <m:t>𝑑𝑢</m:t>
                    </m:r>
                    <m:r>
                      <a:rPr lang="fr-FR" sz="2000" i="1" dirty="0">
                        <a:latin typeface="Cambria Math"/>
                      </a:rPr>
                      <m:t>=</m:t>
                    </m:r>
                    <m:r>
                      <a:rPr lang="fr-FR" sz="2000" i="1" dirty="0">
                        <a:latin typeface="Cambria Math"/>
                      </a:rPr>
                      <m:t>𝑑𝑥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/>
                </a:r>
              </a:p>
              <a:p>
                <a:pPr marL="342900" lvl="1" indent="-342900"/>
                <a14:m>
                  <m:oMath xmlns:m="http://schemas.openxmlformats.org/officeDocument/2006/math">
                    <m:r>
                      <a:rPr lang="fr-FR" sz="2000" i="1" dirty="0">
                        <a:latin typeface="Cambria Math"/>
                      </a:rPr>
                      <m:t>𝑑𝑣</m:t>
                    </m:r>
                    <m:r>
                      <a:rPr lang="fr-FR" sz="2000" i="1" dirty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fr-FR" sz="2000" i="1" dirty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i="1" dirty="0">
                        <a:latin typeface="Cambria Math"/>
                      </a:rPr>
                      <m:t>𝑑𝑥</m:t>
                    </m:r>
                    <m:r>
                      <a:rPr lang="en-US" sz="2000" i="1" dirty="0">
                        <a:latin typeface="Cambria Math"/>
                      </a:rPr>
                      <m:t> =</m:t>
                    </m:r>
                    <m:func>
                      <m:funcPr>
                        <m:ctrlPr>
                          <a:rPr lang="en-US" sz="20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dirty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2000" i="1" dirty="0">
                            <a:latin typeface="Cambria Math"/>
                          </a:rPr>
                          <m:t>𝑥</m:t>
                        </m:r>
                        <m:r>
                          <a:rPr lang="fr-FR" sz="2000" i="1" dirty="0">
                            <a:latin typeface="Cambria Math"/>
                          </a:rPr>
                          <m:t>𝑑𝑥</m:t>
                        </m:r>
                      </m:e>
                    </m:func>
                    <m:r>
                      <a:rPr lang="fr-FR" sz="2000" dirty="0">
                        <a:latin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fr-FR" sz="2000" dirty="0">
                        <a:latin typeface="Cambria Math"/>
                      </a:rPr>
                      <m:t>v</m:t>
                    </m:r>
                    <m:r>
                      <a:rPr lang="fr-FR" sz="2000" dirty="0">
                        <a:latin typeface="Cambria Math"/>
                      </a:rPr>
                      <m:t>=−</m:t>
                    </m:r>
                    <m:r>
                      <m:rPr>
                        <m:sty m:val="p"/>
                      </m:rPr>
                      <a:rPr lang="fr-FR" sz="2000" dirty="0">
                        <a:latin typeface="Cambria Math"/>
                      </a:rPr>
                      <m:t>cos</m:t>
                    </m:r>
                    <m:r>
                      <a:rPr lang="fr-FR" sz="2000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dirty="0">
                        <a:latin typeface="Cambria Math"/>
                      </a:rPr>
                      <m:t>x</m:t>
                    </m:r>
                  </m:oMath>
                </a14:m>
                <a:endParaRPr lang="en-US" sz="2000" dirty="0"/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763" t="-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28443656"/>
              </p:ext>
            </p:extLst>
          </p:nvPr>
        </p:nvGraphicFramePr>
        <p:xfrm>
          <a:off x="4450474" y="1916832"/>
          <a:ext cx="4248472" cy="1967931"/>
        </p:xfrm>
        <a:graphic>
          <a:graphicData uri="http://schemas.openxmlformats.org/presentationml/2006/ole">
            <p:oleObj spid="_x0000_s18850" name="Equation" r:id="rId5" imgW="2413000" imgH="1117600" progId="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53161787"/>
              </p:ext>
            </p:extLst>
          </p:nvPr>
        </p:nvGraphicFramePr>
        <p:xfrm>
          <a:off x="685104" y="4293096"/>
          <a:ext cx="5810250" cy="1746250"/>
        </p:xfrm>
        <a:graphic>
          <a:graphicData uri="http://schemas.openxmlformats.org/presentationml/2006/ole">
            <p:oleObj spid="_x0000_s18851" name="Equation" r:id="rId6" imgW="3124200" imgH="939800" progId="">
              <p:embed/>
            </p:oleObj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447550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657" y="1340768"/>
            <a:ext cx="8077622" cy="1810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75" y="3008414"/>
            <a:ext cx="8136904" cy="2868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5496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47175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7726598" cy="3063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81128"/>
            <a:ext cx="6308092" cy="133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5496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976826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algn="just"/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82801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/>
                  <a:t>Find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en-US" sz="2000" i="1" dirty="0" smtClean="0"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fr-FR" sz="2000" b="0" i="1" dirty="0" smtClean="0">
                                <a:latin typeface="Cambria Math"/>
                                <a:cs typeface="Arial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dirty="0" smtClean="0">
                                <a:latin typeface="Cambria Math"/>
                                <a:cs typeface="Arial" charset="0"/>
                              </a:rPr>
                              <m:t>sec</m:t>
                            </m:r>
                          </m:fName>
                          <m:e>
                            <m:r>
                              <a:rPr lang="fr-FR" sz="2000" b="0" i="1" dirty="0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func>
                      </m:e>
                    </m:nary>
                    <m:r>
                      <a:rPr lang="en-US" sz="2000" i="1" dirty="0">
                        <a:latin typeface="Cambria Math"/>
                      </a:rPr>
                      <m:t>𝑑𝑥</m:t>
                    </m:r>
                  </m:oMath>
                </a14:m>
                <a:r>
                  <a:rPr lang="fr-FR" sz="2000" dirty="0" smtClean="0"/>
                  <a:t>.</a:t>
                </a:r>
              </a:p>
              <a:p>
                <a:pPr marL="0" indent="3175" algn="just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/>
                  <a:t>We</a:t>
                </a:r>
                <a:r>
                  <a:rPr lang="en-US" sz="2000" dirty="0" smtClean="0"/>
                  <a:t/>
                </a:r>
                <a:r>
                  <a:rPr lang="en-US" sz="2000" dirty="0"/>
                  <a:t>multiply numerator and denominator </a:t>
                </a:r>
                <a:r>
                  <a:rPr lang="en-US" sz="2000" dirty="0" smtClean="0"/>
                  <a:t>by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i="0" dirty="0" smtClean="0"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en-US" sz="2000" i="1" dirty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2000" i="1" dirty="0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en-US" sz="20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i="0" dirty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US" sz="2000" i="1" dirty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0" dirty="0" smtClean="0">
                        <a:latin typeface="Cambria Math"/>
                      </a:rPr>
                      <m:t>.</m:t>
                    </m:r>
                  </m:oMath>
                </a14:m>
                <a:r>
                  <a:rPr lang="fr-FR" sz="2000" b="0" dirty="0" smtClean="0"/>
                  <a:t> Then</a:t>
                </a:r>
              </a:p>
              <a:p>
                <a:pPr marL="0" indent="3175" algn="just" eaLnBrk="1" hangingPunct="1">
                  <a:buNone/>
                </a:pPr>
                <a:endParaRPr lang="fr-FR" sz="2000" dirty="0"/>
              </a:p>
              <a:p>
                <a:pPr marL="0" indent="3175" algn="just" eaLnBrk="1" hangingPunct="1">
                  <a:buNone/>
                </a:pPr>
                <a:endParaRPr lang="fr-FR" sz="2000" b="0" dirty="0" smtClean="0"/>
              </a:p>
              <a:p>
                <a:pPr marL="0" indent="3175" algn="just" eaLnBrk="1" hangingPunct="1">
                  <a:buNone/>
                </a:pPr>
                <a:endParaRPr lang="fr-FR" sz="2000" dirty="0"/>
              </a:p>
              <a:p>
                <a:pPr marL="0" indent="3175" algn="just" eaLnBrk="1" hangingPunct="1">
                  <a:buNone/>
                </a:pPr>
                <a:endParaRPr lang="fr-FR" sz="2000" b="0" dirty="0" smtClean="0"/>
              </a:p>
              <a:p>
                <a:pPr marL="0" indent="3175" algn="just" eaLnBrk="1" hangingPunct="1">
                  <a:buNone/>
                </a:pPr>
                <a:endParaRPr lang="fr-FR" sz="2000" dirty="0"/>
              </a:p>
              <a:p>
                <a:pPr marL="0" indent="3175" algn="just" eaLnBrk="1" hangingPunct="1">
                  <a:buNone/>
                </a:pPr>
                <a:r>
                  <a:rPr lang="en-US" sz="2000" dirty="0"/>
                  <a:t>If we substitute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sec</m:t>
                    </m:r>
                    <m:r>
                      <a:rPr lang="en-US" sz="2000" i="1" dirty="0" smtClean="0">
                        <a:latin typeface="Cambria Math"/>
                      </a:rPr>
                      <m:t>⁡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tan</m:t>
                    </m:r>
                    <m:r>
                      <a:rPr lang="en-US" sz="2000" i="1" dirty="0" smtClean="0">
                        <a:latin typeface="Cambria Math"/>
                      </a:rPr>
                      <m:t>⁡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, </a:t>
                </a:r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𝑑𝑢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i="1" dirty="0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i="0" dirty="0" smtClean="0">
                                <a:latin typeface="Cambria Math"/>
                              </a:rPr>
                              <m:t>sec</m:t>
                            </m:r>
                          </m:fName>
                          <m:e>
                            <m:r>
                              <a:rPr lang="en-US" sz="2000" i="1" dirty="0" smtClean="0">
                                <a:latin typeface="Cambria Math"/>
                              </a:rPr>
                              <m:t>𝑥</m:t>
                            </m:r>
                            <m:func>
                              <m:funcPr>
                                <m:ctrlPr>
                                  <a:rPr lang="en-US" sz="2000" i="1" dirty="0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 i="0" dirty="0" smtClean="0">
                                    <a:latin typeface="Cambria Math"/>
                                  </a:rPr>
                                  <m:t>tan</m:t>
                                </m:r>
                              </m:fName>
                              <m:e>
                                <m:r>
                                  <a:rPr lang="en-US" sz="200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e>
                        </m:func>
                        <m:r>
                          <a:rPr lang="fr-FR" sz="2000" b="0" i="1" dirty="0" smtClean="0"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2000" i="1" dirty="0" smtClean="0">
                            <a:latin typeface="Cambria Math"/>
                          </a:rPr>
                          <m:t>sec</m:t>
                        </m:r>
                        <m:r>
                          <a:rPr lang="en-US" sz="2000" i="1" baseline="30000" dirty="0">
                            <a:latin typeface="Cambria Math"/>
                          </a:rPr>
                          <m:t>2</m:t>
                        </m:r>
                        <m:r>
                          <a:rPr lang="en-US" sz="2000" i="1" dirty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𝑑𝑥</m:t>
                    </m:r>
                    <m:r>
                      <a:rPr lang="en-US" sz="2000" i="1" dirty="0">
                        <a:latin typeface="Cambria Math"/>
                      </a:rPr>
                      <m:t>.</m:t>
                    </m:r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 marL="0" indent="3175" algn="just" eaLnBrk="1" hangingPunct="1">
                  <a:buNone/>
                </a:pPr>
                <a:r>
                  <a:rPr lang="en-US" sz="2000" dirty="0"/>
                  <a:t>The integral becomes: 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US" sz="2000" i="1" dirty="0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 dirty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000" i="1" dirty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i="1" dirty="0">
                                    <a:latin typeface="Cambria Math"/>
                                  </a:rPr>
                                  <m:t>𝑢</m:t>
                                </m:r>
                              </m:den>
                            </m:f>
                          </m:e>
                        </m:d>
                      </m:e>
                    </m:nary>
                    <m:r>
                      <a:rPr lang="en-US" sz="2000" i="1" dirty="0" smtClean="0">
                        <a:latin typeface="Cambria Math"/>
                      </a:rPr>
                      <m:t>𝑑𝑢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ln</m:t>
                    </m:r>
                    <m:r>
                      <a:rPr lang="en-US" sz="2000" i="1" dirty="0" smtClean="0">
                        <a:latin typeface="Cambria Math"/>
                      </a:rPr>
                      <m:t>⁡|</m:t>
                    </m:r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|+</m:t>
                    </m:r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. Thus, we have </a:t>
                </a:r>
                <a:endParaRPr lang="en-US" sz="2000" dirty="0"/>
              </a:p>
              <a:p>
                <a:pPr marL="0" indent="3175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b="0" dirty="0" smtClean="0"/>
              </a:p>
              <a:p>
                <a:pPr marL="0" indent="3175" algn="just" eaLnBrk="1" hangingPunct="1">
                  <a:buNone/>
                </a:pPr>
                <a:endParaRPr lang="en-US" sz="2000" dirty="0"/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82801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736" t="-12546" r="-1546" b="-1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91307135"/>
              </p:ext>
            </p:extLst>
          </p:nvPr>
        </p:nvGraphicFramePr>
        <p:xfrm>
          <a:off x="645654" y="2201748"/>
          <a:ext cx="4099545" cy="1630586"/>
        </p:xfrm>
        <a:graphic>
          <a:graphicData uri="http://schemas.openxmlformats.org/presentationml/2006/ole">
            <p:oleObj spid="_x0000_s39020" name="Equation" r:id="rId5" imgW="2108200" imgH="838200" progId="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71153029"/>
              </p:ext>
            </p:extLst>
          </p:nvPr>
        </p:nvGraphicFramePr>
        <p:xfrm>
          <a:off x="683568" y="5013176"/>
          <a:ext cx="4063678" cy="577440"/>
        </p:xfrm>
        <a:graphic>
          <a:graphicData uri="http://schemas.openxmlformats.org/presentationml/2006/ole">
            <p:oleObj spid="_x0000_s39021" name="Equation" r:id="rId6" imgW="1968500" imgH="2794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1029513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algn="just"/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82801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 smtClean="0"/>
                  <a:t>Find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en-US" sz="2000" i="1" dirty="0" smtClean="0"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fr-FR" sz="2000" b="0" i="1" dirty="0" smtClean="0">
                                <a:latin typeface="Cambria Math"/>
                                <a:cs typeface="Arial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dirty="0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dirty="0" smtClean="0">
                                    <a:latin typeface="Cambria Math"/>
                                    <a:cs typeface="Arial" charset="0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fr-FR" sz="2000" b="0" i="1" dirty="0" smtClean="0">
                                    <a:latin typeface="Cambria Math"/>
                                    <a:cs typeface="Arial" charset="0"/>
                                  </a:rPr>
                                  <m:t>3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dirty="0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func>
                      </m:e>
                    </m:nary>
                    <m:r>
                      <a:rPr lang="en-US" sz="2000" i="1" dirty="0">
                        <a:latin typeface="Cambria Math"/>
                      </a:rPr>
                      <m:t>𝑑𝑥</m:t>
                    </m:r>
                  </m:oMath>
                </a14:m>
                <a:r>
                  <a:rPr lang="fr-FR" sz="2000" dirty="0" smtClean="0"/>
                  <a:t>.</a:t>
                </a:r>
              </a:p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/>
                  <a:t>Simply </a:t>
                </a:r>
                <a:r>
                  <a:rPr lang="en-US" sz="2000" dirty="0"/>
                  <a:t>substituting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m:rPr>
                        <m:sty m:val="p"/>
                      </m:rPr>
                      <a:rPr lang="en-US" sz="2000" i="1" dirty="0" err="1">
                        <a:latin typeface="Cambria Math"/>
                      </a:rPr>
                      <m:t>cos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isn’t helpful, </a:t>
                </a:r>
                <a:r>
                  <a:rPr lang="en-US" sz="2000" dirty="0" smtClean="0"/>
                  <a:t>since </a:t>
                </a:r>
                <a:r>
                  <a:rPr lang="en-US" sz="2000" dirty="0"/>
                  <a:t>then</a:t>
                </a:r>
                <a:endParaRPr lang="fr-FR" sz="2000" b="0" i="0" dirty="0" smtClean="0">
                  <a:latin typeface="Cambria Math"/>
                </a:endParaRPr>
              </a:p>
              <a:p>
                <a:pPr marL="0" indent="3175" algn="ctr"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fr-FR" sz="2000" b="0" i="0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𝑑𝑢</m:t>
                    </m:r>
                    <m:r>
                      <a:rPr lang="en-US" sz="2000" i="1" dirty="0" smtClean="0">
                        <a:latin typeface="Cambria Math"/>
                      </a:rPr>
                      <m:t> = −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sin</m:t>
                    </m:r>
                    <m:r>
                      <a:rPr lang="en-US" sz="2000" i="1" dirty="0" smtClean="0">
                        <a:latin typeface="Cambria Math"/>
                      </a:rPr>
                      <m:t>⁡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dirty="0"/>
                  <a:t>. </a:t>
                </a:r>
                <a:endParaRPr lang="en-US" sz="2000" dirty="0" smtClean="0"/>
              </a:p>
              <a:p>
                <a:pPr algn="just" eaLnBrk="1" hangingPunct="1"/>
                <a:r>
                  <a:rPr lang="en-US" sz="2000" dirty="0" smtClean="0"/>
                  <a:t>In </a:t>
                </a:r>
                <a:r>
                  <a:rPr lang="en-US" sz="2000" dirty="0"/>
                  <a:t>order to integrate powers of cosine, we </a:t>
                </a:r>
                <a:r>
                  <a:rPr lang="en-US" sz="2000" dirty="0" smtClean="0"/>
                  <a:t>would </a:t>
                </a:r>
                <a:r>
                  <a:rPr lang="en-US" sz="2000" dirty="0"/>
                  <a:t>need an extra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sin</m:t>
                    </m:r>
                    <m:r>
                      <a:rPr lang="en-US" sz="2000" i="1" dirty="0" smtClean="0">
                        <a:latin typeface="Cambria Math"/>
                      </a:rPr>
                      <m:t>⁡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factor. </a:t>
                </a:r>
                <a:endParaRPr lang="en-US" sz="2000" dirty="0" smtClean="0"/>
              </a:p>
              <a:p>
                <a:pPr algn="just" eaLnBrk="1" hangingPunct="1"/>
                <a:r>
                  <a:rPr lang="en-US" sz="2000" dirty="0" smtClean="0"/>
                  <a:t>Similarly</a:t>
                </a:r>
                <a:r>
                  <a:rPr lang="en-US" sz="2000" dirty="0"/>
                  <a:t>, a power of sine would require </a:t>
                </a:r>
                <a:r>
                  <a:rPr lang="en-US" sz="2000" dirty="0" smtClean="0"/>
                  <a:t>an </a:t>
                </a:r>
                <a:r>
                  <a:rPr lang="en-US" sz="2000" dirty="0"/>
                  <a:t>extra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cos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 factor</a:t>
                </a:r>
                <a:r>
                  <a:rPr lang="en-US" sz="2000" dirty="0" smtClean="0"/>
                  <a:t>.</a:t>
                </a:r>
              </a:p>
              <a:p>
                <a:pPr algn="just"/>
                <a:r>
                  <a:rPr lang="en-US" sz="2000" dirty="0"/>
                  <a:t>we can separate one cosine factor and convert the remaining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cos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dirty="0"/>
                  <a:t>factor to </a:t>
                </a:r>
                <a:r>
                  <a:rPr lang="en-US" sz="2000" dirty="0" smtClean="0"/>
                  <a:t>an </a:t>
                </a:r>
                <a:r>
                  <a:rPr lang="en-US" sz="2000" dirty="0"/>
                  <a:t>expression involving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𝑠𝑖𝑛𝑒</m:t>
                    </m:r>
                  </m:oMath>
                </a14:m>
                <a:r>
                  <a:rPr lang="en-US" sz="2000" dirty="0"/>
                  <a:t> using the identity </a:t>
                </a:r>
                <a:endParaRPr lang="fr-FR" sz="200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i="1" dirty="0" smtClean="0">
                          <a:latin typeface="Cambria Math"/>
                        </a:rPr>
                        <m:t>sin</m:t>
                      </m:r>
                      <m:r>
                        <a:rPr lang="en-US" sz="2000" i="1" baseline="30000" dirty="0">
                          <a:latin typeface="Cambria Math"/>
                        </a:rPr>
                        <m:t>2</m:t>
                      </m:r>
                      <m:r>
                        <a:rPr lang="en-US" sz="2000" i="1" dirty="0">
                          <a:latin typeface="Cambria Math"/>
                        </a:rPr>
                        <m:t>𝑥</m:t>
                      </m:r>
                      <m:r>
                        <a:rPr lang="en-US" sz="2000" i="1" dirty="0">
                          <a:latin typeface="Cambria Math"/>
                        </a:rPr>
                        <m:t> + </m:t>
                      </m:r>
                      <m:r>
                        <m:rPr>
                          <m:sty m:val="p"/>
                        </m:rPr>
                        <a:rPr lang="en-US" sz="2000" i="1" dirty="0">
                          <a:latin typeface="Cambria Math"/>
                        </a:rPr>
                        <m:t>cos</m:t>
                      </m:r>
                      <m:r>
                        <a:rPr lang="en-US" sz="2000" i="1" baseline="30000" dirty="0">
                          <a:latin typeface="Cambria Math"/>
                        </a:rPr>
                        <m:t>2</m:t>
                      </m:r>
                      <m:r>
                        <a:rPr lang="en-US" sz="2000" i="1" dirty="0">
                          <a:latin typeface="Cambria Math"/>
                        </a:rPr>
                        <m:t>𝑥</m:t>
                      </m:r>
                      <m:r>
                        <a:rPr lang="en-US" sz="2000" i="1" dirty="0">
                          <a:latin typeface="Cambria Math"/>
                        </a:rPr>
                        <m:t> = 1</m:t>
                      </m:r>
                    </m:oMath>
                  </m:oMathPara>
                </a14:m>
                <a:endParaRPr lang="fr-FR" sz="2000" dirty="0" smtClean="0"/>
              </a:p>
              <a:p>
                <a:pPr algn="just"/>
                <a:r>
                  <a:rPr lang="en-US" sz="2000" dirty="0"/>
                  <a:t>We can then evaluate the integral by substituting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dirty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000" i="1" dirty="0"/>
                  <a:t>.</a:t>
                </a:r>
              </a:p>
              <a:p>
                <a:pPr marL="0" lvl="1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82801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10" t="-12546" r="-1620" b="-9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59934539"/>
              </p:ext>
            </p:extLst>
          </p:nvPr>
        </p:nvGraphicFramePr>
        <p:xfrm>
          <a:off x="936328" y="4795987"/>
          <a:ext cx="3707680" cy="1873373"/>
        </p:xfrm>
        <a:graphic>
          <a:graphicData uri="http://schemas.openxmlformats.org/presentationml/2006/ole">
            <p:oleObj spid="_x0000_s51219" name="Equation" r:id="rId5" imgW="2311400" imgH="11684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929290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algn="just"/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82801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smtClean="0">
                    <a:latin typeface="Arial" charset="0"/>
                    <a:cs typeface="Arial" charset="0"/>
                  </a:rPr>
                  <a:t>In </a:t>
                </a:r>
                <a:r>
                  <a:rPr lang="en-US" sz="2000" dirty="0">
                    <a:latin typeface="Arial" charset="0"/>
                    <a:cs typeface="Arial" charset="0"/>
                  </a:rPr>
                  <a:t>general, we try to write an integrand involving powers of sine and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cosine in a </a:t>
                </a:r>
                <a:r>
                  <a:rPr lang="en-US" sz="2000" dirty="0">
                    <a:latin typeface="Arial" charset="0"/>
                    <a:cs typeface="Arial" charset="0"/>
                  </a:rPr>
                  <a:t>form where we have only one sine factor.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The remainder </a:t>
                </a:r>
                <a:r>
                  <a:rPr lang="en-US" sz="2000" dirty="0">
                    <a:latin typeface="Arial" charset="0"/>
                    <a:cs typeface="Arial" charset="0"/>
                  </a:rPr>
                  <a:t>of the expression can be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in </a:t>
                </a:r>
                <a:r>
                  <a:rPr lang="en-US" sz="2000" dirty="0">
                    <a:latin typeface="Arial" charset="0"/>
                    <a:cs typeface="Arial" charset="0"/>
                  </a:rPr>
                  <a:t>terms of cosine. </a:t>
                </a: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smtClean="0">
                    <a:latin typeface="Arial" charset="0"/>
                    <a:cs typeface="Arial" charset="0"/>
                  </a:rPr>
                  <a:t>We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could also try only one cosine factor.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remainder of the expression can be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in </a:t>
                </a:r>
                <a:r>
                  <a:rPr lang="en-US" sz="2000" dirty="0">
                    <a:latin typeface="Arial" charset="0"/>
                    <a:cs typeface="Arial" charset="0"/>
                  </a:rPr>
                  <a:t>terms of sine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algn="just" eaLnBrk="1" hangingPunct="1"/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smtClean="0"/>
                  <a:t>The identity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sin</m:t>
                    </m:r>
                    <m:r>
                      <a:rPr lang="en-US" sz="2000" i="1" baseline="30000" dirty="0" smtClean="0">
                        <a:solidFill>
                          <a:schemeClr val="accent2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 + </m:t>
                    </m:r>
                    <m:r>
                      <m:rPr>
                        <m:sty m:val="p"/>
                      </m:rP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</a:rPr>
                      <m:t>cos</m:t>
                    </m:r>
                    <m:r>
                      <a:rPr lang="en-US" sz="2000" i="1" baseline="30000" dirty="0">
                        <a:solidFill>
                          <a:schemeClr val="accent2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</a:rPr>
                      <m:t> = 1 </m:t>
                    </m:r>
                  </m:oMath>
                </a14:m>
                <a:r>
                  <a:rPr lang="en-US" sz="2000" dirty="0" smtClean="0"/>
                  <a:t>enables </a:t>
                </a:r>
                <a:r>
                  <a:rPr lang="en-US" sz="2000" dirty="0"/>
                  <a:t>us to convert back and forth </a:t>
                </a:r>
                <a:br>
                  <a:rPr lang="en-US" sz="2000" dirty="0"/>
                </a:br>
                <a:r>
                  <a:rPr lang="en-US" sz="2000" dirty="0"/>
                  <a:t>between even powers of sine and cosine</a:t>
                </a:r>
                <a:r>
                  <a:rPr lang="en-US" sz="2000" dirty="0" smtClean="0"/>
                  <a:t>.</a:t>
                </a:r>
              </a:p>
              <a:p>
                <a:pPr algn="just" eaLnBrk="1" hangingPunct="1"/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82801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736" t="-487" r="-2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200900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algn="just"/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82801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: Evaluate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∫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</a:rPr>
                      <m:t>sin</m:t>
                    </m:r>
                    <m:r>
                      <a:rPr lang="en-US" sz="2000" i="1" baseline="30000" dirty="0">
                        <a:latin typeface="Cambria Math"/>
                      </a:rPr>
                      <m:t>5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</a:rPr>
                      <m:t>cos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𝑑𝑥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Substituting </a:t>
                </a:r>
                <a14:m>
                  <m:oMath xmlns:m="http://schemas.openxmlformats.org/officeDocument/2006/math">
                    <m:r>
                      <a:rPr lang="en-US" sz="2000" dirty="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rPr>
                      <m:t>𝑢</m:t>
                    </m:r>
                    <m:r>
                      <a:rPr lang="en-US" sz="2000" dirty="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rPr>
                      <m:t> = </m:t>
                    </m:r>
                    <m:r>
                      <m:rPr>
                        <m:sty m:val="p"/>
                      </m:rPr>
                      <a:rPr lang="en-US" sz="2000" dirty="0" err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rPr>
                      <m:t>cos</m:t>
                    </m:r>
                    <m:r>
                      <a:rPr lang="en-US" sz="2000" dirty="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we have </a:t>
                </a:r>
                <a14:m>
                  <m:oMath xmlns:m="http://schemas.openxmlformats.org/officeDocument/2006/math">
                    <m:r>
                      <a:rPr lang="en-US" sz="2000" dirty="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rPr>
                      <m:t>𝑑𝑢</m:t>
                    </m:r>
                    <m:r>
                      <a:rPr lang="en-US" sz="2000" dirty="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rPr>
                      <m:t> = </m:t>
                    </m:r>
                    <m:r>
                      <m:rPr>
                        <m:sty m:val="p"/>
                      </m:rPr>
                      <a:rPr lang="en-US" sz="2000" dirty="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rPr>
                      <m:t>sin</m:t>
                    </m:r>
                    <m:r>
                      <a:rPr lang="en-US" sz="2000" dirty="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rPr>
                      <m:t>𝑥</m:t>
                    </m:r>
                    <m:r>
                      <a:rPr lang="en-US" sz="2000" dirty="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rPr>
                      <m:t> </m:t>
                    </m:r>
                    <m:r>
                      <a:rPr lang="en-US" sz="2000" dirty="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rPr>
                      <m:t>𝑑𝑥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 So</a:t>
                </a:r>
                <a:r>
                  <a:rPr lang="en-US" sz="2000" dirty="0">
                    <a:latin typeface="Arial" charset="0"/>
                    <a:cs typeface="Arial" charset="0"/>
                  </a:rPr>
                  <a:t>, </a:t>
                </a:r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  <a:p>
                <a:pPr algn="just" eaLnBrk="1" hangingPunct="1"/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82801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10" t="-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17094276"/>
              </p:ext>
            </p:extLst>
          </p:nvPr>
        </p:nvGraphicFramePr>
        <p:xfrm>
          <a:off x="539552" y="2541144"/>
          <a:ext cx="5616624" cy="2472032"/>
        </p:xfrm>
        <a:graphic>
          <a:graphicData uri="http://schemas.openxmlformats.org/presentationml/2006/ole">
            <p:oleObj spid="_x0000_s40023" name="Equation" r:id="rId5" imgW="3060700" imgH="1346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2675772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algn="just"/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76702"/>
                <a:ext cx="8136136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If </a:t>
                </a:r>
                <a:r>
                  <a:rPr lang="en-US" sz="2000" dirty="0">
                    <a:latin typeface="Arial" charset="0"/>
                    <a:cs typeface="Arial" charset="0"/>
                  </a:rPr>
                  <a:t>the integrand contains even powers of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both </a:t>
                </a:r>
                <a:r>
                  <a:rPr lang="en-US" sz="2000" dirty="0">
                    <a:latin typeface="Arial" charset="0"/>
                    <a:cs typeface="Arial" charset="0"/>
                  </a:rPr>
                  <a:t>sine and cosine, this strategy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fails.</a:t>
                </a:r>
              </a:p>
              <a:p>
                <a:pPr marL="0" indent="0" algn="just" eaLnBrk="1" hangingPunct="1">
                  <a:buNone/>
                </a:pPr>
                <a:r>
                  <a:rPr lang="en-US" sz="2000" dirty="0">
                    <a:latin typeface="Arial" charset="0"/>
                    <a:cs typeface="Arial" charset="0"/>
                  </a:rPr>
                  <a:t>I</a:t>
                </a:r>
                <a:r>
                  <a:rPr lang="en-US" sz="2000" dirty="0" smtClean="0"/>
                  <a:t>n </a:t>
                </a:r>
                <a:r>
                  <a:rPr lang="en-US" sz="2000" dirty="0"/>
                  <a:t>that case, we can take </a:t>
                </a:r>
                <a:r>
                  <a:rPr lang="en-US" sz="2000" dirty="0" smtClean="0"/>
                  <a:t>advantage of </a:t>
                </a:r>
                <a:r>
                  <a:rPr lang="en-US" sz="2000" dirty="0"/>
                  <a:t>the following </a:t>
                </a:r>
                <a:r>
                  <a:rPr lang="en-US" sz="2000" dirty="0" smtClean="0"/>
                  <a:t>half-angle identities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i="1" dirty="0" smtClean="0">
                          <a:solidFill>
                            <a:schemeClr val="accent2"/>
                          </a:solidFill>
                          <a:latin typeface="Cambria Math"/>
                        </a:rPr>
                        <m:t>sin</m:t>
                      </m:r>
                      <m:r>
                        <a:rPr lang="en-US" sz="2000" i="1" baseline="30000" dirty="0" smtClean="0">
                          <a:solidFill>
                            <a:schemeClr val="accent2"/>
                          </a:solidFill>
                          <a:latin typeface="Cambria Math"/>
                        </a:rPr>
                        <m:t>2</m:t>
                      </m:r>
                      <m:r>
                        <a:rPr lang="en-US" sz="2000" i="1" dirty="0" smtClean="0">
                          <a:solidFill>
                            <a:schemeClr val="accent2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i="1" dirty="0" smtClean="0">
                          <a:solidFill>
                            <a:schemeClr val="accent2"/>
                          </a:solidFill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fr-FR" sz="2000" b="0" i="1" dirty="0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dirty="0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fr-FR" sz="2000" b="0" i="1" dirty="0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dirty="0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1−</m:t>
                          </m:r>
                          <m:func>
                            <m:funcPr>
                              <m:ctrlPr>
                                <a:rPr lang="fr-FR" sz="2000" b="0" i="1" dirty="0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2000" b="0" i="0" dirty="0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fr-FR" sz="2000" b="0" i="1" dirty="0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2</m:t>
                              </m:r>
                              <m:r>
                                <a:rPr lang="fr-FR" sz="2000" b="0" i="1" dirty="0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fr-FR" sz="2000" b="0" i="1" dirty="0" smtClean="0">
                          <a:solidFill>
                            <a:schemeClr val="accent2"/>
                          </a:solidFill>
                          <a:latin typeface="Cambria Math"/>
                        </a:rPr>
                        <m:t>,                 </m:t>
                      </m:r>
                      <m:func>
                        <m:funcPr>
                          <m:ctrlPr>
                            <a:rPr lang="fr-FR" sz="2000" b="0" i="1" dirty="0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b="0" i="1" dirty="0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dirty="0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fr-FR" sz="2000" b="0" i="1" dirty="0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fr-FR" sz="2000" b="0" i="1" dirty="0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000" i="1" dirty="0">
                          <a:solidFill>
                            <a:schemeClr val="accent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i="1" dirty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i="1" dirty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fr-FR" sz="2000" i="1" dirty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 dirty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1</m:t>
                          </m:r>
                          <m:r>
                            <a:rPr lang="fr-FR" sz="2000" b="0" i="1" dirty="0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+</m:t>
                          </m:r>
                          <m:func>
                            <m:funcPr>
                              <m:ctrlPr>
                                <a:rPr lang="fr-FR" sz="2000" i="1" dirty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2000" dirty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fr-FR" sz="2000" i="1" dirty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2</m:t>
                              </m:r>
                              <m:r>
                                <a:rPr lang="fr-FR" sz="2000" i="1" dirty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fr-FR" sz="2000" b="0" i="1" dirty="0" smtClean="0">
                          <a:solidFill>
                            <a:schemeClr val="accent2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b="0" dirty="0" smtClean="0">
                  <a:solidFill>
                    <a:schemeClr val="accent2"/>
                  </a:solidFill>
                </a:endParaRPr>
              </a:p>
              <a:p>
                <a:pPr marL="0" indent="0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3175" eaLnBrk="1" hangingPunct="1">
                  <a:buFontTx/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 smtClean="0"/>
                  <a:t>Find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𝜋</m:t>
                        </m:r>
                      </m:sup>
                      <m:e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nary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</m:oMath>
                </a14:m>
                <a:endParaRPr lang="en-US" sz="2000" dirty="0"/>
              </a:p>
              <a:p>
                <a:pPr marL="0" lvl="1" indent="0">
                  <a:buNone/>
                </a:pP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 smtClean="0"/>
                  <a:t>Using </a:t>
                </a:r>
                <a:r>
                  <a:rPr lang="en-US" sz="2000" dirty="0"/>
                  <a:t>the half-angle </a:t>
                </a:r>
                <a:r>
                  <a:rPr lang="en-US" sz="2000" dirty="0" smtClean="0"/>
                  <a:t>formula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sin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, we have:</a:t>
                </a:r>
              </a:p>
              <a:p>
                <a:pPr marL="0" lvl="1" indent="0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76702"/>
                <a:ext cx="8136136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25" t="-487" r="-1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85047873"/>
              </p:ext>
            </p:extLst>
          </p:nvPr>
        </p:nvGraphicFramePr>
        <p:xfrm>
          <a:off x="621560" y="4437112"/>
          <a:ext cx="5241124" cy="2216628"/>
        </p:xfrm>
        <a:graphic>
          <a:graphicData uri="http://schemas.openxmlformats.org/presentationml/2006/ole">
            <p:oleObj spid="_x0000_s41047" name="Equation" r:id="rId5" imgW="2641600" imgH="11176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612434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404086"/>
                <a:ext cx="7991352" cy="447318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Guidelines for 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trigonometric integrals: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 smtClean="0"/>
                  <a:t>When </a:t>
                </a:r>
                <a:r>
                  <a:rPr lang="en-US" sz="2000" dirty="0"/>
                  <a:t>evaluating integrals </a:t>
                </a:r>
                <a:r>
                  <a:rPr lang="en-US" sz="2000" dirty="0" smtClean="0"/>
                  <a:t>of </a:t>
                </a:r>
                <a:r>
                  <a:rPr lang="en-US" sz="2000" dirty="0"/>
                  <a:t>the </a:t>
                </a:r>
                <a:r>
                  <a:rPr lang="en-US" sz="2000" dirty="0" smtClean="0"/>
                  <a:t>form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en-US" sz="2000" b="0" i="1" dirty="0" smtClean="0"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i="0" dirty="0">
                                    <a:latin typeface="Cambria Math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fr-FR" sz="2000" b="0" i="1" dirty="0" smtClean="0">
                                    <a:latin typeface="Cambria Math"/>
                                  </a:rPr>
                                  <m:t>𝑚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func>
                          <m:func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dirty="0" smtClean="0">
                                    <a:latin typeface="Cambria Math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fr-FR" sz="2000" b="0" i="1" dirty="0" smtClean="0">
                                    <a:latin typeface="Cambria Math"/>
                                  </a:rPr>
                                  <m:t>𝑛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r>
                          <a:rPr lang="fr-FR" sz="2000" b="0" i="1" dirty="0" smtClean="0">
                            <a:latin typeface="Cambria Math"/>
                          </a:rPr>
                          <m:t>𝑑𝑥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,      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𝑚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≥0.</m:t>
                        </m:r>
                      </m:e>
                    </m:nary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 eaLnBrk="1" hangingPunct="1"/>
                <a:r>
                  <a:rPr lang="en-US" sz="2000" dirty="0"/>
                  <a:t>If the power of sine is odd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𝑚</m:t>
                    </m:r>
                    <m:r>
                      <a:rPr lang="en-US" sz="2000" i="1" dirty="0" smtClean="0">
                        <a:latin typeface="Cambria Math"/>
                      </a:rPr>
                      <m:t> =2</m:t>
                    </m:r>
                    <m:r>
                      <a:rPr lang="en-US" sz="2000" i="1" dirty="0" smtClean="0">
                        <a:latin typeface="Cambria Math"/>
                      </a:rPr>
                      <m:t>𝑘</m:t>
                    </m:r>
                    <m:r>
                      <a:rPr lang="en-US" sz="2000" i="1" dirty="0" smtClean="0">
                        <a:latin typeface="Cambria Math"/>
                      </a:rPr>
                      <m:t> + 1), </m:t>
                    </m:r>
                  </m:oMath>
                </a14:m>
                <a:r>
                  <a:rPr lang="en-US" sz="2000" dirty="0" smtClean="0"/>
                  <a:t> save </a:t>
                </a:r>
                <a:r>
                  <a:rPr lang="en-US" sz="2000" dirty="0"/>
                  <a:t>one </a:t>
                </a:r>
                <a:r>
                  <a:rPr lang="en-US" sz="2000" i="0" dirty="0" smtClean="0">
                    <a:latin typeface="+mj-lt"/>
                  </a:rPr>
                  <a:t>sine</a:t>
                </a:r>
                <a:r>
                  <a:rPr lang="en-US" sz="2000" dirty="0" smtClean="0"/>
                  <a:t> factor. </a:t>
                </a:r>
              </a:p>
              <a:p>
                <a:pPr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Use sin2x = 1 - cos2x to express the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remaining factors </a:t>
                </a:r>
                <a:r>
                  <a:rPr lang="en-US" sz="2000" dirty="0">
                    <a:latin typeface="Arial" charset="0"/>
                    <a:cs typeface="Arial" charset="0"/>
                  </a:rPr>
                  <a:t>in terms of cosine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: </a:t>
                </a:r>
              </a:p>
              <a:p>
                <a:pPr eaLnBrk="1" hangingPunct="1"/>
                <a:endParaRPr lang="en-US" sz="2000" dirty="0">
                  <a:latin typeface="Arial" charset="0"/>
                  <a:cs typeface="Arial" charset="0"/>
                </a:endParaRPr>
              </a:p>
              <a:p>
                <a:pPr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Then, substitute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=</m:t>
                    </m:r>
                    <m:r>
                      <m:rPr>
                        <m:sty m:val="p"/>
                      </m:rPr>
                      <a:rPr lang="en-US" sz="2000" i="1" dirty="0" err="1">
                        <a:latin typeface="Cambria Math"/>
                        <a:cs typeface="Arial" charset="0"/>
                      </a:rPr>
                      <m:t>cos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⁡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. </a:t>
                </a: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eaLnBrk="1" hangingPunct="1"/>
                <a:r>
                  <a:rPr lang="en-US" sz="2000" dirty="0"/>
                  <a:t>If the powers of both sine and cosine are even, </a:t>
                </a:r>
                <a:r>
                  <a:rPr lang="en-US" sz="2000" dirty="0" smtClean="0"/>
                  <a:t>use </a:t>
                </a:r>
                <a:r>
                  <a:rPr lang="en-US" sz="2000" dirty="0"/>
                  <a:t>the half-angle </a:t>
                </a:r>
                <a:r>
                  <a:rPr lang="en-US" sz="2000" dirty="0" smtClean="0"/>
                  <a:t>identities: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</a:rPr>
                      <m:t>sin</m:t>
                    </m:r>
                    <m:r>
                      <a:rPr lang="en-US" sz="2000" i="1" baseline="30000" dirty="0">
                        <a:solidFill>
                          <a:schemeClr val="accent2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1−</m:t>
                        </m:r>
                        <m:func>
                          <m:funcPr>
                            <m:ctrlP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 dirty="0">
                        <a:solidFill>
                          <a:schemeClr val="accent2"/>
                        </a:solidFill>
                        <a:latin typeface="Cambria Math"/>
                      </a:rPr>
                      <m:t>,                 </m:t>
                    </m:r>
                    <m:func>
                      <m:funcPr>
                        <m:ctrlP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cos</m:t>
                            </m:r>
                          </m:e>
                          <m:sup>
                            <m: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+</m:t>
                        </m:r>
                        <m:func>
                          <m:funcPr>
                            <m:ctrlP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 dirty="0">
                        <a:solidFill>
                          <a:schemeClr val="accent2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chemeClr val="accent2"/>
                  </a:solidFill>
                </a:endParaRPr>
              </a:p>
              <a:p>
                <a:pPr eaLnBrk="1" hangingPunct="1"/>
                <a:r>
                  <a:rPr lang="en-US" sz="2000" dirty="0" smtClean="0">
                    <a:latin typeface="Arial" charset="0"/>
                    <a:cs typeface="Arial" charset="0"/>
                  </a:rPr>
                  <a:t>Sometimes</a:t>
                </a:r>
                <a:r>
                  <a:rPr lang="en-US" sz="2000" dirty="0">
                    <a:latin typeface="Arial" charset="0"/>
                    <a:cs typeface="Arial" charset="0"/>
                  </a:rPr>
                  <a:t>, it is helpful to use the identity</a:t>
                </a:r>
              </a:p>
              <a:p>
                <a:pPr marL="0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eaLnBrk="1" hangingPunct="1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04086"/>
                <a:ext cx="7991352" cy="4473186"/>
              </a:xfrm>
              <a:prstGeom prst="rect">
                <a:avLst/>
              </a:prstGeom>
              <a:blipFill rotWithShape="1">
                <a:blip r:embed="rId4"/>
                <a:stretch>
                  <a:fillRect l="-840" t="-5722" r="-382" b="-271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8493009"/>
              </p:ext>
            </p:extLst>
          </p:nvPr>
        </p:nvGraphicFramePr>
        <p:xfrm>
          <a:off x="2123728" y="2924944"/>
          <a:ext cx="4788768" cy="933366"/>
        </p:xfrm>
        <a:graphic>
          <a:graphicData uri="http://schemas.openxmlformats.org/presentationml/2006/ole">
            <p:oleObj spid="_x0000_s42126" name="Equation" r:id="rId5" imgW="2997200" imgH="584200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40212715"/>
              </p:ext>
            </p:extLst>
          </p:nvPr>
        </p:nvGraphicFramePr>
        <p:xfrm>
          <a:off x="2520540" y="5445224"/>
          <a:ext cx="2160240" cy="397142"/>
        </p:xfrm>
        <a:graphic>
          <a:graphicData uri="http://schemas.openxmlformats.org/presentationml/2006/ole">
            <p:oleObj spid="_x0000_s42127" name="Equation" r:id="rId6" imgW="1244600" imgH="228600" progId="">
              <p:embed/>
            </p:oleObj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4676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404086"/>
                <a:ext cx="7991352" cy="540929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Guidelines for 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trigonometric integrals: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</a:p>
              <a:p>
                <a:pPr eaLnBrk="1" hangingPunct="1"/>
                <a:r>
                  <a:rPr lang="en-US" sz="2000" dirty="0"/>
                  <a:t>This also works for </a:t>
                </a:r>
                <a:r>
                  <a:rPr lang="en-US" sz="2000" dirty="0"/>
                  <a:t>integrals of the form </a:t>
                </a:r>
                <a:r>
                  <a:rPr lang="en-US" sz="2000" dirty="0" smtClean="0"/>
                  <a:t/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/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en-US" sz="2000" b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fr-FR" sz="2000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i="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tan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fr-FR" sz="2000" i="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m</m:t>
                                </m:r>
                              </m:sup>
                            </m:sSup>
                          </m:fName>
                          <m:e>
                            <m:r>
                              <m:rPr>
                                <m:sty m:val="p"/>
                              </m:rPr>
                              <a:rPr lang="fr-FR" sz="2000" i="0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</m:func>
                        <m:func>
                          <m:funcPr>
                            <m:ctrlPr>
                              <a:rPr lang="fr-FR" sz="2000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i="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sec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fr-FR" sz="2000" i="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n</m:t>
                                </m:r>
                              </m:sup>
                            </m:sSup>
                          </m:fName>
                          <m:e>
                            <m:r>
                              <m:rPr>
                                <m:sty m:val="p"/>
                              </m:rPr>
                              <a:rPr lang="fr-FR" sz="2000" i="0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</m:func>
                        <m:r>
                          <m:rPr>
                            <m:sty m:val="p"/>
                          </m:rPr>
                          <a:rPr lang="en-US" sz="2000" i="0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dx</m:t>
                        </m:r>
                      </m:e>
                    </m:nary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en-US" sz="2000" b="1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fr-FR" sz="2000" i="1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cot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fr-FR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m</m:t>
                                </m:r>
                              </m:sup>
                            </m:sSup>
                          </m:fName>
                          <m:e>
                            <m:r>
                              <m:rPr>
                                <m:sty m:val="p"/>
                              </m:rPr>
                              <a:rPr lang="fr-FR" sz="2000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</m:func>
                        <m:func>
                          <m:funcPr>
                            <m:ctrlPr>
                              <a:rPr lang="fr-FR" sz="2000" i="1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cos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ec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fr-FR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n</m:t>
                                </m:r>
                              </m:sup>
                            </m:sSup>
                          </m:fName>
                          <m:e>
                            <m:r>
                              <m:rPr>
                                <m:sty m:val="p"/>
                              </m:rPr>
                              <a:rPr lang="fr-FR" sz="2000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</m:func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dx</m:t>
                        </m:r>
                      </m:e>
                    </m:nary>
                  </m:oMath>
                </a14:m>
                <a:r>
                  <a:rPr lang="en-US" sz="2000" dirty="0" smtClean="0"/>
                  <a:t>.</a:t>
                </a: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/>
                  <a:t>Evaluate</a:t>
                </a:r>
                <a14:m>
                  <m:oMath xmlns:m="http://schemas.openxmlformats.org/officeDocument/2006/math">
                    <m:r>
                      <a:rPr lang="en-US" sz="2000" i="0" dirty="0" smtClean="0">
                        <a:latin typeface="Cambria Math"/>
                      </a:rPr>
                      <m:t> </m:t>
                    </m:r>
                    <m:r>
                      <a:rPr lang="en-US" sz="2000" i="0" dirty="0" smtClean="0">
                        <a:latin typeface="Cambria Math"/>
                        <a:cs typeface="Arial" charset="0"/>
                      </a:rPr>
                      <m:t>∫ </m:t>
                    </m:r>
                    <m:r>
                      <m:rPr>
                        <m:sty m:val="p"/>
                      </m:rPr>
                      <a:rPr lang="en-US" sz="2000" i="0" dirty="0">
                        <a:latin typeface="Cambria Math"/>
                      </a:rPr>
                      <m:t>tan</m:t>
                    </m:r>
                    <m:r>
                      <a:rPr lang="en-US" sz="2000" i="0" baseline="30000" dirty="0">
                        <a:latin typeface="Cambria Math"/>
                      </a:rPr>
                      <m:t>6</m:t>
                    </m:r>
                    <m:r>
                      <m:rPr>
                        <m:sty m:val="p"/>
                      </m:rPr>
                      <a:rPr lang="en-US" sz="2000" i="0" dirty="0">
                        <a:latin typeface="Cambria Math"/>
                      </a:rPr>
                      <m:t>x</m:t>
                    </m:r>
                    <m:r>
                      <a:rPr lang="en-US" sz="2000" i="0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 dirty="0">
                        <a:latin typeface="Cambria Math"/>
                      </a:rPr>
                      <m:t>sec</m:t>
                    </m:r>
                    <m:r>
                      <a:rPr lang="en-US" sz="2000" i="0" baseline="30000" dirty="0">
                        <a:latin typeface="Cambria Math"/>
                      </a:rPr>
                      <m:t>4</m:t>
                    </m:r>
                    <m:r>
                      <m:rPr>
                        <m:sty m:val="p"/>
                      </m:rPr>
                      <a:rPr lang="en-US" sz="2000" i="0" dirty="0">
                        <a:latin typeface="Cambria Math"/>
                      </a:rPr>
                      <m:t>x</m:t>
                    </m:r>
                    <m:r>
                      <a:rPr lang="en-US" sz="2000" i="0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 dirty="0">
                        <a:latin typeface="Cambria Math"/>
                      </a:rPr>
                      <m:t>dx</m:t>
                    </m:r>
                  </m:oMath>
                </a14:m>
                <a:r>
                  <a:rPr lang="en-US" sz="2000" dirty="0" smtClean="0"/>
                  <a:t>.</a:t>
                </a: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/>
                  <a:t>We use </a:t>
                </a:r>
                <a:r>
                  <a:rPr lang="en-US" sz="2000" dirty="0"/>
                  <a:t>the identity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 i="0" dirty="0" smtClean="0">
                                <a:latin typeface="Cambria Math"/>
                              </a:rPr>
                              <m:t>sec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2000" i="1" dirty="0">
                        <a:latin typeface="Cambria Math"/>
                      </a:rPr>
                      <m:t>=1+</m:t>
                    </m:r>
                    <m:func>
                      <m:func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0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dirty="0" smtClean="0"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b="0" i="0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000" dirty="0" smtClean="0"/>
                  <a:t>. Then</a:t>
                </a:r>
                <a:r>
                  <a:rPr lang="en-US" sz="2000" dirty="0"/>
                  <a:t>, </a:t>
                </a:r>
                <a:r>
                  <a:rPr lang="en-US" sz="2000" dirty="0" smtClean="0"/>
                  <a:t>substitute </a:t>
                </a:r>
              </a:p>
              <a:p>
                <a:pPr marL="0" indent="0" eaLnBrk="1" hangingPunct="1">
                  <a:buNone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</a:rPr>
                      <m:t>tan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so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𝑑𝑢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sec</m:t>
                    </m:r>
                    <m:r>
                      <a:rPr lang="en-US" sz="2000" i="1" dirty="0" smtClean="0">
                        <a:latin typeface="Cambria Math"/>
                      </a:rPr>
                      <m:t>2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0" indent="0" eaLnBrk="1" hangingPunct="1">
                  <a:buNone/>
                </a:pPr>
                <a:endParaRPr lang="en-US" sz="2000" dirty="0" smtClean="0"/>
              </a:p>
              <a:p>
                <a:pPr marL="0" indent="0" eaLnBrk="1" hangingPunct="1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04086"/>
                <a:ext cx="7991352" cy="5409290"/>
              </a:xfrm>
              <a:prstGeom prst="rect">
                <a:avLst/>
              </a:prstGeom>
              <a:blipFill rotWithShape="1">
                <a:blip r:embed="rId4"/>
                <a:stretch>
                  <a:fillRect l="-1679" t="-4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92794831"/>
              </p:ext>
            </p:extLst>
          </p:nvPr>
        </p:nvGraphicFramePr>
        <p:xfrm>
          <a:off x="827584" y="3789040"/>
          <a:ext cx="4914470" cy="2592288"/>
        </p:xfrm>
        <a:graphic>
          <a:graphicData uri="http://schemas.openxmlformats.org/presentationml/2006/ole">
            <p:oleObj spid="_x0000_s43073" name="Equation" r:id="rId5" imgW="2984500" imgH="15748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929019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404086"/>
                <a:ext cx="7991352" cy="48332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/>
                  <a:t>Evaluate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∫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</a:rPr>
                      <m:t>sin</m:t>
                    </m:r>
                    <m:r>
                      <a:rPr lang="en-US" sz="2000" i="1" dirty="0">
                        <a:latin typeface="Cambria Math"/>
                      </a:rPr>
                      <m:t>⁡4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1" dirty="0" err="1">
                        <a:latin typeface="Cambria Math"/>
                      </a:rPr>
                      <m:t>cos</m:t>
                    </m:r>
                    <m:r>
                      <a:rPr lang="en-US" sz="2000" i="1" dirty="0">
                        <a:latin typeface="Cambria Math"/>
                      </a:rPr>
                      <m:t>⁡5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𝑑𝑥</m:t>
                    </m:r>
                  </m:oMath>
                </a14:m>
                <a:endParaRPr lang="en-US" sz="2000" i="1" dirty="0"/>
              </a:p>
              <a:p>
                <a:pPr marL="0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endParaRPr lang="en-US" sz="2000" dirty="0" smtClean="0"/>
              </a:p>
              <a:p>
                <a:pPr eaLnBrk="1" hangingPunct="1"/>
                <a:r>
                  <a:rPr lang="en-US" sz="2000" dirty="0" smtClean="0"/>
                  <a:t>We use </a:t>
                </a:r>
                <a:r>
                  <a:rPr lang="en-US" sz="2000" dirty="0"/>
                  <a:t>the </a:t>
                </a:r>
                <a:r>
                  <a:rPr lang="en-US" sz="2000" dirty="0" smtClean="0"/>
                  <a:t>identity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fr-FR" sz="2000" b="0" i="0" smtClean="0">
                            <a:latin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</m:func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𝐵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𝐵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𝐴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𝐵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</m:e>
                    </m:func>
                  </m:oMath>
                </a14:m>
                <a:endParaRPr lang="fr-FR" sz="2000" b="0" dirty="0" smtClean="0"/>
              </a:p>
              <a:p>
                <a:pPr eaLnBrk="1" hangingPunct="1"/>
                <a:r>
                  <a:rPr lang="en-US" sz="2000" dirty="0" smtClean="0"/>
                  <a:t>with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𝐴</m:t>
                    </m:r>
                    <m:r>
                      <a:rPr lang="fr-FR" sz="2000" b="0" i="1" smtClean="0">
                        <a:latin typeface="Cambria Math"/>
                      </a:rPr>
                      <m:t>=4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𝐵</m:t>
                    </m:r>
                    <m:r>
                      <a:rPr lang="fr-FR" sz="2000" b="0" i="1" smtClean="0">
                        <a:latin typeface="Cambria Math"/>
                      </a:rPr>
                      <m:t>=5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. Therefore,</a:t>
                </a:r>
              </a:p>
              <a:p>
                <a:pPr eaLnBrk="1" hangingPunct="1"/>
                <a:endParaRPr lang="en-US" sz="2000" dirty="0" smtClean="0"/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04086"/>
                <a:ext cx="7991352" cy="4833226"/>
              </a:xfrm>
              <a:prstGeom prst="rect">
                <a:avLst/>
              </a:prstGeom>
              <a:blipFill rotWithShape="1">
                <a:blip r:embed="rId4"/>
                <a:stretch>
                  <a:fillRect l="-840" t="-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72790686"/>
              </p:ext>
            </p:extLst>
          </p:nvPr>
        </p:nvGraphicFramePr>
        <p:xfrm>
          <a:off x="688234" y="3356992"/>
          <a:ext cx="4963886" cy="1618332"/>
        </p:xfrm>
        <a:graphic>
          <a:graphicData uri="http://schemas.openxmlformats.org/presentationml/2006/ole">
            <p:oleObj spid="_x0000_s49180" name="Equation" r:id="rId5" imgW="2527300" imgH="8255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531407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404086"/>
            <a:ext cx="7991352" cy="48332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In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general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  <a:r>
              <a:rPr lang="en-US" sz="2000" dirty="0" smtClean="0"/>
              <a:t>We use the following identities to evaluate special types of trigonometric integrals.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585788" y="2459732"/>
            <a:ext cx="8572500" cy="586581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US" sz="3400" i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12" name="Group 1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9728392"/>
                  </p:ext>
                </p:extLst>
              </p:nvPr>
            </p:nvGraphicFramePr>
            <p:xfrm>
              <a:off x="611560" y="2204864"/>
              <a:ext cx="7704856" cy="2964405"/>
            </p:xfrm>
            <a:graphic>
              <a:graphicData uri="http://schemas.openxmlformats.org/drawingml/2006/table">
                <a:tbl>
                  <a:tblPr/>
                  <a:tblGrid>
                    <a:gridCol w="504566"/>
                    <a:gridCol w="2763747"/>
                    <a:gridCol w="4436543"/>
                  </a:tblGrid>
                  <a:tr h="475603"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AC4600"/>
                              </a:solidFill>
                              <a:effectLst/>
                              <a:latin typeface="Arial" charset="0"/>
                            </a:rPr>
                            <a:t>Integral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AC4600"/>
                              </a:solidFill>
                              <a:effectLst/>
                              <a:latin typeface="Arial" charset="0"/>
                            </a:rPr>
                            <a:t>Identity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825575"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  <a:cs typeface="Arial" charset="0"/>
                                  </a:rPr>
                                  <m:t>∫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sin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⁡</m:t>
                                </m:r>
                                <m:r>
                                  <a:rPr kumimoji="0" lang="fr-FR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𝐴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000" b="0" i="1" u="none" strike="noStrike" cap="none" normalizeH="0" baseline="0" dirty="0" err="1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cos</m:t>
                                </m:r>
                                <m:r>
                                  <a:rPr kumimoji="0" lang="fr-FR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𝐵</m:t>
                                </m:r>
                                <m:r>
                                  <a:rPr kumimoji="0" lang="en-US" sz="2000" b="0" i="1" u="none" strike="noStrike" cap="none" normalizeH="0" baseline="0" dirty="0" err="1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𝑑𝑥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l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E45C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825575"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  <a:cs typeface="Arial" charset="0"/>
                                  </a:rPr>
                                  <m:t>∫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sin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⁡</m:t>
                                </m:r>
                                <m:r>
                                  <a:rPr kumimoji="0" lang="fr-FR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𝐴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sin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⁡</m:t>
                                </m:r>
                                <m:r>
                                  <a:rPr kumimoji="0" lang="fr-FR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𝐵</m:t>
                                </m:r>
                                <m:r>
                                  <a:rPr kumimoji="0" lang="en-US" sz="2000" b="0" i="1" u="none" strike="noStrike" cap="none" normalizeH="0" baseline="0" dirty="0" err="1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𝑑𝑥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l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E45C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825575"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  <a:cs typeface="Arial" charset="0"/>
                                  </a:rPr>
                                  <m:t>∫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000" b="0" i="1" u="none" strike="noStrike" cap="none" normalizeH="0" baseline="0" dirty="0" err="1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cos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⁡</m:t>
                                </m:r>
                                <m:r>
                                  <a:rPr kumimoji="0" lang="fr-FR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𝐴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000" b="0" i="1" u="none" strike="noStrike" cap="none" normalizeH="0" baseline="0" dirty="0" err="1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cos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⁡</m:t>
                                </m:r>
                                <m:r>
                                  <a:rPr kumimoji="0" lang="fr-FR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𝐵</m:t>
                                </m:r>
                                <m:r>
                                  <a:rPr kumimoji="0" lang="en-US" sz="2000" b="0" i="1" u="none" strike="noStrike" cap="none" normalizeH="0" baseline="0" dirty="0" err="1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𝑑𝑥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l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E45C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2" name="Group 1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679728392"/>
                  </p:ext>
                </p:extLst>
              </p:nvPr>
            </p:nvGraphicFramePr>
            <p:xfrm>
              <a:off x="611560" y="2204864"/>
              <a:ext cx="7704856" cy="2964405"/>
            </p:xfrm>
            <a:graphic>
              <a:graphicData uri="http://schemas.openxmlformats.org/drawingml/2006/table">
                <a:tbl>
                  <a:tblPr/>
                  <a:tblGrid>
                    <a:gridCol w="504566"/>
                    <a:gridCol w="2763747"/>
                    <a:gridCol w="4436543"/>
                  </a:tblGrid>
                  <a:tr h="487680"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AC4600"/>
                              </a:solidFill>
                              <a:effectLst/>
                              <a:latin typeface="Arial" charset="0"/>
                            </a:rPr>
                            <a:t>Integral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AC4600"/>
                              </a:solidFill>
                              <a:effectLst/>
                              <a:latin typeface="Arial" charset="0"/>
                            </a:rPr>
                            <a:t>Identity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8255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t="-60000" r="-1424096" b="-20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l="-18322" t="-60000" r="-160927" b="-20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l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E45C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8255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t="-158824" r="-1424096" b="-992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l="-18322" t="-158824" r="-160927" b="-992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l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E45C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8255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t="-260741" r="-14240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l="-18322" t="-260741" r="-1609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l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E45C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13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9804611"/>
              </p:ext>
            </p:extLst>
          </p:nvPr>
        </p:nvGraphicFramePr>
        <p:xfrm>
          <a:off x="4283969" y="2780928"/>
          <a:ext cx="3528391" cy="750635"/>
        </p:xfrm>
        <a:graphic>
          <a:graphicData uri="http://schemas.openxmlformats.org/presentationml/2006/ole">
            <p:oleObj spid="_x0000_s50244" name="Equation" r:id="rId5" imgW="1727200" imgH="457200" progId="">
              <p:embed/>
            </p:oleObj>
          </a:graphicData>
        </a:graphic>
      </p:graphicFrame>
      <p:graphicFrame>
        <p:nvGraphicFramePr>
          <p:cNvPr id="15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08858957"/>
              </p:ext>
            </p:extLst>
          </p:nvPr>
        </p:nvGraphicFramePr>
        <p:xfrm>
          <a:off x="4283969" y="3645024"/>
          <a:ext cx="3384375" cy="700718"/>
        </p:xfrm>
        <a:graphic>
          <a:graphicData uri="http://schemas.openxmlformats.org/presentationml/2006/ole">
            <p:oleObj spid="_x0000_s50245" name="Equation" r:id="rId6" imgW="1778000" imgH="457200" progId="">
              <p:embed/>
            </p:oleObj>
          </a:graphicData>
        </a:graphic>
      </p:graphicFrame>
      <p:graphicFrame>
        <p:nvGraphicFramePr>
          <p:cNvPr id="16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85964909"/>
              </p:ext>
            </p:extLst>
          </p:nvPr>
        </p:nvGraphicFramePr>
        <p:xfrm>
          <a:off x="4355977" y="4437112"/>
          <a:ext cx="3528391" cy="728425"/>
        </p:xfrm>
        <a:graphic>
          <a:graphicData uri="http://schemas.openxmlformats.org/presentationml/2006/ole">
            <p:oleObj spid="_x0000_s50246" name="Equation" r:id="rId7" imgW="1778000" imgH="457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4772488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13096" y="1412776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None/>
                </a:pPr>
                <a:r>
                  <a:rPr lang="en-US" sz="2000" dirty="0" smtClean="0"/>
                  <a:t>Sometimes, it is helpful to use following trigonometric substitution. </a:t>
                </a:r>
              </a:p>
              <a:p>
                <a:pPr marL="0" indent="3175" eaLnBrk="1" hangingPunct="1">
                  <a:buNone/>
                </a:pPr>
                <a:r>
                  <a:rPr lang="en-US" sz="2000" dirty="0" smtClean="0"/>
                  <a:t>In </a:t>
                </a:r>
                <a:r>
                  <a:rPr lang="en-US" sz="2000" dirty="0"/>
                  <a:t>each case, the restriction on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/>
                        <a:cs typeface="Arial" charset="0"/>
                      </a:rPr>
                      <m:t>𝜃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dirty="0" smtClean="0"/>
                  <a:t>imposed </a:t>
                </a:r>
                <a:r>
                  <a:rPr lang="en-US" sz="2000" dirty="0"/>
                  <a:t>to ensure that the function that defines the substitution is one-to-one.</a:t>
                </a:r>
              </a:p>
              <a:p>
                <a:pPr marL="0" indent="3175" eaLnBrk="1" hangingPunct="1">
                  <a:buFontTx/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96" y="1412776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40" t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substitutions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" name="Picture 10" descr="07p4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66261"/>
            <a:ext cx="7180658" cy="287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72242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13096" y="1412776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/>
                  <a:t>Evaluate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en-US" sz="2000" b="0" i="1" dirty="0" smtClean="0"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b="0" i="1" dirty="0" smtClean="0"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fr-FR" sz="2000" b="0" i="1" dirty="0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b="0" i="1" dirty="0" smtClean="0">
                                    <a:latin typeface="Cambria Math"/>
                                    <a:cs typeface="Arial" charset="0"/>
                                  </a:rPr>
                                  <m:t>9</m:t>
                                </m:r>
                                <m:r>
                                  <a:rPr lang="fr-FR" sz="2000" i="1" dirty="0">
                                    <a:latin typeface="Cambria Math"/>
                                    <a:cs typeface="Arial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fr-FR" sz="2000" i="1" dirty="0">
                                        <a:latin typeface="Cambria Math"/>
                                        <a:cs typeface="Arial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000" i="1" dirty="0">
                                        <a:latin typeface="Cambria Math"/>
                                        <a:cs typeface="Arial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2000" i="1" dirty="0">
                                        <a:latin typeface="Cambria Math"/>
                                        <a:cs typeface="Arial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num>
                          <m:den>
                            <m:sSup>
                              <m:sSupPr>
                                <m:ctrlPr>
                                  <a:rPr lang="fr-FR" sz="2000" b="0" i="1" dirty="0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dirty="0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dirty="0" smtClean="0">
                                    <a:latin typeface="Cambria Math"/>
                                    <a:cs typeface="Arial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  <m:r>
                      <a:rPr lang="en-US" sz="2000" i="1" dirty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i="1" dirty="0" smtClean="0"/>
                  <a:t>.</a:t>
                </a: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</a:t>
                </a:r>
                <a:r>
                  <a:rPr lang="fr-FR" sz="2000" dirty="0"/>
                  <a:t>: Let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=3 </m:t>
                    </m:r>
                    <m:r>
                      <m:rPr>
                        <m:sty m:val="p"/>
                      </m:rPr>
                      <a:rPr lang="fr-FR" sz="2000" i="1" dirty="0" smtClean="0">
                        <a:latin typeface="Cambria Math"/>
                      </a:rPr>
                      <m:t>sin</m:t>
                    </m:r>
                    <m:r>
                      <a:rPr lang="fr-FR" sz="2000" i="1" dirty="0" smtClean="0">
                        <a:latin typeface="Cambria Math"/>
                      </a:rPr>
                      <m:t>⁡</m:t>
                    </m:r>
                    <m:r>
                      <a:rPr lang="el-GR" sz="2000" i="1" dirty="0">
                        <a:latin typeface="Cambria Math"/>
                      </a:rPr>
                      <m:t>𝜃</m:t>
                    </m:r>
                  </m:oMath>
                </a14:m>
                <a:r>
                  <a:rPr lang="el-GR" sz="2000" dirty="0"/>
                  <a:t>, </a:t>
                </a:r>
                <a:r>
                  <a:rPr lang="fr-FR" sz="2000" dirty="0" err="1"/>
                  <a:t>where</a:t>
                </a:r>
                <a:r>
                  <a:rPr lang="fr-FR" sz="2000" dirty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–</m:t>
                    </m:r>
                    <m:f>
                      <m:fPr>
                        <m:ctrlPr>
                          <a:rPr lang="el-GR" sz="20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i="1" dirty="0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l-GR" sz="2000" i="1" dirty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l-GR" sz="2000" i="1" dirty="0">
                        <a:latin typeface="Cambria Math"/>
                      </a:rPr>
                      <m:t>≤</m:t>
                    </m:r>
                    <m:r>
                      <a:rPr lang="el-GR" sz="2000" i="1" dirty="0">
                        <a:latin typeface="Cambria Math"/>
                      </a:rPr>
                      <m:t>𝜃</m:t>
                    </m:r>
                    <m:r>
                      <a:rPr lang="el-GR" sz="2000" i="1" dirty="0"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el-GR" sz="20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000" i="1" dirty="0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l-GR" sz="2000" i="1" dirty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l-GR" sz="2000" dirty="0" smtClean="0"/>
                  <a:t>.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Then</a:t>
                </a:r>
                <a:r>
                  <a:rPr lang="fr-FR" sz="2000" dirty="0"/>
                  <a:t>,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𝑑𝑥</m:t>
                    </m:r>
                    <m:r>
                      <a:rPr lang="fr-FR" sz="2000" i="1" dirty="0" smtClean="0">
                        <a:latin typeface="Cambria Math"/>
                      </a:rPr>
                      <m:t>=3</m:t>
                    </m:r>
                    <m:r>
                      <m:rPr>
                        <m:sty m:val="p"/>
                      </m:rPr>
                      <a:rPr lang="fr-FR" sz="2000" i="1" dirty="0" smtClean="0">
                        <a:latin typeface="Cambria Math"/>
                      </a:rPr>
                      <m:t>cos</m:t>
                    </m:r>
                    <m:r>
                      <a:rPr lang="fr-FR" sz="2000" i="1" dirty="0" smtClean="0">
                        <a:latin typeface="Cambria Math"/>
                      </a:rPr>
                      <m:t>⁡</m:t>
                    </m:r>
                    <m:r>
                      <a:rPr lang="el-GR" sz="2000" i="1" dirty="0">
                        <a:latin typeface="Cambria Math"/>
                      </a:rPr>
                      <m:t>𝜃</m:t>
                    </m:r>
                    <m:r>
                      <a:rPr lang="fr-FR" sz="2000" i="1" dirty="0">
                        <a:latin typeface="Cambria Math"/>
                      </a:rPr>
                      <m:t>𝑑</m:t>
                    </m:r>
                    <m:r>
                      <a:rPr lang="el-GR" sz="2000" i="1" dirty="0">
                        <a:latin typeface="Cambria Math"/>
                      </a:rPr>
                      <m:t>𝜃</m:t>
                    </m:r>
                  </m:oMath>
                </a14:m>
                <a:r>
                  <a:rPr lang="el-GR" sz="2000" dirty="0"/>
                  <a:t/>
                </a:r>
                <a:r>
                  <a:rPr lang="fr-FR" sz="2000" dirty="0" smtClean="0"/>
                  <a:t>and </a:t>
                </a:r>
              </a:p>
              <a:p>
                <a:pPr marL="0" indent="0" eaLnBrk="1" hangingPunct="1">
                  <a:buNone/>
                </a:pPr>
                <a:endParaRPr lang="fr-FR" sz="2000" dirty="0"/>
              </a:p>
              <a:p>
                <a:pPr marL="0" indent="0" eaLnBrk="1" hangingPunct="1">
                  <a:buNone/>
                </a:pPr>
                <a:endParaRPr lang="fr-FR" sz="2000" dirty="0" smtClean="0"/>
              </a:p>
              <a:p>
                <a:pPr marL="0" indent="0" eaLnBrk="1" hangingPunct="1">
                  <a:buNone/>
                </a:pPr>
                <a:r>
                  <a:rPr lang="fr-FR" sz="2000" dirty="0" err="1" smtClean="0"/>
                  <a:t>Therefore</a:t>
                </a:r>
                <a:r>
                  <a:rPr lang="fr-FR" sz="2000" dirty="0" smtClean="0"/>
                  <a:t>, </a:t>
                </a:r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96" y="1412776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40" r="-19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substitutions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12400176"/>
              </p:ext>
            </p:extLst>
          </p:nvPr>
        </p:nvGraphicFramePr>
        <p:xfrm>
          <a:off x="1244204" y="3732652"/>
          <a:ext cx="3453146" cy="2792692"/>
        </p:xfrm>
        <a:graphic>
          <a:graphicData uri="http://schemas.openxmlformats.org/presentationml/2006/ole">
            <p:oleObj spid="_x0000_s45160" name="Equation" r:id="rId5" imgW="2120900" imgH="1714500" progId="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62801396"/>
              </p:ext>
            </p:extLst>
          </p:nvPr>
        </p:nvGraphicFramePr>
        <p:xfrm>
          <a:off x="1248308" y="2636912"/>
          <a:ext cx="5339916" cy="474270"/>
        </p:xfrm>
        <a:graphic>
          <a:graphicData uri="http://schemas.openxmlformats.org/presentationml/2006/ole">
            <p:oleObj spid="_x0000_s45161" name="Equation" r:id="rId6" imgW="3289300" imgH="2921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908791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750" y="1412776"/>
                <a:ext cx="8208714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Cont. 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As </a:t>
                </a:r>
                <a:r>
                  <a:rPr lang="en-US" sz="2000" dirty="0"/>
                  <a:t>this is an indefinite integral, we must </a:t>
                </a:r>
                <a:r>
                  <a:rPr lang="en-US" sz="2000" dirty="0" smtClean="0"/>
                  <a:t>return </a:t>
                </a:r>
                <a:r>
                  <a:rPr lang="en-US" sz="2000" dirty="0"/>
                  <a:t>to the </a:t>
                </a:r>
                <a:r>
                  <a:rPr lang="en-US" sz="2000" dirty="0" smtClean="0"/>
                  <a:t>original variable </a:t>
                </a:r>
                <a:r>
                  <a:rPr lang="en-US" sz="2000" dirty="0"/>
                  <a:t>x.</a:t>
                </a:r>
              </a:p>
              <a:p>
                <a:endParaRPr lang="en-US" sz="2000" dirty="0"/>
              </a:p>
              <a:p>
                <a:r>
                  <a:rPr lang="en-US" sz="2000" dirty="0" smtClean="0"/>
                  <a:t>As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⇒</m:t>
                    </m:r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. 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9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⇒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cos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=1−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=1−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⇒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  <m:r>
                          <a:rPr lang="fr-FR" sz="2000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9−</m:t>
                                </m:r>
                                <m:sSup>
                                  <m:sSup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⇒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cot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9−</m:t>
                            </m:r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Hence, </a:t>
                </a:r>
                <a:endParaRPr lang="en-US" sz="2000" dirty="0"/>
              </a:p>
              <a:p>
                <a:pPr marL="0" indent="0" eaLnBrk="1" hangingPunct="1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3175" eaLnBrk="1" hangingPunct="1">
                  <a:buFontTx/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50" y="1412776"/>
                <a:ext cx="8208714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17" t="-487" r="-1412" b="-23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substitutions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13505734"/>
              </p:ext>
            </p:extLst>
          </p:nvPr>
        </p:nvGraphicFramePr>
        <p:xfrm>
          <a:off x="1907704" y="4365104"/>
          <a:ext cx="3744416" cy="713664"/>
        </p:xfrm>
        <a:graphic>
          <a:graphicData uri="http://schemas.openxmlformats.org/presentationml/2006/ole">
            <p:oleObj spid="_x0000_s46126" name="Equation" r:id="rId5" imgW="2463800" imgH="4699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2885833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750" y="1268760"/>
                <a:ext cx="8135938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/>
                  <a:t>Evaluate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3</m:t>
                            </m:r>
                            <m:rad>
                              <m:radPr>
                                <m:degHide m:val="on"/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rad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  <m:sSup>
                                      <m:sSupPr>
                                        <m:ctrlPr>
                                          <a:rPr lang="fr-FR" sz="2000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+9</m:t>
                                    </m:r>
                                  </m:e>
                                </m:d>
                              </m:e>
                              <m:sup>
                                <m:f>
                                  <m:f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</m:den>
                        </m:f>
                      </m:e>
                    </m:nary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use the substitution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3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sec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𝜃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𝑑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𝜃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and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4</m:t>
                        </m:r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+9</m:t>
                        </m:r>
                      </m:e>
                    </m:rad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9</m:t>
                        </m:r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tan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𝜃</m:t>
                            </m:r>
                          </m:e>
                        </m:func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+9</m:t>
                        </m:r>
                      </m:e>
                    </m:rad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=3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sec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𝜃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When</a:t>
                </a:r>
                <a:r>
                  <a:rPr lang="fr-FR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=0⇒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tan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𝜃</m:t>
                        </m:r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=0⇒</m:t>
                    </m:r>
                    <m:r>
                      <m:rPr>
                        <m:lit/>
                      </m:rP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𝜃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=0.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r>
                  <a:rPr lang="fr-FR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When</a:t>
                </a:r>
                <a:r>
                  <a:rPr lang="fr-FR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den>
                    </m:f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⇒</m:t>
                    </m:r>
                    <m:func>
                      <m:funcPr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tan</m:t>
                        </m:r>
                      </m:fName>
                      <m:e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𝜃</m:t>
                        </m:r>
                      </m:e>
                    </m:func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radPr>
                      <m:deg/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3</m:t>
                        </m:r>
                      </m:e>
                    </m:rad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⇒</m:t>
                    </m:r>
                    <m:r>
                      <m:rPr>
                        <m:lit/>
                      </m:rP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𝜃</m:t>
                    </m:r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𝜋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3</m:t>
                        </m:r>
                      </m:den>
                    </m:f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50" y="1268760"/>
                <a:ext cx="8135938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substitutions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35466651"/>
              </p:ext>
            </p:extLst>
          </p:nvPr>
        </p:nvGraphicFramePr>
        <p:xfrm>
          <a:off x="755576" y="4077072"/>
          <a:ext cx="4392488" cy="2630918"/>
        </p:xfrm>
        <a:graphic>
          <a:graphicData uri="http://schemas.openxmlformats.org/presentationml/2006/ole">
            <p:oleObj spid="_x0000_s47148" name="Equation" r:id="rId5" imgW="2882900" imgH="1727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512085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750" y="1268760"/>
                <a:ext cx="8135938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Cont.. </a:t>
                </a:r>
                <a:r>
                  <a:rPr lang="en-US" sz="2000" dirty="0" smtClean="0"/>
                  <a:t>Now </a:t>
                </a:r>
                <a:r>
                  <a:rPr lang="fr-FR" sz="2000" dirty="0" smtClean="0"/>
                  <a:t>use the substitution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𝑢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𝑑𝑢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=−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𝜃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𝑑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𝜃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When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𝜃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=0⇒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𝑢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=1.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r>
                  <a:rPr lang="fr-FR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When</a:t>
                </a:r>
                <a:r>
                  <a:rPr lang="fr-FR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𝜃</m:t>
                    </m:r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𝜋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3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⇒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𝑢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den>
                    </m:f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50" y="1268760"/>
                <a:ext cx="8135938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25" t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Trigonometric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substitutions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98205296"/>
              </p:ext>
            </p:extLst>
          </p:nvPr>
        </p:nvGraphicFramePr>
        <p:xfrm>
          <a:off x="899592" y="2636912"/>
          <a:ext cx="2995393" cy="3826415"/>
        </p:xfrm>
        <a:graphic>
          <a:graphicData uri="http://schemas.openxmlformats.org/presentationml/2006/ole">
            <p:oleObj spid="_x0000_s48161" name="Equation" r:id="rId5" imgW="1562100" imgH="19939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128093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13096" y="1340768"/>
                <a:ext cx="806259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Partial fractions (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Recalls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)</a:t>
                </a: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GB" sz="2000" dirty="0"/>
                  <a:t>A rational function is termed </a:t>
                </a:r>
                <a:r>
                  <a:rPr lang="en-GB" sz="2000" dirty="0">
                    <a:solidFill>
                      <a:srgbClr val="8A0000"/>
                    </a:solidFill>
                  </a:rPr>
                  <a:t>proper</a:t>
                </a:r>
                <a:r>
                  <a:rPr lang="en-GB" sz="2000" dirty="0"/>
                  <a:t> when the degree of </a:t>
                </a:r>
                <a:r>
                  <a:rPr lang="en-GB" sz="2000" dirty="0" smtClean="0"/>
                  <a:t>the numerator </a:t>
                </a:r>
                <a:r>
                  <a:rPr lang="en-GB" sz="2000" dirty="0"/>
                  <a:t>is less than the degree of the </a:t>
                </a:r>
                <a:r>
                  <a:rPr lang="en-GB" sz="2000" dirty="0" smtClean="0"/>
                  <a:t>denominator.</a:t>
                </a:r>
                <a:r>
                  <a:rPr lang="en-GB" sz="2000" dirty="0"/>
                  <a:t> It is termed </a:t>
                </a:r>
                <a:r>
                  <a:rPr lang="en-GB" sz="2000" dirty="0">
                    <a:solidFill>
                      <a:srgbClr val="8A0000"/>
                    </a:solidFill>
                  </a:rPr>
                  <a:t>improper</a:t>
                </a:r>
                <a:r>
                  <a:rPr lang="en-GB" sz="2000" dirty="0"/>
                  <a:t> otherwise. </a:t>
                </a:r>
                <a:r>
                  <a:rPr lang="en-GB" sz="2000" dirty="0" smtClean="0"/>
                  <a:t>For example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+1</m:t>
                        </m:r>
                      </m:num>
                      <m:den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smtClean="0">
                            <a:latin typeface="Cambria Math"/>
                          </a:rPr>
                          <m:t>+2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000" dirty="0" smtClean="0"/>
                  <a:t>is proper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+1)(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+2)</m:t>
                        </m:r>
                      </m:den>
                    </m:f>
                  </m:oMath>
                </a14:m>
                <a:r>
                  <a:rPr lang="en-GB" sz="2000" dirty="0" smtClean="0"/>
                  <a:t> is improper fraction. </a:t>
                </a:r>
              </a:p>
              <a:p>
                <a:pPr algn="just" eaLnBrk="1" hangingPunct="1"/>
                <a:r>
                  <a:rPr lang="en-GB" sz="2000" dirty="0" smtClean="0"/>
                  <a:t>The improper fractions can be simplified using algebraic division, </a:t>
                </a:r>
                <a:r>
                  <a:rPr lang="en-GB" sz="2000" dirty="0" err="1" smtClean="0"/>
                  <a:t>e.g</a:t>
                </a:r>
                <a:r>
                  <a:rPr lang="en-GB" sz="2000" dirty="0" smtClean="0"/>
                  <a:t> . </a:t>
                </a:r>
                <a:endParaRPr lang="en-GB" sz="2000" dirty="0"/>
              </a:p>
              <a:p>
                <a:pPr algn="just" eaLnBrk="1" hangingPunct="1"/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96" y="1340768"/>
                <a:ext cx="806259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32" t="-487" r="-1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63688" y="3645024"/>
            <a:ext cx="2992849" cy="2598699"/>
            <a:chOff x="693031" y="2026315"/>
            <a:chExt cx="4025019" cy="3442623"/>
          </a:xfrm>
        </p:grpSpPr>
        <p:graphicFrame>
          <p:nvGraphicFramePr>
            <p:cNvPr id="14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947145034"/>
                </p:ext>
              </p:extLst>
            </p:nvPr>
          </p:nvGraphicFramePr>
          <p:xfrm>
            <a:off x="3128963" y="4686300"/>
            <a:ext cx="1028700" cy="342900"/>
          </p:xfrm>
          <a:graphic>
            <a:graphicData uri="http://schemas.openxmlformats.org/presentationml/2006/ole">
              <p:oleObj spid="_x0000_s44562" name="Equation" r:id="rId5" imgW="1028254" imgH="342751" progId="">
                <p:embed/>
              </p:oleObj>
            </a:graphicData>
          </a:graphic>
        </p:graphicFrame>
        <p:graphicFrame>
          <p:nvGraphicFramePr>
            <p:cNvPr id="15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557832480"/>
                </p:ext>
              </p:extLst>
            </p:nvPr>
          </p:nvGraphicFramePr>
          <p:xfrm>
            <a:off x="3625850" y="5189538"/>
            <a:ext cx="520700" cy="279400"/>
          </p:xfrm>
          <a:graphic>
            <a:graphicData uri="http://schemas.openxmlformats.org/presentationml/2006/ole">
              <p:oleObj spid="_x0000_s44563" name="Equation" r:id="rId6" imgW="520474" imgH="279279" progId="">
                <p:embed/>
              </p:oleObj>
            </a:graphicData>
          </a:graphic>
        </p:graphicFrame>
        <p:graphicFrame>
          <p:nvGraphicFramePr>
            <p:cNvPr id="16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239282211"/>
                </p:ext>
              </p:extLst>
            </p:nvPr>
          </p:nvGraphicFramePr>
          <p:xfrm>
            <a:off x="4194175" y="5194300"/>
            <a:ext cx="355600" cy="266700"/>
          </p:xfrm>
          <a:graphic>
            <a:graphicData uri="http://schemas.openxmlformats.org/presentationml/2006/ole">
              <p:oleObj spid="_x0000_s44564" name="Equation" r:id="rId7" imgW="355292" imgH="266469" progId="">
                <p:embed/>
              </p:oleObj>
            </a:graphicData>
          </a:graphic>
        </p:graphicFrame>
        <p:graphicFrame>
          <p:nvGraphicFramePr>
            <p:cNvPr id="17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604681955"/>
                </p:ext>
              </p:extLst>
            </p:nvPr>
          </p:nvGraphicFramePr>
          <p:xfrm>
            <a:off x="693031" y="2026315"/>
            <a:ext cx="3848101" cy="774700"/>
          </p:xfrm>
          <a:graphic>
            <a:graphicData uri="http://schemas.openxmlformats.org/presentationml/2006/ole">
              <p:oleObj spid="_x0000_s44565" name="Equation" r:id="rId8" imgW="3848100" imgH="774700" progId="">
                <p:embed/>
              </p:oleObj>
            </a:graphicData>
          </a:graphic>
        </p:graphicFrame>
        <p:graphicFrame>
          <p:nvGraphicFramePr>
            <p:cNvPr id="19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346434475"/>
                </p:ext>
              </p:extLst>
            </p:nvPr>
          </p:nvGraphicFramePr>
          <p:xfrm>
            <a:off x="1441450" y="3452813"/>
            <a:ext cx="749300" cy="342900"/>
          </p:xfrm>
          <a:graphic>
            <a:graphicData uri="http://schemas.openxmlformats.org/presentationml/2006/ole">
              <p:oleObj spid="_x0000_s44566" name="Equation" r:id="rId9" imgW="748975" imgH="342751" progId="">
                <p:embed/>
              </p:oleObj>
            </a:graphicData>
          </a:graphic>
        </p:graphicFrame>
        <p:grpSp>
          <p:nvGrpSpPr>
            <p:cNvPr id="20" name="Group 11"/>
            <p:cNvGrpSpPr>
              <a:grpSpLocks/>
            </p:cNvGrpSpPr>
            <p:nvPr/>
          </p:nvGrpSpPr>
          <p:grpSpPr bwMode="auto">
            <a:xfrm>
              <a:off x="1289050" y="3376613"/>
              <a:ext cx="3429000" cy="533400"/>
              <a:chOff x="624" y="2400"/>
              <a:chExt cx="2160" cy="336"/>
            </a:xfrm>
          </p:grpSpPr>
          <p:sp>
            <p:nvSpPr>
              <p:cNvPr id="21" name="Line 6"/>
              <p:cNvSpPr>
                <a:spLocks noChangeShapeType="1"/>
              </p:cNvSpPr>
              <p:nvPr/>
            </p:nvSpPr>
            <p:spPr bwMode="auto">
              <a:xfrm>
                <a:off x="624" y="273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7"/>
              <p:cNvSpPr>
                <a:spLocks noChangeShapeType="1"/>
              </p:cNvSpPr>
              <p:nvPr/>
            </p:nvSpPr>
            <p:spPr bwMode="auto">
              <a:xfrm flipV="1">
                <a:off x="1248" y="2400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8"/>
              <p:cNvSpPr>
                <a:spLocks noChangeShapeType="1"/>
              </p:cNvSpPr>
              <p:nvPr/>
            </p:nvSpPr>
            <p:spPr bwMode="auto">
              <a:xfrm>
                <a:off x="1248" y="2400"/>
                <a:ext cx="15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24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575572215"/>
                </p:ext>
              </p:extLst>
            </p:nvPr>
          </p:nvGraphicFramePr>
          <p:xfrm>
            <a:off x="2660650" y="3529013"/>
            <a:ext cx="1879600" cy="342900"/>
          </p:xfrm>
          <a:graphic>
            <a:graphicData uri="http://schemas.openxmlformats.org/presentationml/2006/ole">
              <p:oleObj spid="_x0000_s44567" name="Equation" r:id="rId10" imgW="1879600" imgH="342900" progId="">
                <p:embed/>
              </p:oleObj>
            </a:graphicData>
          </a:graphic>
        </p:graphicFrame>
        <p:graphicFrame>
          <p:nvGraphicFramePr>
            <p:cNvPr id="25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651163457"/>
                </p:ext>
              </p:extLst>
            </p:nvPr>
          </p:nvGraphicFramePr>
          <p:xfrm>
            <a:off x="2660650" y="3910013"/>
            <a:ext cx="838200" cy="342900"/>
          </p:xfrm>
          <a:graphic>
            <a:graphicData uri="http://schemas.openxmlformats.org/presentationml/2006/ole">
              <p:oleObj spid="_x0000_s44568" name="Equation" r:id="rId11" imgW="837836" imgH="342751" progId="">
                <p:embed/>
              </p:oleObj>
            </a:graphicData>
          </a:graphic>
        </p:graphicFrame>
        <p:sp>
          <p:nvSpPr>
            <p:cNvPr id="26" name="Line 14"/>
            <p:cNvSpPr>
              <a:spLocks noChangeShapeType="1"/>
            </p:cNvSpPr>
            <p:nvPr/>
          </p:nvSpPr>
          <p:spPr bwMode="auto">
            <a:xfrm>
              <a:off x="2508250" y="436721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7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386579291"/>
                </p:ext>
              </p:extLst>
            </p:nvPr>
          </p:nvGraphicFramePr>
          <p:xfrm>
            <a:off x="3117850" y="4367213"/>
            <a:ext cx="431800" cy="342900"/>
          </p:xfrm>
          <a:graphic>
            <a:graphicData uri="http://schemas.openxmlformats.org/presentationml/2006/ole">
              <p:oleObj spid="_x0000_s44569" name="Equation" r:id="rId12" imgW="431613" imgH="342751" progId="">
                <p:embed/>
              </p:oleObj>
            </a:graphicData>
          </a:graphic>
        </p:graphicFrame>
        <p:graphicFrame>
          <p:nvGraphicFramePr>
            <p:cNvPr id="28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021542629"/>
                </p:ext>
              </p:extLst>
            </p:nvPr>
          </p:nvGraphicFramePr>
          <p:xfrm>
            <a:off x="3636963" y="4483100"/>
            <a:ext cx="368300" cy="203200"/>
          </p:xfrm>
          <a:graphic>
            <a:graphicData uri="http://schemas.openxmlformats.org/presentationml/2006/ole">
              <p:oleObj spid="_x0000_s44570" name="Equation" r:id="rId13" imgW="368140" imgH="203112" progId="">
                <p:embed/>
              </p:oleObj>
            </a:graphicData>
          </a:graphic>
        </p:graphicFrame>
        <p:graphicFrame>
          <p:nvGraphicFramePr>
            <p:cNvPr id="29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322332818"/>
                </p:ext>
              </p:extLst>
            </p:nvPr>
          </p:nvGraphicFramePr>
          <p:xfrm>
            <a:off x="4179888" y="3016250"/>
            <a:ext cx="342900" cy="279400"/>
          </p:xfrm>
          <a:graphic>
            <a:graphicData uri="http://schemas.openxmlformats.org/presentationml/2006/ole">
              <p:oleObj spid="_x0000_s44571" name="Equation" r:id="rId14" imgW="342751" imgH="279279" progId="">
                <p:embed/>
              </p:oleObj>
            </a:graphicData>
          </a:graphic>
        </p:graphicFrame>
        <p:sp>
          <p:nvSpPr>
            <p:cNvPr id="30" name="Line 19"/>
            <p:cNvSpPr>
              <a:spLocks noChangeShapeType="1"/>
            </p:cNvSpPr>
            <p:nvPr/>
          </p:nvSpPr>
          <p:spPr bwMode="auto">
            <a:xfrm>
              <a:off x="2865438" y="5114925"/>
              <a:ext cx="16287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7180070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41088" y="1304694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Partial fractions (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.)</a:t>
                </a: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In order to simplify an expression of the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form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+2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5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−5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we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take the common denominator which is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+ 2)(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– 5) 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and proceed as follows: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3</m:t>
                        </m:r>
                      </m:num>
                      <m:den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+2</m:t>
                        </m:r>
                      </m:den>
                    </m:f>
                    <m:r>
                      <a:rPr lang="fr-FR" sz="2000">
                        <a:solidFill>
                          <a:srgbClr val="3333FF"/>
                        </a:solidFill>
                        <a:latin typeface="Arial" charset="0"/>
                        <a:cs typeface="Arial" charset="0"/>
                      </a:rPr>
                      <m:t>−</m:t>
                    </m:r>
                    <m:f>
                      <m:fPr>
                        <m:ctrlP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5</m:t>
                        </m:r>
                      </m:num>
                      <m:den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−5</m:t>
                        </m:r>
                      </m:den>
                    </m:f>
                    <m:r>
                      <a:rPr lang="fr-FR" sz="2000">
                        <a:solidFill>
                          <a:srgbClr val="3333FF"/>
                        </a:solidFill>
                        <a:latin typeface="Arial" charset="0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3</m:t>
                        </m:r>
                        <m:d>
                          <m:dPr>
                            <m:ctrlP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−5</m:t>
                            </m:r>
                          </m:e>
                        </m:d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−5</m:t>
                        </m:r>
                        <m:d>
                          <m:dPr>
                            <m:ctrlP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+2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+2</m:t>
                            </m:r>
                          </m:e>
                        </m:d>
                        <m:d>
                          <m:dPr>
                            <m:ctrlP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−5</m:t>
                            </m:r>
                          </m:e>
                        </m:d>
                      </m:den>
                    </m:f>
                    <m:r>
                      <a:rPr lang="fr-FR" sz="2000">
                        <a:solidFill>
                          <a:srgbClr val="3333FF"/>
                        </a:solidFill>
                        <a:latin typeface="Arial" charset="0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3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−15−5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−10</m:t>
                        </m:r>
                      </m:num>
                      <m:den>
                        <m:d>
                          <m:dPr>
                            <m:ctrlP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+2</m:t>
                            </m:r>
                          </m:e>
                        </m:d>
                        <m:d>
                          <m:dPr>
                            <m:ctrlP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−5</m:t>
                            </m:r>
                          </m:e>
                        </m:d>
                      </m:den>
                    </m:f>
                    <m:r>
                      <a:rPr lang="fr-FR" sz="2000">
                        <a:solidFill>
                          <a:srgbClr val="3333FF"/>
                        </a:solidFill>
                        <a:latin typeface="Arial" charset="0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−2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−20</m:t>
                        </m:r>
                      </m:num>
                      <m:den>
                        <m:d>
                          <m:dPr>
                            <m:ctrlP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+2</m:t>
                            </m:r>
                          </m:e>
                        </m:d>
                        <m:d>
                          <m:dPr>
                            <m:ctrlP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−5</m:t>
                            </m:r>
                          </m:e>
                        </m:d>
                      </m:den>
                    </m:f>
                    <m:r>
                      <a:rPr lang="fr-FR" sz="2000">
                        <a:solidFill>
                          <a:srgbClr val="3333FF"/>
                        </a:solidFill>
                        <a:latin typeface="Arial" charset="0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smtClean="0">
                    <a:latin typeface="Arial" charset="0"/>
                    <a:cs typeface="Arial" charset="0"/>
                  </a:rPr>
                  <a:t>In the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method </a:t>
                </a:r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of partial fractions</a:t>
                </a:r>
                <a:r>
                  <a:rPr lang="en-US" sz="2000" dirty="0">
                    <a:latin typeface="Arial" charset="0"/>
                    <a:cs typeface="Arial" charset="0"/>
                  </a:rPr>
                  <a:t>, </a:t>
                </a:r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we attempt to break down a compound expression</a:t>
                </a:r>
                <a:r>
                  <a:rPr lang="en-US" sz="2000" dirty="0">
                    <a:latin typeface="Arial" charset="0"/>
                    <a:cs typeface="Arial" charset="0"/>
                  </a:rPr>
                  <a:t/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like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−2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−20</m:t>
                        </m:r>
                      </m:num>
                      <m:den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+2</m:t>
                            </m:r>
                          </m:e>
                        </m:d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−5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into </a:t>
                </a:r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separate fractions </a:t>
                </a:r>
                <a:r>
                  <a:rPr lang="en-US" sz="2000" dirty="0">
                    <a:latin typeface="Arial" charset="0"/>
                    <a:cs typeface="Arial" charset="0"/>
                  </a:rPr>
                  <a:t>of the form</a:t>
                </a:r>
                <a14:m>
                  <m:oMath xmlns:m="http://schemas.openxmlformats.org/officeDocument/2006/math">
                    <m:r>
                      <a:rPr lang="fr-FR" sz="2000">
                        <a:solidFill>
                          <a:srgbClr val="3333FF"/>
                        </a:solidFill>
                        <a:latin typeface="Arial" charset="0"/>
                        <a:cs typeface="Arial" charset="0"/>
                      </a:rPr>
                      <m:t> </m:t>
                    </m:r>
                    <m:f>
                      <m:fPr>
                        <m:ctrlP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−2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−20</m:t>
                        </m:r>
                      </m:num>
                      <m:den>
                        <m:d>
                          <m:dPr>
                            <m:ctrlP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+2</m:t>
                            </m:r>
                          </m:e>
                        </m:d>
                        <m:d>
                          <m:dPr>
                            <m:ctrlP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−5</m:t>
                            </m:r>
                          </m:e>
                        </m:d>
                      </m:den>
                    </m:f>
                    <m:r>
                      <a:rPr lang="fr-FR" sz="2000">
                        <a:solidFill>
                          <a:srgbClr val="3333FF"/>
                        </a:solidFill>
                        <a:latin typeface="Arial" charset="0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𝐴</m:t>
                        </m:r>
                      </m:num>
                      <m:den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+2</m:t>
                        </m:r>
                      </m:den>
                    </m:f>
                    <m:r>
                      <a:rPr lang="fr-FR" sz="2000">
                        <a:solidFill>
                          <a:srgbClr val="3333FF"/>
                        </a:solidFill>
                        <a:latin typeface="Arial" charset="0"/>
                        <a:cs typeface="Arial" charset="0"/>
                      </a:rPr>
                      <m:t>+</m:t>
                    </m:r>
                    <m:f>
                      <m:fPr>
                        <m:ctrlP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𝐵</m:t>
                        </m:r>
                      </m:num>
                      <m:den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−5</m:t>
                        </m:r>
                      </m:den>
                    </m:f>
                    <m:r>
                      <a:rPr lang="fr-FR" sz="2000">
                        <a:solidFill>
                          <a:srgbClr val="3333FF"/>
                        </a:solidFill>
                        <a:latin typeface="Arial" charset="0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Benefit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: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 Some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forms of difficult integrals can be made simpler by breaking the expression into partial fractions. </a:t>
                </a:r>
              </a:p>
              <a:p>
                <a:pPr marL="0" indent="0" algn="just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88" y="1304694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39" t="-487" r="-1754" b="-277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44356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685104" y="1340768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3175" algn="just" eaLnBrk="1" hangingPunct="1">
              <a:buFontTx/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How to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find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partial fractions:</a:t>
            </a: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algn="just" eaLnBrk="1" hangingPunct="1"/>
            <a:r>
              <a:rPr lang="en-US" sz="2000" dirty="0">
                <a:latin typeface="Arial" charset="0"/>
                <a:cs typeface="Arial" charset="0"/>
              </a:rPr>
              <a:t>Factor the denominator if it is not already in the factored form.</a:t>
            </a:r>
          </a:p>
          <a:p>
            <a:pPr algn="just" eaLnBrk="1" hangingPunct="1"/>
            <a:r>
              <a:rPr lang="en-US" sz="2000" dirty="0">
                <a:latin typeface="Arial" charset="0"/>
                <a:cs typeface="Arial" charset="0"/>
              </a:rPr>
              <a:t>If the denominator contains two linear factors, break it into two partial fractions using constant A and B as follows</a:t>
            </a:r>
            <a:r>
              <a:rPr lang="en-US" sz="2000" dirty="0" smtClean="0">
                <a:latin typeface="Arial" charset="0"/>
                <a:cs typeface="Arial" charset="0"/>
              </a:rPr>
              <a:t>:</a:t>
            </a:r>
          </a:p>
          <a:p>
            <a:pPr algn="just" eaLnBrk="1" hangingPunct="1"/>
            <a:endParaRPr lang="en-US" sz="2000" dirty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algn="just" eaLnBrk="1" hangingPunct="1"/>
            <a:r>
              <a:rPr lang="en-US" sz="2000" dirty="0">
                <a:latin typeface="Arial" charset="0"/>
                <a:cs typeface="Arial" charset="0"/>
              </a:rPr>
              <a:t>If the denominator contains some power of a linear factor, we break it down to partial fractions as follows</a:t>
            </a:r>
            <a:r>
              <a:rPr lang="en-US" sz="2000" dirty="0" smtClean="0">
                <a:latin typeface="Arial" charset="0"/>
                <a:cs typeface="Arial" charset="0"/>
              </a:rPr>
              <a:t>:</a:t>
            </a:r>
          </a:p>
          <a:p>
            <a:pPr algn="just" eaLnBrk="1" hangingPunct="1"/>
            <a:endParaRPr lang="en-US" sz="2000" dirty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algn="just" eaLnBrk="1" hangingPunct="1"/>
            <a:r>
              <a:rPr lang="en-US" sz="2000" dirty="0">
                <a:latin typeface="Arial" charset="0"/>
                <a:cs typeface="Arial" charset="0"/>
              </a:rPr>
              <a:t>If the denominator contains a quadratic factor, we break it down to partial fractions as follows</a:t>
            </a:r>
            <a:r>
              <a:rPr lang="en-US" sz="2000" dirty="0" smtClean="0">
                <a:latin typeface="Arial" charset="0"/>
                <a:cs typeface="Arial" charset="0"/>
              </a:rPr>
              <a:t>:</a:t>
            </a:r>
          </a:p>
          <a:p>
            <a:pPr algn="just" eaLnBrk="1" hangingPunct="1"/>
            <a:endParaRPr lang="en-US" sz="2000" dirty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algn="just" eaLnBrk="1" hangingPunct="1"/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xmlns="" val="2578342818"/>
              </p:ext>
            </p:extLst>
          </p:nvPr>
        </p:nvGraphicFramePr>
        <p:xfrm>
          <a:off x="1331640" y="2780928"/>
          <a:ext cx="2729335" cy="630585"/>
        </p:xfrm>
        <a:graphic>
          <a:graphicData uri="http://schemas.openxmlformats.org/presentationml/2006/ole">
            <p:oleObj spid="_x0000_s29109" name="Equation" r:id="rId7" imgW="2082800" imgH="482600" progId="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xmlns="" val="4112607232"/>
              </p:ext>
            </p:extLst>
          </p:nvPr>
        </p:nvGraphicFramePr>
        <p:xfrm>
          <a:off x="1349971" y="4293096"/>
          <a:ext cx="3005335" cy="534592"/>
        </p:xfrm>
        <a:graphic>
          <a:graphicData uri="http://schemas.openxmlformats.org/presentationml/2006/ole">
            <p:oleObj spid="_x0000_s29110" name="Equation" r:id="rId8" imgW="2705100" imgH="482600" progId="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xmlns="" val="266502527"/>
              </p:ext>
            </p:extLst>
          </p:nvPr>
        </p:nvGraphicFramePr>
        <p:xfrm>
          <a:off x="1475656" y="5661248"/>
          <a:ext cx="2520280" cy="530585"/>
        </p:xfrm>
        <a:graphic>
          <a:graphicData uri="http://schemas.openxmlformats.org/presentationml/2006/ole">
            <p:oleObj spid="_x0000_s29111" name="Equation" r:id="rId9" imgW="2286000" imgH="4826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899068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Rectangle 5"/>
              <p:cNvSpPr txBox="1">
                <a:spLocks noChangeArrowheads="1"/>
              </p:cNvSpPr>
              <p:nvPr/>
            </p:nvSpPr>
            <p:spPr>
              <a:xfrm>
                <a:off x="611506" y="1394235"/>
                <a:ext cx="8208966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Obtain the partial fraction decomposition of</a:t>
                </a:r>
                <a:r>
                  <a:rPr lang="en-US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smtClean="0">
                            <a:solidFill>
                              <a:srgbClr val="C00000"/>
                            </a:solidFill>
                            <a:latin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C00000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C00000"/>
                            </a:solidFill>
                            <a:latin typeface="Arial" charset="0"/>
                            <a:cs typeface="Arial" charset="0"/>
                          </a:rPr>
                          <m:t>−2</m:t>
                        </m:r>
                      </m:num>
                      <m:den>
                        <m:sSup>
                          <m:sSupPr>
                            <m:ctrlPr>
                              <a:rPr lang="fr-FR" sz="2000">
                                <a:solidFill>
                                  <a:srgbClr val="C00000"/>
                                </a:solidFill>
                                <a:latin typeface="Arial" charset="0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>
                                <a:solidFill>
                                  <a:srgbClr val="C00000"/>
                                </a:solidFill>
                                <a:latin typeface="Arial" charset="0"/>
                                <a:cs typeface="Arial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>
                                <a:solidFill>
                                  <a:srgbClr val="C00000"/>
                                </a:solidFill>
                                <a:latin typeface="Arial" charset="0"/>
                                <a:cs typeface="Arial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000">
                            <a:solidFill>
                              <a:srgbClr val="C00000"/>
                            </a:solidFill>
                            <a:latin typeface="Arial" charset="0"/>
                            <a:cs typeface="Arial" charset="0"/>
                          </a:rPr>
                          <m:t>+4</m:t>
                        </m:r>
                        <m:r>
                          <a:rPr lang="fr-FR" sz="2000">
                            <a:solidFill>
                              <a:srgbClr val="C00000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C00000"/>
                            </a:solidFill>
                            <a:latin typeface="Arial" charset="0"/>
                            <a:cs typeface="Arial" charset="0"/>
                          </a:rPr>
                          <m:t>+</m:t>
                        </m:r>
                        <m: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3</m:t>
                        </m:r>
                      </m:den>
                    </m:f>
                    <m:r>
                      <a:rPr lang="fr-FR" sz="2000">
                        <a:solidFill>
                          <a:srgbClr val="C00000"/>
                        </a:solidFill>
                        <a:latin typeface="Arial" charset="0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smtClean="0">
                    <a:latin typeface="Arial" charset="0"/>
                    <a:cs typeface="Arial" charset="0"/>
                  </a:rPr>
                  <a:t>Factor </a:t>
                </a:r>
                <a:r>
                  <a:rPr lang="en-US" sz="2000" dirty="0">
                    <a:latin typeface="Arial" charset="0"/>
                    <a:cs typeface="Arial" charset="0"/>
                  </a:rPr>
                  <a:t>the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denominator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−2</m:t>
                        </m:r>
                      </m:num>
                      <m:den>
                        <m:sSup>
                          <m:sSupPr>
                            <m:ctrlP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Arial" charset="0"/>
                                <a:cs typeface="Arial" charset="0"/>
                              </a:rPr>
                              <m:t>2</m:t>
                            </m:r>
                          </m:sup>
                        </m:sSup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+4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+3</m:t>
                        </m:r>
                      </m:den>
                    </m:f>
                    <m:r>
                      <a:rPr lang="fr-FR" sz="2000">
                        <a:solidFill>
                          <a:srgbClr val="3333FF"/>
                        </a:solidFill>
                        <a:latin typeface="Arial" charset="0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−2</m:t>
                        </m:r>
                      </m:num>
                      <m:den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(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+3)(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Arial" charset="0"/>
                            <a:cs typeface="Arial" charset="0"/>
                          </a:rPr>
                          <m:t>+1)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.</a:t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The denominator contains two linear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factors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−2</m:t>
                        </m:r>
                      </m:num>
                      <m:den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(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+3)(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+1)</m:t>
                        </m:r>
                      </m:den>
                    </m:f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𝐴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+3</m:t>
                        </m:r>
                      </m:den>
                    </m:f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+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𝐵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algn="just"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Simplify right side using common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denominator </a:t>
                </a:r>
                <a:endParaRPr lang="fr-FR" sz="2000" b="0" i="1" dirty="0" smtClean="0">
                  <a:solidFill>
                    <a:srgbClr val="3333FF"/>
                  </a:solidFill>
                  <a:latin typeface="Cambria Math"/>
                  <a:cs typeface="Arial" charset="0"/>
                </a:endParaRPr>
              </a:p>
              <a:p>
                <a:pPr marL="0" indent="0" algn="ctr" eaLnBrk="1" hangingPunct="1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−2</m:t>
                        </m:r>
                      </m:num>
                      <m:den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(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+3)(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+1)</m:t>
                        </m:r>
                      </m:den>
                    </m:f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𝐴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+1</m:t>
                            </m:r>
                          </m:e>
                        </m:d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</m:t>
                        </m:r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𝐵</m:t>
                        </m:r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(</m:t>
                        </m:r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+3)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(</m:t>
                        </m:r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+3)(</m:t>
                        </m:r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+1)</m:t>
                        </m:r>
                      </m:den>
                    </m:f>
                  </m:oMath>
                </a14:m>
                <a:r>
                  <a:rPr lang="en-US" sz="2000" i="1" dirty="0" smtClean="0">
                    <a:latin typeface="Arial" charset="0"/>
                    <a:cs typeface="Arial" charset="0"/>
                  </a:rPr>
                  <a:t>.</a:t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smtClean="0">
                    <a:latin typeface="Arial" charset="0"/>
                    <a:cs typeface="Arial" charset="0"/>
                  </a:rPr>
                  <a:t>Since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the denominators of the left side and the right side are the same, the numerator on the left equal to the numerator on the right. </a:t>
                </a: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dirty="0">
                          <a:solidFill>
                            <a:srgbClr val="3333FF"/>
                          </a:solidFill>
                          <a:latin typeface="Arial" charset="0"/>
                          <a:cs typeface="Arial" charset="0"/>
                        </a:rPr>
                        <m:t>𝑥</m:t>
                      </m:r>
                      <m:r>
                        <a:rPr lang="en-US" sz="2000" dirty="0">
                          <a:solidFill>
                            <a:srgbClr val="3333FF"/>
                          </a:solidFill>
                          <a:latin typeface="Arial" charset="0"/>
                          <a:cs typeface="Arial" charset="0"/>
                        </a:rPr>
                        <m:t>–2=</m:t>
                      </m:r>
                      <m:r>
                        <a:rPr lang="en-US" sz="2000" dirty="0">
                          <a:solidFill>
                            <a:srgbClr val="3333FF"/>
                          </a:solidFill>
                          <a:latin typeface="Arial" charset="0"/>
                          <a:cs typeface="Arial" charset="0"/>
                        </a:rPr>
                        <m:t>𝐴</m:t>
                      </m:r>
                      <m:d>
                        <m:dPr>
                          <m:ctrlPr>
                            <a:rPr lang="en-US" sz="2000" dirty="0">
                              <a:solidFill>
                                <a:srgbClr val="3333FF"/>
                              </a:solidFill>
                              <a:latin typeface="Arial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en-US" sz="2000" dirty="0">
                              <a:solidFill>
                                <a:srgbClr val="3333FF"/>
                              </a:solidFill>
                              <a:latin typeface="Arial" charset="0"/>
                              <a:cs typeface="Arial" charset="0"/>
                            </a:rPr>
                            <m:t>𝑥</m:t>
                          </m:r>
                          <m:r>
                            <a:rPr lang="en-US" sz="2000" dirty="0">
                              <a:solidFill>
                                <a:srgbClr val="3333FF"/>
                              </a:solidFill>
                              <a:latin typeface="Arial" charset="0"/>
                              <a:cs typeface="Arial" charset="0"/>
                            </a:rPr>
                            <m:t>+1</m:t>
                          </m:r>
                        </m:e>
                      </m:d>
                      <m:r>
                        <a:rPr lang="en-US" sz="2000" dirty="0">
                          <a:solidFill>
                            <a:srgbClr val="3333FF"/>
                          </a:solidFill>
                          <a:latin typeface="Arial" charset="0"/>
                          <a:cs typeface="Arial" charset="0"/>
                        </a:rPr>
                        <m:t>+</m:t>
                      </m:r>
                      <m:r>
                        <a:rPr lang="en-US" sz="2000" dirty="0">
                          <a:solidFill>
                            <a:srgbClr val="3333FF"/>
                          </a:solidFill>
                          <a:latin typeface="Arial" charset="0"/>
                          <a:cs typeface="Arial" charset="0"/>
                        </a:rPr>
                        <m:t>𝐵</m:t>
                      </m:r>
                      <m:d>
                        <m:dPr>
                          <m:ctrlPr>
                            <a:rPr lang="en-US" sz="2000" dirty="0">
                              <a:solidFill>
                                <a:srgbClr val="3333FF"/>
                              </a:solidFill>
                              <a:latin typeface="Arial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en-US" sz="2000" dirty="0">
                              <a:solidFill>
                                <a:srgbClr val="3333FF"/>
                              </a:solidFill>
                              <a:latin typeface="Arial" charset="0"/>
                              <a:cs typeface="Arial" charset="0"/>
                            </a:rPr>
                            <m:t>𝑥</m:t>
                          </m:r>
                          <m:r>
                            <a:rPr lang="en-US" sz="2000" dirty="0">
                              <a:solidFill>
                                <a:srgbClr val="3333FF"/>
                              </a:solidFill>
                              <a:latin typeface="Arial" charset="0"/>
                              <a:cs typeface="Arial" charset="0"/>
                            </a:rPr>
                            <m:t>+3</m:t>
                          </m:r>
                        </m:e>
                      </m:d>
                      <m:r>
                        <a:rPr lang="fr-FR" sz="2000" dirty="0">
                          <a:solidFill>
                            <a:srgbClr val="3333FF"/>
                          </a:solidFill>
                          <a:latin typeface="Arial" charset="0"/>
                          <a:cs typeface="Arial" charset="0"/>
                        </a:rPr>
                        <m:t>.</m:t>
                      </m:r>
                      <m:r>
                        <a:rPr lang="en-US" sz="2000" dirty="0">
                          <a:solidFill>
                            <a:srgbClr val="3333FF"/>
                          </a:solidFill>
                          <a:latin typeface="Arial" charset="0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2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06" y="1394235"/>
                <a:ext cx="8208966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742" r="-1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557963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Rectangle 5"/>
              <p:cNvSpPr txBox="1">
                <a:spLocks noChangeArrowheads="1"/>
              </p:cNvSpPr>
              <p:nvPr/>
            </p:nvSpPr>
            <p:spPr>
              <a:xfrm>
                <a:off x="611506" y="1453955"/>
                <a:ext cx="8208966" cy="449532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Cont..</a:t>
                </a: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This is an identity that is true for all values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0" dirty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We choose a value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that  will eliminate either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𝐴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or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𝐵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on the right. </a:t>
                </a:r>
              </a:p>
              <a:p>
                <a:pPr algn="just"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What value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will eliminate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𝐴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on the right?</a:t>
                </a:r>
              </a:p>
              <a:p>
                <a:pPr algn="just"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Whe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n,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= −1,  </m:t>
                    </m:r>
                  </m:oMath>
                </a14:m>
                <a:endParaRPr lang="fr-FR" sz="2000" b="0" i="1" dirty="0" smtClean="0">
                  <a:latin typeface="Cambria Math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r>
                  <a:rPr lang="en-US" sz="2000" dirty="0" smtClean="0">
                    <a:solidFill>
                      <a:srgbClr val="C00000"/>
                    </a:solidFill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𝐴</m:t>
                    </m:r>
                    <m:d>
                      <m:dPr>
                        <m:ctrlP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 + 1</m:t>
                        </m:r>
                      </m:e>
                    </m:d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 0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⇒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−1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–2=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𝐵</m:t>
                    </m:r>
                    <m:d>
                      <m:dPr>
                        <m:ctrlPr>
                          <a:rPr lang="en-US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−1+3</m:t>
                        </m:r>
                      </m:e>
                    </m:d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⇒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𝐵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 = −(3/2)</m:t>
                    </m:r>
                  </m:oMath>
                </a14:m>
                <a:endParaRPr lang="en-US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Eliminate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𝐵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by letting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= −3</m:t>
                    </m:r>
                  </m:oMath>
                </a14:m>
                <a:endParaRPr lang="fr-FR" sz="2000" i="1" dirty="0" smtClean="0">
                  <a:latin typeface="Cambria Math"/>
                  <a:cs typeface="Arial" charset="0"/>
                </a:endParaRPr>
              </a:p>
              <a:p>
                <a:pPr marL="0" indent="0" algn="ctr" eaLnBrk="1" hangingPunct="1">
                  <a:buNone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−3 – 2 = 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𝐴</m:t>
                    </m:r>
                    <m:d>
                      <m:dPr>
                        <m:ctrlP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−3 + 1</m:t>
                        </m:r>
                      </m:e>
                    </m:d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+ 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𝐵</m:t>
                    </m:r>
                    <m:d>
                      <m:dPr>
                        <m:ctrlP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−3 + 3</m:t>
                        </m:r>
                      </m:e>
                    </m:d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⇒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– 5 = – 2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𝐴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 + 0⇒	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𝐴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 = 5/2.</m:t>
                    </m:r>
                  </m:oMath>
                </a14:m>
                <a:endParaRPr lang="en-US" sz="200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smtClean="0">
                    <a:latin typeface="Arial" charset="0"/>
                    <a:cs typeface="Arial" charset="0"/>
                  </a:rPr>
                  <a:t>Therefore,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−2</m:t>
                        </m:r>
                      </m:num>
                      <m:den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(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+3)(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+1)</m:t>
                        </m:r>
                      </m:den>
                    </m:f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𝐴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+3</m:t>
                        </m:r>
                      </m:den>
                    </m:f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+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𝐵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+1</m:t>
                        </m:r>
                      </m:den>
                    </m:f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5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+3</m:t>
                            </m:r>
                          </m:den>
                        </m:f>
                      </m:e>
                    </m:d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−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3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+1</m:t>
                            </m:r>
                          </m:den>
                        </m:f>
                      </m:e>
                    </m:d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endParaRPr lang="fr-FR" sz="2000" b="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2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06" y="1453955"/>
                <a:ext cx="8208966" cy="4495325"/>
              </a:xfrm>
              <a:prstGeom prst="rect">
                <a:avLst/>
              </a:prstGeom>
              <a:blipFill rotWithShape="1">
                <a:blip r:embed="rId3"/>
                <a:stretch>
                  <a:fillRect l="-742" t="-543" r="-1262" b="-77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648856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Rectangle 5"/>
              <p:cNvSpPr txBox="1">
                <a:spLocks noChangeArrowheads="1"/>
              </p:cNvSpPr>
              <p:nvPr/>
            </p:nvSpPr>
            <p:spPr>
              <a:xfrm>
                <a:off x="611506" y="1453955"/>
                <a:ext cx="8208966" cy="449532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Use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partial fractions to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evaluate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−3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sz="2000" b="0" i="1" smtClean="0">
                                        <a:latin typeface="Cambria Math"/>
                                        <a:cs typeface="Arial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b="0" i="1" smtClean="0">
                                        <a:latin typeface="Cambria Math"/>
                                        <a:cs typeface="Arial" charset="0"/>
                                      </a:rPr>
                                      <m:t>𝑥</m:t>
                                    </m:r>
                                    <m:r>
                                      <a:rPr lang="fr-FR" sz="2000" b="0" i="1" smtClean="0">
                                        <a:latin typeface="Cambria Math"/>
                                        <a:cs typeface="Arial" charset="0"/>
                                      </a:rPr>
                                      <m:t>−1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We find </a:t>
                </a:r>
                <a:r>
                  <a:rPr lang="en-US" sz="2000" dirty="0">
                    <a:latin typeface="Arial" charset="0"/>
                    <a:cs typeface="Arial" charset="0"/>
                  </a:rPr>
                  <a:t>the partial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fractions first  in the form</a:t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2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−3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𝐴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−1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𝐵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  <m: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+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𝐵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  <m:r>
                                    <a:rPr lang="fr-FR" sz="2000" b="0" i="1" smtClean="0">
                                      <a:latin typeface="Cambria Math"/>
                                      <a:cs typeface="Arial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fr-FR" sz="2000" dirty="0" err="1" smtClean="0">
                    <a:latin typeface="Arial" charset="0"/>
                    <a:cs typeface="Arial" charset="0"/>
                  </a:rPr>
                  <a:t>Equating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numerators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give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2</m:t>
                    </m:r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 –3=</m:t>
                    </m:r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𝐴</m:t>
                    </m:r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–1)+</m:t>
                    </m:r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𝐵</m:t>
                    </m:r>
                  </m:oMath>
                </a14:m>
                <a:r>
                  <a:rPr lang="pt-BR" sz="2000" dirty="0" smtClean="0">
                    <a:latin typeface="Arial" charset="0"/>
                    <a:cs typeface="Arial" charset="0"/>
                  </a:rPr>
                  <a:t>. </a:t>
                </a:r>
              </a:p>
              <a:p>
                <a:pPr algn="just"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Setting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= 1, 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will eliminate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𝐴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, we can find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𝐵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2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en-US" sz="2000" i="1" dirty="0" smtClean="0">
                          <a:latin typeface="Cambria Math"/>
                        </a:rPr>
                        <m:t>– 3 = </m:t>
                      </m:r>
                      <m:r>
                        <a:rPr lang="en-US" sz="2000" i="1" dirty="0" smtClean="0">
                          <a:latin typeface="Cambria Math"/>
                        </a:rPr>
                        <m:t>𝐴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1 – 1</m:t>
                          </m:r>
                        </m:e>
                      </m:d>
                      <m:r>
                        <a:rPr lang="en-US" sz="2000" i="1" dirty="0" smtClean="0">
                          <a:latin typeface="Cambria Math"/>
                        </a:rPr>
                        <m:t>+ </m:t>
                      </m:r>
                      <m:r>
                        <a:rPr lang="en-US" sz="2000" i="1" dirty="0" smtClean="0">
                          <a:latin typeface="Cambria Math"/>
                        </a:rPr>
                        <m:t>𝐵</m:t>
                      </m:r>
                      <m:r>
                        <a:rPr lang="fr-FR" sz="2000" b="0" i="1" dirty="0" smtClean="0">
                          <a:latin typeface="Cambria Math"/>
                        </a:rPr>
                        <m:t>⇒</m:t>
                      </m:r>
                      <m:r>
                        <a:rPr lang="en-US" sz="2000" i="1" dirty="0" smtClean="0">
                          <a:latin typeface="Cambria Math"/>
                        </a:rPr>
                        <m:t>𝐵</m:t>
                      </m:r>
                      <m:r>
                        <a:rPr lang="en-US" sz="2000" i="1" dirty="0" smtClean="0">
                          <a:latin typeface="Cambria Math"/>
                        </a:rPr>
                        <m:t> = −1</m:t>
                      </m:r>
                    </m:oMath>
                  </m:oMathPara>
                </a14:m>
                <a:endParaRPr lang="en-US" sz="2000" dirty="0" smtClean="0"/>
              </a:p>
              <a:p>
                <a:pPr algn="just" eaLnBrk="1" hangingPunct="1"/>
                <a:r>
                  <a:rPr lang="en-US" sz="2000" dirty="0"/>
                  <a:t>Setting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 2, </m:t>
                    </m:r>
                  </m:oMath>
                </a14:m>
                <a:r>
                  <a:rPr lang="en-US" sz="2000" dirty="0"/>
                  <a:t>will give a relation between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BR" sz="2000" dirty="0" smtClean="0"/>
                  <a:t>.</a:t>
                </a: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dirty="0" smtClean="0">
                          <a:latin typeface="Cambria Math"/>
                        </a:rPr>
                        <m:t>2</m:t>
                      </m:r>
                      <m:d>
                        <m:dPr>
                          <m:ctrlPr>
                            <a:rPr lang="pt-BR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BR" sz="2000" i="1" dirty="0" smtClean="0">
                              <a:latin typeface="Cambria Math"/>
                            </a:rPr>
                            <m:t>2</m:t>
                          </m:r>
                        </m:e>
                      </m:d>
                      <m:r>
                        <a:rPr lang="pt-BR" sz="2000" i="1" dirty="0" smtClean="0">
                          <a:latin typeface="Cambria Math"/>
                        </a:rPr>
                        <m:t>– 3 = </m:t>
                      </m:r>
                      <m:r>
                        <a:rPr lang="pt-BR" sz="2000" i="1" dirty="0" smtClean="0">
                          <a:latin typeface="Cambria Math"/>
                        </a:rPr>
                        <m:t>𝐴</m:t>
                      </m:r>
                      <m:d>
                        <m:dPr>
                          <m:ctrlPr>
                            <a:rPr lang="pt-BR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BR" sz="2000" i="1" dirty="0" smtClean="0">
                              <a:latin typeface="Cambria Math"/>
                            </a:rPr>
                            <m:t>2 – 1</m:t>
                          </m:r>
                        </m:e>
                      </m:d>
                      <m:r>
                        <a:rPr lang="pt-BR" sz="2000" i="1" dirty="0" smtClean="0">
                          <a:latin typeface="Cambria Math"/>
                        </a:rPr>
                        <m:t>+ </m:t>
                      </m:r>
                      <m:r>
                        <a:rPr lang="pt-BR" sz="2000" i="1" dirty="0" smtClean="0">
                          <a:latin typeface="Cambria Math"/>
                        </a:rPr>
                        <m:t>𝐵</m:t>
                      </m:r>
                      <m:r>
                        <a:rPr lang="fr-FR" sz="2000" b="0" i="1" dirty="0" smtClean="0">
                          <a:latin typeface="Cambria Math"/>
                        </a:rPr>
                        <m:t>⇒</m:t>
                      </m:r>
                      <m:r>
                        <a:rPr lang="pt-BR" sz="2000" i="1" dirty="0">
                          <a:latin typeface="Cambria Math"/>
                        </a:rPr>
                        <m:t>𝐴</m:t>
                      </m:r>
                      <m:r>
                        <a:rPr lang="pt-BR" sz="2000" i="1" dirty="0">
                          <a:latin typeface="Cambria Math"/>
                        </a:rPr>
                        <m:t> – 1  = 1⇒</m:t>
                      </m:r>
                      <m:r>
                        <a:rPr lang="pt-BR" sz="2000" i="1" dirty="0" smtClean="0">
                          <a:latin typeface="Cambria Math"/>
                        </a:rPr>
                        <m:t>𝐴</m:t>
                      </m:r>
                      <m:r>
                        <a:rPr lang="pt-BR" sz="2000" i="1" dirty="0" smtClean="0">
                          <a:latin typeface="Cambria Math"/>
                        </a:rPr>
                        <m:t>  = 2.</m:t>
                      </m:r>
                    </m:oMath>
                  </m:oMathPara>
                </a14:m>
                <a:endParaRPr lang="pt-BR" sz="2000" dirty="0" smtClean="0"/>
              </a:p>
              <a:p>
                <a:pPr algn="just" eaLnBrk="1" hangingPunct="1"/>
                <a:r>
                  <a:rPr lang="pt-BR" sz="2000" dirty="0" smtClean="0"/>
                  <a:t>Therefore, </a:t>
                </a: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2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−3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000" i="1"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2</m:t>
                          </m:r>
                        </m:num>
                        <m:den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−1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−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pt-BR" sz="2000" dirty="0" smtClean="0"/>
              </a:p>
              <a:p>
                <a:pPr marL="0" indent="3175" algn="just" eaLnBrk="1" hangingPunct="1">
                  <a:buNone/>
                </a:pPr>
                <a:endParaRPr lang="pt-BR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b="1" dirty="0" smtClean="0">
                  <a:solidFill>
                    <a:srgbClr val="FF0000"/>
                  </a:solidFill>
                </a:endParaRPr>
              </a:p>
              <a:p>
                <a:pPr marL="0" indent="3175" algn="just" eaLnBrk="1" hangingPunct="1">
                  <a:buNone/>
                </a:pPr>
                <a:endParaRPr lang="en-US" sz="2000" b="1" dirty="0">
                  <a:solidFill>
                    <a:srgbClr val="0000CC"/>
                  </a:solidFill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2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06" y="1453955"/>
                <a:ext cx="8208966" cy="4495325"/>
              </a:xfrm>
              <a:prstGeom prst="rect">
                <a:avLst/>
              </a:prstGeom>
              <a:blipFill rotWithShape="1">
                <a:blip r:embed="rId3"/>
                <a:stretch>
                  <a:fillRect l="-668" b="-7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47821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Rectangle 5"/>
              <p:cNvSpPr txBox="1">
                <a:spLocks noChangeArrowheads="1"/>
              </p:cNvSpPr>
              <p:nvPr/>
            </p:nvSpPr>
            <p:spPr>
              <a:xfrm>
                <a:off x="611506" y="1453955"/>
                <a:ext cx="8208966" cy="449532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.. As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−3</m:t>
                        </m:r>
                      </m:num>
                      <m:den>
                        <m:sSup>
                          <m:sSup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  <m:r>
                                  <a:rPr lang="fr-FR" sz="20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−1</m:t>
                                </m:r>
                              </m:e>
                            </m:d>
                          </m:e>
                          <m:sup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fr-FR" sz="2000" i="1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−1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−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−1</m:t>
                                </m:r>
                              </m:e>
                            </m:d>
                          </m:e>
                          <m:sup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pt-BR" sz="2000" dirty="0" smtClean="0"/>
              </a:p>
              <a:p>
                <a:pPr marL="0" indent="3175" algn="just" eaLnBrk="1" hangingPunct="1">
                  <a:buNone/>
                </a:pPr>
                <a:endParaRPr lang="pt-BR" sz="2000" dirty="0" smtClean="0"/>
              </a:p>
              <a:p>
                <a:pPr marL="0" indent="3175" algn="just" eaLnBrk="1" hangingPunct="1">
                  <a:buNone/>
                </a:pPr>
                <a:endParaRPr lang="pt-BR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b="1" dirty="0" smtClean="0">
                  <a:solidFill>
                    <a:srgbClr val="FF0000"/>
                  </a:solidFill>
                </a:endParaRPr>
              </a:p>
              <a:p>
                <a:pPr marL="0" indent="3175" algn="just" eaLnBrk="1" hangingPunct="1">
                  <a:buNone/>
                </a:pPr>
                <a:endParaRPr lang="en-US" sz="2000" b="1" dirty="0">
                  <a:solidFill>
                    <a:srgbClr val="0000CC"/>
                  </a:solidFill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2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06" y="1453955"/>
                <a:ext cx="8208966" cy="4495325"/>
              </a:xfrm>
              <a:prstGeom prst="rect">
                <a:avLst/>
              </a:prstGeom>
              <a:blipFill rotWithShape="1">
                <a:blip r:embed="rId11"/>
                <a:stretch>
                  <a:fillRect l="-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 Box 27"/>
              <p:cNvSpPr txBox="1"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7308304" y="2860194"/>
                <a:ext cx="1293243" cy="646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– </m:t>
                      </m:r>
                      <m:r>
                        <a:rPr lang="en-US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 = </m:t>
                      </m:r>
                      <m:r>
                        <a:rPr lang="en-US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𝒖</m:t>
                      </m:r>
                    </m:oMath>
                  </m:oMathPara>
                </a14:m>
                <a:endParaRPr lang="en-US" b="1" dirty="0" smtClean="0">
                  <a:solidFill>
                    <a:srgbClr val="FF0000"/>
                  </a:solidFill>
                </a:endParaRPr>
              </a:p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/>
                        </a:rPr>
                        <m:t>𝒅𝒙</m:t>
                      </m:r>
                      <m:r>
                        <a:rPr lang="en-US" b="1" i="1" dirty="0" smtClean="0">
                          <a:latin typeface="Cambria Math"/>
                        </a:rPr>
                        <m:t> = </m:t>
                      </m:r>
                      <m:r>
                        <a:rPr lang="en-US" b="1" i="1" dirty="0" smtClean="0">
                          <a:latin typeface="Cambria Math"/>
                        </a:rPr>
                        <m:t>𝒅𝒖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11" name="Text Box 2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7308304" y="2860194"/>
                <a:ext cx="1293243" cy="646331"/>
              </a:xfrm>
              <a:prstGeom prst="rect">
                <a:avLst/>
              </a:prstGeom>
              <a:blipFill rotWithShape="1">
                <a:blip r:embed="rId13"/>
                <a:stretch>
                  <a:fillRect t="-4717" r="-7547" b="-1415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808856" y="2204864"/>
            <a:ext cx="5923384" cy="2736304"/>
            <a:chOff x="304800" y="2204864"/>
            <a:chExt cx="6677025" cy="3729038"/>
          </a:xfrm>
        </p:grpSpPr>
        <p:graphicFrame>
          <p:nvGraphicFramePr>
            <p:cNvPr id="9" name="Object 25"/>
            <p:cNvGraphicFramePr>
              <a:graphicFrameLocks noChangeAspect="1"/>
            </p:cNvGraphicFramePr>
            <p:nvPr>
              <p:custDataLst>
                <p:tags r:id="rId3"/>
              </p:custDataLst>
              <p:extLst>
                <p:ext uri="{D42A27DB-BD31-4B8C-83A1-F6EECF244321}">
                  <p14:modId xmlns:p14="http://schemas.microsoft.com/office/powerpoint/2010/main" xmlns="" val="4049495694"/>
                </p:ext>
              </p:extLst>
            </p:nvPr>
          </p:nvGraphicFramePr>
          <p:xfrm>
            <a:off x="304800" y="2251720"/>
            <a:ext cx="1570038" cy="879475"/>
          </p:xfrm>
          <a:graphic>
            <a:graphicData uri="http://schemas.openxmlformats.org/presentationml/2006/ole">
              <p:oleObj spid="_x0000_s35484" name="Equation" r:id="rId14" imgW="863225" imgH="482391" progId="">
                <p:embed/>
              </p:oleObj>
            </a:graphicData>
          </a:graphic>
        </p:graphicFrame>
        <p:graphicFrame>
          <p:nvGraphicFramePr>
            <p:cNvPr id="10" name="Object 26"/>
            <p:cNvGraphicFramePr>
              <a:graphicFrameLocks noChangeAspect="1"/>
            </p:cNvGraphicFramePr>
            <p:nvPr>
              <p:custDataLst>
                <p:tags r:id="rId4"/>
              </p:custDataLst>
              <p:extLst>
                <p:ext uri="{D42A27DB-BD31-4B8C-83A1-F6EECF244321}">
                  <p14:modId xmlns:p14="http://schemas.microsoft.com/office/powerpoint/2010/main" xmlns="" val="2993119142"/>
                </p:ext>
              </p:extLst>
            </p:nvPr>
          </p:nvGraphicFramePr>
          <p:xfrm>
            <a:off x="2057400" y="2204864"/>
            <a:ext cx="3022600" cy="995363"/>
          </p:xfrm>
          <a:graphic>
            <a:graphicData uri="http://schemas.openxmlformats.org/presentationml/2006/ole">
              <p:oleObj spid="_x0000_s35485" name="Equation" r:id="rId15" imgW="1662978" imgH="545863" progId="">
                <p:embed/>
              </p:oleObj>
            </a:graphicData>
          </a:graphic>
        </p:graphicFrame>
        <p:graphicFrame>
          <p:nvGraphicFramePr>
            <p:cNvPr id="14" name="Object 29"/>
            <p:cNvGraphicFramePr>
              <a:graphicFrameLocks noChangeAspect="1"/>
            </p:cNvGraphicFramePr>
            <p:nvPr>
              <p:custDataLst>
                <p:tags r:id="rId5"/>
              </p:custDataLst>
              <p:extLst>
                <p:ext uri="{D42A27DB-BD31-4B8C-83A1-F6EECF244321}">
                  <p14:modId xmlns:p14="http://schemas.microsoft.com/office/powerpoint/2010/main" xmlns="" val="2548290507"/>
                </p:ext>
              </p:extLst>
            </p:nvPr>
          </p:nvGraphicFramePr>
          <p:xfrm>
            <a:off x="2133600" y="3195464"/>
            <a:ext cx="2260600" cy="995363"/>
          </p:xfrm>
          <a:graphic>
            <a:graphicData uri="http://schemas.openxmlformats.org/presentationml/2006/ole">
              <p:oleObj spid="_x0000_s35486" name="Equation" r:id="rId16" imgW="1244060" imgH="545863" progId="">
                <p:embed/>
              </p:oleObj>
            </a:graphicData>
          </a:graphic>
        </p:graphicFrame>
        <p:graphicFrame>
          <p:nvGraphicFramePr>
            <p:cNvPr id="15" name="Object 30"/>
            <p:cNvGraphicFramePr>
              <a:graphicFrameLocks noChangeAspect="1"/>
            </p:cNvGraphicFramePr>
            <p:nvPr>
              <p:custDataLst>
                <p:tags r:id="rId6"/>
              </p:custDataLst>
              <p:extLst>
                <p:ext uri="{D42A27DB-BD31-4B8C-83A1-F6EECF244321}">
                  <p14:modId xmlns:p14="http://schemas.microsoft.com/office/powerpoint/2010/main" xmlns="" val="335984482"/>
                </p:ext>
              </p:extLst>
            </p:nvPr>
          </p:nvGraphicFramePr>
          <p:xfrm>
            <a:off x="4421188" y="3241502"/>
            <a:ext cx="2560637" cy="903287"/>
          </p:xfrm>
          <a:graphic>
            <a:graphicData uri="http://schemas.openxmlformats.org/presentationml/2006/ole">
              <p:oleObj spid="_x0000_s35487" name="Equation" r:id="rId17" imgW="1409088" imgH="495085" progId="">
                <p:embed/>
              </p:oleObj>
            </a:graphicData>
          </a:graphic>
        </p:graphicFrame>
        <p:graphicFrame>
          <p:nvGraphicFramePr>
            <p:cNvPr id="16" name="Object 31"/>
            <p:cNvGraphicFramePr>
              <a:graphicFrameLocks noChangeAspect="1"/>
            </p:cNvGraphicFramePr>
            <p:nvPr>
              <p:custDataLst>
                <p:tags r:id="rId7"/>
              </p:custDataLst>
              <p:extLst>
                <p:ext uri="{D42A27DB-BD31-4B8C-83A1-F6EECF244321}">
                  <p14:modId xmlns:p14="http://schemas.microsoft.com/office/powerpoint/2010/main" xmlns="" val="135159634"/>
                </p:ext>
              </p:extLst>
            </p:nvPr>
          </p:nvGraphicFramePr>
          <p:xfrm>
            <a:off x="2133600" y="4262264"/>
            <a:ext cx="1892300" cy="833438"/>
          </p:xfrm>
          <a:graphic>
            <a:graphicData uri="http://schemas.openxmlformats.org/presentationml/2006/ole">
              <p:oleObj spid="_x0000_s35488" name="Equation" r:id="rId18" imgW="1041400" imgH="457200" progId="">
                <p:embed/>
              </p:oleObj>
            </a:graphicData>
          </a:graphic>
        </p:graphicFrame>
        <p:graphicFrame>
          <p:nvGraphicFramePr>
            <p:cNvPr id="17" name="Object 32"/>
            <p:cNvGraphicFramePr>
              <a:graphicFrameLocks noChangeAspect="1"/>
            </p:cNvGraphicFramePr>
            <p:nvPr>
              <p:custDataLst>
                <p:tags r:id="rId8"/>
              </p:custDataLst>
              <p:extLst>
                <p:ext uri="{D42A27DB-BD31-4B8C-83A1-F6EECF244321}">
                  <p14:modId xmlns:p14="http://schemas.microsoft.com/office/powerpoint/2010/main" xmlns="" val="707468201"/>
                </p:ext>
              </p:extLst>
            </p:nvPr>
          </p:nvGraphicFramePr>
          <p:xfrm>
            <a:off x="2133600" y="5100464"/>
            <a:ext cx="2862263" cy="833438"/>
          </p:xfrm>
          <a:graphic>
            <a:graphicData uri="http://schemas.openxmlformats.org/presentationml/2006/ole">
              <p:oleObj spid="_x0000_s35489" name="Equation" r:id="rId19" imgW="1574800" imgH="457200" progId="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425250469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Rectangle 5"/>
              <p:cNvSpPr txBox="1">
                <a:spLocks noChangeArrowheads="1"/>
              </p:cNvSpPr>
              <p:nvPr/>
            </p:nvSpPr>
            <p:spPr>
              <a:xfrm>
                <a:off x="539552" y="1381947"/>
                <a:ext cx="8208966" cy="442331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Use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partial fractions to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evaluate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−1</m:t>
                            </m:r>
                          </m:den>
                        </m:f>
                      </m:e>
                    </m:nary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We find </a:t>
                </a:r>
                <a:r>
                  <a:rPr lang="en-US" sz="2000" dirty="0">
                    <a:latin typeface="Arial" charset="0"/>
                    <a:cs typeface="Arial" charset="0"/>
                  </a:rPr>
                  <a:t>the partial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fractions first  in the form</a:t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−1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𝑥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−1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)(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+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+1)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𝐴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−1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𝐵𝑥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+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+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+1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fr-FR" sz="2000" dirty="0" err="1" smtClean="0">
                    <a:latin typeface="Arial" charset="0"/>
                    <a:cs typeface="Arial" charset="0"/>
                  </a:rPr>
                  <a:t>Equating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numerators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give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𝐴</m:t>
                    </m:r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(</m:t>
                    </m:r>
                    <m:sSup>
                      <m:sSup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pt-BR" sz="200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+1)+(</m:t>
                    </m:r>
                    <m:r>
                      <a:rPr lang="pt-BR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𝐵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𝑐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)(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−1)</m:t>
                    </m:r>
                  </m:oMath>
                </a14:m>
                <a:r>
                  <a:rPr lang="pt-BR" sz="2000" dirty="0" smtClean="0">
                    <a:latin typeface="Arial" charset="0"/>
                    <a:cs typeface="Arial" charset="0"/>
                  </a:rPr>
                  <a:t>. </a:t>
                </a:r>
              </a:p>
              <a:p>
                <a:pPr algn="just"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Setting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= 1, 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will eliminate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𝐵</m:t>
                    </m:r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 &amp; </m:t>
                    </m:r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𝐶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, we can find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𝐴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dirty="0" smtClean="0">
                          <a:latin typeface="Cambria Math"/>
                        </a:rPr>
                        <m:t>1</m:t>
                      </m:r>
                      <m:r>
                        <a:rPr lang="en-US" sz="2000" i="1" dirty="0" smtClean="0">
                          <a:latin typeface="Cambria Math"/>
                        </a:rPr>
                        <m:t>= </m:t>
                      </m:r>
                      <m:r>
                        <a:rPr lang="en-US" sz="2000" i="1" dirty="0" smtClean="0">
                          <a:latin typeface="Cambria Math"/>
                        </a:rPr>
                        <m:t>𝐴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000" b="0" i="1" dirty="0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 dirty="0" smtClean="0">
                                  <a:latin typeface="Cambria Math"/>
                                </a:rPr>
                                <m:t>1</m:t>
                              </m:r>
                            </m:e>
                            <m:sup>
                              <m:r>
                                <a:rPr lang="fr-FR" sz="2000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dirty="0" smtClean="0">
                              <a:latin typeface="Cambria Math"/>
                            </a:rPr>
                            <m:t>+1+1</m:t>
                          </m:r>
                        </m:e>
                      </m:d>
                      <m:r>
                        <a:rPr lang="en-US" sz="2000" i="1" dirty="0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𝐵</m:t>
                          </m:r>
                          <m:d>
                            <m:dPr>
                              <m:ctrlPr>
                                <a:rPr lang="fr-FR" sz="2000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dirty="0" smtClean="0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  <m:r>
                            <a:rPr lang="fr-FR" sz="2000" b="0" i="1" dirty="0" smtClean="0">
                              <a:latin typeface="Cambria Math"/>
                            </a:rPr>
                            <m:t>+</m:t>
                          </m:r>
                          <m:r>
                            <a:rPr lang="fr-FR" sz="2000" b="0" i="1" dirty="0" smtClean="0">
                              <a:latin typeface="Cambria Math"/>
                            </a:rPr>
                            <m:t>𝐶</m:t>
                          </m:r>
                        </m:e>
                      </m:d>
                      <m:d>
                        <m:d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dirty="0" smtClean="0">
                              <a:latin typeface="Cambria Math"/>
                            </a:rPr>
                            <m:t>1−1</m:t>
                          </m:r>
                        </m:e>
                      </m:d>
                      <m:r>
                        <a:rPr lang="fr-FR" sz="2000" b="0" i="1" dirty="0" smtClean="0">
                          <a:latin typeface="Cambria Math"/>
                        </a:rPr>
                        <m:t>⇒</m:t>
                      </m:r>
                      <m:r>
                        <a:rPr lang="fr-FR" sz="2000" b="0" i="1" dirty="0" smtClean="0">
                          <a:latin typeface="Cambria Math"/>
                        </a:rPr>
                        <m:t>𝐴</m:t>
                      </m:r>
                      <m:r>
                        <a:rPr lang="en-US" sz="2000" i="1" dirty="0" smtClean="0">
                          <a:latin typeface="Cambria Math"/>
                        </a:rPr>
                        <m:t> </m:t>
                      </m:r>
                      <m:r>
                        <a:rPr lang="en-US" sz="20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fr-FR" sz="2000" b="0" i="1" dirty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algn="just" eaLnBrk="1" hangingPunct="1"/>
                <a:r>
                  <a:rPr lang="pt-BR" sz="2000" dirty="0" smtClean="0"/>
                  <a:t>To find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𝐵</m:t>
                    </m:r>
                    <m:r>
                      <a:rPr lang="fr-FR" sz="2000" b="0" i="1" smtClean="0">
                        <a:latin typeface="Cambria Math"/>
                      </a:rPr>
                      <m:t> &amp; </m:t>
                    </m:r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pt-BR" sz="2000" dirty="0" smtClean="0"/>
                  <a:t>, we assign other values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pt-BR" sz="2000" dirty="0" smtClean="0"/>
              </a:p>
              <a:p>
                <a:pPr algn="just" eaLnBrk="1" hangingPunct="1"/>
                <a:r>
                  <a:rPr lang="pt-BR" sz="2000" dirty="0" smtClean="0"/>
                  <a:t>Setting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BR" sz="2000" dirty="0" smtClean="0"/>
                  <a:t>, we eliminate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𝐵</m:t>
                    </m:r>
                  </m:oMath>
                </a14:m>
                <a:endParaRPr lang="en-US" sz="2000" b="1" dirty="0" smtClean="0">
                  <a:solidFill>
                    <a:srgbClr val="FF0000"/>
                  </a:solidFill>
                </a:endParaRP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0</m:t>
                      </m:r>
                      <m:r>
                        <a:rPr lang="en-US" sz="2000" b="0" i="1" dirty="0">
                          <a:solidFill>
                            <a:schemeClr val="tx1"/>
                          </a:solidFill>
                          <a:latin typeface="Cambria Math"/>
                        </a:rPr>
                        <m:t> = </m:t>
                      </m:r>
                      <m:r>
                        <a:rPr lang="en-US" sz="2000" b="0" i="1" dirty="0">
                          <a:solidFill>
                            <a:schemeClr val="tx1"/>
                          </a:solidFill>
                          <a:latin typeface="Cambria Math"/>
                        </a:rPr>
                        <m:t>𝐴</m:t>
                      </m:r>
                      <m:d>
                        <m:dPr>
                          <m:ctrlPr>
                            <a:rPr lang="en-US" sz="2000" b="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  <m:r>
                            <a:rPr lang="en-US" sz="2000" b="0" i="1" baseline="30000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a:rPr lang="en-US" sz="2000" b="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+ 0 + 1</m:t>
                          </m:r>
                        </m:e>
                      </m:d>
                      <m:r>
                        <a:rPr lang="en-US" sz="2000" b="0" i="1" dirty="0">
                          <a:solidFill>
                            <a:schemeClr val="tx1"/>
                          </a:solidFill>
                          <a:latin typeface="Cambria Math"/>
                        </a:rPr>
                        <m:t>+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𝐵</m:t>
                          </m:r>
                          <m:d>
                            <m:dPr>
                              <m:ctrlPr>
                                <a:rPr lang="en-US" sz="2000" b="0" i="1" dirty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dirty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  <m:r>
                            <a:rPr lang="en-US" sz="2000" b="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 </m:t>
                          </m:r>
                          <m:r>
                            <a:rPr lang="en-US" sz="2000" b="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</m:d>
                      <m:d>
                        <m:dPr>
                          <m:ctrlPr>
                            <a:rPr lang="en-US" sz="2000" b="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 – 1</m:t>
                          </m:r>
                        </m:e>
                      </m:d>
                    </m:oMath>
                  </m:oMathPara>
                </a14:m>
                <a:endParaRPr lang="fr-FR" sz="2000" b="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⇒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𝐴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𝐶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=0⇒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𝐶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𝐴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pt-BR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b="1" dirty="0" smtClean="0">
                  <a:solidFill>
                    <a:srgbClr val="FF0000"/>
                  </a:solidFill>
                </a:endParaRPr>
              </a:p>
              <a:p>
                <a:pPr marL="0" indent="3175" algn="just" eaLnBrk="1" hangingPunct="1">
                  <a:buNone/>
                </a:pPr>
                <a:endParaRPr lang="en-US" sz="2000" b="1" dirty="0">
                  <a:solidFill>
                    <a:srgbClr val="0000CC"/>
                  </a:solidFill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2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81947"/>
                <a:ext cx="8208966" cy="4423317"/>
              </a:xfrm>
              <a:prstGeom prst="rect">
                <a:avLst/>
              </a:prstGeom>
              <a:blipFill rotWithShape="1">
                <a:blip r:embed="rId3"/>
                <a:stretch>
                  <a:fillRect l="-743" t="-13517" r="-1263" b="-68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7956376" y="201228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7956376" y="195036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664163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Rectangle 5"/>
              <p:cNvSpPr txBox="1">
                <a:spLocks noChangeArrowheads="1"/>
              </p:cNvSpPr>
              <p:nvPr/>
            </p:nvSpPr>
            <p:spPr>
              <a:xfrm>
                <a:off x="611506" y="1412776"/>
                <a:ext cx="8208966" cy="449532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 </a:t>
                </a:r>
                <a:r>
                  <a:rPr lang="en-US" sz="2000" dirty="0"/>
                  <a:t>Setting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= 2 </m:t>
                    </m:r>
                  </m:oMath>
                </a14:m>
                <a:r>
                  <a:rPr lang="en-US" sz="2000" dirty="0"/>
                  <a:t>will give a relation between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𝐴</m:t>
                    </m:r>
                    <m:r>
                      <a:rPr lang="en-US" sz="2000" i="1" dirty="0">
                        <a:latin typeface="Cambria Math"/>
                      </a:rPr>
                      <m:t>, </m:t>
                    </m:r>
                    <m:r>
                      <a:rPr lang="en-US" sz="2000" i="1" dirty="0">
                        <a:latin typeface="Cambria Math"/>
                      </a:rPr>
                      <m:t>𝐵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𝐶</m:t>
                    </m:r>
                  </m:oMath>
                </a14:m>
                <a:endParaRPr lang="en-US" sz="2000" dirty="0" smtClean="0"/>
              </a:p>
              <a:p>
                <a:pPr marL="0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/>
                        </a:rPr>
                        <m:t>2 = </m:t>
                      </m:r>
                      <m:r>
                        <a:rPr lang="en-US" sz="2000" i="1" dirty="0">
                          <a:latin typeface="Cambria Math"/>
                        </a:rPr>
                        <m:t>𝐴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2</m:t>
                          </m:r>
                          <m:r>
                            <a:rPr lang="en-US" sz="2000" i="1" baseline="30000" dirty="0">
                              <a:latin typeface="Cambria Math"/>
                            </a:rPr>
                            <m:t>2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 + 2 + 1</m:t>
                          </m:r>
                        </m:e>
                      </m:d>
                      <m:r>
                        <a:rPr lang="en-US" sz="2000" i="1" dirty="0">
                          <a:latin typeface="Cambria Math"/>
                        </a:rPr>
                        <m:t>+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𝐵</m:t>
                          </m:r>
                          <m:d>
                            <m:dPr>
                              <m:ctrlPr>
                                <a:rPr lang="en-US" sz="2000" i="1" dirty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 dirty="0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  <m:r>
                            <a:rPr lang="en-US" sz="2000" i="1" dirty="0">
                              <a:latin typeface="Cambria Math"/>
                            </a:rPr>
                            <m:t>+ 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𝐶</m:t>
                          </m:r>
                        </m:e>
                      </m:d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2 – 1</m:t>
                          </m:r>
                        </m:e>
                      </m:d>
                      <m:r>
                        <a:rPr lang="fr-FR" sz="2000" i="1" dirty="0">
                          <a:latin typeface="Cambria Math"/>
                        </a:rPr>
                        <m:t>⇒2=7</m:t>
                      </m:r>
                      <m:r>
                        <a:rPr lang="fr-FR" sz="2000" i="1" dirty="0">
                          <a:latin typeface="Cambria Math"/>
                        </a:rPr>
                        <m:t>𝐴</m:t>
                      </m:r>
                      <m:r>
                        <a:rPr lang="fr-FR" sz="2000" i="1" dirty="0">
                          <a:latin typeface="Cambria Math"/>
                        </a:rPr>
                        <m:t>+2</m:t>
                      </m:r>
                      <m:r>
                        <a:rPr lang="fr-FR" sz="2000" i="1" dirty="0">
                          <a:latin typeface="Cambria Math"/>
                        </a:rPr>
                        <m:t>𝐵</m:t>
                      </m:r>
                      <m:r>
                        <a:rPr lang="fr-FR" sz="2000" i="1" dirty="0">
                          <a:latin typeface="Cambria Math"/>
                        </a:rPr>
                        <m:t>+</m:t>
                      </m:r>
                      <m:r>
                        <a:rPr lang="fr-FR" sz="2000" i="1" dirty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fr-FR" sz="2000" dirty="0"/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⇒2=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fr-FR" sz="20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fr-FR" sz="2000" i="1">
                          <a:latin typeface="Cambria Math"/>
                        </a:rPr>
                        <m:t>+2</m:t>
                      </m:r>
                      <m:r>
                        <a:rPr lang="fr-FR" sz="2000" i="1">
                          <a:latin typeface="Cambria Math"/>
                        </a:rPr>
                        <m:t>𝐵</m:t>
                      </m:r>
                      <m:r>
                        <a:rPr lang="fr-FR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fr-FR" sz="2000" i="1">
                          <a:latin typeface="Cambria Math"/>
                        </a:rPr>
                        <m:t>⇒</m:t>
                      </m:r>
                      <m:r>
                        <a:rPr lang="fr-FR" sz="2000" i="1">
                          <a:latin typeface="Cambria Math"/>
                        </a:rPr>
                        <m:t>𝐵</m:t>
                      </m:r>
                      <m:r>
                        <a:rPr lang="fr-FR" sz="20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3175" algn="just" eaLnBrk="1" hangingPunct="1">
                  <a:buNone/>
                </a:pPr>
                <a:r>
                  <a:rPr lang="pt-BR" sz="2000" dirty="0" smtClean="0"/>
                  <a:t>Therefore,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fr-FR" sz="2000" b="0" i="1" smtClean="0">
                                <a:latin typeface="Cambria Math"/>
                              </a:rPr>
                              <m:t>−1</m:t>
                            </m:r>
                          </m:den>
                        </m:f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3</m:t>
                        </m:r>
                      </m:den>
                    </m:f>
                    <m:nary>
                      <m:naryPr>
                        <m:subHide m:val="on"/>
                        <m:supHide m:val="on"/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den>
                        </m:f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nary>
                      <m:naryPr>
                        <m:subHide m:val="on"/>
                        <m:supHide m:val="on"/>
                        <m:ctrlPr>
                          <a:rPr lang="fr-FR" sz="2000" b="0" i="1" smtClean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b="0" i="1" smtClean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b="0" i="1" smtClean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+1</m:t>
                            </m:r>
                          </m:den>
                        </m:f>
                        <m:r>
                          <a:rPr lang="fr-FR" sz="2000" b="0" i="1" smtClean="0">
                            <a:solidFill>
                              <a:schemeClr val="accent2"/>
                            </a:solidFill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pt-BR" sz="2000" dirty="0" smtClean="0"/>
                  <a:t/>
                </a:r>
              </a:p>
              <a:p>
                <a:pPr marL="0" indent="3175" algn="just" eaLnBrk="1" hangingPunct="1">
                  <a:buNone/>
                </a:pPr>
                <a:endParaRPr lang="pt-BR" sz="2000" dirty="0" smtClean="0"/>
              </a:p>
              <a:p>
                <a:pPr algn="just" eaLnBrk="1" hangingPunct="1"/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fr-FR" sz="20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den>
                        </m:f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|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−1|</m:t>
                        </m:r>
                      </m:e>
                    </m:func>
                  </m:oMath>
                </a14:m>
                <a:endParaRPr lang="pt-BR" sz="2000" dirty="0" smtClean="0">
                  <a:solidFill>
                    <a:srgbClr val="C00000"/>
                  </a:solidFill>
                </a:endParaRPr>
              </a:p>
              <a:p>
                <a:pPr algn="just" eaLnBrk="1" hangingPunct="1"/>
                <a:endParaRPr lang="pt-BR" sz="2000" dirty="0" smtClean="0">
                  <a:solidFill>
                    <a:srgbClr val="C00000"/>
                  </a:solidFill>
                </a:endParaRPr>
              </a:p>
              <a:p>
                <a:pPr algn="just" eaLnBrk="1" hangingPunct="1"/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fr-FR" sz="2000" i="1" smtClean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fr-FR" sz="2000" b="0" i="1" smtClean="0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e>
                            </m:d>
                            <m:r>
                              <a:rPr lang="fr-FR" sz="2000" b="0" i="1" smtClean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𝑑𝑥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+1</m:t>
                            </m:r>
                          </m:den>
                        </m:f>
                      </m:e>
                    </m:nary>
                    <m:r>
                      <a:rPr lang="fr-FR" sz="2000" b="0" i="1" smtClean="0">
                        <a:solidFill>
                          <a:schemeClr val="accent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accent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accent2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nary>
                      <m:naryPr>
                        <m:subHide m:val="on"/>
                        <m:supHide m:val="on"/>
                        <m:ctrlPr>
                          <a:rPr lang="fr-FR" sz="20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−2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+1</m:t>
                            </m:r>
                          </m:den>
                        </m:f>
                        <m:r>
                          <a:rPr lang="fr-FR" sz="2000" i="1">
                            <a:solidFill>
                              <a:schemeClr val="accent2"/>
                            </a:solidFill>
                            <a:latin typeface="Cambria Math"/>
                          </a:rPr>
                          <m:t>𝑑𝑥</m:t>
                        </m:r>
                        <m:r>
                          <a:rPr lang="fr-FR" sz="2000" i="1">
                            <a:solidFill>
                              <a:schemeClr val="accent2"/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  <m:nary>
                          <m:naryPr>
                            <m:subHide m:val="on"/>
                            <m:supHide m:val="on"/>
                            <m:ctrlP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f>
                              <m:fPr>
                                <m:ctrlP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000" b="0" i="1" smtClean="0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+1</m:t>
                                </m:r>
                                <m: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fr-FR" sz="2000" b="0" i="1" smtClean="0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fr-FR" sz="2000" i="1">
                                        <a:solidFill>
                                          <a:schemeClr val="accent2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000" i="1">
                                        <a:solidFill>
                                          <a:schemeClr val="accent2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2000" i="1">
                                        <a:solidFill>
                                          <a:schemeClr val="accent2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</a:rPr>
                                  <m:t>+1</m:t>
                                </m:r>
                              </m:den>
                            </m:f>
                            <m: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𝑑𝑥</m:t>
                            </m:r>
                          </m:e>
                        </m:nary>
                      </m:e>
                    </m:nary>
                  </m:oMath>
                </a14:m>
                <a:endParaRPr lang="fr-FR" sz="2000" i="1" dirty="0" smtClean="0">
                  <a:solidFill>
                    <a:schemeClr val="accent2"/>
                  </a:solidFill>
                  <a:latin typeface="Cambria Math"/>
                </a:endParaRPr>
              </a:p>
              <a:p>
                <a:pPr marL="0" indent="0" eaLnBrk="1" hangingPunct="1">
                  <a:buNone/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 smtClean="0">
                            <a:solidFill>
                              <a:srgbClr val="CC0099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nary>
                      <m:naryPr>
                        <m:subHide m:val="on"/>
                        <m:supHide m:val="on"/>
                        <m:ctrlP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+1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C0099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solidFill>
                                      <a:srgbClr val="CC0099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C0099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+1</m:t>
                            </m:r>
                          </m:den>
                        </m:f>
                        <m: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fr-FR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𝑑𝑥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+1</m:t>
                            </m:r>
                          </m:den>
                        </m:f>
                      </m:e>
                    </m:nary>
                    <m:r>
                      <a:rPr lang="fr-FR" sz="2000" b="0" i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pt-BR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b="1" dirty="0" smtClean="0">
                  <a:solidFill>
                    <a:srgbClr val="FF0000"/>
                  </a:solidFill>
                </a:endParaRPr>
              </a:p>
              <a:p>
                <a:pPr marL="0" indent="3175" algn="just" eaLnBrk="1" hangingPunct="1">
                  <a:buNone/>
                </a:pPr>
                <a:endParaRPr lang="en-US" sz="2000" b="1" dirty="0">
                  <a:solidFill>
                    <a:srgbClr val="0000CC"/>
                  </a:solidFill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2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06" y="1412776"/>
                <a:ext cx="8208966" cy="4495325"/>
              </a:xfrm>
              <a:prstGeom prst="rect">
                <a:avLst/>
              </a:prstGeom>
              <a:blipFill rotWithShape="1">
                <a:blip r:embed="rId3"/>
                <a:stretch>
                  <a:fillRect l="-1559" t="-543" b="-673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10773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Rectangle 5"/>
              <p:cNvSpPr txBox="1">
                <a:spLocks noChangeArrowheads="1"/>
              </p:cNvSpPr>
              <p:nvPr/>
            </p:nvSpPr>
            <p:spPr>
              <a:xfrm>
                <a:off x="611506" y="1453955"/>
                <a:ext cx="8208966" cy="449532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 </a:t>
                </a:r>
              </a:p>
              <a:p>
                <a:pPr algn="just" eaLnBrk="1" hangingPunct="1"/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nary>
                      <m:naryPr>
                        <m:subHide m:val="on"/>
                        <m:supHide m:val="on"/>
                        <m:ctrlP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+1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rgbClr val="CC0099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solidFill>
                                      <a:srgbClr val="CC0099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rgbClr val="CC0099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+1</m:t>
                            </m:r>
                          </m:den>
                        </m:f>
                        <m: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fr-FR" sz="2000" i="1">
                        <a:solidFill>
                          <a:srgbClr val="CC0099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rgbClr val="CC0099"/>
                            </a:solidFill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  <m:t>|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C0099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solidFill>
                              <a:srgbClr val="CC0099"/>
                            </a:solidFill>
                            <a:latin typeface="Cambria Math"/>
                          </a:rPr>
                          <m:t>+1|</m:t>
                        </m:r>
                      </m:e>
                    </m:func>
                    <m:r>
                      <a:rPr lang="fr-FR" sz="2000" i="1">
                        <a:solidFill>
                          <a:srgbClr val="CC0099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rgbClr val="CC0099"/>
                  </a:solidFill>
                </a:endParaRPr>
              </a:p>
              <a:p>
                <a:pPr algn="just" eaLnBrk="1" hangingPunct="1"/>
                <a:endParaRPr lang="fr-FR" sz="2000" dirty="0">
                  <a:solidFill>
                    <a:srgbClr val="CC0099"/>
                  </a:solidFill>
                </a:endParaRPr>
              </a:p>
              <a:p>
                <a:pPr algn="just" eaLnBrk="1" hangingPunct="1"/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𝑑𝑥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+1</m:t>
                            </m:r>
                          </m:den>
                        </m:f>
                      </m:e>
                    </m:nary>
                    <m:r>
                      <a:rPr lang="fr-FR" sz="200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FR" sz="200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nary>
                      <m:naryPr>
                        <m:subHide m:val="on"/>
                        <m:supHide m:val="on"/>
                        <m:ctrlP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𝑑𝑥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sz="20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fr-FR" sz="20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fr-FR" sz="2000" i="1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fr-FR" sz="2000" i="1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fr-FR" sz="2000" i="1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sz="20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fr-FR" sz="2000" i="1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fr-FR" sz="2000" i="1">
                                                <a:solidFill>
                                                  <a:schemeClr val="accent5">
                                                    <a:lumMod val="50000"/>
                                                  </a:schemeClr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fr-FR" sz="2000" i="1">
                                                <a:solidFill>
                                                  <a:schemeClr val="accent5">
                                                    <a:lumMod val="50000"/>
                                                  </a:schemeClr>
                                                </a:solidFill>
                                                <a:latin typeface="Cambria Math"/>
                                              </a:rPr>
                                              <m:t>3</m:t>
                                            </m:r>
                                          </m:e>
                                        </m:rad>
                                      </m:num>
                                      <m:den>
                                        <m:r>
                                          <a:rPr lang="fr-FR" sz="2000" i="1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 </m:t>
                            </m:r>
                          </m:den>
                        </m:f>
                      </m:e>
                    </m:nary>
                    <m:r>
                      <a:rPr lang="fr-FR" sz="20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fr-FR" sz="20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.</m:t>
                    </m:r>
                    <m:f>
                      <m:fPr>
                        <m:ctrlP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3</m:t>
                            </m:r>
                          </m:e>
                        </m:rad>
                      </m:den>
                    </m:f>
                    <m:func>
                      <m:funcPr>
                        <m:ctrlPr>
                          <a:rPr lang="fr-FR" sz="200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fr-FR" sz="2000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2000" i="1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fr-FR" sz="20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FR" sz="20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num>
                              <m:den>
                                <m:f>
                                  <m:fPr>
                                    <m:ctrlPr>
                                      <a:rPr lang="fr-FR" sz="2000" b="0" i="1" smtClean="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fr-FR" sz="2000" b="0" i="1" smtClean="0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fr-FR" sz="2000" b="0" i="1" smtClean="0">
                                            <a:solidFill>
                                              <a:schemeClr val="accent5">
                                                <a:lumMod val="50000"/>
                                              </a:schemeClr>
                                            </a:solidFill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fr-FR" sz="2000" b="0" i="1" smtClean="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den>
                            </m:f>
                          </m:e>
                        </m:d>
                      </m:e>
                    </m:func>
                    <m:r>
                      <a:rPr lang="fr-FR" sz="20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3</m:t>
                            </m:r>
                          </m:e>
                        </m:rad>
                      </m:den>
                    </m:f>
                    <m:func>
                      <m:funcPr>
                        <m:ctrlPr>
                          <a:rPr lang="fr-FR" sz="20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fr-FR" sz="20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000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+1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fr-FR" sz="20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sz="2000" i="1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sz="2000" dirty="0"/>
              </a:p>
              <a:p>
                <a:pPr marL="0" indent="3175" algn="just" eaLnBrk="1" hangingPunct="1">
                  <a:buNone/>
                </a:pPr>
                <a:r>
                  <a:rPr lang="fr-FR" sz="2000" dirty="0" err="1" smtClean="0"/>
                  <a:t>F</a:t>
                </a:r>
                <a:r>
                  <a:rPr lang="fr-FR" sz="2000" dirty="0" smtClean="0"/>
                  <a:t>inally, </a:t>
                </a:r>
              </a:p>
              <a:p>
                <a:pPr marL="0" indent="3175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bHide m:val="on"/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fr-FR" sz="2000" b="0" i="1" smtClean="0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  <m:r>
                            <a:rPr lang="fr-FR" sz="2000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func>
                        <m:func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2000" b="0" i="1" smtClean="0">
                                  <a:solidFill>
                                    <a:srgbClr val="A02075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solidFill>
                                    <a:srgbClr val="A02075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2000" b="0" i="1" smtClean="0">
                                  <a:solidFill>
                                    <a:srgbClr val="A02075"/>
                                  </a:solidFill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fr-FR" sz="2000" i="1">
                                  <a:solidFill>
                                    <a:srgbClr val="A02075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2000">
                                  <a:solidFill>
                                    <a:srgbClr val="A02075"/>
                                  </a:solidFill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fr-FR" sz="2000" b="0" i="1" smtClean="0">
                                      <a:solidFill>
                                        <a:srgbClr val="A02075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sz="2000" b="0" i="1" smtClean="0">
                                          <a:solidFill>
                                            <a:srgbClr val="A02075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2000" b="0" i="1" smtClean="0">
                                          <a:solidFill>
                                            <a:srgbClr val="A02075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fr-FR" sz="2000" b="0" i="1" smtClean="0">
                                          <a:solidFill>
                                            <a:srgbClr val="A02075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fr-FR" sz="2000" b="0" i="1" smtClean="0">
                                      <a:solidFill>
                                        <a:srgbClr val="A02075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sz="2000" b="0" i="1" smtClean="0">
                                      <a:solidFill>
                                        <a:srgbClr val="A02075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000" b="0" i="1" smtClean="0">
                                      <a:solidFill>
                                        <a:srgbClr val="A02075"/>
                                      </a:solidFill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</m:func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2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fr-FR" sz="2000" b="0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fr-FR" sz="2000" b="0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e>
                              </m:rad>
                            </m:den>
                          </m:f>
                          <m:func>
                            <m:funcPr>
                              <m:ctrlPr>
                                <a:rPr lang="fr-FR" sz="20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fr-FR" sz="2000" b="0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000" b="0" i="0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tan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−1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fr-FR" sz="2000" b="0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sz="2000" b="0" i="1" smtClean="0">
                                          <a:solidFill>
                                            <a:schemeClr val="accent5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z="2000" b="0" i="1" smtClean="0">
                                          <a:solidFill>
                                            <a:schemeClr val="accent5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  <m:r>
                                        <a:rPr lang="fr-FR" sz="2000" i="1">
                                          <a:solidFill>
                                            <a:schemeClr val="accent5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fr-FR" sz="2000" i="1">
                                          <a:solidFill>
                                            <a:schemeClr val="accent5">
                                              <a:lumMod val="50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+1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fr-FR" sz="2000" i="1">
                                              <a:solidFill>
                                                <a:schemeClr val="accent5">
                                                  <a:lumMod val="50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fr-FR" sz="2000" i="1">
                                              <a:solidFill>
                                                <a:schemeClr val="accent5">
                                                  <a:lumMod val="50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e>
                                      </m:rad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r>
                        <a:rPr lang="fr-FR" sz="2000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pt-BR" sz="2000" dirty="0" smtClean="0"/>
              </a:p>
              <a:p>
                <a:pPr algn="just" eaLnBrk="1" hangingPunct="1"/>
                <a:endParaRPr lang="pt-BR" sz="2000" dirty="0" smtClean="0"/>
              </a:p>
              <a:p>
                <a:pPr marL="0" indent="3175" algn="just" eaLnBrk="1" hangingPunct="1">
                  <a:buNone/>
                </a:pPr>
                <a:endParaRPr lang="pt-BR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b="1" dirty="0" smtClean="0">
                  <a:solidFill>
                    <a:srgbClr val="FF0000"/>
                  </a:solidFill>
                </a:endParaRPr>
              </a:p>
              <a:p>
                <a:pPr marL="0" indent="3175" algn="just" eaLnBrk="1" hangingPunct="1">
                  <a:buNone/>
                </a:pPr>
                <a:endParaRPr lang="en-US" sz="2000" b="1" dirty="0">
                  <a:solidFill>
                    <a:srgbClr val="0000CC"/>
                  </a:solidFill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2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06" y="1453955"/>
                <a:ext cx="8208966" cy="4495325"/>
              </a:xfrm>
              <a:prstGeom prst="rect">
                <a:avLst/>
              </a:prstGeom>
              <a:blipFill rotWithShape="1">
                <a:blip r:embed="rId3"/>
                <a:stretch>
                  <a:fillRect l="-742" t="-4071" r="-1485" b="-58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89614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Rectangle 5"/>
              <p:cNvSpPr txBox="1">
                <a:spLocks noChangeArrowheads="1"/>
              </p:cNvSpPr>
              <p:nvPr/>
            </p:nvSpPr>
            <p:spPr>
              <a:xfrm>
                <a:off x="539552" y="1237931"/>
                <a:ext cx="8231385" cy="442331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Evaluate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−2</m:t>
                            </m:r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+4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+1 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−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+1</m:t>
                            </m:r>
                          </m:den>
                        </m:f>
                      </m:e>
                    </m:nary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The fraction is improper. So</a:t>
                </a:r>
                <a:r>
                  <a:rPr lang="en-US" sz="2000" dirty="0">
                    <a:latin typeface="Arial" charset="0"/>
                    <a:cs typeface="Arial" charset="0"/>
                  </a:rPr>
                  <a:t>, we first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perform division. This enables us to write: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−2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+4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+1 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−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+1</m:t>
                            </m:r>
                          </m:den>
                        </m:f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𝑑𝑥</m:t>
                        </m:r>
                      </m:e>
                    </m:nary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nary>
                      <m:naryPr>
                        <m:subHide m:val="on"/>
                        <m:supHide m:val="on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+2+</m:t>
                            </m:r>
                            <m:f>
                              <m:f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fPr>
                              <m:num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4</m:t>
                                </m:r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fr-FR" sz="2000" i="1">
                                        <a:latin typeface="Cambria Math"/>
                                        <a:cs typeface="Arial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000" i="1">
                                        <a:latin typeface="Cambria Math"/>
                                        <a:cs typeface="Arial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2000" i="1">
                                        <a:latin typeface="Cambria Math"/>
                                        <a:cs typeface="Arial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fr-FR" sz="2000" i="1">
                                        <a:latin typeface="Cambria Math"/>
                                        <a:cs typeface="Arial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000" i="1">
                                        <a:latin typeface="Cambria Math"/>
                                        <a:cs typeface="Arial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2000" i="1">
                                        <a:latin typeface="Cambria Math"/>
                                        <a:cs typeface="Arial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−</m:t>
                                </m:r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+1</m:t>
                                </m:r>
                              </m:den>
                            </m:f>
                          </m:e>
                        </m:d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𝑑𝑥</m:t>
                        </m:r>
                      </m:e>
                    </m:nary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+2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</m:t>
                    </m:r>
                    <m:nary>
                      <m:naryPr>
                        <m:subHide m:val="on"/>
                        <m:supHide m:val="on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4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 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𝑑𝑥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−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+1</m:t>
                            </m:r>
                          </m:den>
                        </m:f>
                      </m:e>
                    </m:nary>
                  </m:oMath>
                </a14:m>
                <a:endParaRPr lang="fr-FR" sz="2000" b="0" i="1" dirty="0" smtClean="0"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Consider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,</a:t>
                </a: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bHide m:val="on"/>
                          <m:supHide m:val="on"/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fPr>
                            <m:num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4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 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𝑑𝑥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−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+1</m:t>
                              </m:r>
                            </m:den>
                          </m:f>
                        </m:e>
                      </m:nary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4</m:t>
                              </m:r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𝑥𝑑𝑥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  <m: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+1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  <m:t>𝑥</m:t>
                                      </m:r>
                                      <m:r>
                                        <a:rPr lang="fr-FR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fr-FR" sz="2000" b="0" i="0" smtClean="0">
                          <a:solidFill>
                            <a:srgbClr val="C00000"/>
                          </a:solidFill>
                          <a:latin typeface="Cambria Math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So the partial fraction decomposition is </a:t>
                </a: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8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18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4</m:t>
                          </m:r>
                          <m:r>
                            <a:rPr lang="fr-FR" sz="18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18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 </m:t>
                          </m:r>
                          <m:r>
                            <a:rPr lang="fr-FR" sz="18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𝑑𝑥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18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fr-FR" sz="18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fr-FR" sz="18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18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18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18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−</m:t>
                          </m:r>
                          <m:r>
                            <a:rPr lang="fr-FR" sz="18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18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+1</m:t>
                          </m:r>
                        </m:den>
                      </m:f>
                      <m:r>
                        <a:rPr lang="fr-FR" sz="1800" b="0" i="1" smtClean="0">
                          <a:solidFill>
                            <a:srgbClr val="C00000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18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18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𝐴</m:t>
                          </m:r>
                        </m:num>
                        <m:den>
                          <m:r>
                            <a:rPr lang="fr-FR" sz="18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18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−1</m:t>
                          </m:r>
                        </m:den>
                      </m:f>
                      <m:r>
                        <a:rPr lang="fr-FR" sz="1800" b="0" i="1" smtClean="0">
                          <a:solidFill>
                            <a:srgbClr val="C00000"/>
                          </a:solidFill>
                          <a:latin typeface="Cambria Math"/>
                          <a:cs typeface="Arial" charset="0"/>
                        </a:rPr>
                        <m:t>+</m:t>
                      </m:r>
                      <m:f>
                        <m:fPr>
                          <m:ctrlPr>
                            <a:rPr lang="fr-FR" sz="18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18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𝐵</m:t>
                          </m:r>
                        </m:num>
                        <m:den>
                          <m:sSup>
                            <m:sSupPr>
                              <m:ctrlPr>
                                <a:rPr lang="fr-FR" sz="18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18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  <m:r>
                                    <a:rPr lang="fr-FR" sz="18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18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1800" b="0" i="1" smtClean="0">
                          <a:solidFill>
                            <a:srgbClr val="C00000"/>
                          </a:solidFill>
                          <a:latin typeface="Cambria Math"/>
                          <a:cs typeface="Arial" charset="0"/>
                        </a:rPr>
                        <m:t>+</m:t>
                      </m:r>
                      <m:f>
                        <m:fPr>
                          <m:ctrlPr>
                            <a:rPr lang="fr-FR" sz="18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18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𝐶</m:t>
                          </m:r>
                        </m:num>
                        <m:den>
                          <m:r>
                            <a:rPr lang="fr-FR" sz="18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𝑥</m:t>
                          </m:r>
                          <m:r>
                            <a:rPr lang="fr-FR" sz="18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fr-FR" sz="1800" b="0" i="1" dirty="0" smtClean="0">
                  <a:solidFill>
                    <a:srgbClr val="C00000"/>
                  </a:solidFill>
                  <a:latin typeface="Cambria Math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endParaRPr lang="fr-FR" sz="1800" b="0" i="1" dirty="0" smtClean="0">
                  <a:solidFill>
                    <a:srgbClr val="C00000"/>
                  </a:solidFill>
                  <a:latin typeface="Cambria Math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14:m>
                  <m:oMath xmlns:m="http://schemas.openxmlformats.org/officeDocument/2006/math">
                    <m:r>
                      <a:rPr lang="fr-FR" sz="18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⇒ 4</m:t>
                    </m:r>
                    <m:r>
                      <a:rPr lang="fr-FR" sz="18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18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d>
                      <m:dPr>
                        <m:ctrlP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𝐴</m:t>
                        </m:r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+</m:t>
                        </m:r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𝑐</m:t>
                        </m:r>
                      </m:e>
                    </m:d>
                    <m:sSup>
                      <m:sSupPr>
                        <m:ctrlP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  <m:r>
                      <a:rPr lang="fr-FR" sz="18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+</m:t>
                    </m:r>
                    <m:d>
                      <m:dPr>
                        <m:ctrlP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𝐵</m:t>
                        </m:r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−2</m:t>
                        </m:r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</m:d>
                    <m:r>
                      <a:rPr lang="fr-FR" sz="18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18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−</m:t>
                    </m:r>
                    <m:d>
                      <m:dPr>
                        <m:ctrlP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𝐴</m:t>
                        </m:r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−</m:t>
                        </m:r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𝐵</m:t>
                        </m:r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−</m:t>
                        </m:r>
                        <m:r>
                          <a:rPr lang="fr-FR" sz="18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1800" dirty="0" smtClean="0"/>
                  <a:t>.</a:t>
                </a:r>
              </a:p>
              <a:p>
                <a:pPr marL="0" indent="3175" algn="just" eaLnBrk="1" hangingPunct="1">
                  <a:buNone/>
                </a:pPr>
                <a:endParaRPr lang="en-US" sz="2000" b="1" dirty="0" smtClean="0">
                  <a:solidFill>
                    <a:srgbClr val="FF0000"/>
                  </a:solidFill>
                </a:endParaRPr>
              </a:p>
              <a:p>
                <a:pPr marL="0" indent="3175" algn="just" eaLnBrk="1" hangingPunct="1">
                  <a:buNone/>
                </a:pPr>
                <a:endParaRPr lang="en-US" sz="2000" b="1" dirty="0">
                  <a:solidFill>
                    <a:srgbClr val="0000CC"/>
                  </a:solidFill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2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37931"/>
                <a:ext cx="8231385" cy="4423317"/>
              </a:xfrm>
              <a:prstGeom prst="rect">
                <a:avLst/>
              </a:prstGeom>
              <a:blipFill rotWithShape="1">
                <a:blip r:embed="rId4"/>
                <a:stretch>
                  <a:fillRect l="-815" r="-1630" b="-76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346074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7956376" y="201228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7956376" y="195036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020881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Rectangle 5"/>
              <p:cNvSpPr txBox="1">
                <a:spLocks noChangeArrowheads="1"/>
              </p:cNvSpPr>
              <p:nvPr/>
            </p:nvSpPr>
            <p:spPr>
              <a:xfrm>
                <a:off x="539552" y="1237931"/>
                <a:ext cx="8231385" cy="442331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Cont. </a:t>
                </a:r>
              </a:p>
              <a:p>
                <a:pPr marL="0" indent="0" algn="just" eaLnBrk="1" hangingPunct="1">
                  <a:buNone/>
                </a:pPr>
                <a:r>
                  <a:rPr lang="en-US" sz="2000" dirty="0" smtClean="0"/>
                  <a:t>By </a:t>
                </a:r>
                <a:r>
                  <a:rPr lang="en-US" sz="2000" dirty="0"/>
                  <a:t>equating coefficients on both sides we get </a:t>
                </a:r>
                <a:endParaRPr lang="fr-FR" sz="2000" i="1" dirty="0">
                  <a:latin typeface="Cambria Math"/>
                </a:endParaRPr>
              </a:p>
              <a:p>
                <a:pPr marL="0" indent="3175" algn="ctr" eaLnBrk="1" hangingPunct="1">
                  <a:buFontTx/>
                  <a:buNone/>
                </a:pPr>
                <a:endParaRPr lang="fr-FR" sz="2000" i="1" dirty="0">
                  <a:solidFill>
                    <a:srgbClr val="C00000"/>
                  </a:solidFill>
                  <a:latin typeface="Cambria Math"/>
                </a:endParaRPr>
              </a:p>
              <a:p>
                <a:pPr marL="0" indent="3175" algn="ctr"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𝐴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𝐶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=0, </m:t>
                      </m:r>
                      <m:r>
                        <a:rPr lang="fr-FR" sz="2000" i="1">
                          <a:latin typeface="Cambria Math"/>
                        </a:rPr>
                        <m:t>𝐵</m:t>
                      </m:r>
                      <m:r>
                        <a:rPr lang="fr-FR" sz="2000" i="1">
                          <a:latin typeface="Cambria Math"/>
                        </a:rPr>
                        <m:t>−2</m:t>
                      </m:r>
                      <m:r>
                        <a:rPr lang="fr-FR" sz="2000" i="1">
                          <a:latin typeface="Cambria Math"/>
                        </a:rPr>
                        <m:t>𝑐</m:t>
                      </m:r>
                      <m:r>
                        <a:rPr lang="fr-FR" sz="2000" i="1">
                          <a:latin typeface="Cambria Math"/>
                        </a:rPr>
                        <m:t>=0, </m:t>
                      </m:r>
                      <m:r>
                        <m:rPr>
                          <m:aln/>
                        </m:rP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𝐴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𝐵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𝐶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=0  ⇒</m:t>
                      </m:r>
                      <m:r>
                        <a:rPr lang="fr-FR" sz="2000" i="1">
                          <a:solidFill>
                            <a:schemeClr val="accent2"/>
                          </a:solidFill>
                          <a:latin typeface="Cambria Math"/>
                        </a:rPr>
                        <m:t>𝐴</m:t>
                      </m:r>
                      <m:r>
                        <a:rPr lang="fr-FR" sz="2000" i="1">
                          <a:solidFill>
                            <a:schemeClr val="accent2"/>
                          </a:solidFill>
                          <a:latin typeface="Cambria Math"/>
                        </a:rPr>
                        <m:t>=1, </m:t>
                      </m:r>
                      <m:r>
                        <a:rPr lang="fr-FR" sz="2000" i="1">
                          <a:solidFill>
                            <a:schemeClr val="accent2"/>
                          </a:solidFill>
                          <a:latin typeface="Cambria Math"/>
                        </a:rPr>
                        <m:t>𝐵</m:t>
                      </m:r>
                      <m:r>
                        <a:rPr lang="fr-FR" sz="2000" i="1">
                          <a:solidFill>
                            <a:schemeClr val="accent2"/>
                          </a:solidFill>
                          <a:latin typeface="Cambria Math"/>
                        </a:rPr>
                        <m:t>=2 &amp; </m:t>
                      </m:r>
                      <m:r>
                        <a:rPr lang="fr-FR" sz="2000" i="1">
                          <a:solidFill>
                            <a:schemeClr val="accent2"/>
                          </a:solidFill>
                          <a:latin typeface="Cambria Math"/>
                        </a:rPr>
                        <m:t>𝐶</m:t>
                      </m:r>
                      <m:r>
                        <a:rPr lang="fr-FR" sz="2000" i="1">
                          <a:solidFill>
                            <a:schemeClr val="accent2"/>
                          </a:solidFill>
                          <a:latin typeface="Cambria Math"/>
                        </a:rPr>
                        <m:t>=−1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endParaRPr lang="en-US" sz="2000" b="1" dirty="0" smtClean="0">
                  <a:solidFill>
                    <a:srgbClr val="FF0000"/>
                  </a:solidFill>
                </a:endParaRPr>
              </a:p>
              <a:p>
                <a:pPr marL="0" indent="3175" algn="just" eaLnBrk="1" hangingPunct="1">
                  <a:buNone/>
                </a:pPr>
                <a:endParaRPr lang="en-US" sz="2000" b="1" dirty="0">
                  <a:solidFill>
                    <a:srgbClr val="0000CC"/>
                  </a:solidFill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pt-BR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2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37931"/>
                <a:ext cx="8231385" cy="4423317"/>
              </a:xfrm>
              <a:prstGeom prst="rect">
                <a:avLst/>
              </a:prstGeom>
              <a:blipFill rotWithShape="1">
                <a:blip r:embed="rId4"/>
                <a:stretch>
                  <a:fillRect l="-815" t="-5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346074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7956376" y="201228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7956376" y="195036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40519666"/>
              </p:ext>
            </p:extLst>
          </p:nvPr>
        </p:nvGraphicFramePr>
        <p:xfrm>
          <a:off x="691531" y="2996952"/>
          <a:ext cx="4240509" cy="2999059"/>
        </p:xfrm>
        <a:graphic>
          <a:graphicData uri="http://schemas.openxmlformats.org/presentationml/2006/ole">
            <p:oleObj spid="_x0000_s37985" name="Equation" r:id="rId5" imgW="2514600" imgH="17780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73040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31810"/>
                <a:ext cx="7991352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Algorithm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for 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integrating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rational 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functions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</a:t>
                </a:r>
              </a:p>
              <a:p>
                <a:pPr marL="0" indent="0" algn="just" eaLnBrk="1" hangingPunct="1">
                  <a:spcBef>
                    <a:spcPct val="50000"/>
                  </a:spcBef>
                  <a:buNone/>
                </a:pPr>
                <a:r>
                  <a:rPr lang="en-US" sz="2000" dirty="0">
                    <a:latin typeface="Arial" charset="0"/>
                  </a:rPr>
                  <a:t>Integration of a rational function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</a:rPr>
                      <m:t> =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</a:rPr>
                      <m:t>𝑁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</a:rPr>
                      <m:t>/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</a:rPr>
                      <m:t>𝐷</m:t>
                    </m:r>
                  </m:oMath>
                </a14:m>
                <a:r>
                  <a:rPr lang="en-US" sz="2000" dirty="0">
                    <a:latin typeface="Arial" charset="0"/>
                  </a:rPr>
                  <a:t>, where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dirty="0" smtClean="0">
                        <a:latin typeface="Cambria Math"/>
                      </a:rPr>
                      <m:t>N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>
                    <a:latin typeface="Arial" charset="0"/>
                  </a:rPr>
                  <a:t> and </a:t>
                </a:r>
                <a:r>
                  <a:rPr lang="en-US" sz="2000" dirty="0" smtClean="0">
                    <a:latin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𝐷</m:t>
                    </m:r>
                  </m:oMath>
                </a14:m>
                <a:r>
                  <a:rPr lang="en-US" sz="2000" dirty="0" smtClean="0">
                    <a:latin typeface="Arial" charset="0"/>
                  </a:rPr>
                  <a:t>  are </a:t>
                </a:r>
                <a:r>
                  <a:rPr lang="en-US" sz="2000" dirty="0">
                    <a:latin typeface="Arial" charset="0"/>
                  </a:rPr>
                  <a:t>polynomials can be performed as follows.</a:t>
                </a: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n-US" sz="2000" dirty="0">
                    <a:latin typeface="Arial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</a:rPr>
                      <m:t>𝑑𝑒𝑔𝑟𝑒𝑒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</a:rPr>
                      <m:t>(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</a:rPr>
                      <m:t>𝐷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</a:rPr>
                      <m:t>) 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 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𝑑𝑒𝑔𝑟𝑒𝑒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𝑁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), </m:t>
                    </m:r>
                  </m:oMath>
                </a14:m>
                <a:r>
                  <a:rPr lang="en-US" sz="2000" dirty="0">
                    <a:latin typeface="Arial" charset="0"/>
                    <a:sym typeface="Symbol" pitchFamily="18" charset="2"/>
                  </a:rPr>
                  <a:t>perform polynomial division and write  </a:t>
                </a:r>
                <a:br>
                  <a:rPr lang="en-US" sz="2000" dirty="0">
                    <a:latin typeface="Arial" charset="0"/>
                    <a:sym typeface="Symbol" pitchFamily="18" charset="2"/>
                  </a:rPr>
                </a:b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𝑁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/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𝐷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 = 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𝑆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 + 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𝑅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/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𝐷</m:t>
                    </m:r>
                  </m:oMath>
                </a14:m>
                <a:r>
                  <a:rPr lang="en-US" sz="2000" dirty="0">
                    <a:latin typeface="Arial" charset="0"/>
                    <a:sym typeface="Symbol" pitchFamily="18" charset="2"/>
                  </a:rPr>
                  <a:t>, where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𝑆</m:t>
                    </m:r>
                  </m:oMath>
                </a14:m>
                <a:r>
                  <a:rPr lang="en-US" sz="2000" dirty="0">
                    <a:latin typeface="Arial" charset="0"/>
                    <a:sym typeface="Symbol" pitchFamily="18" charset="2"/>
                  </a:rPr>
                  <a:t>  and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𝑅</m:t>
                    </m:r>
                  </m:oMath>
                </a14:m>
                <a:r>
                  <a:rPr lang="en-US" sz="2000" dirty="0">
                    <a:latin typeface="Arial" charset="0"/>
                    <a:sym typeface="Symbol" pitchFamily="18" charset="2"/>
                  </a:rPr>
                  <a:t>  are polynomials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𝑑𝑒𝑔𝑟𝑒𝑒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𝑅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) &lt; 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𝑑𝑒𝑔𝑟𝑒𝑒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𝐷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).</m:t>
                    </m:r>
                  </m:oMath>
                </a14:m>
                <a:r>
                  <a:rPr lang="en-US" sz="2000" dirty="0" smtClean="0">
                    <a:solidFill>
                      <a:srgbClr val="8A0000"/>
                    </a:solidFill>
                    <a:latin typeface="Arial" charset="0"/>
                    <a:sym typeface="Symbol" pitchFamily="18" charset="2"/>
                  </a:rPr>
                  <a:t/>
                </a:r>
                <a:endParaRPr lang="en-US" sz="2000" dirty="0" smtClean="0">
                  <a:latin typeface="Arial" charset="0"/>
                  <a:sym typeface="Symbol" pitchFamily="18" charset="2"/>
                </a:endParaRP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n-US" sz="2000" dirty="0" smtClean="0">
                    <a:latin typeface="Arial" charset="0"/>
                    <a:sym typeface="Symbol" pitchFamily="18" charset="2"/>
                  </a:rPr>
                  <a:t>Integrate </a:t>
                </a:r>
                <a:r>
                  <a:rPr lang="en-US" sz="2000" dirty="0">
                    <a:latin typeface="Arial" charset="0"/>
                    <a:sym typeface="Symbol" pitchFamily="18" charset="2"/>
                  </a:rPr>
                  <a:t>the polynomial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sym typeface="Symbol" pitchFamily="18" charset="2"/>
                      </a:rPr>
                      <m:t>𝑆</m:t>
                    </m:r>
                  </m:oMath>
                </a14:m>
                <a:r>
                  <a:rPr lang="en-US" sz="2000" dirty="0">
                    <a:latin typeface="Arial" charset="0"/>
                    <a:sym typeface="Symbol" pitchFamily="18" charset="2"/>
                  </a:rPr>
                  <a:t>.  </a:t>
                </a:r>
                <a:endParaRPr lang="en-US" sz="2000" dirty="0" smtClean="0">
                  <a:latin typeface="Arial" charset="0"/>
                  <a:sym typeface="Symbol" pitchFamily="18" charset="2"/>
                </a:endParaRP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n-US" sz="2000" dirty="0" smtClean="0">
                    <a:latin typeface="Arial" charset="0"/>
                  </a:rPr>
                  <a:t>Factorize </a:t>
                </a:r>
                <a:r>
                  <a:rPr lang="en-US" sz="2000" dirty="0">
                    <a:latin typeface="Arial" charset="0"/>
                  </a:rPr>
                  <a:t>the polynomial 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𝐷</m:t>
                    </m:r>
                  </m:oMath>
                </a14:m>
                <a:r>
                  <a:rPr lang="en-US" sz="2000" dirty="0">
                    <a:latin typeface="Arial" charset="0"/>
                  </a:rPr>
                  <a:t>. </a:t>
                </a:r>
                <a:endParaRPr lang="en-US" sz="2000" dirty="0" smtClean="0">
                  <a:latin typeface="Arial" charset="0"/>
                </a:endParaRP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n-US" sz="2000" dirty="0" smtClean="0">
                    <a:latin typeface="Arial" charset="0"/>
                  </a:rPr>
                  <a:t>Perform partial fraction decomposition </a:t>
                </a:r>
                <a:r>
                  <a:rPr lang="en-US" sz="2000" dirty="0">
                    <a:latin typeface="Arial" charset="0"/>
                  </a:rPr>
                  <a:t>of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𝑅</m:t>
                    </m:r>
                    <m:r>
                      <a:rPr lang="en-US" sz="2000" i="1" dirty="0" smtClean="0">
                        <a:latin typeface="Cambria Math"/>
                      </a:rPr>
                      <m:t>/</m:t>
                    </m:r>
                    <m:r>
                      <a:rPr lang="fr-FR" sz="2000" b="0" i="1" dirty="0" smtClean="0">
                        <a:latin typeface="Cambria Math"/>
                      </a:rPr>
                      <m:t>𝐷</m:t>
                    </m:r>
                  </m:oMath>
                </a14:m>
                <a:r>
                  <a:rPr lang="en-US" sz="2000" dirty="0" smtClean="0">
                    <a:latin typeface="Arial" charset="0"/>
                  </a:rPr>
                  <a:t>.</a:t>
                </a: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n-US" sz="2000" dirty="0" smtClean="0">
                    <a:latin typeface="Arial" charset="0"/>
                  </a:rPr>
                  <a:t>Integrate </a:t>
                </a:r>
                <a:r>
                  <a:rPr lang="en-US" sz="2000" dirty="0">
                    <a:latin typeface="Arial" charset="0"/>
                  </a:rPr>
                  <a:t>the </a:t>
                </a:r>
                <a:r>
                  <a:rPr lang="en-US" sz="2000" dirty="0" smtClean="0">
                    <a:latin typeface="Arial" charset="0"/>
                  </a:rPr>
                  <a:t>partial fraction decomposition</a:t>
                </a:r>
                <a:r>
                  <a:rPr lang="en-US" sz="2000" dirty="0">
                    <a:latin typeface="Arial" charset="0"/>
                  </a:rPr>
                  <a:t>.   </a:t>
                </a: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31810"/>
                <a:ext cx="7991352" cy="4933897"/>
              </a:xfrm>
              <a:prstGeom prst="rect">
                <a:avLst/>
              </a:prstGeom>
              <a:blipFill rotWithShape="1">
                <a:blip r:embed="rId3"/>
                <a:stretch>
                  <a:fillRect l="-763" t="-494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partial fraction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4916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2344812"/>
            <a:ext cx="7848104" cy="259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err="1">
                <a:solidFill>
                  <a:srgbClr val="3333FF"/>
                </a:solidFill>
              </a:rPr>
              <a:t>Trigonometric</a:t>
            </a:r>
            <a:r>
              <a:rPr lang="fr-FR" sz="2800" dirty="0">
                <a:solidFill>
                  <a:srgbClr val="3333FF"/>
                </a:solidFill>
              </a:rPr>
              <a:t> </a:t>
            </a:r>
            <a:r>
              <a:rPr lang="fr-FR" sz="2800" dirty="0" err="1">
                <a:solidFill>
                  <a:srgbClr val="3333FF"/>
                </a:solidFill>
              </a:rPr>
              <a:t>integrals</a:t>
            </a:r>
            <a:endParaRPr lang="fr-FR" sz="28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rgbClr val="3333FF"/>
                </a:solidFill>
              </a:rPr>
              <a:t>Trigonometric</a:t>
            </a:r>
            <a:r>
              <a:rPr lang="fr-FR" sz="2800" dirty="0" smtClean="0">
                <a:solidFill>
                  <a:srgbClr val="3333FF"/>
                </a:solidFill>
              </a:rPr>
              <a:t> substitutions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smtClean="0">
                <a:solidFill>
                  <a:srgbClr val="3333FF"/>
                </a:solidFill>
              </a:rPr>
              <a:t>Partial fractions, </a:t>
            </a: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13292</TotalTime>
  <Words>258</Words>
  <Application>Microsoft Office PowerPoint</Application>
  <PresentationFormat>On-screen Show (4:3)</PresentationFormat>
  <Paragraphs>245</Paragraphs>
  <Slides>37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vcomsats</cp:lastModifiedBy>
  <cp:revision>2033</cp:revision>
  <dcterms:created xsi:type="dcterms:W3CDTF">2012-05-05T21:34:59Z</dcterms:created>
  <dcterms:modified xsi:type="dcterms:W3CDTF">2012-12-26T10:06:38Z</dcterms:modified>
</cp:coreProperties>
</file>