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vml" ContentType="application/vnd.openxmlformats-officedocument.vmlDrawing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266" r:id="rId3"/>
    <p:sldId id="267" r:id="rId4"/>
    <p:sldId id="546" r:id="rId5"/>
    <p:sldId id="547" r:id="rId6"/>
    <p:sldId id="549" r:id="rId7"/>
    <p:sldId id="555" r:id="rId8"/>
    <p:sldId id="557" r:id="rId9"/>
    <p:sldId id="565" r:id="rId10"/>
    <p:sldId id="566" r:id="rId11"/>
    <p:sldId id="567" r:id="rId12"/>
    <p:sldId id="568" r:id="rId13"/>
    <p:sldId id="569" r:id="rId14"/>
    <p:sldId id="570" r:id="rId15"/>
    <p:sldId id="571" r:id="rId16"/>
    <p:sldId id="572" r:id="rId17"/>
    <p:sldId id="573" r:id="rId18"/>
    <p:sldId id="574" r:id="rId19"/>
    <p:sldId id="575" r:id="rId20"/>
    <p:sldId id="576" r:id="rId21"/>
    <p:sldId id="582" r:id="rId22"/>
    <p:sldId id="583" r:id="rId23"/>
    <p:sldId id="584" r:id="rId24"/>
    <p:sldId id="585" r:id="rId25"/>
    <p:sldId id="586" r:id="rId26"/>
    <p:sldId id="587" r:id="rId27"/>
    <p:sldId id="588" r:id="rId28"/>
    <p:sldId id="589" r:id="rId29"/>
    <p:sldId id="590" r:id="rId30"/>
    <p:sldId id="591" r:id="rId31"/>
    <p:sldId id="592" r:id="rId32"/>
    <p:sldId id="577" r:id="rId33"/>
    <p:sldId id="578" r:id="rId34"/>
    <p:sldId id="579" r:id="rId35"/>
    <p:sldId id="580" r:id="rId36"/>
    <p:sldId id="494" r:id="rId37"/>
  </p:sldIdLst>
  <p:sldSz cx="9144000" cy="6858000" type="screen4x3"/>
  <p:notesSz cx="6858000" cy="9144000"/>
  <p:custDataLst>
    <p:tags r:id="rId39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02075"/>
    <a:srgbClr val="CC00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279" autoAdjust="0"/>
    <p:restoredTop sz="95560" autoAdjust="0"/>
  </p:normalViewPr>
  <p:slideViewPr>
    <p:cSldViewPr>
      <p:cViewPr>
        <p:scale>
          <a:sx n="64" d="100"/>
          <a:sy n="64" d="100"/>
        </p:scale>
        <p:origin x="-141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Relationship Id="rId4" Type="http://schemas.openxmlformats.org/officeDocument/2006/relationships/image" Target="../media/image3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image" Target="../media/image46.wmf"/><Relationship Id="rId1" Type="http://schemas.openxmlformats.org/officeDocument/2006/relationships/image" Target="../media/image45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50.wmf"/><Relationship Id="rId1" Type="http://schemas.openxmlformats.org/officeDocument/2006/relationships/image" Target="../media/image49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4.wmf"/><Relationship Id="rId2" Type="http://schemas.openxmlformats.org/officeDocument/2006/relationships/image" Target="../media/image53.wmf"/><Relationship Id="rId1" Type="http://schemas.openxmlformats.org/officeDocument/2006/relationships/image" Target="../media/image52.wmf"/><Relationship Id="rId4" Type="http://schemas.openxmlformats.org/officeDocument/2006/relationships/image" Target="../media/image55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8.wmf"/><Relationship Id="rId1" Type="http://schemas.openxmlformats.org/officeDocument/2006/relationships/image" Target="../media/image5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5CB8E0A-088C-416A-9DCF-13BA82FD9D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435758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51D0984-5299-44ED-82B6-2BAD54E4D122}" type="slidenum">
              <a:rPr lang="en-US" smtClean="0"/>
              <a:pPr eaLnBrk="1" hangingPunct="1"/>
              <a:t>36</a:t>
            </a:fld>
            <a:endParaRPr lang="en-US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458C94-4C89-4E1B-8FDD-8E2E14AB3C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5286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E6E1BB-AD14-411A-A03F-AC4CA4DAC5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36453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FE4695-DB0C-4CB6-8938-1D19EAA6BE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5868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507C2C-A432-4353-BC92-F241BDE720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8280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D522CB-E1B8-4C75-8544-5984C8B702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2546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F6B377-760B-449A-9A93-21EE7CEF68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14568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2F6DAE-90DA-4242-9D59-59B57EEF4C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35341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78987E-CB3B-4413-A840-B9F5D9D135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042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829B9-927D-4017-9B53-62B6383D41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7758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98D3A2-EE5B-4FE3-BAAC-0EAAA6CB29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8988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E8B553-1E5F-4798-AD82-6440AB332E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0784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1B2C9E6-627D-4280-BB49-B4ED18D27F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notesSlide" Target="../notesSlides/notesSlide18.xml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2.bin"/><Relationship Id="rId5" Type="http://schemas.openxmlformats.org/officeDocument/2006/relationships/oleObject" Target="../embeddings/oleObject1.bin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5.bin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6.bin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7.bin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8.bin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0.bin"/><Relationship Id="rId5" Type="http://schemas.openxmlformats.org/officeDocument/2006/relationships/oleObject" Target="../embeddings/oleObject9.bin"/><Relationship Id="rId4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3.bin"/><Relationship Id="rId5" Type="http://schemas.openxmlformats.org/officeDocument/2006/relationships/oleObject" Target="../embeddings/oleObject12.bin"/><Relationship Id="rId4" Type="http://schemas.openxmlformats.org/officeDocument/2006/relationships/image" Target="../media/image4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6.bin"/><Relationship Id="rId5" Type="http://schemas.openxmlformats.org/officeDocument/2006/relationships/oleObject" Target="../embeddings/oleObject15.bin"/><Relationship Id="rId4" Type="http://schemas.openxmlformats.org/officeDocument/2006/relationships/image" Target="../media/image5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3" Type="http://schemas.openxmlformats.org/officeDocument/2006/relationships/notesSlide" Target="../notesSlides/notesSlide27.xml"/><Relationship Id="rId7" Type="http://schemas.openxmlformats.org/officeDocument/2006/relationships/oleObject" Target="../embeddings/oleObject1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18.bin"/><Relationship Id="rId5" Type="http://schemas.openxmlformats.org/officeDocument/2006/relationships/oleObject" Target="../embeddings/oleObject17.bin"/><Relationship Id="rId4" Type="http://schemas.openxmlformats.org/officeDocument/2006/relationships/image" Target="../media/image5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22.bin"/><Relationship Id="rId5" Type="http://schemas.openxmlformats.org/officeDocument/2006/relationships/oleObject" Target="../embeddings/oleObject21.bin"/><Relationship Id="rId4" Type="http://schemas.openxmlformats.org/officeDocument/2006/relationships/image" Target="../media/image5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2093913" y="2349500"/>
            <a:ext cx="3990975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3200" dirty="0">
                <a:solidFill>
                  <a:srgbClr val="3333FF"/>
                </a:solidFill>
              </a:rPr>
              <a:t>(MTH 250)</a:t>
            </a:r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2484438" y="4365625"/>
            <a:ext cx="5616575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en-US" sz="4800" dirty="0">
                <a:solidFill>
                  <a:srgbClr val="008000"/>
                </a:solidFill>
              </a:rPr>
              <a:t>Lecture </a:t>
            </a:r>
            <a:r>
              <a:rPr lang="en-US" sz="4800" dirty="0" smtClean="0">
                <a:solidFill>
                  <a:srgbClr val="008000"/>
                </a:solidFill>
              </a:rPr>
              <a:t>19</a:t>
            </a:r>
            <a:endParaRPr lang="en-US" sz="4800" dirty="0">
              <a:solidFill>
                <a:srgbClr val="008000"/>
              </a:solidFill>
            </a:endParaRPr>
          </a:p>
        </p:txBody>
      </p:sp>
      <p:sp>
        <p:nvSpPr>
          <p:cNvPr id="2052" name="Line 16"/>
          <p:cNvSpPr>
            <a:spLocks noChangeShapeType="1"/>
          </p:cNvSpPr>
          <p:nvPr/>
        </p:nvSpPr>
        <p:spPr bwMode="auto">
          <a:xfrm>
            <a:off x="395288" y="3213100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3" name="Line 17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4" name="Text Box 18"/>
          <p:cNvSpPr txBox="1">
            <a:spLocks noChangeArrowheads="1"/>
          </p:cNvSpPr>
          <p:nvPr/>
        </p:nvSpPr>
        <p:spPr bwMode="auto">
          <a:xfrm>
            <a:off x="971550" y="2511425"/>
            <a:ext cx="51133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4000" dirty="0"/>
              <a:t>Calculus</a:t>
            </a:r>
          </a:p>
        </p:txBody>
      </p:sp>
      <p:sp>
        <p:nvSpPr>
          <p:cNvPr id="2055" name="Line 19"/>
          <p:cNvSpPr>
            <a:spLocks noChangeShapeType="1"/>
          </p:cNvSpPr>
          <p:nvPr/>
        </p:nvSpPr>
        <p:spPr bwMode="auto">
          <a:xfrm>
            <a:off x="395288" y="3213100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6" name="Line 20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7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8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9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0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1" name="Line 22"/>
          <p:cNvSpPr>
            <a:spLocks noChangeShapeType="1"/>
          </p:cNvSpPr>
          <p:nvPr/>
        </p:nvSpPr>
        <p:spPr bwMode="auto">
          <a:xfrm flipV="1">
            <a:off x="468313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2" name="Line 23"/>
          <p:cNvSpPr>
            <a:spLocks noChangeShapeType="1"/>
          </p:cNvSpPr>
          <p:nvPr/>
        </p:nvSpPr>
        <p:spPr bwMode="auto">
          <a:xfrm>
            <a:off x="828675" y="2565400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3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4" name="Line 22"/>
          <p:cNvSpPr>
            <a:spLocks noChangeShapeType="1"/>
          </p:cNvSpPr>
          <p:nvPr/>
        </p:nvSpPr>
        <p:spPr bwMode="auto">
          <a:xfrm flipV="1">
            <a:off x="468313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5" name="Line 22"/>
          <p:cNvSpPr>
            <a:spLocks noChangeShapeType="1"/>
          </p:cNvSpPr>
          <p:nvPr/>
        </p:nvSpPr>
        <p:spPr bwMode="auto">
          <a:xfrm>
            <a:off x="393700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6" name="Line 22"/>
          <p:cNvSpPr>
            <a:spLocks noChangeShapeType="1"/>
          </p:cNvSpPr>
          <p:nvPr/>
        </p:nvSpPr>
        <p:spPr bwMode="auto">
          <a:xfrm flipV="1">
            <a:off x="466725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901700" y="620713"/>
            <a:ext cx="6191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3600" dirty="0"/>
              <a:t>Previous Lecture’s Summary</a:t>
            </a:r>
            <a:endParaRPr lang="en-CA" sz="36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76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3077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827584" y="1862822"/>
            <a:ext cx="7848104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err="1" smtClean="0">
                <a:solidFill>
                  <a:srgbClr val="3333FF"/>
                </a:solidFill>
              </a:rPr>
              <a:t>Definite</a:t>
            </a:r>
            <a:r>
              <a:rPr lang="fr-FR" sz="2400" dirty="0" smtClean="0">
                <a:solidFill>
                  <a:srgbClr val="3333FF"/>
                </a:solidFill>
              </a:rPr>
              <a:t> </a:t>
            </a:r>
            <a:r>
              <a:rPr lang="fr-FR" sz="2400" dirty="0" err="1" smtClean="0">
                <a:solidFill>
                  <a:srgbClr val="3333FF"/>
                </a:solidFill>
              </a:rPr>
              <a:t>integrals</a:t>
            </a:r>
            <a:endParaRPr lang="fr-FR" sz="24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err="1" smtClean="0">
                <a:solidFill>
                  <a:srgbClr val="3333FF"/>
                </a:solidFill>
              </a:rPr>
              <a:t>Fundamental</a:t>
            </a:r>
            <a:r>
              <a:rPr lang="fr-FR" sz="2400" dirty="0" smtClean="0">
                <a:solidFill>
                  <a:srgbClr val="3333FF"/>
                </a:solidFill>
              </a:rPr>
              <a:t> </a:t>
            </a:r>
            <a:r>
              <a:rPr lang="fr-FR" sz="2400" dirty="0" err="1" smtClean="0">
                <a:solidFill>
                  <a:srgbClr val="3333FF"/>
                </a:solidFill>
              </a:rPr>
              <a:t>theorem</a:t>
            </a:r>
            <a:r>
              <a:rPr lang="fr-FR" sz="2400" dirty="0" smtClean="0">
                <a:solidFill>
                  <a:srgbClr val="3333FF"/>
                </a:solidFill>
              </a:rPr>
              <a:t> of </a:t>
            </a:r>
            <a:r>
              <a:rPr lang="fr-FR" sz="2400" dirty="0" err="1" smtClean="0">
                <a:solidFill>
                  <a:srgbClr val="3333FF"/>
                </a:solidFill>
              </a:rPr>
              <a:t>calculus</a:t>
            </a:r>
            <a:endParaRPr lang="fr-FR" sz="24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err="1" smtClean="0">
                <a:solidFill>
                  <a:srgbClr val="3333FF"/>
                </a:solidFill>
              </a:rPr>
              <a:t>Mean</a:t>
            </a:r>
            <a:r>
              <a:rPr lang="fr-FR" sz="2400" dirty="0" smtClean="0">
                <a:solidFill>
                  <a:srgbClr val="3333FF"/>
                </a:solidFill>
              </a:rPr>
              <a:t> value </a:t>
            </a:r>
            <a:r>
              <a:rPr lang="fr-FR" sz="2400" dirty="0" err="1" smtClean="0">
                <a:solidFill>
                  <a:srgbClr val="3333FF"/>
                </a:solidFill>
              </a:rPr>
              <a:t>theorem</a:t>
            </a:r>
            <a:r>
              <a:rPr lang="fr-FR" sz="2400" dirty="0" smtClean="0">
                <a:solidFill>
                  <a:srgbClr val="3333FF"/>
                </a:solidFill>
              </a:rPr>
              <a:t> for </a:t>
            </a:r>
            <a:r>
              <a:rPr lang="fr-FR" sz="2400" dirty="0" err="1" smtClean="0">
                <a:solidFill>
                  <a:srgbClr val="3333FF"/>
                </a:solidFill>
              </a:rPr>
              <a:t>integrals</a:t>
            </a:r>
            <a:endParaRPr lang="fr-FR" sz="24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err="1">
                <a:solidFill>
                  <a:srgbClr val="3333FF"/>
                </a:solidFill>
              </a:rPr>
              <a:t>Fundamental</a:t>
            </a:r>
            <a:r>
              <a:rPr lang="fr-FR" sz="2400" dirty="0">
                <a:solidFill>
                  <a:srgbClr val="3333FF"/>
                </a:solidFill>
              </a:rPr>
              <a:t> </a:t>
            </a:r>
            <a:r>
              <a:rPr lang="fr-FR" sz="2400" dirty="0" err="1">
                <a:solidFill>
                  <a:srgbClr val="3333FF"/>
                </a:solidFill>
              </a:rPr>
              <a:t>theorem</a:t>
            </a:r>
            <a:r>
              <a:rPr lang="fr-FR" sz="2400" dirty="0">
                <a:solidFill>
                  <a:srgbClr val="3333FF"/>
                </a:solidFill>
              </a:rPr>
              <a:t> of </a:t>
            </a:r>
            <a:r>
              <a:rPr lang="fr-FR" sz="2400" dirty="0" err="1" smtClean="0">
                <a:solidFill>
                  <a:srgbClr val="3333FF"/>
                </a:solidFill>
              </a:rPr>
              <a:t>calculus</a:t>
            </a:r>
            <a:r>
              <a:rPr lang="fr-FR" sz="2400" dirty="0" smtClean="0">
                <a:solidFill>
                  <a:srgbClr val="3333FF"/>
                </a:solidFill>
              </a:rPr>
              <a:t> II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err="1" smtClean="0">
                <a:solidFill>
                  <a:srgbClr val="3333FF"/>
                </a:solidFill>
              </a:rPr>
              <a:t>Integrating</a:t>
            </a:r>
            <a:r>
              <a:rPr lang="fr-FR" sz="2400" dirty="0" smtClean="0">
                <a:solidFill>
                  <a:srgbClr val="3333FF"/>
                </a:solidFill>
              </a:rPr>
              <a:t> a rate of change</a:t>
            </a:r>
            <a:endParaRPr lang="fr-FR" sz="2400" dirty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828675" y="620713"/>
            <a:ext cx="6191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3600" dirty="0" smtClean="0"/>
              <a:t>Today’s </a:t>
            </a:r>
            <a:r>
              <a:rPr lang="en-US" sz="3600" dirty="0"/>
              <a:t>Lecture</a:t>
            </a:r>
            <a:endParaRPr lang="en-CA" sz="36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971550" y="1412875"/>
            <a:ext cx="7467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  <a:defRPr/>
            </a:pPr>
            <a:endParaRPr lang="fr-FR" sz="2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827584" y="1862822"/>
            <a:ext cx="7848104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err="1" smtClean="0">
                <a:solidFill>
                  <a:srgbClr val="3333FF"/>
                </a:solidFill>
              </a:rPr>
              <a:t>Recalls</a:t>
            </a:r>
            <a:endParaRPr lang="fr-FR" sz="24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smtClean="0">
                <a:solidFill>
                  <a:srgbClr val="3333FF"/>
                </a:solidFill>
              </a:rPr>
              <a:t>Substitution for </a:t>
            </a:r>
            <a:r>
              <a:rPr lang="fr-FR" sz="2400" dirty="0" err="1" smtClean="0">
                <a:solidFill>
                  <a:srgbClr val="3333FF"/>
                </a:solidFill>
              </a:rPr>
              <a:t>definite</a:t>
            </a:r>
            <a:r>
              <a:rPr lang="fr-FR" sz="2400" dirty="0" smtClean="0">
                <a:solidFill>
                  <a:srgbClr val="3333FF"/>
                </a:solidFill>
              </a:rPr>
              <a:t> </a:t>
            </a:r>
            <a:r>
              <a:rPr lang="fr-FR" sz="2400" dirty="0" err="1" smtClean="0">
                <a:solidFill>
                  <a:srgbClr val="3333FF"/>
                </a:solidFill>
              </a:rPr>
              <a:t>integrals</a:t>
            </a:r>
            <a:endParaRPr lang="fr-FR" sz="2400" dirty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err="1" smtClean="0">
                <a:solidFill>
                  <a:srgbClr val="3333FF"/>
                </a:solidFill>
              </a:rPr>
              <a:t>Integration</a:t>
            </a:r>
            <a:r>
              <a:rPr lang="fr-FR" sz="2400" dirty="0" smtClean="0">
                <a:solidFill>
                  <a:srgbClr val="3333FF"/>
                </a:solidFill>
              </a:rPr>
              <a:t> by parts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smtClean="0">
                <a:solidFill>
                  <a:srgbClr val="3333FF"/>
                </a:solidFill>
              </a:rPr>
              <a:t>Area </a:t>
            </a:r>
            <a:r>
              <a:rPr lang="fr-FR" sz="2400" dirty="0" err="1" smtClean="0">
                <a:solidFill>
                  <a:srgbClr val="3333FF"/>
                </a:solidFill>
              </a:rPr>
              <a:t>bounded</a:t>
            </a:r>
            <a:r>
              <a:rPr lang="fr-FR" sz="2400" dirty="0" smtClean="0">
                <a:solidFill>
                  <a:srgbClr val="3333FF"/>
                </a:solidFill>
              </a:rPr>
              <a:t> by </a:t>
            </a:r>
            <a:r>
              <a:rPr lang="fr-FR" sz="2400" dirty="0" err="1" smtClean="0">
                <a:solidFill>
                  <a:srgbClr val="3333FF"/>
                </a:solidFill>
              </a:rPr>
              <a:t>curves</a:t>
            </a:r>
            <a:endParaRPr lang="fr-FR" sz="2400" dirty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endParaRPr lang="fr-FR" sz="2400" dirty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3023" y="2924944"/>
            <a:ext cx="6763393" cy="2998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3741" y="1514164"/>
            <a:ext cx="7704658" cy="1410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>
          <a:xfrm>
            <a:off x="539552" y="1376702"/>
            <a:ext cx="8280920" cy="334844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 </a:t>
            </a: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endParaRPr lang="fr-FR" sz="2000" dirty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611560" y="1412776"/>
            <a:ext cx="8064128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       </a:t>
            </a:r>
            <a:r>
              <a:rPr lang="fr-FR" sz="2000" dirty="0" err="1" smtClean="0">
                <a:solidFill>
                  <a:srgbClr val="3333FF"/>
                </a:solidFill>
                <a:latin typeface="Arial" charset="0"/>
                <a:cs typeface="Arial" charset="0"/>
              </a:rPr>
              <a:t>Theorem</a:t>
            </a: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:</a:t>
            </a: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>
                <a:solidFill>
                  <a:srgbClr val="3333FF"/>
                </a:solidFill>
                <a:latin typeface="Arial" charset="0"/>
                <a:cs typeface="Arial" charset="0"/>
              </a:rPr>
              <a:t> </a:t>
            </a: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        </a:t>
            </a:r>
            <a:r>
              <a:rPr lang="fr-FR" sz="2000" dirty="0" err="1" smtClean="0">
                <a:solidFill>
                  <a:srgbClr val="3333FF"/>
                </a:solidFill>
                <a:latin typeface="Arial" charset="0"/>
                <a:cs typeface="Arial" charset="0"/>
              </a:rPr>
              <a:t>Theorem</a:t>
            </a:r>
            <a:r>
              <a:rPr lang="fr-FR" sz="2000" dirty="0">
                <a:solidFill>
                  <a:srgbClr val="3333FF"/>
                </a:solidFill>
                <a:latin typeface="Arial" charset="0"/>
                <a:cs typeface="Arial" charset="0"/>
              </a:rPr>
              <a:t>:</a:t>
            </a: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88614072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>
          <a:xfrm>
            <a:off x="539552" y="1376702"/>
            <a:ext cx="8280920" cy="334844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 </a:t>
            </a: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endParaRPr lang="fr-FR" sz="2000" dirty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Rectangle 5"/>
              <p:cNvSpPr txBox="1">
                <a:spLocks noChangeArrowheads="1"/>
              </p:cNvSpPr>
              <p:nvPr/>
            </p:nvSpPr>
            <p:spPr>
              <a:xfrm>
                <a:off x="611560" y="1268760"/>
                <a:ext cx="8064128" cy="5004626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Properties of </a:t>
                </a:r>
                <a:r>
                  <a:rPr lang="fr-FR" sz="2000" dirty="0" err="1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definite</a:t>
                </a: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integrals</a:t>
                </a: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: 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𝑓</m:t>
                    </m:r>
                  </m:oMath>
                </a14:m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is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integrable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on a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closed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interval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containing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the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three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proints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𝑎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,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𝑏</m:t>
                    </m:r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𝑐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,</m:t>
                    </m:r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then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:endParaRPr lang="fr-FR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algn="just"/>
                <a14:m>
                  <m:oMath xmlns:m="http://schemas.openxmlformats.org/officeDocument/2006/math">
                    <m:nary>
                      <m:naryPr>
                        <m:ctrlPr>
                          <a:rPr lang="en-US" sz="2000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fr-FR" sz="2000" i="1">
                            <a:latin typeface="Cambria Math"/>
                          </a:rPr>
                          <m:t>𝑎</m:t>
                        </m:r>
                      </m:sub>
                      <m:sup>
                        <m:r>
                          <a:rPr lang="fr-FR" sz="2000" i="1">
                            <a:latin typeface="Cambria Math"/>
                          </a:rPr>
                          <m:t>𝑎</m:t>
                        </m:r>
                      </m:sup>
                      <m:e>
                        <m:r>
                          <a:rPr lang="fr-FR" sz="2000" i="1">
                            <a:latin typeface="Cambria Math"/>
                          </a:rPr>
                          <m:t>𝑓</m:t>
                        </m:r>
                        <m:r>
                          <a:rPr lang="fr-FR" sz="2000" i="1">
                            <a:latin typeface="Cambria Math"/>
                          </a:rPr>
                          <m:t>(</m:t>
                        </m:r>
                        <m:r>
                          <a:rPr lang="fr-FR" sz="2000" i="1">
                            <a:latin typeface="Cambria Math"/>
                          </a:rPr>
                          <m:t>𝑥</m:t>
                        </m:r>
                        <m:r>
                          <a:rPr lang="fr-FR" sz="2000" i="1">
                            <a:latin typeface="Cambria Math"/>
                          </a:rPr>
                          <m:t>)</m:t>
                        </m:r>
                      </m:e>
                    </m:nary>
                    <m:r>
                      <a:rPr lang="fr-FR" sz="2000" i="1">
                        <a:latin typeface="Cambria Math"/>
                      </a:rPr>
                      <m:t>𝑑𝑥</m:t>
                    </m:r>
                    <m:r>
                      <a:rPr lang="fr-FR" sz="2000" i="1">
                        <a:latin typeface="Cambria Math"/>
                      </a:rPr>
                      <m:t>=0</m:t>
                    </m:r>
                  </m:oMath>
                </a14:m>
                <a:endParaRPr lang="en-US" sz="2000" dirty="0" smtClean="0"/>
              </a:p>
              <a:p>
                <a:pPr algn="just"/>
                <a14:m>
                  <m:oMath xmlns:m="http://schemas.openxmlformats.org/officeDocument/2006/math">
                    <m:nary>
                      <m:naryPr>
                        <m:ctrlPr>
                          <a:rPr lang="en-US" sz="2000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fr-FR" sz="2000" i="1">
                            <a:latin typeface="Cambria Math"/>
                          </a:rPr>
                          <m:t>𝑎</m:t>
                        </m:r>
                      </m:sub>
                      <m:sup>
                        <m:r>
                          <a:rPr lang="fr-FR" sz="2000" b="0" i="1" smtClean="0">
                            <a:latin typeface="Cambria Math"/>
                          </a:rPr>
                          <m:t>𝑏</m:t>
                        </m:r>
                      </m:sup>
                      <m:e>
                        <m:r>
                          <a:rPr lang="fr-FR" sz="2000" i="1">
                            <a:latin typeface="Cambria Math"/>
                          </a:rPr>
                          <m:t>𝑓</m:t>
                        </m:r>
                        <m:r>
                          <a:rPr lang="fr-FR" sz="2000" i="1">
                            <a:latin typeface="Cambria Math"/>
                          </a:rPr>
                          <m:t>(</m:t>
                        </m:r>
                        <m:r>
                          <a:rPr lang="fr-FR" sz="2000" i="1">
                            <a:latin typeface="Cambria Math"/>
                          </a:rPr>
                          <m:t>𝑥</m:t>
                        </m:r>
                        <m:r>
                          <a:rPr lang="fr-FR" sz="2000" i="1">
                            <a:latin typeface="Cambria Math"/>
                          </a:rPr>
                          <m:t>)</m:t>
                        </m:r>
                      </m:e>
                    </m:nary>
                    <m:r>
                      <a:rPr lang="fr-FR" sz="2000" i="1">
                        <a:latin typeface="Cambria Math"/>
                      </a:rPr>
                      <m:t>𝑑𝑥</m:t>
                    </m:r>
                    <m:r>
                      <a:rPr lang="fr-FR" sz="2000" i="1">
                        <a:latin typeface="Cambria Math"/>
                      </a:rPr>
                      <m:t>=−</m:t>
                    </m:r>
                    <m:nary>
                      <m:naryPr>
                        <m:ctrlPr>
                          <a:rPr lang="en-US" sz="2000" i="1">
                            <a:latin typeface="Cambria Math"/>
                          </a:rPr>
                        </m:ctrlPr>
                      </m:naryPr>
                      <m:sub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𝑏</m:t>
                        </m:r>
                      </m:sub>
                      <m:sup>
                        <m:r>
                          <a:rPr lang="fr-FR" sz="200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𝑎</m:t>
                        </m:r>
                      </m:sup>
                      <m:e>
                        <m:r>
                          <a:rPr lang="fr-FR" sz="2000" i="1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</m:e>
                    </m:nary>
                    <m:r>
                      <a:rPr lang="fr-FR" sz="2000" i="1">
                        <a:latin typeface="Cambria Math"/>
                      </a:rPr>
                      <m:t>𝑑𝑥</m:t>
                    </m:r>
                    <m:r>
                      <a:rPr lang="fr-FR" sz="2000" b="0" i="1" smtClean="0">
                        <a:latin typeface="Cambria Math"/>
                      </a:rPr>
                      <m:t> </m:t>
                    </m:r>
                  </m:oMath>
                </a14:m>
                <a:endParaRPr lang="fr-FR" sz="2000" b="0" dirty="0" smtClean="0"/>
              </a:p>
              <a:p>
                <a:pPr algn="just"/>
                <a14:m>
                  <m:oMath xmlns:m="http://schemas.openxmlformats.org/officeDocument/2006/math">
                    <m:nary>
                      <m:naryPr>
                        <m:ctrlPr>
                          <a:rPr lang="en-US" sz="2000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fr-FR" sz="2000" i="1">
                            <a:latin typeface="Cambria Math"/>
                          </a:rPr>
                          <m:t>𝑎</m:t>
                        </m:r>
                      </m:sub>
                      <m:sup>
                        <m:r>
                          <a:rPr lang="fr-FR" sz="2000" b="0" i="1" smtClean="0">
                            <a:latin typeface="Cambria Math"/>
                          </a:rPr>
                          <m:t>𝑏</m:t>
                        </m:r>
                      </m:sup>
                      <m:e>
                        <m:r>
                          <a:rPr lang="fr-FR" sz="2000" i="1">
                            <a:latin typeface="Cambria Math"/>
                          </a:rPr>
                          <m:t>𝑓</m:t>
                        </m:r>
                        <m:r>
                          <a:rPr lang="fr-FR" sz="2000" i="1">
                            <a:latin typeface="Cambria Math"/>
                          </a:rPr>
                          <m:t>(</m:t>
                        </m:r>
                        <m:r>
                          <a:rPr lang="fr-FR" sz="2000" i="1">
                            <a:latin typeface="Cambria Math"/>
                          </a:rPr>
                          <m:t>𝑥</m:t>
                        </m:r>
                        <m:r>
                          <a:rPr lang="fr-FR" sz="2000" i="1">
                            <a:latin typeface="Cambria Math"/>
                          </a:rPr>
                          <m:t>)</m:t>
                        </m:r>
                      </m:e>
                    </m:nary>
                    <m:r>
                      <a:rPr lang="fr-FR" sz="2000" i="1">
                        <a:latin typeface="Cambria Math"/>
                      </a:rPr>
                      <m:t>𝑑𝑥</m:t>
                    </m:r>
                    <m:r>
                      <a:rPr lang="fr-FR" sz="2000" i="1">
                        <a:latin typeface="Cambria Math"/>
                      </a:rPr>
                      <m:t>=</m:t>
                    </m:r>
                    <m:nary>
                      <m:naryPr>
                        <m:ctrlPr>
                          <a:rPr lang="en-US" sz="2000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fr-FR" sz="2000" i="1">
                            <a:latin typeface="Cambria Math"/>
                          </a:rPr>
                          <m:t>𝑎</m:t>
                        </m:r>
                      </m:sub>
                      <m:sup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𝑐</m:t>
                        </m:r>
                      </m:sup>
                      <m:e>
                        <m:r>
                          <a:rPr lang="fr-FR" sz="2000" i="1">
                            <a:latin typeface="Cambria Math"/>
                          </a:rPr>
                          <m:t>𝑓</m:t>
                        </m:r>
                        <m:r>
                          <a:rPr lang="fr-FR" sz="2000" i="1">
                            <a:latin typeface="Cambria Math"/>
                          </a:rPr>
                          <m:t>(</m:t>
                        </m:r>
                        <m:r>
                          <a:rPr lang="fr-FR" sz="2000" i="1">
                            <a:latin typeface="Cambria Math"/>
                          </a:rPr>
                          <m:t>𝑥</m:t>
                        </m:r>
                        <m:r>
                          <a:rPr lang="fr-FR" sz="2000" i="1">
                            <a:latin typeface="Cambria Math"/>
                          </a:rPr>
                          <m:t>)</m:t>
                        </m:r>
                      </m:e>
                    </m:nary>
                    <m:r>
                      <a:rPr lang="fr-FR" sz="2000" i="1">
                        <a:latin typeface="Cambria Math"/>
                      </a:rPr>
                      <m:t>𝑑𝑥</m:t>
                    </m:r>
                    <m:r>
                      <a:rPr lang="fr-FR" sz="2000" b="0" i="0" smtClean="0">
                        <a:latin typeface="Cambria Math"/>
                      </a:rPr>
                      <m:t>+</m:t>
                    </m:r>
                    <m:nary>
                      <m:naryPr>
                        <m:ctrlPr>
                          <a:rPr lang="en-US" sz="2000" i="1">
                            <a:latin typeface="Cambria Math"/>
                          </a:rPr>
                        </m:ctrlPr>
                      </m:naryPr>
                      <m:sub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𝑐</m:t>
                        </m:r>
                      </m:sub>
                      <m:sup>
                        <m:r>
                          <a:rPr lang="fr-FR" sz="2000" b="0" i="1" smtClean="0">
                            <a:latin typeface="Cambria Math"/>
                          </a:rPr>
                          <m:t>𝑏</m:t>
                        </m:r>
                      </m:sup>
                      <m:e>
                        <m:r>
                          <a:rPr lang="fr-FR" sz="2000" i="1">
                            <a:latin typeface="Cambria Math"/>
                          </a:rPr>
                          <m:t>𝑓</m:t>
                        </m:r>
                        <m:r>
                          <a:rPr lang="fr-FR" sz="2000" i="1">
                            <a:latin typeface="Cambria Math"/>
                          </a:rPr>
                          <m:t>(</m:t>
                        </m:r>
                        <m:r>
                          <a:rPr lang="fr-FR" sz="2000" i="1">
                            <a:latin typeface="Cambria Math"/>
                          </a:rPr>
                          <m:t>𝑥</m:t>
                        </m:r>
                        <m:r>
                          <a:rPr lang="fr-FR" sz="2000" i="1">
                            <a:latin typeface="Cambria Math"/>
                          </a:rPr>
                          <m:t>)</m:t>
                        </m:r>
                      </m:e>
                    </m:nary>
                    <m:r>
                      <a:rPr lang="fr-FR" sz="2000" i="1">
                        <a:latin typeface="Cambria Math"/>
                      </a:rPr>
                      <m:t>𝑑</m:t>
                    </m:r>
                  </m:oMath>
                </a14:m>
                <a:endParaRPr lang="fr-FR" sz="2000" dirty="0" smtClean="0"/>
              </a:p>
              <a:p>
                <a:pPr marL="0" indent="0" algn="just">
                  <a:buNone/>
                </a:pPr>
                <a:r>
                  <a:rPr lang="fr-FR" sz="2000" dirty="0" smtClean="0"/>
                  <a:t>no </a:t>
                </a:r>
                <a:r>
                  <a:rPr lang="fr-FR" sz="2000" dirty="0" err="1" smtClean="0"/>
                  <a:t>matter</a:t>
                </a:r>
                <a:r>
                  <a:rPr lang="fr-FR" sz="2000" dirty="0" smtClean="0"/>
                  <a:t> how the points are </a:t>
                </a:r>
                <a:r>
                  <a:rPr lang="fr-FR" sz="2000" dirty="0" err="1" smtClean="0"/>
                  <a:t>ordered</a:t>
                </a:r>
                <a:r>
                  <a:rPr lang="fr-FR" sz="2000" dirty="0" smtClean="0"/>
                  <a:t>.</a:t>
                </a:r>
              </a:p>
              <a:p>
                <a:pPr marL="0" indent="0" algn="just">
                  <a:buNone/>
                </a:pPr>
                <a:r>
                  <a:rPr lang="fr-FR" sz="2000" dirty="0" err="1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Theorem</a:t>
                </a:r>
                <a:r>
                  <a:rPr lang="fr-FR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:</a:t>
                </a:r>
                <a:endParaRPr lang="fr-FR" sz="2000" dirty="0"/>
              </a:p>
              <a:p>
                <a:pPr algn="just"/>
                <a:endParaRPr lang="fr-FR" sz="2000" dirty="0"/>
              </a:p>
              <a:p>
                <a:pPr algn="just"/>
                <a:endParaRPr lang="fr-FR" sz="2000" b="0" dirty="0" smtClean="0"/>
              </a:p>
              <a:p>
                <a:pPr algn="just"/>
                <a:endParaRPr lang="fr-FR" sz="2000" dirty="0" smtClean="0"/>
              </a:p>
              <a:p>
                <a:pPr algn="just"/>
                <a:endParaRPr lang="fr-FR" sz="2000" dirty="0"/>
              </a:p>
              <a:p>
                <a:pPr algn="just"/>
                <a:endParaRPr lang="fr-FR" sz="2000" dirty="0"/>
              </a:p>
              <a:p>
                <a:pPr algn="just"/>
                <a:endParaRPr lang="en-US" sz="2000" dirty="0"/>
              </a:p>
              <a:p>
                <a:pPr algn="just"/>
                <a:endParaRPr lang="fr-FR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2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268760"/>
                <a:ext cx="8064128" cy="5004626"/>
              </a:xfrm>
              <a:prstGeom prst="rect">
                <a:avLst/>
              </a:prstGeom>
              <a:blipFill rotWithShape="1">
                <a:blip r:embed="rId3"/>
                <a:stretch>
                  <a:fillRect l="-1587" t="-487" r="-1663" b="-333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4198221"/>
            <a:ext cx="6120679" cy="2026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3840222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78782"/>
            <a:ext cx="7992120" cy="1374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>
          <a:xfrm>
            <a:off x="539552" y="1376702"/>
            <a:ext cx="8280920" cy="334844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 </a:t>
            </a: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endParaRPr lang="fr-FR" sz="2000" dirty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467544" y="1340768"/>
            <a:ext cx="8064128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  </a:t>
            </a:r>
            <a:r>
              <a:rPr lang="fr-FR" sz="2000" dirty="0" err="1" smtClean="0">
                <a:solidFill>
                  <a:srgbClr val="3333FF"/>
                </a:solidFill>
                <a:latin typeface="Arial" charset="0"/>
                <a:cs typeface="Arial" charset="0"/>
              </a:rPr>
              <a:t>Theorem</a:t>
            </a: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:</a:t>
            </a: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 </a:t>
            </a:r>
            <a:endParaRPr lang="fr-FR" sz="2000" dirty="0"/>
          </a:p>
          <a:p>
            <a:pPr algn="just"/>
            <a:endParaRPr lang="fr-FR" sz="2000" b="0" dirty="0" smtClean="0"/>
          </a:p>
          <a:p>
            <a:pPr algn="just"/>
            <a:endParaRPr lang="fr-FR" sz="2000" dirty="0" smtClean="0"/>
          </a:p>
          <a:p>
            <a:pPr algn="just"/>
            <a:endParaRPr lang="fr-FR" sz="2000" dirty="0"/>
          </a:p>
          <a:p>
            <a:pPr algn="just"/>
            <a:endParaRPr lang="fr-FR" sz="2000" dirty="0"/>
          </a:p>
          <a:p>
            <a:pPr algn="just"/>
            <a:endParaRPr lang="en-US" sz="2000" dirty="0"/>
          </a:p>
          <a:p>
            <a:pPr algn="just"/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611560" y="2878479"/>
                <a:ext cx="8064128" cy="23176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indent="0" algn="just">
                  <a:buNone/>
                </a:pPr>
                <a:r>
                  <a:rPr lang="fr-FR" dirty="0" err="1" smtClean="0">
                    <a:solidFill>
                      <a:srgbClr val="3333FF"/>
                    </a:solidFill>
                  </a:rPr>
                  <a:t>Theorem</a:t>
                </a:r>
                <a:r>
                  <a:rPr lang="fr-FR" dirty="0" smtClean="0">
                    <a:solidFill>
                      <a:srgbClr val="3333FF"/>
                    </a:solidFill>
                  </a:rPr>
                  <a:t> (</a:t>
                </a:r>
                <a:r>
                  <a:rPr lang="fr-FR" dirty="0" err="1" smtClean="0">
                    <a:solidFill>
                      <a:srgbClr val="3333FF"/>
                    </a:solidFill>
                  </a:rPr>
                  <a:t>Fundamental</a:t>
                </a:r>
                <a:r>
                  <a:rPr lang="fr-FR" dirty="0" smtClean="0">
                    <a:solidFill>
                      <a:srgbClr val="3333FF"/>
                    </a:solidFill>
                  </a:rPr>
                  <a:t/>
                </a:r>
                <a:r>
                  <a:rPr lang="fr-FR" dirty="0" err="1" smtClean="0">
                    <a:solidFill>
                      <a:srgbClr val="3333FF"/>
                    </a:solidFill>
                  </a:rPr>
                  <a:t>theorem</a:t>
                </a:r>
                <a:r>
                  <a:rPr lang="fr-FR" dirty="0" smtClean="0">
                    <a:solidFill>
                      <a:srgbClr val="3333FF"/>
                    </a:solidFill>
                  </a:rPr>
                  <a:t> of Calculus): </a:t>
                </a:r>
                <a:r>
                  <a:rPr lang="fr-FR" dirty="0" smtClean="0"/>
                  <a:t>If  </a:t>
                </a:r>
                <a14:m>
                  <m:oMath xmlns:m="http://schemas.openxmlformats.org/officeDocument/2006/math">
                    <m:r>
                      <a:rPr lang="fr-FR" i="1">
                        <a:latin typeface="Cambria Math"/>
                      </a:rPr>
                      <m:t>𝑓</m:t>
                    </m:r>
                  </m:oMath>
                </a14:m>
                <a:r>
                  <a:rPr lang="fr-FR" dirty="0"/>
                  <a:t/>
                </a:r>
                <a:r>
                  <a:rPr lang="fr-FR" dirty="0" err="1"/>
                  <a:t>is</a:t>
                </a:r>
                <a:r>
                  <a:rPr lang="fr-FR" dirty="0"/>
                  <a:t/>
                </a:r>
                <a:r>
                  <a:rPr lang="fr-FR" dirty="0" err="1"/>
                  <a:t>continuous</a:t>
                </a:r>
                <a:r>
                  <a:rPr lang="fr-FR" dirty="0"/>
                  <a:t> on </a:t>
                </a:r>
                <a14:m>
                  <m:oMath xmlns:m="http://schemas.openxmlformats.org/officeDocument/2006/math">
                    <m:r>
                      <a:rPr lang="fr-FR" i="1">
                        <a:latin typeface="Cambria Math"/>
                      </a:rPr>
                      <m:t>[</m:t>
                    </m:r>
                    <m:r>
                      <a:rPr lang="fr-FR" i="1">
                        <a:latin typeface="Cambria Math"/>
                      </a:rPr>
                      <m:t>𝑎</m:t>
                    </m:r>
                    <m:r>
                      <a:rPr lang="fr-FR" i="1">
                        <a:latin typeface="Cambria Math"/>
                      </a:rPr>
                      <m:t>,</m:t>
                    </m:r>
                    <m:r>
                      <a:rPr lang="fr-FR" i="1">
                        <a:latin typeface="Cambria Math"/>
                      </a:rPr>
                      <m:t>𝑏</m:t>
                    </m:r>
                    <m:r>
                      <a:rPr lang="fr-FR" i="1">
                        <a:latin typeface="Cambria Math"/>
                      </a:rPr>
                      <m:t>]</m:t>
                    </m:r>
                  </m:oMath>
                </a14:m>
                <a:r>
                  <a:rPr lang="fr-FR" dirty="0"/>
                  <a:t> and </a:t>
                </a:r>
                <a14:m>
                  <m:oMath xmlns:m="http://schemas.openxmlformats.org/officeDocument/2006/math">
                    <m:r>
                      <a:rPr lang="fr-FR" i="1">
                        <a:latin typeface="Cambria Math"/>
                      </a:rPr>
                      <m:t>𝐹</m:t>
                    </m:r>
                  </m:oMath>
                </a14:m>
                <a:r>
                  <a:rPr lang="fr-FR" dirty="0"/>
                  <a:t/>
                </a:r>
                <a:r>
                  <a:rPr lang="fr-FR" dirty="0" err="1"/>
                  <a:t>is</a:t>
                </a:r>
                <a:r>
                  <a:rPr lang="fr-FR" dirty="0"/>
                  <a:t/>
                </a:r>
                <a:r>
                  <a:rPr lang="fr-FR" dirty="0" err="1"/>
                  <a:t>any</a:t>
                </a:r>
                <a:r>
                  <a:rPr lang="fr-FR" dirty="0"/>
                  <a:t/>
                </a:r>
                <a:r>
                  <a:rPr lang="fr-FR" dirty="0" err="1"/>
                  <a:t>antiderivative</a:t>
                </a:r>
                <a:r>
                  <a:rPr lang="fr-FR" dirty="0"/>
                  <a:t> of </a:t>
                </a:r>
                <a14:m>
                  <m:oMath xmlns:m="http://schemas.openxmlformats.org/officeDocument/2006/math">
                    <m:r>
                      <a:rPr lang="fr-FR" i="1">
                        <a:latin typeface="Cambria Math"/>
                      </a:rPr>
                      <m:t>𝑓</m:t>
                    </m:r>
                    <m:r>
                      <a:rPr lang="fr-FR" i="1">
                        <a:latin typeface="Cambria Math"/>
                      </a:rPr>
                      <m:t> </m:t>
                    </m:r>
                  </m:oMath>
                </a14:m>
                <a:r>
                  <a:rPr lang="fr-FR" dirty="0"/>
                  <a:t>on </a:t>
                </a:r>
                <a14:m>
                  <m:oMath xmlns:m="http://schemas.openxmlformats.org/officeDocument/2006/math">
                    <m:r>
                      <a:rPr lang="fr-FR" i="1">
                        <a:latin typeface="Cambria Math"/>
                      </a:rPr>
                      <m:t>[</m:t>
                    </m:r>
                    <m:r>
                      <a:rPr lang="fr-FR" i="1">
                        <a:latin typeface="Cambria Math"/>
                      </a:rPr>
                      <m:t>𝑎</m:t>
                    </m:r>
                    <m:r>
                      <a:rPr lang="fr-FR" i="1">
                        <a:latin typeface="Cambria Math"/>
                      </a:rPr>
                      <m:t>,</m:t>
                    </m:r>
                    <m:r>
                      <a:rPr lang="fr-FR" i="1">
                        <a:latin typeface="Cambria Math"/>
                      </a:rPr>
                      <m:t>𝑏</m:t>
                    </m:r>
                    <m:r>
                      <a:rPr lang="fr-FR" i="1">
                        <a:latin typeface="Cambria Math"/>
                      </a:rPr>
                      <m:t>]</m:t>
                    </m:r>
                  </m:oMath>
                </a14:m>
                <a:r>
                  <a:rPr lang="fr-FR" dirty="0"/>
                  <a:t>, </a:t>
                </a:r>
                <a:r>
                  <a:rPr lang="fr-FR" dirty="0" err="1"/>
                  <a:t>then</a:t>
                </a:r>
                <a:r>
                  <a:rPr lang="fr-FR" dirty="0"/>
                  <a:t/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fr-FR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fr-FR" i="1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fr-FR" i="1">
                              <a:latin typeface="Cambria Math"/>
                            </a:rPr>
                            <m:t>𝑏</m:t>
                          </m:r>
                        </m:sup>
                        <m:e>
                          <m:r>
                            <a:rPr lang="fr-FR" i="1">
                              <a:latin typeface="Cambria Math"/>
                            </a:rPr>
                            <m:t>𝑓</m:t>
                          </m:r>
                          <m:r>
                            <a:rPr lang="fr-FR" i="1">
                              <a:latin typeface="Cambria Math"/>
                            </a:rPr>
                            <m:t>(</m:t>
                          </m:r>
                          <m:r>
                            <a:rPr lang="fr-FR" i="1">
                              <a:latin typeface="Cambria Math"/>
                            </a:rPr>
                            <m:t>𝑥</m:t>
                          </m:r>
                          <m:r>
                            <a:rPr lang="fr-FR" i="1">
                              <a:latin typeface="Cambria Math"/>
                            </a:rPr>
                            <m:t>)</m:t>
                          </m:r>
                        </m:e>
                      </m:nary>
                      <m:r>
                        <a:rPr lang="fr-FR" i="1">
                          <a:latin typeface="Cambria Math"/>
                        </a:rPr>
                        <m:t>=</m:t>
                      </m:r>
                      <m:r>
                        <a:rPr lang="fr-FR" i="1">
                          <a:latin typeface="Cambria Math"/>
                        </a:rPr>
                        <m:t>𝐹</m:t>
                      </m:r>
                      <m:d>
                        <m:dPr>
                          <m:ctrlPr>
                            <a:rPr lang="fr-FR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i="1">
                              <a:latin typeface="Cambria Math"/>
                            </a:rPr>
                            <m:t>𝑏</m:t>
                          </m:r>
                        </m:e>
                      </m:d>
                      <m:r>
                        <a:rPr lang="fr-FR" i="1">
                          <a:latin typeface="Cambria Math"/>
                        </a:rPr>
                        <m:t>−</m:t>
                      </m:r>
                      <m:r>
                        <a:rPr lang="fr-FR" i="1">
                          <a:latin typeface="Cambria Math"/>
                        </a:rPr>
                        <m:t>𝐹</m:t>
                      </m:r>
                      <m:d>
                        <m:dPr>
                          <m:ctrlPr>
                            <a:rPr lang="fr-FR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i="1">
                              <a:latin typeface="Cambria Math"/>
                            </a:rPr>
                            <m:t>𝑎</m:t>
                          </m:r>
                        </m:e>
                      </m:d>
                      <m:r>
                        <a:rPr lang="fr-FR" i="1">
                          <a:latin typeface="Cambria Math"/>
                        </a:rPr>
                        <m:t>=</m:t>
                      </m:r>
                      <m:r>
                        <a:rPr lang="fr-FR" i="1">
                          <a:latin typeface="Cambria Math"/>
                        </a:rPr>
                        <m:t>𝐹</m:t>
                      </m:r>
                      <m:d>
                        <m:dPr>
                          <m:ctrlPr>
                            <a:rPr lang="fr-FR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i="1">
                              <a:latin typeface="Cambria Math"/>
                            </a:rPr>
                            <m:t>𝑥</m:t>
                          </m:r>
                        </m:e>
                      </m:d>
                      <m:sSubSup>
                        <m:sSubSupPr>
                          <m:ctrlPr>
                            <a:rPr lang="fr-FR" i="1">
                              <a:latin typeface="Cambria Math"/>
                            </a:rPr>
                          </m:ctrlPr>
                        </m:sSubSup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fr-FR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i="1">
                                  <a:latin typeface="Cambria Math"/>
                                </a:rPr>
                                <m:t>​</m:t>
                              </m:r>
                            </m:e>
                          </m:d>
                        </m:e>
                        <m:sub>
                          <m:r>
                            <a:rPr lang="fr-FR" i="1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fr-FR" i="1">
                              <a:latin typeface="Cambria Math"/>
                            </a:rPr>
                            <m:t>𝑏</m:t>
                          </m:r>
                        </m:sup>
                      </m:sSubSup>
                      <m:r>
                        <a:rPr lang="fr-FR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fr-FR" dirty="0" smtClean="0"/>
              </a:p>
              <a:p>
                <a:pPr algn="just"/>
                <a:r>
                  <a:rPr lang="fr-FR" dirty="0" err="1" smtClean="0">
                    <a:solidFill>
                      <a:srgbClr val="3333FF"/>
                    </a:solidFill>
                  </a:rPr>
                  <a:t>Theorem</a:t>
                </a:r>
                <a:r>
                  <a:rPr lang="fr-FR" dirty="0" smtClean="0">
                    <a:solidFill>
                      <a:srgbClr val="3333FF"/>
                    </a:solidFill>
                  </a:rPr>
                  <a:t> (</a:t>
                </a:r>
                <a:r>
                  <a:rPr lang="fr-FR" dirty="0" err="1" smtClean="0">
                    <a:solidFill>
                      <a:srgbClr val="3333FF"/>
                    </a:solidFill>
                  </a:rPr>
                  <a:t>Mean</a:t>
                </a:r>
                <a:r>
                  <a:rPr lang="fr-FR" dirty="0" smtClean="0">
                    <a:solidFill>
                      <a:srgbClr val="3333FF"/>
                    </a:solidFill>
                  </a:rPr>
                  <a:t> value </a:t>
                </a:r>
                <a:r>
                  <a:rPr lang="fr-FR" dirty="0" err="1" smtClean="0">
                    <a:solidFill>
                      <a:srgbClr val="3333FF"/>
                    </a:solidFill>
                  </a:rPr>
                  <a:t>theorem</a:t>
                </a:r>
                <a:r>
                  <a:rPr lang="fr-FR" dirty="0" smtClean="0">
                    <a:solidFill>
                      <a:srgbClr val="3333FF"/>
                    </a:solidFill>
                  </a:rPr>
                  <a:t>):  </a:t>
                </a:r>
                <a:r>
                  <a:rPr lang="fr-FR" dirty="0"/>
                  <a:t>If </a:t>
                </a:r>
                <a14:m>
                  <m:oMath xmlns:m="http://schemas.openxmlformats.org/officeDocument/2006/math">
                    <m:r>
                      <a:rPr lang="fr-FR" i="1">
                        <a:latin typeface="Cambria Math"/>
                      </a:rPr>
                      <m:t>𝑓</m:t>
                    </m:r>
                  </m:oMath>
                </a14:m>
                <a:r>
                  <a:rPr lang="fr-FR" dirty="0"/>
                  <a:t/>
                </a:r>
                <a:r>
                  <a:rPr lang="fr-FR" dirty="0" err="1"/>
                  <a:t>is</a:t>
                </a:r>
                <a:r>
                  <a:rPr lang="fr-FR" dirty="0"/>
                  <a:t/>
                </a:r>
                <a:r>
                  <a:rPr lang="fr-FR" dirty="0" err="1"/>
                  <a:t>continuous</a:t>
                </a:r>
                <a:r>
                  <a:rPr lang="fr-FR" dirty="0"/>
                  <a:t> on a </a:t>
                </a:r>
                <a:r>
                  <a:rPr lang="fr-FR" dirty="0" err="1"/>
                  <a:t>closed</a:t>
                </a:r>
                <a:r>
                  <a:rPr lang="fr-FR" dirty="0"/>
                  <a:t/>
                </a:r>
                <a:r>
                  <a:rPr lang="fr-FR" dirty="0" err="1"/>
                  <a:t>interval</a:t>
                </a:r>
                <a:r>
                  <a:rPr lang="fr-FR" dirty="0"/>
                  <a:t/>
                </a:r>
                <a14:m>
                  <m:oMath xmlns:m="http://schemas.openxmlformats.org/officeDocument/2006/math">
                    <m:r>
                      <a:rPr lang="fr-FR" i="1">
                        <a:latin typeface="Cambria Math"/>
                      </a:rPr>
                      <m:t>[</m:t>
                    </m:r>
                    <m:r>
                      <a:rPr lang="fr-FR" i="1">
                        <a:latin typeface="Cambria Math"/>
                      </a:rPr>
                      <m:t>𝑎</m:t>
                    </m:r>
                    <m:r>
                      <a:rPr lang="fr-FR" i="1">
                        <a:latin typeface="Cambria Math"/>
                      </a:rPr>
                      <m:t>,</m:t>
                    </m:r>
                    <m:r>
                      <a:rPr lang="fr-FR" i="1">
                        <a:latin typeface="Cambria Math"/>
                      </a:rPr>
                      <m:t>𝑏</m:t>
                    </m:r>
                    <m:r>
                      <a:rPr lang="fr-FR" i="1">
                        <a:latin typeface="Cambria Math"/>
                      </a:rPr>
                      <m:t>]</m:t>
                    </m:r>
                  </m:oMath>
                </a14:m>
                <a:r>
                  <a:rPr lang="fr-FR" dirty="0"/>
                  <a:t>, </a:t>
                </a:r>
                <a:r>
                  <a:rPr lang="fr-FR" dirty="0" err="1"/>
                  <a:t>then</a:t>
                </a:r>
                <a:r>
                  <a:rPr lang="fr-FR" dirty="0"/>
                  <a:t/>
                </a:r>
                <a:r>
                  <a:rPr lang="fr-FR" dirty="0" err="1"/>
                  <a:t>there</a:t>
                </a:r>
                <a:r>
                  <a:rPr lang="fr-FR" dirty="0"/>
                  <a:t/>
                </a:r>
                <a:r>
                  <a:rPr lang="fr-FR" dirty="0" err="1"/>
                  <a:t>is</a:t>
                </a:r>
                <a:r>
                  <a:rPr lang="fr-FR" dirty="0"/>
                  <a:t/>
                </a:r>
                <a:r>
                  <a:rPr lang="fr-FR" dirty="0" err="1"/>
                  <a:t>at</a:t>
                </a:r>
                <a:r>
                  <a:rPr lang="fr-FR" dirty="0"/>
                  <a:t> least one point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i="1">
                            <a:latin typeface="Cambria Math"/>
                          </a:rPr>
                        </m:ctrlPr>
                      </m:sSupPr>
                      <m:e>
                        <m:r>
                          <a:rPr lang="fr-FR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fr-FR" i="1">
                            <a:latin typeface="Cambria Math"/>
                          </a:rPr>
                          <m:t>∗</m:t>
                        </m:r>
                      </m:sup>
                    </m:sSup>
                  </m:oMath>
                </a14:m>
                <a:r>
                  <a:rPr lang="fr-FR" dirty="0"/>
                  <a:t> in </a:t>
                </a:r>
                <a14:m>
                  <m:oMath xmlns:m="http://schemas.openxmlformats.org/officeDocument/2006/math">
                    <m:r>
                      <a:rPr lang="fr-FR" i="1">
                        <a:latin typeface="Cambria Math"/>
                      </a:rPr>
                      <m:t>[</m:t>
                    </m:r>
                    <m:r>
                      <a:rPr lang="fr-FR" i="1">
                        <a:latin typeface="Cambria Math"/>
                      </a:rPr>
                      <m:t>𝑎</m:t>
                    </m:r>
                    <m:r>
                      <a:rPr lang="fr-FR" i="1">
                        <a:latin typeface="Cambria Math"/>
                      </a:rPr>
                      <m:t>,</m:t>
                    </m:r>
                    <m:r>
                      <a:rPr lang="fr-FR" i="1">
                        <a:latin typeface="Cambria Math"/>
                      </a:rPr>
                      <m:t>𝑏</m:t>
                    </m:r>
                    <m:r>
                      <a:rPr lang="fr-FR" i="1">
                        <a:latin typeface="Cambria Math"/>
                      </a:rPr>
                      <m:t>]</m:t>
                    </m:r>
                  </m:oMath>
                </a14:m>
                <a:r>
                  <a:rPr lang="fr-FR" dirty="0"/>
                  <a:t/>
                </a:r>
                <a:r>
                  <a:rPr lang="fr-FR" dirty="0" err="1"/>
                  <a:t>such</a:t>
                </a:r>
                <a:r>
                  <a:rPr lang="fr-FR" dirty="0"/>
                  <a:t/>
                </a:r>
                <a:r>
                  <a:rPr lang="fr-FR" dirty="0" err="1"/>
                  <a:t>that</a:t>
                </a:r>
                <a:r>
                  <a:rPr lang="fr-FR" dirty="0"/>
                  <a:t/>
                </a:r>
              </a:p>
              <a:p>
                <a:pPr marL="0" indent="0" algn="just">
                  <a:buNone/>
                </a:pPr>
                <a:endParaRPr lang="fr-FR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2878479"/>
                <a:ext cx="8064128" cy="2317622"/>
              </a:xfrm>
              <a:prstGeom prst="rect">
                <a:avLst/>
              </a:prstGeom>
              <a:blipFill rotWithShape="1">
                <a:blip r:embed="rId4"/>
                <a:stretch>
                  <a:fillRect l="-605" t="-1316" r="-1436" b="-3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14519" y="5013176"/>
            <a:ext cx="2770177" cy="824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51029766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328459"/>
            <a:ext cx="4489158" cy="1596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39552" y="1448710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-FR" sz="2000" dirty="0" err="1" smtClean="0">
                <a:solidFill>
                  <a:srgbClr val="3333FF"/>
                </a:solidFill>
                <a:latin typeface="Arial" charset="0"/>
                <a:cs typeface="Arial" charset="0"/>
              </a:rPr>
              <a:t>Examples</a:t>
            </a: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:</a:t>
            </a: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Solution:</a:t>
            </a: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3284984"/>
            <a:ext cx="7704856" cy="1632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3715557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0518" y="2924944"/>
            <a:ext cx="8135938" cy="2795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Rectangle 5"/>
              <p:cNvSpPr txBox="1">
                <a:spLocks noChangeArrowheads="1"/>
              </p:cNvSpPr>
              <p:nvPr/>
            </p:nvSpPr>
            <p:spPr>
              <a:xfrm>
                <a:off x="539552" y="1448710"/>
                <a:ext cx="7991352" cy="5004626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Definition: 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𝑓</m:t>
                    </m:r>
                    <m:r>
                      <a:rPr lang="fr-FR" sz="2000" b="0" i="0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 </m:t>
                    </m:r>
                  </m:oMath>
                </a14:m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is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a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continuous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function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on the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interval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[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𝑎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,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𝑏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]</m:t>
                    </m:r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,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then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we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define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the total area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between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the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curve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𝑦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=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𝑓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(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𝑥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)</m:t>
                    </m:r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and the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interval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𝑎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,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to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be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r>
                      <a:rPr lang="fr-FR" sz="2000" b="0" i="0" smtClean="0">
                        <a:solidFill>
                          <a:srgbClr val="3333FF"/>
                        </a:solidFill>
                        <a:latin typeface="Cambria Math"/>
                        <a:cs typeface="Arial" charset="0"/>
                      </a:rPr>
                      <m:t> </m:t>
                    </m:r>
                    <m:r>
                      <a:rPr lang="fr-FR" sz="2000" b="0" i="1" smtClean="0">
                        <a:solidFill>
                          <a:srgbClr val="3333FF"/>
                        </a:solidFill>
                        <a:latin typeface="Cambria Math"/>
                        <a:cs typeface="Arial" charset="0"/>
                      </a:rPr>
                      <m:t>𝑡</m:t>
                    </m:r>
                    <m:r>
                      <a:rPr lang="fr-FR" sz="2000" b="0" i="1" smtClean="0">
                        <a:solidFill>
                          <a:srgbClr val="3333FF"/>
                        </a:solidFill>
                        <a:latin typeface="Cambria Math"/>
                        <a:cs typeface="Arial" charset="0"/>
                      </a:rPr>
                      <m:t>𝑜𝑡𝑎𝑙</m:t>
                    </m:r>
                    <m:r>
                      <a:rPr lang="fr-FR" sz="2000" b="0" i="1" smtClean="0">
                        <a:solidFill>
                          <a:srgbClr val="3333FF"/>
                        </a:solidFill>
                        <a:latin typeface="Cambria Math"/>
                        <a:cs typeface="Arial" charset="0"/>
                      </a:rPr>
                      <m:t> </m:t>
                    </m:r>
                    <m:r>
                      <a:rPr lang="fr-FR" sz="2000" b="0" i="1" smtClean="0">
                        <a:solidFill>
                          <a:srgbClr val="3333FF"/>
                        </a:solidFill>
                        <a:latin typeface="Cambria Math"/>
                        <a:cs typeface="Arial" charset="0"/>
                      </a:rPr>
                      <m:t>𝑎𝑟𝑒𝑎</m:t>
                    </m:r>
                    <m:r>
                      <a:rPr lang="fr-FR" sz="2000" b="0" i="1" smtClean="0">
                        <a:solidFill>
                          <a:srgbClr val="3333FF"/>
                        </a:solidFill>
                        <a:latin typeface="Cambria Math"/>
                        <a:cs typeface="Arial" charset="0"/>
                      </a:rPr>
                      <m:t>=</m:t>
                    </m:r>
                    <m:nary>
                      <m:naryPr>
                        <m:ctrlP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</m:ctrlPr>
                      </m:naryPr>
                      <m:sub>
                        <m: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𝑎</m:t>
                        </m:r>
                      </m:sub>
                      <m:sup>
                        <m: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𝑏</m:t>
                        </m:r>
                      </m:sup>
                      <m:e>
                        <m: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|</m:t>
                        </m:r>
                        <m: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𝑓</m:t>
                        </m:r>
                        <m:d>
                          <m:dPr>
                            <m:ctrlPr>
                              <a:rPr lang="fr-FR" sz="20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</m:e>
                        </m:d>
                        <m: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|</m:t>
                        </m:r>
                      </m:e>
                    </m:nary>
                    <m:r>
                      <a:rPr lang="fr-FR" sz="2000" b="0" i="1" smtClean="0">
                        <a:solidFill>
                          <a:srgbClr val="3333FF"/>
                        </a:solidFill>
                        <a:latin typeface="Cambria Math"/>
                        <a:cs typeface="Arial" charset="0"/>
                      </a:rPr>
                      <m:t>𝑑𝑥</m:t>
                    </m:r>
                  </m:oMath>
                </a14:m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fr-FR" sz="2000" dirty="0" err="1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Theorem</a:t>
                </a:r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2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448710"/>
                <a:ext cx="7991352" cy="5004626"/>
              </a:xfrm>
              <a:prstGeom prst="rect">
                <a:avLst/>
              </a:prstGeom>
              <a:blipFill rotWithShape="1">
                <a:blip r:embed="rId4"/>
                <a:stretch>
                  <a:fillRect l="-840" t="-487" r="-1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9854230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62830" y="1361082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0178" y="2852936"/>
            <a:ext cx="3661046" cy="2780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549716"/>
            <a:ext cx="8014630" cy="858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2220096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62830" y="1361082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Substitutions for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definite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" name="Rectangle 5"/>
              <p:cNvSpPr txBox="1">
                <a:spLocks noChangeArrowheads="1"/>
              </p:cNvSpPr>
              <p:nvPr/>
            </p:nvSpPr>
            <p:spPr>
              <a:xfrm>
                <a:off x="539552" y="1448710"/>
                <a:ext cx="7991352" cy="5004626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algn="just"/>
                <a:r>
                  <a:rPr lang="fr-FR" sz="2000" dirty="0" smtClean="0">
                    <a:latin typeface="Arial" charset="0"/>
                    <a:cs typeface="Arial" charset="0"/>
                  </a:rPr>
                  <a:t>I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ndefinite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integrals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of the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form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∫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𝑔</m:t>
                        </m:r>
                        <m:d>
                          <m:d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</m:e>
                        </m:d>
                      </m:e>
                    </m:d>
                    <m:sSup>
                      <m:sSup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𝑔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𝑑𝑥</m:t>
                    </m:r>
                  </m:oMath>
                </a14:m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can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be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evaluated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by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making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the substitution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𝑢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=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𝑔</m:t>
                    </m:r>
                    <m:d>
                      <m:d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,  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𝑑𝑢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=</m:t>
                    </m:r>
                    <m:sSup>
                      <m:sSup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𝑔</m:t>
                        </m:r>
                      </m:e>
                      <m:sup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𝑑𝑥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endParaRPr lang="fr-FR" sz="2000" dirty="0" smtClean="0">
                  <a:solidFill>
                    <a:srgbClr val="C00000"/>
                  </a:solidFill>
                  <a:latin typeface="Arial" charset="0"/>
                  <a:cs typeface="Arial" charset="0"/>
                </a:endParaRPr>
              </a:p>
              <a:p>
                <a:pPr algn="just"/>
                <a:endParaRPr lang="fr-FR" sz="20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pPr algn="just"/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To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apply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this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method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to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definite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integrals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of the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form</a:t>
                </a:r>
                <a:r>
                  <a:rPr lang="fr-FR" sz="2000" dirty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fr-FR" sz="2000" b="0" i="1" dirty="0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</m:ctrlPr>
                      </m:naryPr>
                      <m:sub>
                        <m:r>
                          <a:rPr lang="fr-FR" sz="2000" b="0" i="1" dirty="0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𝑎</m:t>
                        </m:r>
                      </m:sub>
                      <m:sup>
                        <m:r>
                          <a:rPr lang="fr-FR" sz="2000" b="0" i="1" dirty="0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𝑏</m:t>
                        </m:r>
                      </m:sup>
                      <m:e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𝑓</m:t>
                        </m:r>
                        <m:d>
                          <m:dPr>
                            <m:ctrlP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dPr>
                          <m:e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cs typeface="Arial" charset="0"/>
                              </a:rPr>
                              <m:t>𝑔</m:t>
                            </m:r>
                            <m:d>
                              <m:dPr>
                                <m:ctrlPr>
                                  <a:rPr lang="fr-FR" sz="20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  <a:cs typeface="Arial" charset="0"/>
                                  </a:rPr>
                                </m:ctrlPr>
                              </m:dPr>
                              <m:e>
                                <m:r>
                                  <a:rPr lang="fr-FR" sz="20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  <a:cs typeface="Arial" charset="0"/>
                                  </a:rPr>
                                  <m:t>𝑥</m:t>
                                </m:r>
                              </m:e>
                            </m:d>
                          </m:e>
                        </m:d>
                        <m:sSup>
                          <m:sSupPr>
                            <m:ctrlP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sSupPr>
                          <m:e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cs typeface="Arial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cs typeface="Arial" charset="0"/>
                              </a:rPr>
                              <m:t>′</m:t>
                            </m:r>
                          </m:sup>
                        </m:sSup>
                        <m:d>
                          <m:dPr>
                            <m:ctrlP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dPr>
                          <m:e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</m:e>
                        </m:d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𝑑𝑥</m:t>
                        </m:r>
                      </m:e>
                    </m:nary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,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we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need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to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account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for the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effect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that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the substitution has on the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𝑥</m:t>
                    </m:r>
                    <m:r>
                      <a:rPr lang="fr-FR" sz="2000" i="1" dirty="0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−</m:t>
                    </m:r>
                  </m:oMath>
                </a14:m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limits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of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integrations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.</a:t>
                </a:r>
              </a:p>
              <a:p>
                <a:pPr algn="just"/>
                <a:endParaRPr lang="fr-FR" sz="2000" dirty="0">
                  <a:latin typeface="Arial" charset="0"/>
                  <a:cs typeface="Arial" charset="0"/>
                </a:endParaRPr>
              </a:p>
              <a:p>
                <a:pPr algn="just"/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There are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two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methods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. </a:t>
                </a:r>
              </a:p>
            </p:txBody>
          </p:sp>
        </mc:Choice>
        <mc:Fallback>
          <p:sp>
            <p:nvSpPr>
              <p:cNvPr id="13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448710"/>
                <a:ext cx="7991352" cy="5004626"/>
              </a:xfrm>
              <a:prstGeom prst="rect">
                <a:avLst/>
              </a:prstGeom>
              <a:blipFill rotWithShape="1">
                <a:blip r:embed="rId3"/>
                <a:stretch>
                  <a:fillRect l="-687" t="-244" r="-16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34578769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62830" y="1361082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Substitutions for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definite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" name="Rectangle 5"/>
              <p:cNvSpPr txBox="1">
                <a:spLocks noChangeArrowheads="1"/>
              </p:cNvSpPr>
              <p:nvPr/>
            </p:nvSpPr>
            <p:spPr>
              <a:xfrm>
                <a:off x="539552" y="1448710"/>
                <a:ext cx="7991352" cy="5004626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fr-FR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Method I: </a:t>
                </a: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  <a:p>
                <a:pPr algn="just"/>
                <a:r>
                  <a:rPr lang="fr-FR" sz="2000" dirty="0" smtClean="0">
                    <a:latin typeface="Arial" charset="0"/>
                    <a:cs typeface="Arial" charset="0"/>
                  </a:rPr>
                  <a:t>Evaluate the indefinite integral </a:t>
                </a:r>
                <a:endParaRPr lang="fr-FR" sz="2000" i="1" dirty="0">
                  <a:latin typeface="Cambria Math"/>
                  <a:cs typeface="Arial" charset="0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0" i="1" dirty="0" smtClean="0">
                          <a:latin typeface="Cambria Math"/>
                          <a:cs typeface="Arial" charset="0"/>
                        </a:rPr>
                        <m:t>∫</m:t>
                      </m:r>
                      <m:r>
                        <a:rPr lang="fr-FR" sz="2000" b="0" i="1" dirty="0" smtClean="0">
                          <a:latin typeface="Cambria Math"/>
                          <a:cs typeface="Arial" charset="0"/>
                        </a:rPr>
                        <m:t>𝑓</m:t>
                      </m:r>
                      <m:d>
                        <m:dPr>
                          <m:ctrlPr>
                            <a:rPr lang="fr-FR" sz="2000" b="0" i="1" dirty="0" smtClean="0">
                              <a:latin typeface="Cambria Math"/>
                              <a:cs typeface="Arial" charset="0"/>
                            </a:rPr>
                          </m:ctrlPr>
                        </m:dPr>
                        <m:e>
                          <m:r>
                            <a:rPr lang="fr-FR" sz="2000" b="0" i="1" dirty="0" smtClean="0">
                              <a:latin typeface="Cambria Math"/>
                              <a:cs typeface="Arial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fr-FR" sz="2000" b="0" i="1" dirty="0" smtClean="0">
                                  <a:latin typeface="Cambria Math"/>
                                  <a:cs typeface="Arial" charset="0"/>
                                </a:rPr>
                              </m:ctrlPr>
                            </m:dPr>
                            <m:e>
                              <m:r>
                                <a:rPr lang="fr-FR" sz="2000" b="0" i="1" dirty="0" smtClean="0">
                                  <a:latin typeface="Cambria Math"/>
                                  <a:cs typeface="Arial" charset="0"/>
                                </a:rPr>
                                <m:t>𝑥</m:t>
                              </m:r>
                            </m:e>
                          </m:d>
                        </m:e>
                      </m:d>
                      <m:sSup>
                        <m:sSupPr>
                          <m:ctrlPr>
                            <a:rPr lang="fr-FR" sz="2000" b="0" i="1" dirty="0" smtClean="0">
                              <a:latin typeface="Cambria Math"/>
                              <a:cs typeface="Arial" charset="0"/>
                            </a:rPr>
                          </m:ctrlPr>
                        </m:sSupPr>
                        <m:e>
                          <m:r>
                            <a:rPr lang="fr-FR" sz="2000" b="0" i="1" dirty="0" smtClean="0">
                              <a:latin typeface="Cambria Math"/>
                              <a:cs typeface="Arial" charset="0"/>
                            </a:rPr>
                            <m:t>𝑔</m:t>
                          </m:r>
                        </m:e>
                        <m:sup>
                          <m:r>
                            <a:rPr lang="fr-FR" sz="2000" b="0" i="1" dirty="0" smtClean="0">
                              <a:latin typeface="Cambria Math"/>
                              <a:cs typeface="Arial" charset="0"/>
                            </a:rPr>
                            <m:t>′</m:t>
                          </m:r>
                        </m:sup>
                      </m:sSup>
                      <m:r>
                        <a:rPr lang="fr-FR" sz="2000" b="0" i="1" dirty="0" smtClean="0">
                          <a:latin typeface="Cambria Math"/>
                          <a:cs typeface="Arial" charset="0"/>
                        </a:rPr>
                        <m:t>(</m:t>
                      </m:r>
                      <m:r>
                        <a:rPr lang="fr-FR" sz="2000" b="0" i="1" dirty="0" smtClean="0">
                          <a:latin typeface="Cambria Math"/>
                          <a:cs typeface="Arial" charset="0"/>
                        </a:rPr>
                        <m:t>𝑥</m:t>
                      </m:r>
                      <m:r>
                        <a:rPr lang="fr-FR" sz="2000" b="0" i="1" dirty="0" smtClean="0">
                          <a:latin typeface="Cambria Math"/>
                          <a:cs typeface="Arial" charset="0"/>
                        </a:rPr>
                        <m:t>)</m:t>
                      </m:r>
                      <m:r>
                        <a:rPr lang="fr-FR" sz="2000" b="0" i="1" dirty="0" smtClean="0">
                          <a:latin typeface="Cambria Math"/>
                          <a:cs typeface="Arial" charset="0"/>
                        </a:rPr>
                        <m:t>𝑑𝑥</m:t>
                      </m:r>
                    </m:oMath>
                  </m:oMathPara>
                </a14:m>
                <a:endParaRPr lang="fr-FR" sz="20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pPr algn="just"/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Use 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fr-FR" sz="2000" b="0" i="1" dirty="0" smtClean="0">
                              <a:solidFill>
                                <a:srgbClr val="C00000"/>
                              </a:solidFill>
                              <a:latin typeface="Cambria Math"/>
                              <a:cs typeface="Arial" charset="0"/>
                            </a:rPr>
                          </m:ctrlPr>
                        </m:naryPr>
                        <m:sub>
                          <m:r>
                            <a:rPr lang="fr-FR" sz="2000" b="0" i="1" dirty="0" smtClean="0">
                              <a:solidFill>
                                <a:srgbClr val="C00000"/>
                              </a:solidFill>
                              <a:latin typeface="Cambria Math"/>
                              <a:cs typeface="Arial" charset="0"/>
                            </a:rPr>
                            <m:t>𝑎</m:t>
                          </m:r>
                        </m:sub>
                        <m:sup>
                          <m:r>
                            <a:rPr lang="fr-FR" sz="2000" b="0" i="1" dirty="0" smtClean="0">
                              <a:solidFill>
                                <a:srgbClr val="C00000"/>
                              </a:solidFill>
                              <a:latin typeface="Cambria Math"/>
                              <a:cs typeface="Arial" charset="0"/>
                            </a:rPr>
                            <m:t>𝑏</m:t>
                          </m:r>
                        </m:sup>
                        <m:e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  <a:cs typeface="Arial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  <a:cs typeface="Arial" charset="0"/>
                                </a:rPr>
                              </m:ctrlPr>
                            </m:dPr>
                            <m:e>
                              <m: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  <a:cs typeface="Arial" charset="0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fr-FR" sz="2000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  <a:cs typeface="Arial" charset="0"/>
                                    </a:rPr>
                                  </m:ctrlPr>
                                </m:dPr>
                                <m:e>
                                  <m:r>
                                    <a:rPr lang="fr-FR" sz="2000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  <a:cs typeface="Arial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d>
                          <m:sSup>
                            <m:sSupPr>
                              <m:ctrlP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  <a:cs typeface="Arial" charset="0"/>
                                </a:rPr>
                              </m:ctrlPr>
                            </m:sSupPr>
                            <m:e>
                              <m: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  <a:cs typeface="Arial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  <a:cs typeface="Arial" charset="0"/>
                                </a:rPr>
                                <m:t>′</m:t>
                              </m:r>
                            </m:sup>
                          </m:sSup>
                          <m:d>
                            <m:dPr>
                              <m:ctrlP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  <a:cs typeface="Arial" charset="0"/>
                                </a:rPr>
                              </m:ctrlPr>
                            </m:dPr>
                            <m:e>
                              <m: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  <a:cs typeface="Arial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  <a:cs typeface="Arial" charset="0"/>
                            </a:rPr>
                            <m:t>𝑑𝑥</m:t>
                          </m:r>
                        </m:e>
                      </m:nary>
                      <m:r>
                        <a:rPr lang="fr-FR" sz="2000" b="0" i="1" dirty="0" smtClean="0">
                          <a:solidFill>
                            <a:srgbClr val="C00000"/>
                          </a:solidFill>
                          <a:latin typeface="Cambria Math"/>
                          <a:cs typeface="Arial" charset="0"/>
                        </a:rPr>
                        <m:t>=</m:t>
                      </m:r>
                      <m:sSubSup>
                        <m:sSubSupPr>
                          <m:ctrlPr>
                            <a:rPr lang="fr-FR" sz="2000" b="0" i="1" dirty="0" smtClean="0">
                              <a:solidFill>
                                <a:srgbClr val="C00000"/>
                              </a:solidFill>
                              <a:latin typeface="Cambria Math"/>
                              <a:cs typeface="Arial" charset="0"/>
                            </a:rPr>
                          </m:ctrlPr>
                        </m:sSub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fr-FR" sz="2000" b="0" i="1" dirty="0" smtClean="0">
                                  <a:solidFill>
                                    <a:srgbClr val="C00000"/>
                                  </a:solidFill>
                                  <a:latin typeface="Cambria Math"/>
                                  <a:cs typeface="Arial" charset="0"/>
                                </a:rPr>
                              </m:ctrlPr>
                            </m:dPr>
                            <m:e>
                              <m:r>
                                <a:rPr lang="fr-FR" sz="2000" i="1">
                                  <a:latin typeface="Cambria Math"/>
                                  <a:cs typeface="Arial" charset="0"/>
                                </a:rPr>
                                <m:t>∫</m:t>
                              </m:r>
                              <m:r>
                                <a:rPr lang="fr-FR" sz="2000" i="1">
                                  <a:latin typeface="Cambria Math"/>
                                  <a:cs typeface="Arial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fr-FR" sz="2000" i="1">
                                      <a:latin typeface="Cambria Math"/>
                                      <a:cs typeface="Arial" charset="0"/>
                                    </a:rPr>
                                  </m:ctrlPr>
                                </m:dPr>
                                <m:e>
                                  <m:r>
                                    <a:rPr lang="fr-FR" sz="2000" i="1">
                                      <a:latin typeface="Cambria Math"/>
                                      <a:cs typeface="Arial" charset="0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fr-FR" sz="2000" i="1">
                                          <a:latin typeface="Cambria Math"/>
                                          <a:cs typeface="Arial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fr-FR" sz="2000" i="1">
                                          <a:latin typeface="Cambria Math"/>
                                          <a:cs typeface="Arial" charset="0"/>
                                        </a:rPr>
                                        <m:t>𝑥</m:t>
                                      </m:r>
                                    </m:e>
                                  </m:d>
                                </m:e>
                              </m:d>
                              <m:sSup>
                                <m:sSupPr>
                                  <m:ctrlPr>
                                    <a:rPr lang="fr-FR" sz="2000" i="1">
                                      <a:latin typeface="Cambria Math"/>
                                      <a:cs typeface="Arial" charset="0"/>
                                    </a:rPr>
                                  </m:ctrlPr>
                                </m:sSupPr>
                                <m:e>
                                  <m:r>
                                    <a:rPr lang="fr-FR" sz="2000" i="1">
                                      <a:latin typeface="Cambria Math"/>
                                      <a:cs typeface="Arial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fr-FR" sz="2000" i="1">
                                      <a:latin typeface="Cambria Math"/>
                                      <a:cs typeface="Arial" charset="0"/>
                                    </a:rPr>
                                    <m:t>′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fr-FR" sz="2000" i="1">
                                      <a:latin typeface="Cambria Math"/>
                                      <a:cs typeface="Arial" charset="0"/>
                                    </a:rPr>
                                  </m:ctrlPr>
                                </m:dPr>
                                <m:e>
                                  <m:r>
                                    <a:rPr lang="fr-FR" sz="2000" i="1">
                                      <a:latin typeface="Cambria Math"/>
                                      <a:cs typeface="Arial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fr-FR" sz="2000" i="1">
                                  <a:latin typeface="Cambria Math"/>
                                  <a:cs typeface="Arial" charset="0"/>
                                </a:rPr>
                                <m:t>𝑑𝑥</m:t>
                              </m:r>
                            </m:e>
                          </m:d>
                        </m:e>
                        <m:sub>
                          <m:r>
                            <a:rPr lang="fr-FR" sz="2000" b="0" i="1" dirty="0" smtClean="0">
                              <a:solidFill>
                                <a:srgbClr val="C00000"/>
                              </a:solidFill>
                              <a:latin typeface="Cambria Math"/>
                              <a:cs typeface="Arial" charset="0"/>
                            </a:rPr>
                            <m:t>𝑎</m:t>
                          </m:r>
                          <m:r>
                            <a:rPr lang="fr-FR" sz="2000" b="0" i="1" dirty="0" smtClean="0">
                              <a:solidFill>
                                <a:srgbClr val="C00000"/>
                              </a:solidFill>
                              <a:latin typeface="Cambria Math"/>
                              <a:cs typeface="Arial" charset="0"/>
                            </a:rPr>
                            <m:t> </m:t>
                          </m:r>
                        </m:sub>
                        <m:sup>
                          <m:r>
                            <a:rPr lang="fr-FR" sz="2000" b="0" i="1" dirty="0" smtClean="0">
                              <a:solidFill>
                                <a:srgbClr val="C00000"/>
                              </a:solidFill>
                              <a:latin typeface="Cambria Math"/>
                              <a:cs typeface="Arial" charset="0"/>
                            </a:rPr>
                            <m:t>𝑏</m:t>
                          </m:r>
                        </m:sup>
                      </m:sSubSup>
                    </m:oMath>
                  </m:oMathPara>
                </a14:m>
                <a:endParaRPr lang="fr-FR" sz="2000" dirty="0" smtClean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  <a:p>
                <a:pPr algn="just"/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Procedure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does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not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require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any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modification of the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𝑥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−</m:t>
                    </m:r>
                  </m:oMath>
                </a14:m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limits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of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integration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.</a:t>
                </a:r>
              </a:p>
            </p:txBody>
          </p:sp>
        </mc:Choice>
        <mc:Fallback>
          <p:sp>
            <p:nvSpPr>
              <p:cNvPr id="13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448710"/>
                <a:ext cx="7991352" cy="5004626"/>
              </a:xfrm>
              <a:prstGeom prst="rect">
                <a:avLst/>
              </a:prstGeom>
              <a:blipFill rotWithShape="1">
                <a:blip r:embed="rId3"/>
                <a:stretch>
                  <a:fillRect l="-840" t="-487" r="-16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18878554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62830" y="1361082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Substitutions for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definite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" name="Rectangle 5"/>
              <p:cNvSpPr txBox="1">
                <a:spLocks noChangeArrowheads="1"/>
              </p:cNvSpPr>
              <p:nvPr/>
            </p:nvSpPr>
            <p:spPr>
              <a:xfrm>
                <a:off x="539552" y="1448710"/>
                <a:ext cx="7991352" cy="5004626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Method</a:t>
                </a:r>
                <a:r>
                  <a:rPr lang="fr-FR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II: </a:t>
                </a: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  <a:p>
                <a:pPr algn="just"/>
                <a:r>
                  <a:rPr lang="fr-FR" sz="2000" dirty="0" err="1" smtClean="0">
                    <a:latin typeface="Arial" charset="0"/>
                    <a:cs typeface="Arial" charset="0"/>
                  </a:rPr>
                  <a:t>Make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the substitution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𝑢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𝑔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⇒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𝑑𝑢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</m:t>
                    </m:r>
                    <m:sSup>
                      <m:sSup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𝑔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𝑑𝑥</m:t>
                    </m:r>
                  </m:oMath>
                </a14:m>
                <a:endParaRPr lang="fr-FR" sz="2000" i="1" dirty="0">
                  <a:latin typeface="Cambria Math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pPr algn="just"/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Replace the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𝑥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−</m:t>
                    </m:r>
                  </m:oMath>
                </a14:m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limits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𝑥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=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𝑎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,</m:t>
                    </m:r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𝑥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=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𝑏</m:t>
                    </m:r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by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𝑢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−</m:t>
                    </m:r>
                  </m:oMath>
                </a14:m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limits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,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𝑢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=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𝑔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(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𝑎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)</m:t>
                    </m:r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𝑢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=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𝑔</m:t>
                    </m:r>
                    <m:d>
                      <m:d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𝑏</m:t>
                        </m:r>
                      </m:e>
                    </m:d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endParaRPr lang="fr-FR" sz="2000" b="0" i="1" dirty="0" smtClean="0">
                  <a:solidFill>
                    <a:schemeClr val="tx1"/>
                  </a:solidFill>
                  <a:latin typeface="Cambria Math"/>
                  <a:cs typeface="Arial" charset="0"/>
                </a:endParaRPr>
              </a:p>
              <a:p>
                <a:r>
                  <a:rPr lang="fr-FR" sz="2000" b="0" dirty="0" smtClean="0">
                    <a:solidFill>
                      <a:schemeClr val="tx1"/>
                    </a:solidFill>
                    <a:cs typeface="Arial" charset="0"/>
                  </a:rPr>
                  <a:t>This </a:t>
                </a:r>
                <a:r>
                  <a:rPr lang="fr-FR" sz="2000" b="0" dirty="0" err="1" smtClean="0">
                    <a:solidFill>
                      <a:schemeClr val="tx1"/>
                    </a:solidFill>
                    <a:cs typeface="Arial" charset="0"/>
                  </a:rPr>
                  <a:t>produces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 </m:t>
                    </m:r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a new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definite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integral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fr-FR" sz="2000" b="0" i="1" dirty="0" smtClean="0">
                              <a:solidFill>
                                <a:srgbClr val="C00000"/>
                              </a:solidFill>
                              <a:latin typeface="Cambria Math"/>
                              <a:cs typeface="Arial" charset="0"/>
                            </a:rPr>
                          </m:ctrlPr>
                        </m:naryPr>
                        <m:sub>
                          <m:r>
                            <a:rPr lang="fr-FR" sz="2000" b="0" i="1" dirty="0" smtClean="0">
                              <a:solidFill>
                                <a:srgbClr val="C00000"/>
                              </a:solidFill>
                              <a:latin typeface="Cambria Math"/>
                              <a:cs typeface="Arial" charset="0"/>
                            </a:rPr>
                            <m:t>𝑎</m:t>
                          </m:r>
                        </m:sub>
                        <m:sup>
                          <m:r>
                            <a:rPr lang="fr-FR" sz="2000" b="0" i="1" dirty="0" smtClean="0">
                              <a:solidFill>
                                <a:srgbClr val="C00000"/>
                              </a:solidFill>
                              <a:latin typeface="Cambria Math"/>
                              <a:cs typeface="Arial" charset="0"/>
                            </a:rPr>
                            <m:t>𝑏</m:t>
                          </m:r>
                        </m:sup>
                        <m:e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  <a:cs typeface="Arial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  <a:cs typeface="Arial" charset="0"/>
                                </a:rPr>
                              </m:ctrlPr>
                            </m:dPr>
                            <m:e>
                              <m: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  <a:cs typeface="Arial" charset="0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fr-FR" sz="2000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  <a:cs typeface="Arial" charset="0"/>
                                    </a:rPr>
                                  </m:ctrlPr>
                                </m:dPr>
                                <m:e>
                                  <m:r>
                                    <a:rPr lang="fr-FR" sz="2000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  <a:cs typeface="Arial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d>
                          <m:sSup>
                            <m:sSupPr>
                              <m:ctrlP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  <a:cs typeface="Arial" charset="0"/>
                                </a:rPr>
                              </m:ctrlPr>
                            </m:sSupPr>
                            <m:e>
                              <m: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  <a:cs typeface="Arial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  <a:cs typeface="Arial" charset="0"/>
                                </a:rPr>
                                <m:t>′</m:t>
                              </m:r>
                            </m:sup>
                          </m:sSup>
                          <m:d>
                            <m:dPr>
                              <m:ctrlP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  <a:cs typeface="Arial" charset="0"/>
                                </a:rPr>
                              </m:ctrlPr>
                            </m:dPr>
                            <m:e>
                              <m: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  <a:cs typeface="Arial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  <a:cs typeface="Arial" charset="0"/>
                            </a:rPr>
                            <m:t>𝑑𝑥</m:t>
                          </m:r>
                        </m:e>
                      </m:nary>
                      <m:r>
                        <a:rPr lang="fr-FR" sz="2000" b="0" i="1" dirty="0" smtClean="0">
                          <a:solidFill>
                            <a:srgbClr val="C00000"/>
                          </a:solidFill>
                          <a:latin typeface="Cambria Math"/>
                          <a:cs typeface="Arial" charset="0"/>
                        </a:rPr>
                        <m:t>=</m:t>
                      </m:r>
                      <m:nary>
                        <m:naryPr>
                          <m:ctrlPr>
                            <a:rPr lang="fr-FR" sz="2000" i="1" dirty="0">
                              <a:solidFill>
                                <a:srgbClr val="C00000"/>
                              </a:solidFill>
                              <a:latin typeface="Cambria Math"/>
                              <a:cs typeface="Arial" charset="0"/>
                            </a:rPr>
                          </m:ctrlPr>
                        </m:naryPr>
                        <m:sub>
                          <m:r>
                            <a:rPr lang="fr-FR" sz="2000" b="0" i="1" dirty="0" smtClean="0">
                              <a:solidFill>
                                <a:srgbClr val="C00000"/>
                              </a:solidFill>
                              <a:latin typeface="Cambria Math"/>
                              <a:cs typeface="Arial" charset="0"/>
                            </a:rPr>
                            <m:t>𝑔</m:t>
                          </m:r>
                          <m:r>
                            <a:rPr lang="fr-FR" sz="2000" b="0" i="1" dirty="0" smtClean="0">
                              <a:solidFill>
                                <a:srgbClr val="C00000"/>
                              </a:solidFill>
                              <a:latin typeface="Cambria Math"/>
                              <a:cs typeface="Arial" charset="0"/>
                            </a:rPr>
                            <m:t>(</m:t>
                          </m:r>
                          <m:r>
                            <a:rPr lang="fr-FR" sz="2000" i="1" dirty="0">
                              <a:solidFill>
                                <a:srgbClr val="C00000"/>
                              </a:solidFill>
                              <a:latin typeface="Cambria Math"/>
                              <a:cs typeface="Arial" charset="0"/>
                            </a:rPr>
                            <m:t>𝑎</m:t>
                          </m:r>
                          <m:r>
                            <a:rPr lang="fr-FR" sz="2000" b="0" i="1" dirty="0" smtClean="0">
                              <a:solidFill>
                                <a:srgbClr val="C00000"/>
                              </a:solidFill>
                              <a:latin typeface="Cambria Math"/>
                              <a:cs typeface="Arial" charset="0"/>
                            </a:rPr>
                            <m:t>)</m:t>
                          </m:r>
                        </m:sub>
                        <m:sup>
                          <m:r>
                            <a:rPr lang="fr-FR" sz="2000" b="0" i="1" dirty="0" smtClean="0">
                              <a:solidFill>
                                <a:srgbClr val="C00000"/>
                              </a:solidFill>
                              <a:latin typeface="Cambria Math"/>
                              <a:cs typeface="Arial" charset="0"/>
                            </a:rPr>
                            <m:t>𝑔</m:t>
                          </m:r>
                          <m:r>
                            <a:rPr lang="fr-FR" sz="2000" b="0" i="1" dirty="0" smtClean="0">
                              <a:solidFill>
                                <a:srgbClr val="C00000"/>
                              </a:solidFill>
                              <a:latin typeface="Cambria Math"/>
                              <a:cs typeface="Arial" charset="0"/>
                            </a:rPr>
                            <m:t>(</m:t>
                          </m:r>
                          <m:r>
                            <a:rPr lang="fr-FR" sz="2000" i="1" dirty="0">
                              <a:solidFill>
                                <a:srgbClr val="C00000"/>
                              </a:solidFill>
                              <a:latin typeface="Cambria Math"/>
                              <a:cs typeface="Arial" charset="0"/>
                            </a:rPr>
                            <m:t>𝑏</m:t>
                          </m:r>
                          <m:r>
                            <a:rPr lang="fr-FR" sz="2000" b="0" i="1" dirty="0" smtClean="0">
                              <a:solidFill>
                                <a:srgbClr val="C00000"/>
                              </a:solidFill>
                              <a:latin typeface="Cambria Math"/>
                              <a:cs typeface="Arial" charset="0"/>
                            </a:rPr>
                            <m:t>)</m:t>
                          </m:r>
                        </m:sup>
                        <m:e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  <a:cs typeface="Arial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  <a:cs typeface="Arial" charset="0"/>
                                </a:rPr>
                              </m:ctrlPr>
                            </m:dPr>
                            <m:e>
                              <m:r>
                                <a:rPr lang="fr-FR" sz="20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  <a:cs typeface="Arial" charset="0"/>
                                </a:rPr>
                                <m:t>𝑢</m:t>
                              </m:r>
                            </m:e>
                          </m:d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  <a:cs typeface="Arial" charset="0"/>
                            </a:rPr>
                            <m:t>𝑑𝑢</m:t>
                          </m:r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  <a:cs typeface="Arial" charset="0"/>
                            </a:rPr>
                            <m:t>.</m:t>
                          </m:r>
                        </m:e>
                      </m:nary>
                    </m:oMath>
                  </m:oMathPara>
                </a14:m>
                <a:endParaRPr lang="fr-FR" sz="2000" dirty="0" smtClean="0">
                  <a:solidFill>
                    <a:srgbClr val="C00000"/>
                  </a:solidFill>
                  <a:latin typeface="Arial" charset="0"/>
                  <a:cs typeface="Arial" charset="0"/>
                </a:endParaRPr>
              </a:p>
              <a:p>
                <a:pPr algn="just"/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Solve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the new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integral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.</a:t>
                </a:r>
              </a:p>
            </p:txBody>
          </p:sp>
        </mc:Choice>
        <mc:Fallback>
          <p:sp>
            <p:nvSpPr>
              <p:cNvPr id="13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448710"/>
                <a:ext cx="7991352" cy="5004626"/>
              </a:xfrm>
              <a:prstGeom prst="rect">
                <a:avLst/>
              </a:prstGeom>
              <a:blipFill rotWithShape="1">
                <a:blip r:embed="rId3"/>
                <a:stretch>
                  <a:fillRect l="-840" t="-4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06464169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62830" y="1361082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Substitutions for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definite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950" y="1340768"/>
            <a:ext cx="6980386" cy="42812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0203925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750" y="1306513"/>
            <a:ext cx="8100391" cy="3659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62830" y="1361082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Substitutions for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definite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9578297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62830" y="1361082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Substitutions for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definite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1697" y="1389731"/>
            <a:ext cx="7960743" cy="16394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2996952"/>
            <a:ext cx="8013296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7492032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Substitutions for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definite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1256" y="1340768"/>
            <a:ext cx="6945079" cy="4160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5645682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268760"/>
            <a:ext cx="6768752" cy="4955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62830" y="1361082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Substitutions for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definite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003963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62830" y="1361082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Substitutions for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definite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949" y="1340768"/>
            <a:ext cx="6862942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1174865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62830" y="1361082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Substitutions for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definite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5"/>
              <p:cNvSpPr txBox="1">
                <a:spLocks noChangeArrowheads="1"/>
              </p:cNvSpPr>
              <p:nvPr/>
            </p:nvSpPr>
            <p:spPr>
              <a:xfrm>
                <a:off x="539552" y="1448710"/>
                <a:ext cx="7991352" cy="5004626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Functions in the </a:t>
                </a:r>
                <a:r>
                  <a:rPr lang="fr-FR" sz="2000" dirty="0" err="1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limits</a:t>
                </a: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 of </a:t>
                </a:r>
                <a:r>
                  <a:rPr lang="fr-FR" sz="2000" dirty="0" err="1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integrals</a:t>
                </a: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: </a:t>
                </a:r>
              </a:p>
              <a:p>
                <a:pPr marL="0" indent="0" algn="just">
                  <a:buNone/>
                </a:pPr>
                <a:endParaRPr lang="fr-FR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algn="just"/>
                <a:r>
                  <a:rPr lang="fr-FR" sz="2000" dirty="0" err="1" smtClean="0">
                    <a:latin typeface="Arial" charset="0"/>
                    <a:cs typeface="Arial" charset="0"/>
                  </a:rPr>
                  <a:t>We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want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to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evaluate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naryPr>
                      <m:sub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𝑎</m:t>
                        </m:r>
                      </m:sub>
                      <m:sup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𝑔</m:t>
                        </m:r>
                        <m:d>
                          <m:d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</m:e>
                        </m:d>
                      </m:sup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𝑓</m:t>
                        </m:r>
                        <m:d>
                          <m:d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𝑡</m:t>
                            </m:r>
                          </m:e>
                        </m:d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𝑑𝑡</m:t>
                        </m:r>
                      </m:e>
                    </m:nary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endParaRPr lang="fr-FR" sz="2000" i="1" dirty="0" smtClean="0">
                  <a:latin typeface="Cambria Math"/>
                  <a:cs typeface="Arial" charset="0"/>
                </a:endParaRPr>
              </a:p>
              <a:p>
                <a:pPr algn="just"/>
                <a:endParaRPr lang="fr-FR" sz="2000" i="1" dirty="0" smtClean="0">
                  <a:latin typeface="Cambria Math"/>
                  <a:cs typeface="Arial" charset="0"/>
                </a:endParaRPr>
              </a:p>
              <a:p>
                <a:pPr algn="just"/>
                <a:r>
                  <a:rPr lang="fr-FR" sz="2000" dirty="0" smtClean="0">
                    <a:latin typeface="+mj-lt"/>
                    <a:cs typeface="Arial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 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𝐹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</m:t>
                    </m:r>
                    <m:nary>
                      <m:nary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naryPr>
                      <m:sub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𝑎</m:t>
                        </m:r>
                      </m:sub>
                      <m:sup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sup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𝑓</m:t>
                        </m:r>
                        <m:d>
                          <m:d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𝑡</m:t>
                            </m:r>
                          </m:e>
                        </m:d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𝑑𝑦</m:t>
                        </m:r>
                      </m:e>
                    </m:nary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endParaRPr lang="fr-FR" sz="2000" b="0" dirty="0" smtClean="0">
                  <a:latin typeface="+mj-lt"/>
                  <a:cs typeface="Arial" charset="0"/>
                </a:endParaRPr>
              </a:p>
              <a:p>
                <a:pPr algn="just"/>
                <a:endParaRPr lang="fr-FR" sz="2000" b="0" dirty="0" smtClean="0">
                  <a:latin typeface="+mj-lt"/>
                  <a:cs typeface="Arial" charset="0"/>
                </a:endParaRPr>
              </a:p>
              <a:p>
                <a:pPr algn="just"/>
                <a:r>
                  <a:rPr lang="fr-FR" sz="2000" dirty="0" smtClean="0">
                    <a:latin typeface="+mj-lt"/>
                    <a:cs typeface="Arial" charset="0"/>
                  </a:rPr>
                  <a:t>Then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nary>
                          <m:nary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naryPr>
                          <m:sub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𝑎</m:t>
                            </m:r>
                          </m:sub>
                          <m:sup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𝑔</m:t>
                            </m:r>
                            <m:d>
                              <m:dPr>
                                <m:ctrlPr>
                                  <a:rPr lang="fr-FR" sz="2000" b="0" i="1" smtClean="0">
                                    <a:latin typeface="Cambria Math"/>
                                    <a:cs typeface="Arial" charset="0"/>
                                  </a:rPr>
                                </m:ctrlPr>
                              </m:dPr>
                              <m:e>
                                <m:r>
                                  <a:rPr lang="fr-FR" sz="2000" b="0" i="1" smtClean="0">
                                    <a:latin typeface="Cambria Math"/>
                                    <a:cs typeface="Arial" charset="0"/>
                                  </a:rPr>
                                  <m:t>𝑥</m:t>
                                </m:r>
                              </m:e>
                            </m:d>
                          </m:sup>
                          <m:e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fr-FR" sz="2000" b="0" i="1" smtClean="0">
                                    <a:latin typeface="Cambria Math"/>
                                    <a:cs typeface="Arial" charset="0"/>
                                  </a:rPr>
                                </m:ctrlPr>
                              </m:dPr>
                              <m:e>
                                <m:r>
                                  <a:rPr lang="fr-FR" sz="2000" b="0" i="1" smtClean="0">
                                    <a:latin typeface="Cambria Math"/>
                                    <a:cs typeface="Arial" charset="0"/>
                                  </a:rPr>
                                  <m:t>𝑡</m:t>
                                </m:r>
                              </m:e>
                            </m:d>
                          </m:e>
                        </m:nary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𝑑𝑡</m:t>
                        </m:r>
                      </m:e>
                    </m:d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𝑑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𝑑𝑥</m:t>
                        </m:r>
                      </m:den>
                    </m:f>
                    <m:d>
                      <m:dPr>
                        <m:begChr m:val="["/>
                        <m:endChr m:val="]"/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𝐹</m:t>
                        </m:r>
                        <m:d>
                          <m:d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𝑔</m:t>
                            </m:r>
                            <m:d>
                              <m:dPr>
                                <m:ctrlPr>
                                  <a:rPr lang="fr-FR" sz="2000" b="0" i="1" smtClean="0">
                                    <a:latin typeface="Cambria Math"/>
                                    <a:cs typeface="Arial" charset="0"/>
                                  </a:rPr>
                                </m:ctrlPr>
                              </m:dPr>
                              <m:e>
                                <m:r>
                                  <a:rPr lang="fr-FR" sz="2000" b="0" i="1" smtClean="0">
                                    <a:latin typeface="Cambria Math"/>
                                    <a:cs typeface="Arial" charset="0"/>
                                  </a:rPr>
                                  <m:t>𝑥</m:t>
                                </m:r>
                              </m:e>
                            </m:d>
                          </m:e>
                        </m:d>
                      </m:e>
                    </m:d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</m:t>
                    </m:r>
                    <m:sSup>
                      <m:sSup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𝐹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𝑔</m:t>
                        </m:r>
                        <m:d>
                          <m:d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</m:e>
                        </m:d>
                      </m:e>
                    </m:d>
                    <m:sSup>
                      <m:sSup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𝑔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𝑔</m:t>
                        </m:r>
                        <m:d>
                          <m:d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</m:e>
                        </m:d>
                      </m:e>
                    </m:d>
                    <m:sSup>
                      <m:sSup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𝑔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endParaRPr lang="fr-FR" sz="2000" dirty="0" smtClean="0">
                  <a:latin typeface="+mj-lt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latin typeface="+mj-lt"/>
                  <a:cs typeface="Arial" charset="0"/>
                </a:endParaRPr>
              </a:p>
              <a:p>
                <a:pPr algn="just"/>
                <a:r>
                  <a:rPr lang="fr-FR" sz="2000" dirty="0" err="1" smtClean="0">
                    <a:latin typeface="+mj-lt"/>
                    <a:cs typeface="Arial" charset="0"/>
                  </a:rPr>
                  <a:t>Therefore</a:t>
                </a:r>
                <a:r>
                  <a:rPr lang="fr-FR" sz="2000" dirty="0" smtClean="0">
                    <a:latin typeface="+mj-lt"/>
                    <a:cs typeface="Arial" charset="0"/>
                  </a:rPr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i="1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</m:ctrlPr>
                      </m:fPr>
                      <m:num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𝑑</m:t>
                        </m:r>
                      </m:num>
                      <m:den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𝑑𝑥</m:t>
                        </m:r>
                      </m:den>
                    </m:f>
                    <m:d>
                      <m:dPr>
                        <m:begChr m:val="["/>
                        <m:endChr m:val="]"/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nary>
                          <m:naryPr>
                            <m:ctrlP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naryPr>
                          <m:sub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cs typeface="Arial" charset="0"/>
                              </a:rPr>
                              <m:t>𝑎</m:t>
                            </m:r>
                          </m:sub>
                          <m:sup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cs typeface="Arial" charset="0"/>
                              </a:rPr>
                              <m:t>𝑔</m:t>
                            </m:r>
                            <m:d>
                              <m:dPr>
                                <m:ctrlPr>
                                  <a:rPr lang="fr-FR" sz="20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  <a:cs typeface="Arial" charset="0"/>
                                  </a:rPr>
                                </m:ctrlPr>
                              </m:dPr>
                              <m:e>
                                <m:r>
                                  <a:rPr lang="fr-FR" sz="20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  <a:cs typeface="Arial" charset="0"/>
                                  </a:rPr>
                                  <m:t>𝑥</m:t>
                                </m:r>
                              </m:e>
                            </m:d>
                          </m:sup>
                          <m:e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cs typeface="Arial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fr-FR" sz="20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  <a:cs typeface="Arial" charset="0"/>
                                  </a:rPr>
                                </m:ctrlPr>
                              </m:dPr>
                              <m:e>
                                <m:r>
                                  <a:rPr lang="fr-FR" sz="20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  <a:cs typeface="Arial" charset="0"/>
                                  </a:rPr>
                                  <m:t>𝑡</m:t>
                                </m:r>
                              </m:e>
                            </m:d>
                          </m:e>
                        </m:nary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𝑑𝑡</m:t>
                        </m:r>
                      </m:e>
                    </m:d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=</m:t>
                    </m:r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𝑓</m:t>
                    </m:r>
                    <m:d>
                      <m:d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𝑔</m:t>
                        </m:r>
                        <m:d>
                          <m:dPr>
                            <m:ctrlP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dPr>
                          <m:e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</m:e>
                        </m:d>
                      </m:e>
                    </m:d>
                    <m:sSup>
                      <m:sSup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</m:ctrlPr>
                      </m:sSupPr>
                      <m:e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𝑔</m:t>
                        </m:r>
                      </m:e>
                      <m:sup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</m:d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endParaRPr lang="fr-FR" sz="2000" dirty="0">
                  <a:solidFill>
                    <a:srgbClr val="C00000"/>
                  </a:solidFill>
                  <a:cs typeface="Arial" charset="0"/>
                </a:endParaRPr>
              </a:p>
              <a:p>
                <a:pPr algn="just"/>
                <a:endParaRPr lang="fr-FR" sz="20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0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448710"/>
                <a:ext cx="7991352" cy="5004626"/>
              </a:xfrm>
              <a:prstGeom prst="rect">
                <a:avLst/>
              </a:prstGeom>
              <a:blipFill rotWithShape="1">
                <a:blip r:embed="rId3"/>
                <a:stretch>
                  <a:fillRect l="-840" t="-4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28667123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62830" y="1361082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Substitutions for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definite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5"/>
              <p:cNvSpPr txBox="1">
                <a:spLocks noChangeArrowheads="1"/>
              </p:cNvSpPr>
              <p:nvPr/>
            </p:nvSpPr>
            <p:spPr>
              <a:xfrm>
                <a:off x="539552" y="1448710"/>
                <a:ext cx="7991352" cy="5004626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Example:</a:t>
                </a:r>
              </a:p>
              <a:p>
                <a:pPr marL="0" indent="0" algn="just">
                  <a:buNone/>
                </a:pPr>
                <a:endParaRPr lang="fr-FR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Arial" charset="0"/>
                            </a:rPr>
                            <m:t>𝑑</m:t>
                          </m:r>
                        </m:num>
                        <m:den>
                          <m: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Arial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Arial" charset="0"/>
                            </a:rPr>
                          </m:ctrlPr>
                        </m:dPr>
                        <m:e>
                          <m:nary>
                            <m:naryPr>
                              <m:ctrlPr>
                                <a:rPr lang="fr-FR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Arial" charset="0"/>
                                </a:rPr>
                              </m:ctrlPr>
                            </m:naryPr>
                            <m:sub>
                              <m:r>
                                <a:rPr lang="fr-FR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Arial" charset="0"/>
                                </a:rPr>
                                <m:t>0</m:t>
                              </m:r>
                            </m:sub>
                            <m:sup>
                              <m:sSup>
                                <m:sSupPr>
                                  <m:ctrlPr>
                                    <a:rPr lang="fr-FR" sz="20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cs typeface="Arial" charset="0"/>
                                    </a:rPr>
                                  </m:ctrlPr>
                                </m:sSupPr>
                                <m:e>
                                  <m:r>
                                    <a:rPr lang="fr-FR" sz="20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cs typeface="Arial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fr-FR" sz="20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cs typeface="Arial" charset="0"/>
                                    </a:rPr>
                                    <m:t>−</m:t>
                                  </m:r>
                                  <m:r>
                                    <a:rPr lang="fr-FR" sz="20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cs typeface="Arial" charset="0"/>
                                    </a:rPr>
                                    <m:t>𝑥</m:t>
                                  </m:r>
                                </m:sup>
                              </m:sSup>
                            </m:sup>
                            <m:e>
                              <m:f>
                                <m:fPr>
                                  <m:ctrlPr>
                                    <a:rPr lang="fr-FR" sz="20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cs typeface="Arial" charset="0"/>
                                    </a:rPr>
                                  </m:ctrlPr>
                                </m:fPr>
                                <m:num>
                                  <m:r>
                                    <a:rPr lang="fr-FR" sz="20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cs typeface="Arial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fr-FR" sz="20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cs typeface="Arial" charset="0"/>
                                    </a:rPr>
                                    <m:t>1+</m:t>
                                  </m:r>
                                  <m:sSup>
                                    <m:sSupPr>
                                      <m:ctrlPr>
                                        <a:rPr lang="fr-FR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  <a:cs typeface="Arial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fr-FR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  <a:cs typeface="Arial" charset="0"/>
                                        </a:rPr>
                                        <m:t>𝑡</m:t>
                                      </m:r>
                                    </m:e>
                                    <m:sup>
                                      <m:r>
                                        <a:rPr lang="fr-FR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  <a:cs typeface="Arial" charset="0"/>
                                        </a:rPr>
                                        <m:t>4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a:rPr lang="fr-FR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Arial" charset="0"/>
                                </a:rPr>
                                <m:t>𝑑𝑡</m:t>
                              </m:r>
                            </m:e>
                          </m:nary>
                        </m:e>
                      </m:d>
                      <m:r>
                        <a:rPr lang="fr-FR" sz="2000" b="0" i="1" smtClean="0">
                          <a:solidFill>
                            <a:schemeClr val="tx1"/>
                          </a:solidFill>
                          <a:latin typeface="Cambria Math"/>
                          <a:cs typeface="Arial" charset="0"/>
                        </a:rPr>
                        <m:t>=</m:t>
                      </m:r>
                      <m:f>
                        <m:fPr>
                          <m:ctrlP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Arial" charset="0"/>
                            </a:rPr>
                            <m:t>1</m:t>
                          </m:r>
                        </m:num>
                        <m:den>
                          <m: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Arial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fr-FR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Arial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fr-FR" sz="20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cs typeface="Arial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fr-FR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  <a:cs typeface="Arial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fr-FR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  <a:cs typeface="Arial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fr-FR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  <a:cs typeface="Arial" charset="0"/>
                                        </a:rPr>
                                        <m:t>−</m:t>
                                      </m:r>
                                      <m:r>
                                        <a:rPr lang="fr-FR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  <a:cs typeface="Arial" charset="0"/>
                                        </a:rPr>
                                        <m:t>𝑥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fr-FR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Arial" charset="0"/>
                                </a:rPr>
                                <m:t>4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Arial" charset="0"/>
                            </a:rPr>
                            <m:t>𝑑</m:t>
                          </m:r>
                        </m:num>
                        <m:den>
                          <m: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Arial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Arial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fr-FR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Arial" charset="0"/>
                                </a:rPr>
                              </m:ctrlPr>
                            </m:sSupPr>
                            <m:e>
                              <m:r>
                                <a:rPr lang="fr-FR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Arial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fr-FR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Arial" charset="0"/>
                                </a:rPr>
                                <m:t>−</m:t>
                              </m:r>
                              <m:r>
                                <a:rPr lang="fr-FR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Arial" charset="0"/>
                                </a:rPr>
                                <m:t>𝑥</m:t>
                              </m:r>
                            </m:sup>
                          </m:sSup>
                        </m:e>
                      </m:d>
                      <m:r>
                        <a:rPr lang="fr-FR" sz="2000" b="0" i="1" smtClean="0">
                          <a:solidFill>
                            <a:schemeClr val="tx1"/>
                          </a:solidFill>
                          <a:latin typeface="Cambria Math"/>
                          <a:cs typeface="Arial" charset="0"/>
                        </a:rPr>
                        <m:t>=</m:t>
                      </m:r>
                      <m:f>
                        <m:fPr>
                          <m:ctrlPr>
                            <a:rPr lang="fr-FR" sz="2000" i="1">
                              <a:solidFill>
                                <a:schemeClr val="tx1"/>
                              </a:solidFill>
                              <a:latin typeface="Cambria Math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Arial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fr-FR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Arial" charset="0"/>
                                </a:rPr>
                              </m:ctrlPr>
                            </m:sSupPr>
                            <m:e>
                              <m:r>
                                <a:rPr lang="fr-FR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Arial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fr-FR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Arial" charset="0"/>
                                </a:rPr>
                                <m:t>−</m:t>
                              </m:r>
                              <m:r>
                                <a:rPr lang="fr-FR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Arial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fr-FR" sz="2000" i="1">
                              <a:solidFill>
                                <a:schemeClr val="tx1"/>
                              </a:solidFill>
                              <a:latin typeface="Cambria Math"/>
                              <a:cs typeface="Arial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fr-FR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Arial" charset="0"/>
                                </a:rPr>
                              </m:ctrlPr>
                            </m:sSupPr>
                            <m:e>
                              <m:r>
                                <a:rPr lang="fr-FR" sz="200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Arial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fr-FR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Arial" charset="0"/>
                                </a:rPr>
                                <m:t>−4</m:t>
                              </m:r>
                              <m:r>
                                <a:rPr lang="fr-FR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Arial" charset="0"/>
                                </a:rPr>
                                <m:t>𝑥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fr-FR" sz="2000" dirty="0" smtClean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0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448710"/>
                <a:ext cx="7991352" cy="5004626"/>
              </a:xfrm>
              <a:prstGeom prst="rect">
                <a:avLst/>
              </a:prstGeom>
              <a:blipFill rotWithShape="1">
                <a:blip r:embed="rId3"/>
                <a:stretch>
                  <a:fillRect l="-840" t="-4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874724"/>
            <a:ext cx="4933280" cy="660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3306962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62830" y="1361082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Integration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by parts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5"/>
              <p:cNvSpPr txBox="1">
                <a:spLocks noChangeArrowheads="1"/>
              </p:cNvSpPr>
              <p:nvPr/>
            </p:nvSpPr>
            <p:spPr>
              <a:xfrm>
                <a:off x="539552" y="1448710"/>
                <a:ext cx="7991352" cy="5004626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Theorem: </a:t>
                </a:r>
                <a:r>
                  <a:rPr lang="en-US" sz="2000" dirty="0" smtClean="0"/>
                  <a:t>If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 smtClean="0"/>
                  <a:t>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𝑔</m:t>
                    </m:r>
                  </m:oMath>
                </a14:m>
                <a:r>
                  <a:rPr lang="en-US" sz="2000" i="1" dirty="0"/>
                  <a:t/>
                </a:r>
                <a:r>
                  <a:rPr lang="en-US" sz="2000" i="1" dirty="0" smtClean="0"/>
                  <a:t/>
                </a:r>
                <a:r>
                  <a:rPr lang="en-US" sz="2000" dirty="0" smtClean="0"/>
                  <a:t>are </a:t>
                </a:r>
                <a:r>
                  <a:rPr lang="en-US" sz="2000" dirty="0"/>
                  <a:t>differentiable functions, then </a:t>
                </a:r>
                <a:endParaRPr lang="en-US" sz="2000" dirty="0" smtClean="0"/>
              </a:p>
              <a:p>
                <a:pPr marL="0" indent="0" algn="just">
                  <a:buNone/>
                </a:pPr>
                <a:endParaRPr lang="en-US" sz="2000" dirty="0"/>
              </a:p>
              <a:p>
                <a:pPr marL="0" indent="0" algn="just">
                  <a:buNone/>
                </a:pPr>
                <a:endParaRPr lang="en-US" sz="2000" dirty="0" smtClean="0"/>
              </a:p>
              <a:p>
                <a:pPr marL="0" indent="0" algn="just"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Proof: 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As</a:t>
                </a: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fr-FR" sz="2000" dirty="0" err="1" smtClean="0">
                    <a:latin typeface="Arial" charset="0"/>
                    <a:cs typeface="Arial" charset="0"/>
                  </a:rPr>
                  <a:t>Therefore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,</a:t>
                </a: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fr-FR" sz="2000" dirty="0" err="1" smtClean="0">
                    <a:latin typeface="Arial" charset="0"/>
                    <a:cs typeface="Arial" charset="0"/>
                  </a:rPr>
                  <a:t>We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conclude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by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rearranging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the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terms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. </a:t>
                </a:r>
                <a:endParaRPr lang="en-US" sz="2000" dirty="0"/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0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448710"/>
                <a:ext cx="7991352" cy="5004626"/>
              </a:xfrm>
              <a:prstGeom prst="rect">
                <a:avLst/>
              </a:prstGeom>
              <a:blipFill rotWithShape="1">
                <a:blip r:embed="rId4"/>
                <a:stretch>
                  <a:fillRect l="-840" t="-487" b="-344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89869570"/>
              </p:ext>
            </p:extLst>
          </p:nvPr>
        </p:nvGraphicFramePr>
        <p:xfrm>
          <a:off x="1979712" y="2708920"/>
          <a:ext cx="3994981" cy="647162"/>
        </p:xfrm>
        <a:graphic>
          <a:graphicData uri="http://schemas.openxmlformats.org/presentationml/2006/ole">
            <p:oleObj spid="_x0000_s16577" name="Equation" r:id="rId5" imgW="2425700" imgH="393700" progId="">
              <p:embed/>
            </p:oleObj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534533645"/>
              </p:ext>
            </p:extLst>
          </p:nvPr>
        </p:nvGraphicFramePr>
        <p:xfrm>
          <a:off x="2038226" y="1988840"/>
          <a:ext cx="5040560" cy="535656"/>
        </p:xfrm>
        <a:graphic>
          <a:graphicData uri="http://schemas.openxmlformats.org/presentationml/2006/ole">
            <p:oleObj spid="_x0000_s16578" name="Equation" r:id="rId6" imgW="2628900" imgH="279400" progId="">
              <p:embed/>
            </p:oleObj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645381908"/>
              </p:ext>
            </p:extLst>
          </p:nvPr>
        </p:nvGraphicFramePr>
        <p:xfrm>
          <a:off x="1546473" y="4581128"/>
          <a:ext cx="5617666" cy="593992"/>
        </p:xfrm>
        <a:graphic>
          <a:graphicData uri="http://schemas.openxmlformats.org/presentationml/2006/ole">
            <p:oleObj spid="_x0000_s16579" name="Equation" r:id="rId7" imgW="2641600" imgH="279400" progId="">
              <p:embed/>
            </p:oleObj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641829559"/>
              </p:ext>
            </p:extLst>
          </p:nvPr>
        </p:nvGraphicFramePr>
        <p:xfrm>
          <a:off x="1547664" y="3859328"/>
          <a:ext cx="5256584" cy="588514"/>
        </p:xfrm>
        <a:graphic>
          <a:graphicData uri="http://schemas.openxmlformats.org/presentationml/2006/ole">
            <p:oleObj spid="_x0000_s16580" name="Equation" r:id="rId8" imgW="2489200" imgH="27940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43604952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62830" y="1361082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Integration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by parts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5"/>
              <p:cNvSpPr txBox="1">
                <a:spLocks noChangeArrowheads="1"/>
              </p:cNvSpPr>
              <p:nvPr/>
            </p:nvSpPr>
            <p:spPr>
              <a:xfrm>
                <a:off x="685104" y="1448710"/>
                <a:ext cx="7991352" cy="5004626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3175" eaLnBrk="1" hangingPunct="1">
                  <a:buFontTx/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Remark: </a:t>
                </a:r>
                <a:r>
                  <a:rPr lang="en-US" sz="2000" dirty="0"/>
                  <a:t>Let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𝑢</m:t>
                    </m:r>
                    <m:r>
                      <a:rPr lang="en-US" sz="2000" i="1" dirty="0" smtClean="0">
                        <a:latin typeface="Cambria Math"/>
                      </a:rPr>
                      <m:t> = </m:t>
                    </m:r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  <m:r>
                      <a:rPr lang="en-US" sz="2000" i="1" dirty="0" smtClean="0">
                        <a:latin typeface="Cambria Math"/>
                      </a:rPr>
                      <m:t>(</m:t>
                    </m:r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</a:rPr>
                      <m:t>) </m:t>
                    </m:r>
                  </m:oMath>
                </a14:m>
                <a:r>
                  <a:rPr lang="en-US" sz="2000" dirty="0"/>
                  <a:t>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𝑣</m:t>
                    </m:r>
                    <m:r>
                      <a:rPr lang="en-US" sz="2000" i="1" dirty="0" smtClean="0">
                        <a:latin typeface="Cambria Math"/>
                      </a:rPr>
                      <m:t> = </m:t>
                    </m:r>
                    <m:r>
                      <a:rPr lang="en-US" sz="2000" i="1" dirty="0" smtClean="0">
                        <a:latin typeface="Cambria Math"/>
                      </a:rPr>
                      <m:t>𝑔</m:t>
                    </m:r>
                    <m:r>
                      <a:rPr lang="en-US" sz="2000" i="1" dirty="0" smtClean="0">
                        <a:latin typeface="Cambria Math"/>
                      </a:rPr>
                      <m:t>(</m:t>
                    </m:r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</a:rPr>
                      <m:t>).</m:t>
                    </m:r>
                  </m:oMath>
                </a14:m>
                <a:endParaRPr lang="en-US" sz="2000" dirty="0" smtClean="0"/>
              </a:p>
              <a:p>
                <a:pPr marL="0" indent="3175" eaLnBrk="1" hangingPunct="1">
                  <a:buFontTx/>
                  <a:buNone/>
                </a:pPr>
                <a:endParaRPr lang="en-US" sz="2000" dirty="0" smtClean="0"/>
              </a:p>
              <a:p>
                <a:pPr eaLnBrk="1" hangingPunct="1"/>
                <a:r>
                  <a:rPr lang="en-US" sz="2000" dirty="0" smtClean="0"/>
                  <a:t>Then</a:t>
                </a:r>
                <a:r>
                  <a:rPr lang="en-US" sz="2000" dirty="0"/>
                  <a:t>, the differentials </a:t>
                </a:r>
                <a:r>
                  <a:rPr lang="en-US" sz="2000" dirty="0" smtClean="0"/>
                  <a:t>are 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𝑑𝑢</m:t>
                    </m:r>
                    <m:r>
                      <a:rPr lang="en-US" sz="2000" i="1" dirty="0" smtClean="0">
                        <a:latin typeface="Cambria Math"/>
                      </a:rPr>
                      <m:t> = </m:t>
                    </m:r>
                    <m:r>
                      <a:rPr lang="en-US" sz="2000" i="1" dirty="0">
                        <a:latin typeface="Cambria Math"/>
                      </a:rPr>
                      <m:t>𝑓</m:t>
                    </m:r>
                    <m:r>
                      <a:rPr lang="fr-FR" sz="2000" b="0" i="1" dirty="0" smtClean="0">
                        <a:latin typeface="Cambria Math"/>
                      </a:rPr>
                      <m:t>′</m:t>
                    </m:r>
                    <m:r>
                      <a:rPr lang="en-US" sz="2000" i="1" dirty="0">
                        <a:latin typeface="Cambria Math"/>
                      </a:rPr>
                      <m:t>(</m:t>
                    </m:r>
                    <m:r>
                      <a:rPr lang="en-US" sz="2000" i="1" dirty="0">
                        <a:latin typeface="Cambria Math"/>
                      </a:rPr>
                      <m:t>𝑥</m:t>
                    </m:r>
                    <m:r>
                      <a:rPr lang="en-US" sz="2000" i="1" dirty="0">
                        <a:latin typeface="Cambria Math"/>
                      </a:rPr>
                      <m:t>) </m:t>
                    </m:r>
                    <m:r>
                      <a:rPr lang="en-US" sz="2000" i="1" dirty="0">
                        <a:latin typeface="Cambria Math"/>
                      </a:rPr>
                      <m:t>𝑑𝑥</m:t>
                    </m:r>
                  </m:oMath>
                </a14:m>
                <a:r>
                  <a:rPr lang="en-US" sz="2000" i="1" dirty="0"/>
                  <a:t/>
                </a:r>
                <a:r>
                  <a:rPr lang="en-US" sz="2000" dirty="0"/>
                  <a:t>and  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𝑑𝑣</m:t>
                    </m:r>
                    <m:r>
                      <a:rPr lang="en-US" sz="2000" i="1" dirty="0" smtClean="0">
                        <a:latin typeface="Cambria Math"/>
                      </a:rPr>
                      <m:t> = </m:t>
                    </m:r>
                    <m:r>
                      <a:rPr lang="en-US" sz="2000" i="1" dirty="0" smtClean="0">
                        <a:latin typeface="Cambria Math"/>
                      </a:rPr>
                      <m:t>𝑔</m:t>
                    </m:r>
                    <m:r>
                      <a:rPr lang="fr-FR" sz="2000" b="0" i="1" dirty="0" smtClean="0">
                        <a:latin typeface="Cambria Math"/>
                      </a:rPr>
                      <m:t>′</m:t>
                    </m:r>
                    <m:r>
                      <a:rPr lang="en-US" sz="2000" i="1" dirty="0" smtClean="0">
                        <a:latin typeface="Cambria Math"/>
                      </a:rPr>
                      <m:t>(</m:t>
                    </m:r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</a:rPr>
                      <m:t>) </m:t>
                    </m:r>
                    <m:r>
                      <a:rPr lang="en-US" sz="2000" i="1" dirty="0" smtClean="0">
                        <a:latin typeface="Cambria Math"/>
                      </a:rPr>
                      <m:t>𝑑𝑥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pPr eaLnBrk="1" hangingPunct="1"/>
                <a:endParaRPr lang="en-US" sz="2000" dirty="0"/>
              </a:p>
              <a:p>
                <a:pPr eaLnBrk="1" hangingPunct="1"/>
                <a:r>
                  <a:rPr lang="en-US" sz="2000" dirty="0"/>
                  <a:t>Thus, by the </a:t>
                </a:r>
                <a:r>
                  <a:rPr lang="en-US" sz="2000" dirty="0" smtClean="0"/>
                  <a:t>substitution rule, the </a:t>
                </a:r>
                <a:r>
                  <a:rPr lang="en-US" sz="2000" dirty="0"/>
                  <a:t>formula for integration by parts becomes:</a:t>
                </a:r>
              </a:p>
              <a:p>
                <a:pPr eaLnBrk="1" hangingPunct="1"/>
                <a:endParaRPr lang="en-US" sz="2000" dirty="0"/>
              </a:p>
              <a:p>
                <a:pPr marL="0" indent="3175" eaLnBrk="1" hangingPunct="1">
                  <a:buFontTx/>
                  <a:buNone/>
                </a:pPr>
                <a:endParaRPr lang="fr-FR" sz="20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0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104" y="1448710"/>
                <a:ext cx="7991352" cy="5004626"/>
              </a:xfrm>
              <a:prstGeom prst="rect">
                <a:avLst/>
              </a:prstGeom>
              <a:blipFill rotWithShape="1">
                <a:blip r:embed="rId4"/>
                <a:stretch>
                  <a:fillRect l="-686" t="-4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74027316"/>
              </p:ext>
            </p:extLst>
          </p:nvPr>
        </p:nvGraphicFramePr>
        <p:xfrm>
          <a:off x="2702408" y="3429000"/>
          <a:ext cx="2733688" cy="669328"/>
        </p:xfrm>
        <a:graphic>
          <a:graphicData uri="http://schemas.openxmlformats.org/presentationml/2006/ole">
            <p:oleObj spid="_x0000_s17454" name="Equation" r:id="rId5" imgW="1143000" imgH="27940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45089741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62830" y="1361082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Integration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by parts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5"/>
              <p:cNvSpPr txBox="1">
                <a:spLocks noChangeArrowheads="1"/>
              </p:cNvSpPr>
              <p:nvPr/>
            </p:nvSpPr>
            <p:spPr>
              <a:xfrm>
                <a:off x="685104" y="1448710"/>
                <a:ext cx="7991352" cy="5004626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3175" eaLnBrk="1" hangingPunct="1">
                  <a:buFontTx/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Example:</a:t>
                </a:r>
                <a:r>
                  <a:rPr lang="en-US" sz="2000" dirty="0"/>
                  <a:t>Find </a:t>
                </a:r>
                <a14:m>
                  <m:oMath xmlns:m="http://schemas.openxmlformats.org/officeDocument/2006/math">
                    <m:r>
                      <a:rPr lang="en-US" sz="2000" b="1" i="1" dirty="0" smtClean="0">
                        <a:latin typeface="Cambria Math"/>
                        <a:cs typeface="Arial" charset="0"/>
                      </a:rPr>
                      <m:t>∫ </m:t>
                    </m:r>
                    <m:r>
                      <a:rPr lang="en-US" sz="2000" i="1" dirty="0">
                        <a:latin typeface="Cambria Math"/>
                      </a:rPr>
                      <m:t>𝑥</m:t>
                    </m:r>
                    <m:r>
                      <a:rPr lang="en-US" sz="2000" i="1" dirty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2000" i="1" dirty="0">
                        <a:latin typeface="Cambria Math"/>
                      </a:rPr>
                      <m:t>sin</m:t>
                    </m:r>
                    <m:r>
                      <a:rPr lang="en-US" sz="2000" i="1" dirty="0">
                        <a:latin typeface="Cambria Math"/>
                      </a:rPr>
                      <m:t>⁡</m:t>
                    </m:r>
                    <m:r>
                      <a:rPr lang="en-US" sz="2000" i="1" dirty="0">
                        <a:latin typeface="Cambria Math"/>
                      </a:rPr>
                      <m:t>𝑥</m:t>
                    </m:r>
                    <m:r>
                      <a:rPr lang="en-US" sz="2000" i="1" dirty="0">
                        <a:latin typeface="Cambria Math"/>
                      </a:rPr>
                      <m:t> </m:t>
                    </m:r>
                    <m:r>
                      <a:rPr lang="en-US" sz="2000" i="1" dirty="0">
                        <a:latin typeface="Cambria Math"/>
                      </a:rPr>
                      <m:t>𝑑𝑥</m:t>
                    </m:r>
                  </m:oMath>
                </a14:m>
                <a:endParaRPr lang="en-US" sz="2000" dirty="0"/>
              </a:p>
              <a:p>
                <a:pPr marL="0" lvl="1" indent="0"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Solution: </a:t>
                </a:r>
                <a:r>
                  <a:rPr lang="en-US" sz="2000" dirty="0" smtClean="0"/>
                  <a:t>Suppose </a:t>
                </a:r>
                <a:r>
                  <a:rPr lang="en-US" sz="2000" dirty="0"/>
                  <a:t>we choose </a:t>
                </a:r>
                <a:endParaRPr lang="en-US" sz="2000" dirty="0" smtClean="0"/>
              </a:p>
              <a:p>
                <a:pPr marL="342900" lvl="1" indent="-342900"/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  <m:r>
                      <a:rPr lang="en-US" sz="2000" i="1" dirty="0" smtClean="0">
                        <a:latin typeface="Cambria Math"/>
                      </a:rPr>
                      <m:t>(</m:t>
                    </m:r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dirty="0">
                        <a:latin typeface="Cambria Math"/>
                      </a:rPr>
                      <m:t>) = </m:t>
                    </m:r>
                    <m:r>
                      <a:rPr lang="en-US" sz="2000" i="1" dirty="0">
                        <a:latin typeface="Cambria Math"/>
                      </a:rPr>
                      <m:t>𝑥</m:t>
                    </m:r>
                    <m:r>
                      <a:rPr lang="en-US" sz="2000" i="1" dirty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/>
                  <a:t/>
                </a:r>
              </a:p>
              <a:p>
                <a:pPr marL="342900" lvl="1" indent="-342900"/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𝑔</m:t>
                    </m:r>
                    <m:r>
                      <a:rPr lang="fr-FR" sz="2000" b="0" i="1" dirty="0" smtClean="0">
                        <a:latin typeface="Cambria Math"/>
                      </a:rPr>
                      <m:t>′</m:t>
                    </m:r>
                    <m:r>
                      <a:rPr lang="en-US" sz="2000" i="1" dirty="0">
                        <a:latin typeface="Cambria Math"/>
                      </a:rPr>
                      <m:t>(</m:t>
                    </m:r>
                    <m:r>
                      <a:rPr lang="en-US" sz="2000" i="1" dirty="0">
                        <a:latin typeface="Cambria Math"/>
                      </a:rPr>
                      <m:t>𝑥</m:t>
                    </m:r>
                    <m:r>
                      <a:rPr lang="en-US" sz="2000" i="1" dirty="0">
                        <a:latin typeface="Cambria Math"/>
                      </a:rPr>
                      <m:t>) = </m:t>
                    </m:r>
                    <m:r>
                      <m:rPr>
                        <m:sty m:val="p"/>
                      </m:rPr>
                      <a:rPr lang="en-US" sz="2000" i="1" dirty="0">
                        <a:latin typeface="Cambria Math"/>
                      </a:rPr>
                      <m:t>sin</m:t>
                    </m:r>
                    <m:r>
                      <a:rPr lang="en-US" sz="2000" i="1" dirty="0">
                        <a:latin typeface="Cambria Math"/>
                      </a:rPr>
                      <m:t>⁡</m:t>
                    </m:r>
                    <m:r>
                      <a:rPr lang="en-US" sz="2000" i="1" dirty="0">
                        <a:latin typeface="Cambria Math"/>
                      </a:rPr>
                      <m:t>𝑥</m:t>
                    </m:r>
                  </m:oMath>
                </a14:m>
                <a:endParaRPr lang="en-US" sz="2000" dirty="0" smtClean="0"/>
              </a:p>
              <a:p>
                <a:pPr marL="342900" lvl="1" indent="-342900"/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  <m:r>
                      <a:rPr lang="en-US" sz="2000" i="1" dirty="0" smtClean="0">
                        <a:latin typeface="Cambria Math"/>
                      </a:rPr>
                      <m:t>′(</m:t>
                    </m:r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</a:rPr>
                      <m:t>) = 1 </m:t>
                    </m:r>
                  </m:oMath>
                </a14:m>
                <a:r>
                  <a:rPr lang="en-US" sz="2000" dirty="0" smtClean="0"/>
                  <a:t/>
                </a:r>
              </a:p>
              <a:p>
                <a:pPr marL="342900" lvl="1" indent="-342900"/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𝑔</m:t>
                    </m:r>
                    <m:r>
                      <a:rPr lang="en-US" sz="2000" i="1" dirty="0" smtClean="0">
                        <a:latin typeface="Cambria Math"/>
                      </a:rPr>
                      <m:t>(</m:t>
                    </m:r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</a:rPr>
                      <m:t>) =  –</m:t>
                    </m:r>
                    <m:r>
                      <m:rPr>
                        <m:sty m:val="p"/>
                      </m:rPr>
                      <a:rPr lang="en-US" sz="2000" i="1" dirty="0" smtClean="0">
                        <a:latin typeface="Cambria Math"/>
                      </a:rPr>
                      <m:t>cos</m:t>
                    </m:r>
                    <m:r>
                      <a:rPr lang="en-US" sz="2000" i="1" dirty="0" smtClean="0">
                        <a:latin typeface="Cambria Math"/>
                      </a:rPr>
                      <m:t>⁡</m:t>
                    </m:r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</a:rPr>
                      <m:t>.</m:t>
                    </m:r>
                  </m:oMath>
                </a14:m>
                <a:endParaRPr lang="en-US" sz="2000" dirty="0" smtClean="0"/>
              </a:p>
              <a:p>
                <a:pPr marL="342900" lvl="1" indent="-342900"/>
                <a:r>
                  <a:rPr lang="en-US" sz="2000" dirty="0" smtClean="0"/>
                  <a:t>For</a:t>
                </a:r>
                <a:r>
                  <a:rPr lang="en-US" sz="2000" i="1" dirty="0" smtClean="0"/>
                  <a:t/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𝑔</m:t>
                    </m:r>
                  </m:oMath>
                </a14:m>
                <a:r>
                  <a:rPr lang="en-US" sz="2000" dirty="0"/>
                  <a:t>, we can choose any </a:t>
                </a:r>
                <a:r>
                  <a:rPr lang="en-US" sz="2000" dirty="0" err="1"/>
                  <a:t>antiderivative</a:t>
                </a:r>
                <a:r>
                  <a:rPr lang="en-US" sz="2000" dirty="0"/>
                  <a:t> of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𝑔</m:t>
                    </m:r>
                    <m:r>
                      <a:rPr lang="fr-FR" sz="2000" b="0" i="1" dirty="0" smtClean="0">
                        <a:latin typeface="Cambria Math"/>
                      </a:rPr>
                      <m:t>′</m:t>
                    </m:r>
                  </m:oMath>
                </a14:m>
                <a:r>
                  <a:rPr lang="en-US" sz="2000" i="1" dirty="0"/>
                  <a:t>.</a:t>
                </a: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0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104" y="1448710"/>
                <a:ext cx="7991352" cy="5004626"/>
              </a:xfrm>
              <a:prstGeom prst="rect">
                <a:avLst/>
              </a:prstGeom>
              <a:blipFill rotWithShape="1">
                <a:blip r:embed="rId4"/>
                <a:stretch>
                  <a:fillRect l="-763" t="-365" b="-63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670485006"/>
              </p:ext>
            </p:extLst>
          </p:nvPr>
        </p:nvGraphicFramePr>
        <p:xfrm>
          <a:off x="1403648" y="4293096"/>
          <a:ext cx="4248472" cy="1967931"/>
        </p:xfrm>
        <a:graphic>
          <a:graphicData uri="http://schemas.openxmlformats.org/presentationml/2006/ole">
            <p:oleObj spid="_x0000_s18475" name="Equation" r:id="rId5" imgW="2413000" imgH="111760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65447550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62830" y="1361082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Integration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by parts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5"/>
              <p:cNvSpPr txBox="1">
                <a:spLocks noChangeArrowheads="1"/>
              </p:cNvSpPr>
              <p:nvPr/>
            </p:nvSpPr>
            <p:spPr>
              <a:xfrm>
                <a:off x="685104" y="1448710"/>
                <a:ext cx="7991352" cy="5004626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3175" eaLnBrk="1" hangingPunct="1">
                  <a:buFontTx/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Example:</a:t>
                </a:r>
                <a:r>
                  <a:rPr lang="en-US" sz="2000" dirty="0"/>
                  <a:t>Find </a:t>
                </a:r>
                <a14:m>
                  <m:oMath xmlns:m="http://schemas.openxmlformats.org/officeDocument/2006/math">
                    <m:r>
                      <a:rPr lang="en-US" sz="2000" b="1" i="1" dirty="0" smtClean="0">
                        <a:latin typeface="Cambria Math"/>
                        <a:cs typeface="Arial" charset="0"/>
                      </a:rPr>
                      <m:t>∫ </m:t>
                    </m:r>
                    <m:r>
                      <a:rPr lang="en-US" sz="2000" i="1" dirty="0">
                        <a:latin typeface="Cambria Math"/>
                      </a:rPr>
                      <m:t>𝑥</m:t>
                    </m:r>
                    <m:r>
                      <a:rPr lang="en-US" sz="2000" i="1" dirty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2000" i="1" dirty="0">
                        <a:latin typeface="Cambria Math"/>
                      </a:rPr>
                      <m:t>sin</m:t>
                    </m:r>
                    <m:r>
                      <a:rPr lang="en-US" sz="2000" i="1" dirty="0">
                        <a:latin typeface="Cambria Math"/>
                      </a:rPr>
                      <m:t>⁡</m:t>
                    </m:r>
                    <m:r>
                      <a:rPr lang="en-US" sz="2000" i="1" dirty="0">
                        <a:latin typeface="Cambria Math"/>
                      </a:rPr>
                      <m:t>𝑥</m:t>
                    </m:r>
                    <m:r>
                      <a:rPr lang="en-US" sz="2000" i="1" dirty="0">
                        <a:latin typeface="Cambria Math"/>
                      </a:rPr>
                      <m:t> </m:t>
                    </m:r>
                    <m:r>
                      <a:rPr lang="en-US" sz="2000" i="1" dirty="0">
                        <a:latin typeface="Cambria Math"/>
                      </a:rPr>
                      <m:t>𝑑𝑥</m:t>
                    </m:r>
                  </m:oMath>
                </a14:m>
                <a:endParaRPr lang="en-US" sz="2000" dirty="0"/>
              </a:p>
              <a:p>
                <a:pPr marL="0" lvl="1" indent="0"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Alternative: </a:t>
                </a:r>
                <a:r>
                  <a:rPr lang="en-US" sz="2000" dirty="0" smtClean="0"/>
                  <a:t>Suppose </a:t>
                </a:r>
                <a:r>
                  <a:rPr lang="en-US" sz="2000" dirty="0"/>
                  <a:t>we choose </a:t>
                </a:r>
                <a:endParaRPr lang="en-US" sz="2000" dirty="0" smtClean="0"/>
              </a:p>
              <a:p>
                <a:pPr marL="342900" lvl="1" indent="-342900"/>
                <a14:m>
                  <m:oMath xmlns:m="http://schemas.openxmlformats.org/officeDocument/2006/math">
                    <m:r>
                      <a:rPr lang="fr-FR" sz="2000" b="0" i="1" dirty="0" smtClean="0">
                        <a:latin typeface="Cambria Math"/>
                      </a:rPr>
                      <m:t>𝑢</m:t>
                    </m:r>
                    <m:r>
                      <a:rPr lang="fr-FR" sz="2000" b="0" i="1" dirty="0" smtClean="0">
                        <a:latin typeface="Cambria Math"/>
                      </a:rPr>
                      <m:t>= </m:t>
                    </m:r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00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i="1" dirty="0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000" i="1" dirty="0">
                        <a:latin typeface="Cambria Math"/>
                      </a:rPr>
                      <m:t>= </m:t>
                    </m:r>
                    <m:r>
                      <a:rPr lang="en-US" sz="2000" i="1" dirty="0">
                        <a:latin typeface="Cambria Math"/>
                      </a:rPr>
                      <m:t>𝑥</m:t>
                    </m:r>
                    <m:r>
                      <a:rPr lang="fr-FR" sz="2000" b="0" i="1" dirty="0" smtClean="0">
                        <a:latin typeface="Cambria Math"/>
                      </a:rPr>
                      <m:t>⇒</m:t>
                    </m:r>
                    <m:r>
                      <a:rPr lang="fr-FR" sz="2000" b="0" i="1" dirty="0" smtClean="0">
                        <a:latin typeface="Cambria Math"/>
                      </a:rPr>
                      <m:t>𝑑𝑢</m:t>
                    </m:r>
                    <m:r>
                      <a:rPr lang="fr-FR" sz="2000" b="0" i="1" dirty="0" smtClean="0">
                        <a:latin typeface="Cambria Math"/>
                      </a:rPr>
                      <m:t>=</m:t>
                    </m:r>
                    <m:r>
                      <a:rPr lang="fr-FR" sz="2000" b="0" i="1" dirty="0" smtClean="0">
                        <a:latin typeface="Cambria Math"/>
                      </a:rPr>
                      <m:t>𝑑𝑥</m:t>
                    </m:r>
                    <m:r>
                      <a:rPr lang="en-US" sz="2000" i="1" dirty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/>
                  <a:t/>
                </a:r>
              </a:p>
              <a:p>
                <a:pPr marL="342900" lvl="1" indent="-342900"/>
                <a14:m>
                  <m:oMath xmlns:m="http://schemas.openxmlformats.org/officeDocument/2006/math">
                    <m:r>
                      <a:rPr lang="fr-FR" sz="2000" b="0" i="1" dirty="0" smtClean="0">
                        <a:latin typeface="Cambria Math"/>
                      </a:rPr>
                      <m:t>𝑑𝑣</m:t>
                    </m:r>
                    <m:r>
                      <a:rPr lang="fr-FR" sz="2000" b="0" i="1" dirty="0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i="1" dirty="0" smtClean="0">
                            <a:latin typeface="Cambria Math"/>
                          </a:rPr>
                          <m:t>𝑔</m:t>
                        </m:r>
                      </m:e>
                      <m:sup>
                        <m:r>
                          <a:rPr lang="fr-FR" sz="2000" b="0" i="1" dirty="0" smtClean="0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2000" b="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i="1" dirty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000" b="0" i="1" dirty="0" smtClean="0">
                        <a:latin typeface="Cambria Math"/>
                      </a:rPr>
                      <m:t>𝑑𝑥</m:t>
                    </m:r>
                    <m:r>
                      <a:rPr lang="en-US" sz="2000" i="1" dirty="0">
                        <a:latin typeface="Cambria Math"/>
                      </a:rPr>
                      <m:t> =</m:t>
                    </m:r>
                    <m:func>
                      <m:funcPr>
                        <m:ctrlPr>
                          <a:rPr lang="en-US" sz="2000" i="1" dirty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000" i="0" dirty="0"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en-US" sz="2000" i="1" dirty="0">
                            <a:latin typeface="Cambria Math"/>
                          </a:rPr>
                          <m:t>𝑥</m:t>
                        </m:r>
                        <m:r>
                          <a:rPr lang="fr-FR" sz="2000" b="0" i="1" dirty="0" smtClean="0">
                            <a:latin typeface="Cambria Math"/>
                          </a:rPr>
                          <m:t>𝑑𝑥</m:t>
                        </m:r>
                      </m:e>
                    </m:func>
                    <m:r>
                      <a:rPr lang="fr-FR" sz="2000" b="0" i="0" dirty="0" smtClean="0">
                        <a:latin typeface="Cambria Math"/>
                      </a:rPr>
                      <m:t>⇒</m:t>
                    </m:r>
                    <m:r>
                      <m:rPr>
                        <m:sty m:val="p"/>
                      </m:rPr>
                      <a:rPr lang="fr-FR" sz="2000" b="0" i="0" dirty="0" smtClean="0">
                        <a:latin typeface="Cambria Math"/>
                      </a:rPr>
                      <m:t>v</m:t>
                    </m:r>
                    <m:r>
                      <a:rPr lang="fr-FR" sz="2000" b="0" i="0" dirty="0" smtClean="0">
                        <a:latin typeface="Cambria Math"/>
                      </a:rPr>
                      <m:t>=−</m:t>
                    </m:r>
                    <m:r>
                      <m:rPr>
                        <m:sty m:val="p"/>
                      </m:rPr>
                      <a:rPr lang="fr-FR" sz="2000" b="0" i="0" dirty="0" smtClean="0">
                        <a:latin typeface="Cambria Math"/>
                      </a:rPr>
                      <m:t>cos</m:t>
                    </m:r>
                    <m:r>
                      <a:rPr lang="fr-FR" sz="2000" b="0" i="0" dirty="0" smtClean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fr-FR" sz="2000" b="0" i="0" dirty="0" smtClean="0">
                        <a:latin typeface="Cambria Math"/>
                      </a:rPr>
                      <m:t>x</m:t>
                    </m:r>
                  </m:oMath>
                </a14:m>
                <a:endParaRPr lang="en-US" sz="2000" dirty="0" smtClean="0"/>
              </a:p>
              <a:p>
                <a:pPr marL="0" indent="0" algn="just">
                  <a:buNone/>
                </a:pPr>
                <a:endParaRPr lang="fr-FR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0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104" y="1448710"/>
                <a:ext cx="7991352" cy="5004626"/>
              </a:xfrm>
              <a:prstGeom prst="rect">
                <a:avLst/>
              </a:prstGeom>
              <a:blipFill rotWithShape="1">
                <a:blip r:embed="rId4"/>
                <a:stretch>
                  <a:fillRect l="-763" t="-3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19807742"/>
              </p:ext>
            </p:extLst>
          </p:nvPr>
        </p:nvGraphicFramePr>
        <p:xfrm>
          <a:off x="899592" y="3122930"/>
          <a:ext cx="5810039" cy="1746229"/>
        </p:xfrm>
        <a:graphic>
          <a:graphicData uri="http://schemas.openxmlformats.org/presentationml/2006/ole">
            <p:oleObj spid="_x0000_s19499" name="Equation" r:id="rId5" imgW="3124200" imgH="93980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0134289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62830" y="1361082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Integration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by parts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5"/>
              <p:cNvSpPr txBox="1">
                <a:spLocks noChangeArrowheads="1"/>
              </p:cNvSpPr>
              <p:nvPr/>
            </p:nvSpPr>
            <p:spPr>
              <a:xfrm>
                <a:off x="685104" y="1448710"/>
                <a:ext cx="7991352" cy="5004626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3175" algn="just" eaLnBrk="1" hangingPunct="1"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Remark:</a:t>
                </a:r>
                <a:r>
                  <a:rPr lang="en-US" sz="2000" dirty="0"/>
                  <a:t/>
                </a:r>
                <a:r>
                  <a:rPr lang="en-US" sz="2000" dirty="0" smtClean="0"/>
                  <a:t>Our </a:t>
                </a:r>
                <a:r>
                  <a:rPr lang="en-US" sz="2000" dirty="0"/>
                  <a:t>aim in using integration by parts is </a:t>
                </a:r>
                <a:r>
                  <a:rPr lang="en-US" sz="2000" dirty="0" smtClean="0"/>
                  <a:t>to </a:t>
                </a:r>
                <a:r>
                  <a:rPr lang="en-US" sz="2000" dirty="0"/>
                  <a:t>obtain a </a:t>
                </a:r>
                <a:r>
                  <a:rPr lang="en-US" sz="2000" dirty="0" smtClean="0"/>
                  <a:t>simpler integral </a:t>
                </a:r>
                <a:r>
                  <a:rPr lang="en-US" sz="2000" dirty="0"/>
                  <a:t>than the one </a:t>
                </a:r>
                <a:r>
                  <a:rPr lang="en-US" sz="2000" dirty="0" smtClean="0"/>
                  <a:t>we </a:t>
                </a:r>
                <a:r>
                  <a:rPr lang="en-US" sz="2000" dirty="0"/>
                  <a:t>started with</a:t>
                </a:r>
                <a:r>
                  <a:rPr lang="en-US" sz="2000" dirty="0" smtClean="0"/>
                  <a:t>.</a:t>
                </a:r>
              </a:p>
              <a:p>
                <a:pPr marL="0" indent="3175" algn="just" eaLnBrk="1" hangingPunct="1">
                  <a:buNone/>
                </a:pPr>
                <a:endParaRPr lang="en-US" sz="2000" dirty="0"/>
              </a:p>
              <a:p>
                <a:pPr algn="just" eaLnBrk="1" hangingPunct="1"/>
                <a:r>
                  <a:rPr lang="en-US" sz="2000" dirty="0"/>
                  <a:t>Thus, in </a:t>
                </a:r>
                <a:r>
                  <a:rPr lang="en-US" sz="2000" dirty="0" smtClean="0"/>
                  <a:t>previous example, </a:t>
                </a:r>
                <a:r>
                  <a:rPr lang="en-US" sz="2000" dirty="0"/>
                  <a:t>we started with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∫ </m:t>
                    </m:r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2000" i="1" dirty="0" smtClean="0">
                        <a:latin typeface="Cambria Math"/>
                      </a:rPr>
                      <m:t>sin</m:t>
                    </m:r>
                    <m:r>
                      <a:rPr lang="en-US" sz="2000" i="1" dirty="0" smtClean="0">
                        <a:latin typeface="Cambria Math"/>
                      </a:rPr>
                      <m:t>⁡</m:t>
                    </m:r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</a:rPr>
                      <m:t> </m:t>
                    </m:r>
                    <m:r>
                      <a:rPr lang="en-US" sz="2000" i="1" dirty="0" smtClean="0">
                        <a:latin typeface="Cambria Math"/>
                      </a:rPr>
                      <m:t>𝑑𝑥</m:t>
                    </m:r>
                    <m:r>
                      <a:rPr lang="en-US" sz="2000" i="1" dirty="0" smtClean="0">
                        <a:latin typeface="Cambria Math"/>
                      </a:rPr>
                      <m:t> </m:t>
                    </m:r>
                    <m:r>
                      <a:rPr lang="fr-FR" sz="2000" b="0" i="0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/>
                  <a:t>and </a:t>
                </a:r>
                <a:r>
                  <a:rPr lang="en-US" sz="2000" dirty="0"/>
                  <a:t>expressed it in terms of the simpler integral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∫ </m:t>
                    </m:r>
                    <m:r>
                      <m:rPr>
                        <m:sty m:val="p"/>
                      </m:rPr>
                      <a:rPr lang="en-US" sz="2000" i="1" dirty="0" err="1">
                        <a:latin typeface="Cambria Math"/>
                      </a:rPr>
                      <m:t>cos</m:t>
                    </m:r>
                    <m:r>
                      <a:rPr lang="en-US" sz="2000" i="1" dirty="0">
                        <a:latin typeface="Cambria Math"/>
                      </a:rPr>
                      <m:t>⁡</m:t>
                    </m:r>
                    <m:r>
                      <a:rPr lang="en-US" sz="2000" i="1" dirty="0">
                        <a:latin typeface="Cambria Math"/>
                      </a:rPr>
                      <m:t>𝑥</m:t>
                    </m:r>
                    <m:r>
                      <a:rPr lang="en-US" sz="2000" i="1" dirty="0">
                        <a:latin typeface="Cambria Math"/>
                      </a:rPr>
                      <m:t> </m:t>
                    </m:r>
                    <m:r>
                      <a:rPr lang="en-US" sz="2000" i="1" dirty="0">
                        <a:latin typeface="Cambria Math"/>
                      </a:rPr>
                      <m:t>𝑑𝑥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pPr algn="just" eaLnBrk="1" hangingPunct="1"/>
                <a:r>
                  <a:rPr lang="en-US" sz="2000" dirty="0" smtClean="0"/>
                  <a:t>If </a:t>
                </a:r>
                <a:r>
                  <a:rPr lang="en-US" sz="2000" dirty="0"/>
                  <a:t>we had instead chosen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𝑢</m:t>
                    </m:r>
                    <m:r>
                      <a:rPr lang="en-US" sz="2000" i="1" dirty="0" smtClean="0">
                        <a:latin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US" sz="2000" i="1" dirty="0" smtClean="0">
                        <a:latin typeface="Cambria Math"/>
                      </a:rPr>
                      <m:t>sin</m:t>
                    </m:r>
                    <m:r>
                      <a:rPr lang="en-US" sz="2000" i="1" dirty="0" smtClean="0">
                        <a:latin typeface="Cambria Math"/>
                      </a:rPr>
                      <m:t>⁡</m:t>
                    </m:r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000" i="1" dirty="0"/>
                  <a:t/>
                </a:r>
                <a:r>
                  <a:rPr lang="en-US" sz="2000" dirty="0"/>
                  <a:t>and </a:t>
                </a:r>
                <a:r>
                  <a:rPr lang="en-US" sz="2000" dirty="0" smtClean="0"/>
                  <a:t/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𝑑𝑣</m:t>
                    </m:r>
                    <m:r>
                      <a:rPr lang="en-US" sz="2000" i="1" dirty="0">
                        <a:latin typeface="Cambria Math"/>
                      </a:rPr>
                      <m:t>=</m:t>
                    </m:r>
                    <m:r>
                      <a:rPr lang="en-US" sz="2000" i="1" dirty="0">
                        <a:latin typeface="Cambria Math"/>
                      </a:rPr>
                      <m:t>𝑥</m:t>
                    </m:r>
                    <m:r>
                      <a:rPr lang="en-US" sz="2000" i="1" dirty="0">
                        <a:latin typeface="Cambria Math"/>
                      </a:rPr>
                      <m:t> </m:t>
                    </m:r>
                    <m:r>
                      <a:rPr lang="en-US" sz="2000" i="1" dirty="0">
                        <a:latin typeface="Cambria Math"/>
                      </a:rPr>
                      <m:t>𝑑𝑥</m:t>
                    </m:r>
                    <m:r>
                      <a:rPr lang="en-US" sz="2000" i="1" dirty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/>
                  <a:t>, then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𝑑𝑢</m:t>
                    </m:r>
                    <m:r>
                      <a:rPr lang="en-US" sz="2000" i="1" dirty="0" smtClean="0">
                        <a:latin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US" sz="2000" i="1" dirty="0" err="1">
                        <a:latin typeface="Cambria Math"/>
                      </a:rPr>
                      <m:t>cos</m:t>
                    </m:r>
                    <m:r>
                      <a:rPr lang="en-US" sz="2000" i="1" dirty="0">
                        <a:latin typeface="Cambria Math"/>
                      </a:rPr>
                      <m:t>⁡</m:t>
                    </m:r>
                    <m:r>
                      <a:rPr lang="en-US" sz="2000" i="1" dirty="0">
                        <a:latin typeface="Cambria Math"/>
                      </a:rPr>
                      <m:t>𝑥</m:t>
                    </m:r>
                    <m:r>
                      <a:rPr lang="en-US" sz="2000" i="1" dirty="0">
                        <a:latin typeface="Cambria Math"/>
                      </a:rPr>
                      <m:t> </m:t>
                    </m:r>
                    <m:r>
                      <a:rPr lang="en-US" sz="2000" i="1" dirty="0">
                        <a:latin typeface="Cambria Math"/>
                      </a:rPr>
                      <m:t>𝑑𝑥</m:t>
                    </m:r>
                    <m:r>
                      <a:rPr lang="en-US" sz="2000" i="1" dirty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/>
                  <a:t>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𝑣</m:t>
                    </m:r>
                    <m:r>
                      <a:rPr lang="en-US" sz="2000" i="1" dirty="0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00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i="1" dirty="0" smtClean="0">
                            <a:latin typeface="Cambria Math"/>
                          </a:rPr>
                          <m:t>𝑥</m:t>
                        </m:r>
                        <m:r>
                          <a:rPr lang="en-US" sz="2000" i="1" baseline="30000" dirty="0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en-US" sz="2000" i="1" dirty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000" dirty="0" smtClean="0"/>
                  <a:t>. So</a:t>
                </a:r>
                <a:r>
                  <a:rPr lang="en-US" sz="2000" dirty="0"/>
                  <a:t>, integration by parts gives</a:t>
                </a:r>
                <a:r>
                  <a:rPr lang="en-US" sz="2000" dirty="0" smtClean="0"/>
                  <a:t>:</a:t>
                </a:r>
              </a:p>
              <a:p>
                <a:pPr algn="just" eaLnBrk="1" hangingPunct="1"/>
                <a:endParaRPr lang="en-US" sz="2000" dirty="0"/>
              </a:p>
              <a:p>
                <a:pPr algn="just" eaLnBrk="1" hangingPunct="1"/>
                <a:endParaRPr lang="en-US" sz="2000" dirty="0" smtClean="0"/>
              </a:p>
              <a:p>
                <a:pPr algn="just" eaLnBrk="1" hangingPunct="1"/>
                <a:r>
                  <a:rPr lang="en-US" sz="2000" dirty="0"/>
                  <a:t>Although this is true, </a:t>
                </a:r>
                <a14:m>
                  <m:oMath xmlns:m="http://schemas.openxmlformats.org/officeDocument/2006/math">
                    <m:nary>
                      <m:naryPr>
                        <m:subHide m:val="on"/>
                        <m:supHide m:val="on"/>
                        <m:ctrlPr>
                          <a:rPr lang="en-US" sz="2000" i="1" dirty="0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fr-FR" sz="2000" i="1" dirty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000" i="1" dirty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000" i="1" dirty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func>
                          <m:funcPr>
                            <m:ctrlPr>
                              <a:rPr lang="en-US" sz="2000" i="1" dirty="0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000" i="0" dirty="0">
                                <a:latin typeface="Cambria Math"/>
                              </a:rPr>
                              <m:t>cos</m:t>
                            </m:r>
                          </m:fName>
                          <m:e>
                            <m:r>
                              <a:rPr lang="en-US" sz="2000" i="1" dirty="0">
                                <a:latin typeface="Cambria Math"/>
                              </a:rPr>
                              <m:t>𝑥</m:t>
                            </m:r>
                          </m:e>
                        </m:func>
                        <m:r>
                          <a:rPr lang="en-US" sz="2000" i="1" dirty="0">
                            <a:latin typeface="Cambria Math"/>
                          </a:rPr>
                          <m:t>𝑑𝑥</m:t>
                        </m:r>
                        <m:r>
                          <a:rPr lang="fr-FR" sz="2000" b="0" i="1" dirty="0" smtClean="0">
                            <a:latin typeface="Cambria Math"/>
                          </a:rPr>
                          <m:t> </m:t>
                        </m:r>
                      </m:e>
                    </m:nary>
                  </m:oMath>
                </a14:m>
                <a:r>
                  <a:rPr lang="en-US" sz="2000" dirty="0"/>
                  <a:t>is a more difficult integral than the one we started with.</a:t>
                </a:r>
              </a:p>
              <a:p>
                <a:pPr algn="just" eaLnBrk="1" hangingPunct="1"/>
                <a:endParaRPr lang="en-US" sz="2000" dirty="0" smtClean="0"/>
              </a:p>
              <a:p>
                <a:pPr algn="just" eaLnBrk="1" hangingPunct="1"/>
                <a:endParaRPr lang="en-US" sz="2000" dirty="0"/>
              </a:p>
              <a:p>
                <a:pPr algn="just" eaLnBrk="1" hangingPunct="1"/>
                <a:endParaRPr lang="en-US" sz="2000" dirty="0" smtClean="0"/>
              </a:p>
              <a:p>
                <a:pPr marL="0" indent="3175" eaLnBrk="1" hangingPunct="1">
                  <a:buFontTx/>
                  <a:buNone/>
                </a:pPr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0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104" y="1448710"/>
                <a:ext cx="7991352" cy="5004626"/>
              </a:xfrm>
              <a:prstGeom prst="rect">
                <a:avLst/>
              </a:prstGeom>
              <a:blipFill rotWithShape="1">
                <a:blip r:embed="rId4"/>
                <a:stretch>
                  <a:fillRect l="-763" t="-487" r="-1754" b="-405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89600390"/>
              </p:ext>
            </p:extLst>
          </p:nvPr>
        </p:nvGraphicFramePr>
        <p:xfrm>
          <a:off x="1792858" y="3789040"/>
          <a:ext cx="5340795" cy="939585"/>
        </p:xfrm>
        <a:graphic>
          <a:graphicData uri="http://schemas.openxmlformats.org/presentationml/2006/ole">
            <p:oleObj spid="_x0000_s20515" name="Equation" r:id="rId5" imgW="2273300" imgH="41910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54467503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62830" y="1361082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Integration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by parts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5"/>
              <p:cNvSpPr txBox="1">
                <a:spLocks noChangeArrowheads="1"/>
              </p:cNvSpPr>
              <p:nvPr/>
            </p:nvSpPr>
            <p:spPr>
              <a:xfrm>
                <a:off x="685104" y="1448710"/>
                <a:ext cx="7991352" cy="5004626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3175" algn="just" eaLnBrk="1" hangingPunct="1"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Remark (</a:t>
                </a:r>
                <a:r>
                  <a:rPr lang="fr-FR" sz="2000" dirty="0" err="1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cont</a:t>
                </a: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..):</a:t>
                </a:r>
                <a:r>
                  <a:rPr lang="en-US" sz="2000" dirty="0"/>
                  <a:t> Hence, when choosing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𝑢</m:t>
                    </m:r>
                    <m:r>
                      <a:rPr lang="en-US" sz="2000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/>
                  <a:t>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𝑑𝑣</m:t>
                    </m:r>
                    <m:r>
                      <a:rPr lang="en-US" sz="2000" i="1" dirty="0" smtClean="0">
                        <a:latin typeface="Cambria Math"/>
                      </a:rPr>
                      <m:t>,</m:t>
                    </m:r>
                  </m:oMath>
                </a14:m>
                <a:r>
                  <a:rPr lang="en-US" sz="2000" dirty="0"/>
                  <a:t> we </a:t>
                </a:r>
                <a:r>
                  <a:rPr lang="en-US" sz="2000" dirty="0" smtClean="0"/>
                  <a:t>usually </a:t>
                </a:r>
                <a:r>
                  <a:rPr lang="en-US" sz="2000" dirty="0"/>
                  <a:t>try to keep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𝑢</m:t>
                    </m:r>
                    <m:r>
                      <a:rPr lang="en-US" sz="2000" i="1" dirty="0" smtClean="0">
                        <a:latin typeface="Cambria Math"/>
                      </a:rPr>
                      <m:t> = </m:t>
                    </m:r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  <m:r>
                      <a:rPr lang="en-US" sz="2000" i="1" dirty="0" smtClean="0">
                        <a:latin typeface="Cambria Math"/>
                      </a:rPr>
                      <m:t>(</m:t>
                    </m:r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</a:rPr>
                      <m:t>) </m:t>
                    </m:r>
                  </m:oMath>
                </a14:m>
                <a:r>
                  <a:rPr lang="en-US" sz="2000" dirty="0"/>
                  <a:t>to be a function </a:t>
                </a:r>
                <a:r>
                  <a:rPr lang="en-US" sz="2000" dirty="0" smtClean="0"/>
                  <a:t>that </a:t>
                </a:r>
                <a:r>
                  <a:rPr lang="en-US" sz="2000" dirty="0"/>
                  <a:t>becomes simpler when differentiated. </a:t>
                </a:r>
              </a:p>
              <a:p>
                <a:pPr algn="just" eaLnBrk="1" hangingPunct="1"/>
                <a:endParaRPr lang="en-US" sz="2000" dirty="0" smtClean="0"/>
              </a:p>
              <a:p>
                <a:pPr algn="just" eaLnBrk="1" hangingPunct="1"/>
                <a:r>
                  <a:rPr lang="en-US" sz="2000" dirty="0" smtClean="0"/>
                  <a:t>At least, it should not be more complicated.</a:t>
                </a:r>
              </a:p>
              <a:p>
                <a:pPr algn="just" eaLnBrk="1" hangingPunct="1"/>
                <a:endParaRPr lang="en-US" sz="2000" dirty="0"/>
              </a:p>
              <a:p>
                <a:pPr algn="just" eaLnBrk="1" hangingPunct="1"/>
                <a:r>
                  <a:rPr lang="en-US" sz="2000" dirty="0" smtClean="0"/>
                  <a:t>However, make sure that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𝑑𝑣</m:t>
                    </m:r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𝑔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𝑑𝑥</m:t>
                    </m:r>
                  </m:oMath>
                </a14:m>
                <a:r>
                  <a:rPr lang="en-US" sz="2000" dirty="0" smtClean="0"/>
                  <a:t>  can be readily integrated to give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𝑣</m:t>
                    </m:r>
                    <m:r>
                      <a:rPr lang="fr-FR" sz="2000" b="0" i="1" smtClean="0">
                        <a:latin typeface="Cambria Math"/>
                      </a:rPr>
                      <m:t>.</m:t>
                    </m:r>
                  </m:oMath>
                </a14:m>
                <a:endParaRPr lang="en-US" sz="2000" dirty="0" smtClean="0"/>
              </a:p>
              <a:p>
                <a:pPr algn="just" eaLnBrk="1" hangingPunct="1"/>
                <a:endParaRPr lang="en-US" sz="2000" dirty="0" smtClean="0"/>
              </a:p>
              <a:p>
                <a:pPr algn="just" eaLnBrk="1" hangingPunct="1"/>
                <a:endParaRPr lang="en-US" sz="2000" dirty="0"/>
              </a:p>
              <a:p>
                <a:pPr algn="just" eaLnBrk="1" hangingPunct="1"/>
                <a:endParaRPr lang="en-US" sz="2000" dirty="0" smtClean="0"/>
              </a:p>
              <a:p>
                <a:pPr marL="0" indent="3175" eaLnBrk="1" hangingPunct="1">
                  <a:buFontTx/>
                  <a:buNone/>
                </a:pPr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0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104" y="1448710"/>
                <a:ext cx="7991352" cy="5004626"/>
              </a:xfrm>
              <a:prstGeom prst="rect">
                <a:avLst/>
              </a:prstGeom>
              <a:blipFill rotWithShape="1">
                <a:blip r:embed="rId3"/>
                <a:stretch>
                  <a:fillRect l="-763" t="-487" r="-1754" b="-162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80352374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62830" y="1361082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Integration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by parts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5"/>
              <p:cNvSpPr txBox="1">
                <a:spLocks noChangeArrowheads="1"/>
              </p:cNvSpPr>
              <p:nvPr/>
            </p:nvSpPr>
            <p:spPr>
              <a:xfrm>
                <a:off x="685104" y="1448710"/>
                <a:ext cx="7991352" cy="5004626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3175" algn="just" eaLnBrk="1" hangingPunct="1"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Example: </a:t>
                </a:r>
                <a:r>
                  <a:rPr lang="en-US" sz="2000" dirty="0">
                    <a:latin typeface="Arial" charset="0"/>
                    <a:cs typeface="Arial" charset="0"/>
                  </a:rPr>
                  <a:t>Evaluate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∫ </m:t>
                    </m:r>
                    <m:r>
                      <m:rPr>
                        <m:sty m:val="p"/>
                      </m:rPr>
                      <a:rPr lang="en-US" sz="2000" i="1" dirty="0" err="1">
                        <a:latin typeface="Cambria Math"/>
                        <a:cs typeface="Arial" charset="0"/>
                      </a:rPr>
                      <m:t>ln</m:t>
                    </m:r>
                    <m:r>
                      <a:rPr lang="en-US" sz="2000" i="1" dirty="0">
                        <a:latin typeface="Cambria Math"/>
                        <a:cs typeface="Arial" charset="0"/>
                      </a:rPr>
                      <m:t>⁡</m:t>
                    </m:r>
                    <m:r>
                      <a:rPr lang="en-US" sz="2000" i="1" dirty="0">
                        <a:latin typeface="Cambria Math"/>
                        <a:cs typeface="Arial" charset="0"/>
                      </a:rPr>
                      <m:t>𝑥</m:t>
                    </m:r>
                    <m:r>
                      <a:rPr lang="en-US" sz="2000" i="1" dirty="0">
                        <a:latin typeface="Cambria Math"/>
                        <a:cs typeface="Arial" charset="0"/>
                      </a:rPr>
                      <m:t> </m:t>
                    </m:r>
                    <m:r>
                      <a:rPr lang="en-US" sz="2000" i="1" dirty="0">
                        <a:latin typeface="Cambria Math"/>
                        <a:cs typeface="Arial" charset="0"/>
                      </a:rPr>
                      <m:t>𝑑𝑥</m:t>
                    </m:r>
                  </m:oMath>
                </a14:m>
                <a:endParaRPr lang="en-US" sz="2000" dirty="0">
                  <a:latin typeface="Arial" charset="0"/>
                  <a:cs typeface="Arial" charset="0"/>
                </a:endParaRPr>
              </a:p>
              <a:p>
                <a:pPr marL="0" indent="3175" algn="just" eaLnBrk="1" hangingPunct="1">
                  <a:buNone/>
                </a:pPr>
                <a:endParaRPr lang="en-US" sz="2000" dirty="0">
                  <a:latin typeface="Arial" charset="0"/>
                  <a:cs typeface="Arial" charset="0"/>
                </a:endParaRPr>
              </a:p>
              <a:p>
                <a:pPr marL="0" indent="3175" algn="just" eaLnBrk="1" hangingPunct="1">
                  <a:buNone/>
                </a:pPr>
                <a:r>
                  <a:rPr lang="en-US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Solution: 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Here</a:t>
                </a:r>
                <a:r>
                  <a:rPr lang="en-US" sz="2000" dirty="0">
                    <a:latin typeface="Arial" charset="0"/>
                    <a:cs typeface="Arial" charset="0"/>
                  </a:rPr>
                  <a:t>, we don’t have much choice for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𝑢</m:t>
                    </m:r>
                  </m:oMath>
                </a14:m>
                <a:r>
                  <a:rPr lang="en-US" sz="2000" dirty="0">
                    <a:latin typeface="Arial" charset="0"/>
                    <a:cs typeface="Arial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𝑑𝑣</m:t>
                    </m:r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.</a:t>
                </a:r>
                <a:endParaRPr lang="en-US" sz="2000" dirty="0">
                  <a:latin typeface="Arial" charset="0"/>
                  <a:cs typeface="Arial" charset="0"/>
                </a:endParaRPr>
              </a:p>
              <a:p>
                <a:pPr marL="0" indent="3175" algn="just" eaLnBrk="1" hangingPunct="1">
                  <a:buNone/>
                </a:pPr>
                <a:r>
                  <a:rPr lang="en-US" sz="2000" dirty="0" smtClean="0">
                    <a:latin typeface="Arial" charset="0"/>
                    <a:cs typeface="Arial" charset="0"/>
                  </a:rPr>
                  <a:t>Let                                  . Then,                          .</a:t>
                </a:r>
              </a:p>
              <a:p>
                <a:pPr marL="0" indent="3175" algn="just" eaLnBrk="1" hangingPunct="1">
                  <a:buNone/>
                </a:pPr>
                <a:r>
                  <a:rPr lang="en-US" sz="2000" dirty="0"/>
                  <a:t>Integrating by parts, we get:</a:t>
                </a:r>
              </a:p>
              <a:p>
                <a:pPr marL="0" indent="3175" algn="just" eaLnBrk="1" hangingPunct="1">
                  <a:buNone/>
                </a:pPr>
                <a:endParaRPr lang="en-US" sz="2000" dirty="0"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0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104" y="1448710"/>
                <a:ext cx="7991352" cy="5004626"/>
              </a:xfrm>
              <a:prstGeom prst="rect">
                <a:avLst/>
              </a:prstGeom>
              <a:blipFill rotWithShape="1">
                <a:blip r:embed="rId4"/>
                <a:stretch>
                  <a:fillRect l="-686" t="-3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46828163"/>
              </p:ext>
            </p:extLst>
          </p:nvPr>
        </p:nvGraphicFramePr>
        <p:xfrm>
          <a:off x="1259632" y="2564904"/>
          <a:ext cx="2304256" cy="396608"/>
        </p:xfrm>
        <a:graphic>
          <a:graphicData uri="http://schemas.openxmlformats.org/presentationml/2006/ole">
            <p:oleObj spid="_x0000_s21593" name="Equation" r:id="rId5" imgW="1180588" imgH="203112" progId="">
              <p:embed/>
            </p:oleObj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8264970"/>
              </p:ext>
            </p:extLst>
          </p:nvPr>
        </p:nvGraphicFramePr>
        <p:xfrm>
          <a:off x="4355976" y="2472972"/>
          <a:ext cx="1728192" cy="595988"/>
        </p:xfrm>
        <a:graphic>
          <a:graphicData uri="http://schemas.openxmlformats.org/presentationml/2006/ole">
            <p:oleObj spid="_x0000_s21594" name="Equation" r:id="rId6" imgW="1143000" imgH="393700" progId="">
              <p:embed/>
            </p:oleObj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13588275"/>
              </p:ext>
            </p:extLst>
          </p:nvPr>
        </p:nvGraphicFramePr>
        <p:xfrm>
          <a:off x="1557908" y="3356992"/>
          <a:ext cx="2797398" cy="1743992"/>
        </p:xfrm>
        <a:graphic>
          <a:graphicData uri="http://schemas.openxmlformats.org/presentationml/2006/ole">
            <p:oleObj spid="_x0000_s21595" name="Equation" r:id="rId7" imgW="1485900" imgH="92710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98011029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62830" y="1361082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Integration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by parts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5"/>
              <p:cNvSpPr txBox="1">
                <a:spLocks noChangeArrowheads="1"/>
              </p:cNvSpPr>
              <p:nvPr/>
            </p:nvSpPr>
            <p:spPr>
              <a:xfrm>
                <a:off x="685104" y="1448710"/>
                <a:ext cx="7991352" cy="5004626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3175" algn="just" eaLnBrk="1" hangingPunct="1"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Example: </a:t>
                </a:r>
                <a:r>
                  <a:rPr lang="en-US" sz="2000" dirty="0">
                    <a:latin typeface="Arial" charset="0"/>
                    <a:cs typeface="Arial" charset="0"/>
                  </a:rPr>
                  <a:t>Evaluate </a:t>
                </a:r>
                <a14:m>
                  <m:oMath xmlns:m="http://schemas.openxmlformats.org/officeDocument/2006/math">
                    <m:nary>
                      <m:naryPr>
                        <m:subHide m:val="on"/>
                        <m:supHide m:val="on"/>
                        <m:ctrlPr>
                          <a:rPr lang="en-US" sz="2000" i="1" dirty="0" smtClean="0">
                            <a:latin typeface="Cambria Math"/>
                            <a:cs typeface="Arial" charset="0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fr-FR" sz="2000" i="1" dirty="0">
                                <a:latin typeface="Cambria Math"/>
                                <a:cs typeface="Arial" charset="0"/>
                              </a:rPr>
                            </m:ctrlPr>
                          </m:sSupPr>
                          <m:e>
                            <m:r>
                              <a:rPr lang="fr-FR" sz="2000" i="1" dirty="0">
                                <a:latin typeface="Cambria Math"/>
                                <a:cs typeface="Arial" charset="0"/>
                              </a:rPr>
                              <m:t>𝑡</m:t>
                            </m:r>
                          </m:e>
                          <m:sup>
                            <m:r>
                              <a:rPr lang="fr-FR" sz="2000" i="1" dirty="0">
                                <a:latin typeface="Cambria Math"/>
                                <a:cs typeface="Arial" charset="0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fr-FR" sz="2000" i="1" dirty="0">
                                <a:latin typeface="Cambria Math"/>
                                <a:cs typeface="Arial" charset="0"/>
                              </a:rPr>
                            </m:ctrlPr>
                          </m:sSupPr>
                          <m:e>
                            <m:r>
                              <a:rPr lang="fr-FR" sz="2000" i="1" dirty="0">
                                <a:latin typeface="Cambria Math"/>
                                <a:cs typeface="Arial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fr-FR" sz="2000" i="1" dirty="0">
                                <a:latin typeface="Cambria Math"/>
                                <a:cs typeface="Arial" charset="0"/>
                              </a:rPr>
                              <m:t>𝑡</m:t>
                            </m:r>
                          </m:sup>
                        </m:sSup>
                      </m:e>
                    </m:nary>
                    <m:r>
                      <a:rPr lang="en-US" sz="2000" i="1" dirty="0">
                        <a:latin typeface="Cambria Math"/>
                        <a:cs typeface="Arial" charset="0"/>
                      </a:rPr>
                      <m:t> </m:t>
                    </m:r>
                    <m:r>
                      <a:rPr lang="en-US" sz="2000" i="1" dirty="0">
                        <a:latin typeface="Cambria Math"/>
                        <a:cs typeface="Arial" charset="0"/>
                      </a:rPr>
                      <m:t>𝑑𝑡</m:t>
                    </m:r>
                  </m:oMath>
                </a14:m>
                <a:endParaRPr lang="en-US" sz="2000" dirty="0">
                  <a:latin typeface="Arial" charset="0"/>
                  <a:cs typeface="Arial" charset="0"/>
                </a:endParaRPr>
              </a:p>
              <a:p>
                <a:pPr marL="0" indent="3175" algn="just" eaLnBrk="1" hangingPunct="1">
                  <a:buNone/>
                </a:pPr>
                <a:endParaRPr lang="en-US" sz="2000" dirty="0">
                  <a:latin typeface="Arial" charset="0"/>
                  <a:cs typeface="Arial" charset="0"/>
                </a:endParaRPr>
              </a:p>
              <a:p>
                <a:pPr marL="0" indent="3175" algn="just" eaLnBrk="1" hangingPunct="1">
                  <a:buNone/>
                </a:pPr>
                <a:r>
                  <a:rPr lang="en-US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Solution: </a:t>
                </a:r>
                <a:endParaRPr lang="en-US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algn="just" eaLnBrk="1" hangingPunct="1"/>
                <a:r>
                  <a:rPr lang="en-US" sz="2000" dirty="0" smtClean="0">
                    <a:latin typeface="Arial" charset="0"/>
                    <a:cs typeface="Arial" charset="0"/>
                  </a:rPr>
                  <a:t>Notice </a:t>
                </a:r>
                <a:r>
                  <a:rPr lang="en-US" sz="2000" dirty="0">
                    <a:latin typeface="Arial" charset="0"/>
                    <a:cs typeface="Arial" charset="0"/>
                  </a:rPr>
                  <a:t>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dirty="0" smtClean="0">
                            <a:latin typeface="Cambria Math"/>
                            <a:cs typeface="Arial" charset="0"/>
                          </a:rPr>
                        </m:ctrlPr>
                      </m:sSupPr>
                      <m:e>
                        <m:r>
                          <a:rPr lang="en-US" sz="2000" i="1" dirty="0" smtClean="0">
                            <a:latin typeface="Cambria Math"/>
                            <a:cs typeface="Arial" charset="0"/>
                          </a:rPr>
                          <m:t>𝑡</m:t>
                        </m:r>
                      </m:e>
                      <m:sup>
                        <m:r>
                          <a:rPr lang="en-US" sz="2000" i="1" dirty="0" smtClean="0">
                            <a:latin typeface="Cambria Math"/>
                            <a:cs typeface="Arial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en-US" sz="2000" dirty="0">
                    <a:latin typeface="Arial" charset="0"/>
                    <a:cs typeface="Arial" charset="0"/>
                  </a:rPr>
                  <a:t>becomes simpler when differentiated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.</a:t>
                </a:r>
                <a:endParaRPr lang="en-US" sz="2000" dirty="0">
                  <a:latin typeface="Arial" charset="0"/>
                  <a:cs typeface="Arial" charset="0"/>
                </a:endParaRPr>
              </a:p>
              <a:p>
                <a:pPr algn="just" eaLnBrk="1" hangingPunct="1"/>
                <a:r>
                  <a:rPr lang="en-US" sz="2000" dirty="0">
                    <a:latin typeface="Arial" charset="0"/>
                    <a:cs typeface="Arial" charset="0"/>
                  </a:rPr>
                  <a:t>However,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dirty="0" smtClean="0">
                            <a:latin typeface="Cambria Math"/>
                            <a:cs typeface="Arial" charset="0"/>
                          </a:rPr>
                        </m:ctrlPr>
                      </m:sSupPr>
                      <m:e>
                        <m:r>
                          <a:rPr lang="en-US" sz="2000" i="1" dirty="0" smtClean="0">
                            <a:latin typeface="Cambria Math"/>
                            <a:cs typeface="Arial" charset="0"/>
                          </a:rPr>
                          <m:t>𝑒</m:t>
                        </m:r>
                      </m:e>
                      <m:sup>
                        <m:r>
                          <a:rPr lang="fr-FR" sz="2000" b="0" i="1" dirty="0" smtClean="0">
                            <a:latin typeface="Cambria Math"/>
                            <a:cs typeface="Arial" charset="0"/>
                          </a:rPr>
                          <m:t>𝑡</m:t>
                        </m:r>
                        <m:r>
                          <a:rPr lang="fr-FR" sz="2000" b="0" i="1" dirty="0" smtClean="0">
                            <a:latin typeface="Cambria Math"/>
                            <a:cs typeface="Arial" charset="0"/>
                          </a:rPr>
                          <m:t> </m:t>
                        </m:r>
                      </m:sup>
                    </m:sSup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is </a:t>
                </a:r>
                <a:r>
                  <a:rPr lang="en-US" sz="2000" dirty="0">
                    <a:latin typeface="Arial" charset="0"/>
                    <a:cs typeface="Arial" charset="0"/>
                  </a:rPr>
                  <a:t>unchanged when differentiated 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or </a:t>
                </a:r>
                <a:r>
                  <a:rPr lang="en-US" sz="2000" dirty="0">
                    <a:latin typeface="Arial" charset="0"/>
                    <a:cs typeface="Arial" charset="0"/>
                  </a:rPr>
                  <a:t>integrated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.</a:t>
                </a:r>
              </a:p>
              <a:p>
                <a:pPr algn="just" eaLnBrk="1" hangingPunct="1"/>
                <a:r>
                  <a:rPr lang="en-US" sz="2000" dirty="0">
                    <a:latin typeface="Arial" charset="0"/>
                    <a:cs typeface="Arial" charset="0"/>
                  </a:rPr>
                  <a:t>So, we 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choose </a:t>
                </a:r>
                <a:endParaRPr lang="en-US" sz="2000" dirty="0">
                  <a:latin typeface="Arial" charset="0"/>
                  <a:cs typeface="Arial" charset="0"/>
                </a:endParaRPr>
              </a:p>
              <a:p>
                <a:pPr algn="just" eaLnBrk="1" hangingPunct="1"/>
                <a:endParaRPr lang="en-US" sz="2000" dirty="0" smtClean="0">
                  <a:latin typeface="Arial" charset="0"/>
                  <a:cs typeface="Arial" charset="0"/>
                </a:endParaRPr>
              </a:p>
              <a:p>
                <a:pPr algn="just" eaLnBrk="1" hangingPunct="1"/>
                <a:r>
                  <a:rPr lang="en-US" sz="2000" dirty="0" smtClean="0">
                    <a:latin typeface="Arial" charset="0"/>
                    <a:cs typeface="Arial" charset="0"/>
                  </a:rPr>
                  <a:t>Then,</a:t>
                </a:r>
              </a:p>
              <a:p>
                <a:pPr algn="just" eaLnBrk="1" hangingPunct="1"/>
                <a:endParaRPr lang="en-US" sz="2000" dirty="0" smtClean="0">
                  <a:latin typeface="Arial" charset="0"/>
                  <a:cs typeface="Arial" charset="0"/>
                </a:endParaRPr>
              </a:p>
              <a:p>
                <a:pPr algn="just" eaLnBrk="1" hangingPunct="1"/>
                <a:r>
                  <a:rPr lang="en-US" sz="2000" dirty="0" err="1" smtClean="0">
                    <a:latin typeface="Arial" charset="0"/>
                    <a:cs typeface="Arial" charset="0"/>
                  </a:rPr>
                  <a:t>ntegration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en-US" sz="2000" dirty="0">
                    <a:latin typeface="Arial" charset="0"/>
                    <a:cs typeface="Arial" charset="0"/>
                  </a:rPr>
                  <a:t>by parts 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gives:</a:t>
                </a:r>
                <a:endParaRPr lang="en-US" dirty="0" smtClean="0"/>
              </a:p>
              <a:p>
                <a:pPr algn="just" eaLnBrk="1" hangingPunct="1"/>
                <a:endParaRPr lang="en-US" sz="2000" dirty="0" smtClean="0">
                  <a:latin typeface="Arial" charset="0"/>
                  <a:cs typeface="Arial" charset="0"/>
                </a:endParaRPr>
              </a:p>
              <a:p>
                <a:pPr marL="0" indent="3175" algn="just" eaLnBrk="1" hangingPunct="1">
                  <a:buNone/>
                </a:pPr>
                <a:endParaRPr lang="en-US" sz="2000" dirty="0"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0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104" y="1448710"/>
                <a:ext cx="7991352" cy="5004626"/>
              </a:xfrm>
              <a:prstGeom prst="rect">
                <a:avLst/>
              </a:prstGeom>
              <a:blipFill rotWithShape="1">
                <a:blip r:embed="rId4"/>
                <a:stretch>
                  <a:fillRect l="-686" t="-125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716142269"/>
              </p:ext>
            </p:extLst>
          </p:nvPr>
        </p:nvGraphicFramePr>
        <p:xfrm>
          <a:off x="3524362" y="3717032"/>
          <a:ext cx="1767718" cy="341094"/>
        </p:xfrm>
        <a:graphic>
          <a:graphicData uri="http://schemas.openxmlformats.org/presentationml/2006/ole">
            <p:oleObj spid="_x0000_s22614" name="Equation" r:id="rId5" imgW="1054100" imgH="203200" progId="">
              <p:embed/>
            </p:oleObj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576311335"/>
              </p:ext>
            </p:extLst>
          </p:nvPr>
        </p:nvGraphicFramePr>
        <p:xfrm>
          <a:off x="3513775" y="4293096"/>
          <a:ext cx="1898961" cy="371483"/>
        </p:xfrm>
        <a:graphic>
          <a:graphicData uri="http://schemas.openxmlformats.org/presentationml/2006/ole">
            <p:oleObj spid="_x0000_s22615" name="Equation" r:id="rId6" imgW="1168400" imgH="228600" progId="">
              <p:embed/>
            </p:oleObj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296959107"/>
              </p:ext>
            </p:extLst>
          </p:nvPr>
        </p:nvGraphicFramePr>
        <p:xfrm>
          <a:off x="3312628" y="5229200"/>
          <a:ext cx="2736304" cy="536246"/>
        </p:xfrm>
        <a:graphic>
          <a:graphicData uri="http://schemas.openxmlformats.org/presentationml/2006/ole">
            <p:oleObj spid="_x0000_s22616" name="Equation" r:id="rId7" imgW="1422400" imgH="27940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18717868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62830" y="1361082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Integration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by parts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5"/>
              <p:cNvSpPr txBox="1">
                <a:spLocks noChangeArrowheads="1"/>
              </p:cNvSpPr>
              <p:nvPr/>
            </p:nvSpPr>
            <p:spPr>
              <a:xfrm>
                <a:off x="685104" y="1448710"/>
                <a:ext cx="7991352" cy="5004626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3175" algn="just" eaLnBrk="1" hangingPunct="1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Solution (cont.): </a:t>
                </a:r>
              </a:p>
              <a:p>
                <a:pPr algn="just" eaLnBrk="1" hangingPunct="1"/>
                <a:r>
                  <a:rPr lang="en-US" sz="2000" dirty="0" smtClean="0"/>
                  <a:t>So</a:t>
                </a:r>
                <a:r>
                  <a:rPr lang="en-US" sz="2000" dirty="0"/>
                  <a:t>, we use integration by parts a second time</a:t>
                </a:r>
                <a:r>
                  <a:rPr lang="en-US" sz="2000" dirty="0" smtClean="0"/>
                  <a:t>.</a:t>
                </a:r>
              </a:p>
              <a:p>
                <a:pPr algn="just" eaLnBrk="1" hangingPunct="1"/>
                <a:r>
                  <a:rPr lang="en-US" sz="2000" dirty="0" smtClean="0"/>
                  <a:t>This time</a:t>
                </a:r>
                <a:r>
                  <a:rPr lang="en-US" sz="2000" dirty="0"/>
                  <a:t>, we choose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𝑢</m:t>
                    </m:r>
                    <m:r>
                      <a:rPr lang="en-US" sz="2000" i="1" dirty="0">
                        <a:latin typeface="Cambria Math"/>
                      </a:rPr>
                      <m:t>=</m:t>
                    </m:r>
                    <m:r>
                      <a:rPr lang="en-US" sz="2000" i="1" dirty="0">
                        <a:latin typeface="Cambria Math"/>
                      </a:rPr>
                      <m:t>𝑡</m:t>
                    </m:r>
                    <m:r>
                      <a:rPr lang="en-US" sz="2000" i="1" dirty="0">
                        <a:latin typeface="Cambria Math"/>
                      </a:rPr>
                      <m:t>  </m:t>
                    </m:r>
                  </m:oMath>
                </a14:m>
                <a:r>
                  <a:rPr lang="en-US" sz="2000" dirty="0"/>
                  <a:t>and 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𝑑𝑣</m:t>
                    </m:r>
                    <m:r>
                      <a:rPr lang="fr-FR" sz="2000" b="0" i="1" dirty="0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dirty="0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2000" i="1" dirty="0" err="1" smtClean="0">
                            <a:latin typeface="Cambria Math"/>
                          </a:rPr>
                          <m:t>𝑡</m:t>
                        </m:r>
                      </m:sup>
                    </m:sSup>
                    <m:r>
                      <a:rPr lang="en-US" sz="2000" i="1" dirty="0" err="1" smtClean="0">
                        <a:latin typeface="Cambria Math"/>
                      </a:rPr>
                      <m:t>𝑑𝑡</m:t>
                    </m:r>
                  </m:oMath>
                </a14:m>
                <a:endParaRPr lang="en-US" sz="2000" dirty="0"/>
              </a:p>
              <a:p>
                <a:pPr algn="just" eaLnBrk="1" hangingPunct="1"/>
                <a:r>
                  <a:rPr lang="en-US" sz="2000" dirty="0"/>
                  <a:t>Then,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𝑑𝑢</m:t>
                    </m:r>
                    <m:r>
                      <a:rPr lang="en-US" sz="2000" i="1" dirty="0" smtClean="0">
                        <a:latin typeface="Cambria Math"/>
                      </a:rPr>
                      <m:t> = </m:t>
                    </m:r>
                    <m:r>
                      <a:rPr lang="en-US" sz="2000" i="1" dirty="0" err="1">
                        <a:latin typeface="Cambria Math"/>
                      </a:rPr>
                      <m:t>𝑑𝑡</m:t>
                    </m:r>
                  </m:oMath>
                </a14:m>
                <a:r>
                  <a:rPr lang="en-US" sz="2000" dirty="0"/>
                  <a:t>,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𝑣</m:t>
                    </m:r>
                    <m:r>
                      <a:rPr lang="en-US" sz="2000" i="1" dirty="0" smtClean="0">
                        <a:latin typeface="Cambria Math"/>
                      </a:rPr>
                      <m:t> = </m:t>
                    </m:r>
                    <m:sSup>
                      <m:sSupPr>
                        <m:ctrlPr>
                          <a:rPr lang="en-US" sz="2000" i="1" dirty="0" err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i="1" dirty="0" err="1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2000" i="1" dirty="0" err="1" smtClean="0">
                            <a:latin typeface="Cambria Math"/>
                          </a:rPr>
                          <m:t>𝑡</m:t>
                        </m:r>
                      </m:sup>
                    </m:sSup>
                  </m:oMath>
                </a14:m>
                <a:r>
                  <a:rPr lang="en-US" sz="2000" dirty="0" smtClean="0"/>
                  <a:t>. So,</a:t>
                </a:r>
              </a:p>
              <a:p>
                <a:pPr algn="just" eaLnBrk="1" hangingPunct="1"/>
                <a:endParaRPr lang="en-US" sz="2000" dirty="0"/>
              </a:p>
              <a:p>
                <a:pPr algn="just" eaLnBrk="1" hangingPunct="1"/>
                <a:endParaRPr lang="en-US" sz="2000" dirty="0" smtClean="0"/>
              </a:p>
              <a:p>
                <a:pPr algn="just" eaLnBrk="1" hangingPunct="1"/>
                <a:r>
                  <a:rPr lang="en-US" sz="2000" dirty="0" smtClean="0"/>
                  <a:t>Therefore,</a:t>
                </a:r>
              </a:p>
              <a:p>
                <a:pPr algn="just" eaLnBrk="1" hangingPunct="1"/>
                <a:endParaRPr lang="en-US" sz="2000" dirty="0"/>
              </a:p>
              <a:p>
                <a:pPr algn="just" eaLnBrk="1" hangingPunct="1"/>
                <a:endParaRPr lang="en-US" sz="2000" dirty="0" smtClean="0"/>
              </a:p>
              <a:p>
                <a:pPr algn="just" eaLnBrk="1" hangingPunct="1"/>
                <a:endParaRPr lang="en-US" sz="2000" dirty="0"/>
              </a:p>
              <a:p>
                <a:pPr algn="just" eaLnBrk="1" hangingPunct="1"/>
                <a:endParaRPr lang="en-US" sz="2000" dirty="0" smtClean="0"/>
              </a:p>
              <a:p>
                <a:pPr algn="just" eaLnBrk="1" hangingPunct="1"/>
                <a:r>
                  <a:rPr lang="en-US" sz="2000" dirty="0" smtClean="0"/>
                  <a:t>Where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𝐶</m:t>
                    </m:r>
                    <m:r>
                      <a:rPr lang="en-US" sz="2000" i="1" baseline="-25000" dirty="0">
                        <a:latin typeface="Cambria Math"/>
                      </a:rPr>
                      <m:t>1</m:t>
                    </m:r>
                    <m:r>
                      <a:rPr lang="en-US" sz="2000" i="1" dirty="0">
                        <a:latin typeface="Cambria Math"/>
                      </a:rPr>
                      <m:t> = – 2</m:t>
                    </m:r>
                    <m:r>
                      <a:rPr lang="en-US" sz="2000" i="1" dirty="0">
                        <a:latin typeface="Cambria Math"/>
                      </a:rPr>
                      <m:t>𝐶</m:t>
                    </m:r>
                    <m:r>
                      <a:rPr lang="fr-FR" sz="2000" b="0" i="1" dirty="0" smtClean="0">
                        <a:latin typeface="Cambria Math"/>
                      </a:rPr>
                      <m:t>.</m:t>
                    </m:r>
                  </m:oMath>
                </a14:m>
                <a:endParaRPr lang="en-US" sz="2000" dirty="0" smtClean="0"/>
              </a:p>
              <a:p>
                <a:pPr algn="just" eaLnBrk="1" hangingPunct="1"/>
                <a:endParaRPr lang="en-US" sz="2000" dirty="0"/>
              </a:p>
              <a:p>
                <a:pPr algn="just" eaLnBrk="1" hangingPunct="1"/>
                <a:endParaRPr lang="en-US" sz="2000" dirty="0">
                  <a:latin typeface="Arial" charset="0"/>
                  <a:cs typeface="Arial" charset="0"/>
                </a:endParaRPr>
              </a:p>
              <a:p>
                <a:pPr algn="just" eaLnBrk="1" hangingPunct="1"/>
                <a:endParaRPr lang="en-US" sz="2000" dirty="0" smtClean="0">
                  <a:latin typeface="Arial" charset="0"/>
                  <a:cs typeface="Arial" charset="0"/>
                </a:endParaRPr>
              </a:p>
              <a:p>
                <a:pPr marL="0" indent="3175" algn="just" eaLnBrk="1" hangingPunct="1">
                  <a:buNone/>
                </a:pPr>
                <a:endParaRPr lang="en-US" sz="2000" dirty="0"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0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104" y="1448710"/>
                <a:ext cx="7991352" cy="5004626"/>
              </a:xfrm>
              <a:prstGeom prst="rect">
                <a:avLst/>
              </a:prstGeom>
              <a:blipFill rotWithShape="1">
                <a:blip r:embed="rId4"/>
                <a:stretch>
                  <a:fillRect l="-686" t="-487" b="-207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235610330"/>
              </p:ext>
            </p:extLst>
          </p:nvPr>
        </p:nvGraphicFramePr>
        <p:xfrm>
          <a:off x="1835696" y="3068960"/>
          <a:ext cx="3491656" cy="498086"/>
        </p:xfrm>
        <a:graphic>
          <a:graphicData uri="http://schemas.openxmlformats.org/presentationml/2006/ole">
            <p:oleObj spid="_x0000_s23595" name="Equation" r:id="rId5" imgW="1955800" imgH="279400" progId="">
              <p:embed/>
            </p:oleObj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71480481"/>
              </p:ext>
            </p:extLst>
          </p:nvPr>
        </p:nvGraphicFramePr>
        <p:xfrm>
          <a:off x="2051720" y="4149081"/>
          <a:ext cx="3600400" cy="1563332"/>
        </p:xfrm>
        <a:graphic>
          <a:graphicData uri="http://schemas.openxmlformats.org/presentationml/2006/ole">
            <p:oleObj spid="_x0000_s23596" name="Equation" r:id="rId6" imgW="1816100" imgH="78740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1524520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62830" y="1361082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Integration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by parts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5"/>
              <p:cNvSpPr txBox="1">
                <a:spLocks noChangeArrowheads="1"/>
              </p:cNvSpPr>
              <p:nvPr/>
            </p:nvSpPr>
            <p:spPr>
              <a:xfrm>
                <a:off x="685104" y="1448710"/>
                <a:ext cx="7991352" cy="5004626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3175" algn="just" eaLnBrk="1" hangingPunct="1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Example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: Calculate</a:t>
                </a:r>
              </a:p>
              <a:p>
                <a:pPr marL="0" indent="3175" algn="just" eaLnBrk="1" hangingPunct="1">
                  <a:buNone/>
                </a:pPr>
                <a:endParaRPr lang="en-US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 eaLnBrk="1" hangingPunct="1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Solution: 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Let                                            , then</a:t>
                </a:r>
              </a:p>
              <a:p>
                <a:pPr marL="0" indent="0" algn="just" eaLnBrk="1" hangingPunct="1">
                  <a:buNone/>
                </a:pPr>
                <a:endParaRPr lang="en-US" sz="2000" dirty="0">
                  <a:latin typeface="Arial" charset="0"/>
                  <a:cs typeface="Arial" charset="0"/>
                </a:endParaRPr>
              </a:p>
              <a:p>
                <a:pPr marL="0" indent="0" algn="just" eaLnBrk="1" hangingPunct="1">
                  <a:buNone/>
                </a:pPr>
                <a:endParaRPr lang="en-US" sz="2000" dirty="0" smtClean="0">
                  <a:latin typeface="Arial" charset="0"/>
                  <a:cs typeface="Arial" charset="0"/>
                </a:endParaRPr>
              </a:p>
              <a:p>
                <a:pPr marL="0" indent="0" algn="just" eaLnBrk="1" hangingPunct="1">
                  <a:buNone/>
                </a:pPr>
                <a:endParaRPr lang="en-US" sz="2000" dirty="0">
                  <a:latin typeface="Arial" charset="0"/>
                  <a:cs typeface="Arial" charset="0"/>
                </a:endParaRPr>
              </a:p>
              <a:p>
                <a:pPr marL="0" indent="0" algn="just" eaLnBrk="1" hangingPunct="1">
                  <a:buNone/>
                </a:pPr>
                <a:endParaRPr lang="en-US" sz="2000" dirty="0" smtClean="0">
                  <a:latin typeface="Arial" charset="0"/>
                  <a:cs typeface="Arial" charset="0"/>
                </a:endParaRPr>
              </a:p>
              <a:p>
                <a:pPr marL="0" indent="0" algn="just" eaLnBrk="1" hangingPunct="1">
                  <a:buNone/>
                </a:pPr>
                <a:endParaRPr lang="en-US" sz="2000" dirty="0">
                  <a:latin typeface="Arial" charset="0"/>
                  <a:cs typeface="Arial" charset="0"/>
                </a:endParaRPr>
              </a:p>
              <a:p>
                <a:pPr marL="0" indent="0" algn="just" eaLnBrk="1" hangingPunct="1">
                  <a:buNone/>
                </a:pPr>
                <a:r>
                  <a:rPr lang="en-US" sz="2000" dirty="0" smtClean="0">
                    <a:latin typeface="Arial" charset="0"/>
                    <a:cs typeface="Arial" charset="0"/>
                  </a:rPr>
                  <a:t/>
                </a:r>
              </a:p>
              <a:p>
                <a:pPr marL="0" indent="0" algn="just" eaLnBrk="1" hangingPunct="1">
                  <a:buNone/>
                </a:pPr>
                <a:r>
                  <a:rPr lang="en-US" sz="2000" dirty="0" smtClean="0">
                    <a:latin typeface="Arial" charset="0"/>
                    <a:cs typeface="Arial" charset="0"/>
                  </a:rPr>
                  <a:t>To </a:t>
                </a:r>
                <a:r>
                  <a:rPr lang="en-US" sz="2000" dirty="0">
                    <a:latin typeface="Arial" charset="0"/>
                    <a:cs typeface="Arial" charset="0"/>
                  </a:rPr>
                  <a:t>evaluate this integral, we use 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the </a:t>
                </a:r>
                <a:r>
                  <a:rPr lang="en-US" sz="2000" dirty="0">
                    <a:latin typeface="Arial" charset="0"/>
                    <a:cs typeface="Arial" charset="0"/>
                  </a:rPr>
                  <a:t>substitution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𝑡</m:t>
                    </m:r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 = 1 + </m:t>
                    </m:r>
                  </m:oMath>
                </a14:m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indent="0" algn="just" eaLnBrk="1" hangingPunct="1">
                  <a:buNone/>
                </a:pPr>
                <a:r>
                  <a:rPr lang="en-US" sz="2000" dirty="0" smtClean="0">
                    <a:latin typeface="Arial" charset="0"/>
                    <a:cs typeface="Arial" charset="0"/>
                  </a:rPr>
                  <a:t>Then</a:t>
                </a:r>
                <a:r>
                  <a:rPr lang="en-US" sz="2000" dirty="0">
                    <a:latin typeface="Arial" charset="0"/>
                    <a:cs typeface="Arial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𝑑𝑡</m:t>
                    </m:r>
                    <m:r>
                      <a:rPr lang="en-US" sz="2000" i="1" dirty="0">
                        <a:latin typeface="Cambria Math"/>
                        <a:cs typeface="Arial" charset="0"/>
                      </a:rPr>
                      <m:t>=2</m:t>
                    </m:r>
                    <m:r>
                      <a:rPr lang="en-US" sz="2000" i="1" dirty="0">
                        <a:latin typeface="Cambria Math"/>
                        <a:cs typeface="Arial" charset="0"/>
                      </a:rPr>
                      <m:t>𝑥</m:t>
                    </m:r>
                    <m:r>
                      <a:rPr lang="en-US" sz="2000" i="1" dirty="0">
                        <a:latin typeface="Cambria Math"/>
                        <a:cs typeface="Arial" charset="0"/>
                      </a:rPr>
                      <m:t> </m:t>
                    </m:r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𝑑𝑥</m:t>
                    </m:r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. So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, </m:t>
                    </m:r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 </m:t>
                    </m:r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𝑑𝑥</m:t>
                    </m:r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= ½ </m:t>
                    </m:r>
                    <m:r>
                      <a:rPr lang="en-US" sz="2000" i="1" dirty="0" err="1">
                        <a:latin typeface="Cambria Math"/>
                        <a:cs typeface="Arial" charset="0"/>
                      </a:rPr>
                      <m:t>𝑑𝑡</m:t>
                    </m:r>
                  </m:oMath>
                </a14:m>
                <a:r>
                  <a:rPr lang="en-US" sz="2000" dirty="0" err="1">
                    <a:latin typeface="Arial" charset="0"/>
                    <a:cs typeface="Arial" charset="0"/>
                  </a:rPr>
                  <a:t>.</a:t>
                </a:r>
                <a:endParaRPr lang="en-US" sz="2000" dirty="0">
                  <a:latin typeface="Arial" charset="0"/>
                  <a:cs typeface="Arial" charset="0"/>
                </a:endParaRPr>
              </a:p>
              <a:p>
                <a:pPr marL="0" indent="0" algn="just" eaLnBrk="1" hangingPunct="1">
                  <a:buNone/>
                </a:pPr>
                <a:endParaRPr lang="en-US" sz="2000" dirty="0" smtClean="0">
                  <a:latin typeface="Arial" charset="0"/>
                  <a:cs typeface="Arial" charset="0"/>
                </a:endParaRPr>
              </a:p>
              <a:p>
                <a:pPr marL="0" indent="0" algn="just" eaLnBrk="1" hangingPunct="1">
                  <a:buNone/>
                </a:pPr>
                <a:r>
                  <a:rPr lang="en-US" sz="2000" dirty="0" smtClean="0">
                    <a:latin typeface="Arial" charset="0"/>
                    <a:cs typeface="Arial" charset="0"/>
                  </a:rPr>
                  <a:t/>
                </a:r>
                <a:endParaRPr lang="en-US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algn="just" eaLnBrk="1" hangingPunct="1"/>
                <a:endParaRPr lang="en-US" sz="2000" dirty="0"/>
              </a:p>
              <a:p>
                <a:pPr algn="just" eaLnBrk="1" hangingPunct="1"/>
                <a:endParaRPr lang="en-US" sz="2000" dirty="0" smtClean="0"/>
              </a:p>
              <a:p>
                <a:pPr algn="just" eaLnBrk="1" hangingPunct="1"/>
                <a:endParaRPr lang="en-US" sz="2000" dirty="0"/>
              </a:p>
              <a:p>
                <a:pPr algn="just" eaLnBrk="1" hangingPunct="1"/>
                <a:endParaRPr lang="en-US" sz="2000" dirty="0" smtClean="0"/>
              </a:p>
              <a:p>
                <a:pPr algn="just" eaLnBrk="1" hangingPunct="1"/>
                <a:endParaRPr lang="en-US" sz="2000" dirty="0"/>
              </a:p>
              <a:p>
                <a:pPr algn="just" eaLnBrk="1" hangingPunct="1"/>
                <a:endParaRPr lang="en-US" sz="2000" dirty="0">
                  <a:latin typeface="Arial" charset="0"/>
                  <a:cs typeface="Arial" charset="0"/>
                </a:endParaRPr>
              </a:p>
              <a:p>
                <a:pPr algn="just" eaLnBrk="1" hangingPunct="1"/>
                <a:endParaRPr lang="en-US" sz="2000" dirty="0" smtClean="0">
                  <a:latin typeface="Arial" charset="0"/>
                  <a:cs typeface="Arial" charset="0"/>
                </a:endParaRPr>
              </a:p>
              <a:p>
                <a:pPr marL="0" indent="3175" algn="just" eaLnBrk="1" hangingPunct="1">
                  <a:buNone/>
                </a:pPr>
                <a:endParaRPr lang="en-US" sz="2000" dirty="0"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0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104" y="1448710"/>
                <a:ext cx="7991352" cy="5004626"/>
              </a:xfrm>
              <a:prstGeom prst="rect">
                <a:avLst/>
              </a:prstGeom>
              <a:blipFill rotWithShape="1">
                <a:blip r:embed="rId4"/>
                <a:stretch>
                  <a:fillRect l="-763" t="-487" b="-56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195944140"/>
              </p:ext>
            </p:extLst>
          </p:nvPr>
        </p:nvGraphicFramePr>
        <p:xfrm>
          <a:off x="3023975" y="1340768"/>
          <a:ext cx="1315789" cy="578414"/>
        </p:xfrm>
        <a:graphic>
          <a:graphicData uri="http://schemas.openxmlformats.org/presentationml/2006/ole">
            <p:oleObj spid="_x0000_s24640" name="Equation" r:id="rId5" imgW="749300" imgH="330200" progId="">
              <p:embed/>
            </p:oleObj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453566080"/>
              </p:ext>
            </p:extLst>
          </p:nvPr>
        </p:nvGraphicFramePr>
        <p:xfrm>
          <a:off x="2383631" y="2132857"/>
          <a:ext cx="2908449" cy="443761"/>
        </p:xfrm>
        <a:graphic>
          <a:graphicData uri="http://schemas.openxmlformats.org/presentationml/2006/ole">
            <p:oleObj spid="_x0000_s24641" name="Equation" r:id="rId6" imgW="1498600" imgH="228600" progId="">
              <p:embed/>
            </p:oleObj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76006678"/>
              </p:ext>
            </p:extLst>
          </p:nvPr>
        </p:nvGraphicFramePr>
        <p:xfrm>
          <a:off x="6012160" y="2060848"/>
          <a:ext cx="2290762" cy="657764"/>
        </p:xfrm>
        <a:graphic>
          <a:graphicData uri="http://schemas.openxmlformats.org/presentationml/2006/ole">
            <p:oleObj spid="_x0000_s24642" name="Equation" r:id="rId7" imgW="1371600" imgH="393700" progId="">
              <p:embed/>
            </p:oleObj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178341345"/>
              </p:ext>
            </p:extLst>
          </p:nvPr>
        </p:nvGraphicFramePr>
        <p:xfrm>
          <a:off x="753616" y="2780928"/>
          <a:ext cx="4466456" cy="1904964"/>
        </p:xfrm>
        <a:graphic>
          <a:graphicData uri="http://schemas.openxmlformats.org/presentationml/2006/ole">
            <p:oleObj spid="_x0000_s24643" name="Equation" r:id="rId8" imgW="2857500" imgH="121920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7744836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62830" y="1361082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Integration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by parts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5"/>
              <p:cNvSpPr txBox="1">
                <a:spLocks noChangeArrowheads="1"/>
              </p:cNvSpPr>
              <p:nvPr/>
            </p:nvSpPr>
            <p:spPr>
              <a:xfrm>
                <a:off x="685104" y="1448710"/>
                <a:ext cx="7991352" cy="5004626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3175" eaLnBrk="1" hangingPunct="1">
                  <a:buFontTx/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Solution(cont.)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: </a:t>
                </a:r>
                <a:r>
                  <a:rPr lang="en-US" sz="2000" dirty="0"/>
                  <a:t>When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</a:rPr>
                      <m:t> = 0, </m:t>
                    </m:r>
                    <m:r>
                      <a:rPr lang="en-US" sz="2000" i="1" dirty="0" smtClean="0">
                        <a:latin typeface="Cambria Math"/>
                      </a:rPr>
                      <m:t>𝑡</m:t>
                    </m:r>
                    <m:r>
                      <a:rPr lang="en-US" sz="2000" i="1" dirty="0" smtClean="0">
                        <a:latin typeface="Cambria Math"/>
                      </a:rPr>
                      <m:t> = 1</m:t>
                    </m:r>
                  </m:oMath>
                </a14:m>
                <a:r>
                  <a:rPr lang="en-US" sz="2000" dirty="0"/>
                  <a:t>, and when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</a:rPr>
                      <m:t> = 1, </m:t>
                    </m:r>
                    <m:r>
                      <a:rPr lang="en-US" sz="2000" i="1" dirty="0" smtClean="0">
                        <a:latin typeface="Cambria Math"/>
                      </a:rPr>
                      <m:t>𝑡</m:t>
                    </m:r>
                    <m:r>
                      <a:rPr lang="en-US" sz="2000" i="1" dirty="0" smtClean="0">
                        <a:latin typeface="Cambria Math"/>
                      </a:rPr>
                      <m:t> = 2</m:t>
                    </m:r>
                  </m:oMath>
                </a14:m>
                <a:r>
                  <a:rPr lang="en-US" sz="2000" dirty="0" smtClean="0"/>
                  <a:t>. </a:t>
                </a:r>
                <a:endParaRPr lang="en-US" sz="2000" dirty="0"/>
              </a:p>
              <a:p>
                <a:pPr marL="0" indent="3175" eaLnBrk="1" hangingPunct="1">
                  <a:buFontTx/>
                  <a:buNone/>
                </a:pPr>
                <a:r>
                  <a:rPr lang="en-US" sz="2000" dirty="0" smtClean="0"/>
                  <a:t>Hence,</a:t>
                </a:r>
              </a:p>
              <a:p>
                <a:pPr marL="0" indent="3175" eaLnBrk="1" hangingPunct="1">
                  <a:buFontTx/>
                  <a:buNone/>
                </a:pPr>
                <a:endParaRPr lang="en-US" sz="2000" dirty="0"/>
              </a:p>
              <a:p>
                <a:pPr marL="0" indent="3175" eaLnBrk="1" hangingPunct="1">
                  <a:buFontTx/>
                  <a:buNone/>
                </a:pPr>
                <a:endParaRPr lang="en-US" sz="2000" dirty="0" smtClean="0"/>
              </a:p>
              <a:p>
                <a:pPr marL="0" indent="3175" eaLnBrk="1" hangingPunct="1">
                  <a:buFontTx/>
                  <a:buNone/>
                </a:pPr>
                <a:endParaRPr lang="en-US" sz="2000" dirty="0"/>
              </a:p>
              <a:p>
                <a:pPr marL="0" indent="3175" eaLnBrk="1" hangingPunct="1">
                  <a:buFontTx/>
                  <a:buNone/>
                </a:pPr>
                <a:endParaRPr lang="en-US" sz="2000" dirty="0" smtClean="0"/>
              </a:p>
              <a:p>
                <a:pPr marL="0" indent="3175" eaLnBrk="1" hangingPunct="1">
                  <a:buFontTx/>
                  <a:buNone/>
                </a:pPr>
                <a:endParaRPr lang="en-US" sz="2000" dirty="0" smtClean="0"/>
              </a:p>
              <a:p>
                <a:pPr marL="0" indent="3175" eaLnBrk="1" hangingPunct="1">
                  <a:buFontTx/>
                  <a:buNone/>
                </a:pPr>
                <a:endParaRPr lang="en-US" sz="2000" dirty="0" smtClean="0"/>
              </a:p>
              <a:p>
                <a:pPr marL="0" indent="3175" eaLnBrk="1" hangingPunct="1">
                  <a:buFontTx/>
                  <a:buNone/>
                </a:pPr>
                <a:r>
                  <a:rPr lang="en-US" sz="2000" dirty="0" smtClean="0"/>
                  <a:t>Therefore,  </a:t>
                </a:r>
                <a:endParaRPr lang="en-US" sz="2000" dirty="0"/>
              </a:p>
              <a:p>
                <a:pPr marL="0" indent="3175" algn="just" eaLnBrk="1" hangingPunct="1">
                  <a:buNone/>
                </a:pPr>
                <a:endParaRPr lang="en-US" sz="2000" dirty="0">
                  <a:latin typeface="Arial" charset="0"/>
                  <a:cs typeface="Arial" charset="0"/>
                </a:endParaRPr>
              </a:p>
              <a:p>
                <a:pPr marL="0" indent="0" algn="just" eaLnBrk="1" hangingPunct="1">
                  <a:buNone/>
                </a:pPr>
                <a:endParaRPr lang="en-US" sz="2000" dirty="0" smtClean="0">
                  <a:latin typeface="Arial" charset="0"/>
                  <a:cs typeface="Arial" charset="0"/>
                </a:endParaRPr>
              </a:p>
              <a:p>
                <a:pPr marL="0" indent="0" algn="just" eaLnBrk="1" hangingPunct="1">
                  <a:buNone/>
                </a:pPr>
                <a:endParaRPr lang="en-US" sz="2000" dirty="0">
                  <a:latin typeface="Arial" charset="0"/>
                  <a:cs typeface="Arial" charset="0"/>
                </a:endParaRPr>
              </a:p>
              <a:p>
                <a:pPr marL="0" indent="0" algn="just" eaLnBrk="1" hangingPunct="1">
                  <a:buNone/>
                </a:pPr>
                <a:endParaRPr lang="en-US" sz="2000" dirty="0" smtClean="0">
                  <a:latin typeface="Arial" charset="0"/>
                  <a:cs typeface="Arial" charset="0"/>
                </a:endParaRPr>
              </a:p>
              <a:p>
                <a:pPr marL="0" indent="3175" algn="just" eaLnBrk="1" hangingPunct="1">
                  <a:buNone/>
                </a:pPr>
                <a:endParaRPr lang="en-US" sz="2000" dirty="0"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0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104" y="1448710"/>
                <a:ext cx="7991352" cy="5004626"/>
              </a:xfrm>
              <a:prstGeom prst="rect">
                <a:avLst/>
              </a:prstGeom>
              <a:blipFill rotWithShape="1">
                <a:blip r:embed="rId4"/>
                <a:stretch>
                  <a:fillRect l="-763" t="-487" b="-52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836522059"/>
              </p:ext>
            </p:extLst>
          </p:nvPr>
        </p:nvGraphicFramePr>
        <p:xfrm>
          <a:off x="1650294" y="1988840"/>
          <a:ext cx="2995906" cy="2203499"/>
        </p:xfrm>
        <a:graphic>
          <a:graphicData uri="http://schemas.openxmlformats.org/presentationml/2006/ole">
            <p:oleObj spid="_x0000_s25625" name="Equation" r:id="rId5" imgW="1587500" imgH="1168400" progId="">
              <p:embed/>
            </p:oleObj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877774080"/>
              </p:ext>
            </p:extLst>
          </p:nvPr>
        </p:nvGraphicFramePr>
        <p:xfrm>
          <a:off x="1619672" y="4692554"/>
          <a:ext cx="3586676" cy="1616766"/>
        </p:xfrm>
        <a:graphic>
          <a:graphicData uri="http://schemas.openxmlformats.org/presentationml/2006/ole">
            <p:oleObj spid="_x0000_s25626" name="Equation" r:id="rId6" imgW="1803400" imgH="81280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66072831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62830" y="1361082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Area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bounded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by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curves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8066" y="1340768"/>
            <a:ext cx="8077622" cy="1810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7471758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39952" y="4077072"/>
            <a:ext cx="1224136" cy="2548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62830" y="1361082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Area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bounded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by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curves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61082"/>
            <a:ext cx="8136904" cy="2868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0567960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62830" y="1361082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Area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bounded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by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curves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40768"/>
            <a:ext cx="7393560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04248" y="2834055"/>
            <a:ext cx="1943448" cy="2611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6694640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62830" y="1361082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Area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bounded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by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curves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12776"/>
            <a:ext cx="7726598" cy="3063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4581128"/>
            <a:ext cx="6308092" cy="1337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4976826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901700" y="582613"/>
            <a:ext cx="6191250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CA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Lecture Summary </a:t>
            </a: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971550" y="1412875"/>
            <a:ext cx="7467600" cy="8382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>
              <a:spcBef>
                <a:spcPct val="20000"/>
              </a:spcBef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5060" name="Line 5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5061" name="Line 6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827584" y="1700808"/>
            <a:ext cx="7848104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smtClean="0">
                <a:solidFill>
                  <a:srgbClr val="3333FF"/>
                </a:solidFill>
              </a:rPr>
              <a:t>Substitution for </a:t>
            </a:r>
            <a:r>
              <a:rPr lang="fr-FR" sz="2400" dirty="0" err="1" smtClean="0">
                <a:solidFill>
                  <a:srgbClr val="3333FF"/>
                </a:solidFill>
              </a:rPr>
              <a:t>definite</a:t>
            </a:r>
            <a:r>
              <a:rPr lang="fr-FR" sz="2400" dirty="0" smtClean="0">
                <a:solidFill>
                  <a:srgbClr val="3333FF"/>
                </a:solidFill>
              </a:rPr>
              <a:t> </a:t>
            </a:r>
            <a:r>
              <a:rPr lang="fr-FR" sz="2400" dirty="0" err="1" smtClean="0">
                <a:solidFill>
                  <a:srgbClr val="3333FF"/>
                </a:solidFill>
              </a:rPr>
              <a:t>integrals</a:t>
            </a:r>
            <a:endParaRPr lang="fr-FR" sz="2400" dirty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err="1" smtClean="0">
                <a:solidFill>
                  <a:srgbClr val="3333FF"/>
                </a:solidFill>
              </a:rPr>
              <a:t>Integration</a:t>
            </a:r>
            <a:r>
              <a:rPr lang="fr-FR" sz="2400" dirty="0" smtClean="0">
                <a:solidFill>
                  <a:srgbClr val="3333FF"/>
                </a:solidFill>
              </a:rPr>
              <a:t> by parts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smtClean="0">
                <a:solidFill>
                  <a:srgbClr val="3333FF"/>
                </a:solidFill>
              </a:rPr>
              <a:t>Area </a:t>
            </a:r>
            <a:r>
              <a:rPr lang="fr-FR" sz="2400" dirty="0" err="1" smtClean="0">
                <a:solidFill>
                  <a:srgbClr val="3333FF"/>
                </a:solidFill>
              </a:rPr>
              <a:t>bounded</a:t>
            </a:r>
            <a:r>
              <a:rPr lang="fr-FR" sz="2400" dirty="0" smtClean="0">
                <a:solidFill>
                  <a:srgbClr val="3333FF"/>
                </a:solidFill>
              </a:rPr>
              <a:t> by </a:t>
            </a:r>
            <a:r>
              <a:rPr lang="fr-FR" sz="2400" dirty="0" err="1" smtClean="0">
                <a:solidFill>
                  <a:srgbClr val="3333FF"/>
                </a:solidFill>
              </a:rPr>
              <a:t>curves</a:t>
            </a:r>
            <a:endParaRPr lang="fr-FR" sz="2400" dirty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endParaRPr lang="fr-FR" sz="2400" dirty="0">
              <a:solidFill>
                <a:srgbClr val="33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5273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POINTLATEX_MANUALPREVIEW" val="True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12675</TotalTime>
  <Words>211</Words>
  <Application>Microsoft Office PowerPoint</Application>
  <PresentationFormat>On-screen Show (4:3)</PresentationFormat>
  <Paragraphs>281</Paragraphs>
  <Slides>36</Slides>
  <Notes>33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8" baseType="lpstr">
      <vt:lpstr>Default Design</vt:lpstr>
      <vt:lpstr>Equation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</vt:vector>
  </TitlesOfParts>
  <Company>INSA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Rasheed</dc:creator>
  <cp:lastModifiedBy>NTS</cp:lastModifiedBy>
  <cp:revision>1863</cp:revision>
  <dcterms:created xsi:type="dcterms:W3CDTF">2012-05-05T21:34:59Z</dcterms:created>
  <dcterms:modified xsi:type="dcterms:W3CDTF">2012-12-23T16:04:51Z</dcterms:modified>
</cp:coreProperties>
</file>