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6" r:id="rId3"/>
    <p:sldId id="267" r:id="rId4"/>
    <p:sldId id="518" r:id="rId5"/>
    <p:sldId id="522" r:id="rId6"/>
    <p:sldId id="543" r:id="rId7"/>
    <p:sldId id="571" r:id="rId8"/>
    <p:sldId id="544" r:id="rId9"/>
    <p:sldId id="545" r:id="rId10"/>
    <p:sldId id="546" r:id="rId11"/>
    <p:sldId id="547" r:id="rId12"/>
    <p:sldId id="548" r:id="rId13"/>
    <p:sldId id="549" r:id="rId14"/>
    <p:sldId id="550" r:id="rId15"/>
    <p:sldId id="551" r:id="rId16"/>
    <p:sldId id="552" r:id="rId17"/>
    <p:sldId id="553" r:id="rId18"/>
    <p:sldId id="554" r:id="rId19"/>
    <p:sldId id="555" r:id="rId20"/>
    <p:sldId id="557" r:id="rId21"/>
    <p:sldId id="558" r:id="rId22"/>
    <p:sldId id="559" r:id="rId23"/>
    <p:sldId id="560" r:id="rId24"/>
    <p:sldId id="561" r:id="rId25"/>
    <p:sldId id="562" r:id="rId26"/>
    <p:sldId id="563" r:id="rId27"/>
    <p:sldId id="564" r:id="rId28"/>
    <p:sldId id="565" r:id="rId29"/>
    <p:sldId id="566" r:id="rId30"/>
    <p:sldId id="567" r:id="rId31"/>
    <p:sldId id="568" r:id="rId32"/>
    <p:sldId id="569" r:id="rId33"/>
    <p:sldId id="570" r:id="rId34"/>
    <p:sldId id="572" r:id="rId35"/>
    <p:sldId id="573" r:id="rId36"/>
    <p:sldId id="494" r:id="rId37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79" autoAdjust="0"/>
    <p:restoredTop sz="95560" autoAdjust="0"/>
  </p:normalViewPr>
  <p:slideViewPr>
    <p:cSldViewPr>
      <p:cViewPr>
        <p:scale>
          <a:sx n="58" d="100"/>
          <a:sy n="58" d="100"/>
        </p:scale>
        <p:origin x="-1560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36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18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27584" y="1556792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Introduction to </a:t>
            </a:r>
            <a:r>
              <a:rPr lang="fr-FR" sz="2400" dirty="0" err="1" smtClean="0">
                <a:solidFill>
                  <a:srgbClr val="3333FF"/>
                </a:solidFill>
              </a:rPr>
              <a:t>integration</a:t>
            </a:r>
            <a:r>
              <a:rPr lang="fr-FR" sz="2400" dirty="0" smtClean="0">
                <a:solidFill>
                  <a:srgbClr val="3333FF"/>
                </a:solidFill>
              </a:rPr>
              <a:t>,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Anti-</a:t>
            </a:r>
            <a:r>
              <a:rPr lang="fr-FR" sz="2400" dirty="0" err="1" smtClean="0">
                <a:solidFill>
                  <a:srgbClr val="3333FF"/>
                </a:solidFill>
              </a:rPr>
              <a:t>derivatives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Basic </a:t>
            </a:r>
            <a:r>
              <a:rPr lang="fr-FR" sz="2400" dirty="0" err="1" smtClean="0">
                <a:solidFill>
                  <a:srgbClr val="3333FF"/>
                </a:solidFill>
              </a:rPr>
              <a:t>rules</a:t>
            </a:r>
            <a:r>
              <a:rPr lang="fr-FR" sz="2400" dirty="0" smtClean="0">
                <a:solidFill>
                  <a:srgbClr val="3333FF"/>
                </a:solidFill>
              </a:rPr>
              <a:t> and </a:t>
            </a:r>
            <a:r>
              <a:rPr lang="fr-FR" sz="2400" dirty="0" err="1" smtClean="0">
                <a:solidFill>
                  <a:srgbClr val="3333FF"/>
                </a:solidFill>
              </a:rPr>
              <a:t>properties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Integral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curves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Methods</a:t>
            </a:r>
            <a:r>
              <a:rPr lang="fr-FR" sz="2400" dirty="0" smtClean="0">
                <a:solidFill>
                  <a:srgbClr val="3333FF"/>
                </a:solidFill>
              </a:rPr>
              <a:t> of substitution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Summary</a:t>
            </a:r>
            <a:r>
              <a:rPr lang="fr-FR" sz="2400" dirty="0" smtClean="0">
                <a:solidFill>
                  <a:srgbClr val="3333FF"/>
                </a:solidFill>
              </a:rPr>
              <a:t> of basic </a:t>
            </a:r>
            <a:r>
              <a:rPr lang="fr-FR" sz="2400" dirty="0" err="1" smtClean="0">
                <a:solidFill>
                  <a:srgbClr val="3333FF"/>
                </a:solidFill>
              </a:rPr>
              <a:t>rules</a:t>
            </a:r>
            <a:r>
              <a:rPr lang="fr-FR" sz="2400" dirty="0" smtClean="0">
                <a:solidFill>
                  <a:srgbClr val="3333FF"/>
                </a:solidFill>
              </a:rPr>
              <a:t>.</a:t>
            </a:r>
            <a:endParaRPr lang="en-CA" sz="2400" dirty="0" smtClean="0">
              <a:solidFill>
                <a:srgbClr val="3333FF"/>
              </a:solidFill>
            </a:endParaRPr>
          </a:p>
          <a:p>
            <a:pPr marL="0" lvl="2">
              <a:lnSpc>
                <a:spcPct val="150000"/>
              </a:lnSpc>
              <a:defRPr/>
            </a:pPr>
            <a:endParaRPr lang="fr-FR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1862822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Recalls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Definite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integrals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Fundamental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theorem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calculus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Mean</a:t>
            </a:r>
            <a:r>
              <a:rPr lang="fr-FR" sz="2400" dirty="0" smtClean="0">
                <a:solidFill>
                  <a:srgbClr val="3333FF"/>
                </a:solidFill>
              </a:rPr>
              <a:t> value </a:t>
            </a:r>
            <a:r>
              <a:rPr lang="fr-FR" sz="2400" dirty="0" err="1" smtClean="0">
                <a:solidFill>
                  <a:srgbClr val="3333FF"/>
                </a:solidFill>
              </a:rPr>
              <a:t>theorem</a:t>
            </a:r>
            <a:r>
              <a:rPr lang="fr-FR" sz="2400" dirty="0" smtClean="0">
                <a:solidFill>
                  <a:srgbClr val="3333FF"/>
                </a:solidFill>
              </a:rPr>
              <a:t> for </a:t>
            </a:r>
            <a:r>
              <a:rPr lang="fr-FR" sz="2400" dirty="0" err="1" smtClean="0">
                <a:solidFill>
                  <a:srgbClr val="3333FF"/>
                </a:solidFill>
              </a:rPr>
              <a:t>integrals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>
                <a:solidFill>
                  <a:srgbClr val="3333FF"/>
                </a:solidFill>
              </a:rPr>
              <a:t>Fundamental</a:t>
            </a:r>
            <a:r>
              <a:rPr lang="fr-FR" sz="2400" dirty="0">
                <a:solidFill>
                  <a:srgbClr val="3333FF"/>
                </a:solidFill>
              </a:rPr>
              <a:t> </a:t>
            </a:r>
            <a:r>
              <a:rPr lang="fr-FR" sz="2400" dirty="0" err="1">
                <a:solidFill>
                  <a:srgbClr val="3333FF"/>
                </a:solidFill>
              </a:rPr>
              <a:t>theorem</a:t>
            </a:r>
            <a:r>
              <a:rPr lang="fr-FR" sz="2400" dirty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calculus</a:t>
            </a:r>
            <a:r>
              <a:rPr lang="fr-FR" sz="2400" dirty="0" smtClean="0">
                <a:solidFill>
                  <a:srgbClr val="3333FF"/>
                </a:solidFill>
              </a:rPr>
              <a:t> II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Integrating</a:t>
            </a:r>
            <a:r>
              <a:rPr lang="fr-FR" sz="2400" dirty="0" smtClean="0">
                <a:solidFill>
                  <a:srgbClr val="3333FF"/>
                </a:solidFill>
              </a:rPr>
              <a:t> a rate of change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Summary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results</a:t>
            </a:r>
            <a:endParaRPr lang="fr-FR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defined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on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[</m:t>
                    </m:r>
                    <m:r>
                      <a:rPr lang="fr-FR" sz="2000" b="0" i="1" dirty="0" err="1" smtClean="0"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dirty="0" err="1" smtClean="0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dirty="0" err="1" smtClean="0">
                        <a:latin typeface="Cambria Math"/>
                        <a:cs typeface="Arial" charset="0"/>
                      </a:rPr>
                      <m:t>𝑏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]. 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Find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area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beween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𝑎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𝑏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above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-axis and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below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graph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0" dirty="0" smtClean="0">
                        <a:latin typeface="Cambria Math"/>
                        <a:cs typeface="Arial" charset="0"/>
                      </a:rPr>
                      <m:t>?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  <a:blipFill rotWithShape="1">
                <a:blip r:embed="rId3"/>
                <a:stretch>
                  <a:fillRect l="-810" t="-727" r="-1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374" y="2132856"/>
            <a:ext cx="2447458" cy="1091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1596" y="2101110"/>
            <a:ext cx="2502532" cy="112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683164"/>
            <a:ext cx="4573016" cy="24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3635732"/>
                <a:ext cx="24388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/>
                  <a:t>Pick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i="1">
                            <a:latin typeface="Cambria Math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fr-FR" i="1">
                            <a:latin typeface="Cambria Math"/>
                          </a:rPr>
                          <m:t>𝑘</m:t>
                        </m:r>
                        <m:r>
                          <a:rPr lang="fr-FR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fr-FR" dirty="0"/>
                  <a:t/>
                </a:r>
                <a:r>
                  <a:rPr lang="fr-FR" dirty="0" err="1"/>
                  <a:t>such</a:t>
                </a:r>
                <a:r>
                  <a:rPr lang="fr-FR" dirty="0"/>
                  <a:t/>
                </a:r>
                <a:r>
                  <a:rPr lang="fr-FR" dirty="0" err="1"/>
                  <a:t>that</a:t>
                </a:r>
                <a:endParaRPr lang="en-U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635732"/>
                <a:ext cx="2438809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2250" t="-8197" r="-400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539552" y="4045989"/>
                <a:ext cx="71653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just">
                  <a:buNone/>
                </a:pPr>
                <a:r>
                  <a:rPr lang="fr-FR" dirty="0" smtClean="0"/>
                  <a:t>Then the total area </a:t>
                </a:r>
                <a:r>
                  <a:rPr lang="fr-FR" dirty="0" err="1"/>
                  <a:t>is</a:t>
                </a:r>
                <a:r>
                  <a:rPr lang="fr-FR" dirty="0"/>
                  <a:t/>
                </a:r>
                <a:r>
                  <a:rPr lang="fr-FR" dirty="0" err="1"/>
                  <a:t>approximately</a:t>
                </a:r>
                <a:r>
                  <a:rPr lang="fr-FR" dirty="0"/>
                  <a:t/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𝑅</m:t>
                    </m:r>
                    <m:r>
                      <a:rPr lang="fr-FR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fr-FR" dirty="0" smtClean="0"/>
                  <a:t> the Riemann </a:t>
                </a:r>
                <a:r>
                  <a:rPr lang="fr-FR" dirty="0" err="1" smtClean="0"/>
                  <a:t>sum</a:t>
                </a:r>
                <a:r>
                  <a:rPr lang="fr-FR" dirty="0" smtClean="0"/>
                  <a:t> , </a:t>
                </a:r>
                <a:r>
                  <a:rPr lang="fr-FR" dirty="0" err="1"/>
                  <a:t>where</a:t>
                </a:r>
                <a:endParaRPr lang="fr-FR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045989"/>
                <a:ext cx="7165304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766" t="-8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233" y="4522993"/>
            <a:ext cx="4845981" cy="338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780" y="2008174"/>
            <a:ext cx="2735660" cy="1204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7544" y="4953942"/>
            <a:ext cx="8064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The </a:t>
            </a:r>
            <a:r>
              <a:rPr lang="fr-FR" dirty="0"/>
              <a:t>area </a:t>
            </a:r>
            <a:r>
              <a:rPr lang="fr-FR" dirty="0" err="1" smtClean="0"/>
              <a:t>is</a:t>
            </a:r>
            <a:r>
              <a:rPr lang="fr-FR" dirty="0" smtClean="0"/>
              <a:t> the </a:t>
            </a:r>
            <a:r>
              <a:rPr lang="fr-FR" dirty="0" err="1"/>
              <a:t>limit</a:t>
            </a:r>
            <a:r>
              <a:rPr lang="fr-FR" dirty="0"/>
              <a:t> of Riemann </a:t>
            </a:r>
            <a:r>
              <a:rPr lang="fr-FR" dirty="0" err="1"/>
              <a:t>sums</a:t>
            </a:r>
            <a:r>
              <a:rPr lang="fr-FR" dirty="0"/>
              <a:t> </a:t>
            </a:r>
            <a:r>
              <a:rPr lang="fr-FR" dirty="0" err="1"/>
              <a:t>like</a:t>
            </a:r>
            <a:r>
              <a:rPr lang="fr-FR" dirty="0"/>
              <a:t> R </a:t>
            </a:r>
            <a:r>
              <a:rPr lang="fr-FR" dirty="0">
                <a:solidFill>
                  <a:srgbClr val="C00000"/>
                </a:solidFill>
              </a:rPr>
              <a:t>as the partition </a:t>
            </a:r>
            <a:r>
              <a:rPr lang="fr-FR" dirty="0" err="1">
                <a:solidFill>
                  <a:srgbClr val="C00000"/>
                </a:solidFill>
              </a:rPr>
              <a:t>becomes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err="1">
                <a:solidFill>
                  <a:srgbClr val="C00000"/>
                </a:solidFill>
              </a:rPr>
              <a:t>finer</a:t>
            </a:r>
            <a:r>
              <a:rPr lang="fr-FR" dirty="0">
                <a:solidFill>
                  <a:srgbClr val="C00000"/>
                </a:solidFill>
              </a:rPr>
              <a:t> and </a:t>
            </a:r>
            <a:r>
              <a:rPr lang="fr-FR" dirty="0" err="1">
                <a:solidFill>
                  <a:srgbClr val="C00000"/>
                </a:solidFill>
              </a:rPr>
              <a:t>finer</a:t>
            </a:r>
            <a:r>
              <a:rPr lang="fr-FR" dirty="0">
                <a:solidFill>
                  <a:srgbClr val="C00000"/>
                </a:solidFill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07474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>
                <a:solidFill>
                  <a:srgbClr val="3333FF"/>
                </a:solidFill>
                <a:latin typeface="Arial" charset="0"/>
                <a:cs typeface="Arial" charset="0"/>
              </a:rPr>
              <a:t>Definition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 (</a:t>
            </a:r>
            <a:r>
              <a:rPr lang="fr-FR" sz="2000" dirty="0" err="1">
                <a:solidFill>
                  <a:srgbClr val="3333FF"/>
                </a:solidFill>
                <a:latin typeface="Arial" charset="0"/>
                <a:cs typeface="Arial" charset="0"/>
              </a:rPr>
              <a:t>Integral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) </a:t>
            </a: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812" y="1659621"/>
            <a:ext cx="813964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443796" y="3993778"/>
            <a:ext cx="8280920" cy="3457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Definition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(Anti-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derivative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)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4339478"/>
            <a:ext cx="6938745" cy="70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820" y="5082281"/>
            <a:ext cx="7848872" cy="335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53584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684336" y="1268760"/>
                <a:ext cx="7848104" cy="435655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endParaRPr lang="fr-FR" sz="2000" b="0" i="1" dirty="0" smtClean="0">
                  <a:solidFill>
                    <a:srgbClr val="3333FF"/>
                  </a:solidFill>
                  <a:latin typeface="Cambria Math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𝑐𝑓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𝑐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𝐶</m:t>
                    </m:r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±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±∫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endParaRPr lang="fr-FR" sz="2000" b="0" i="1" dirty="0" smtClean="0">
                  <a:solidFill>
                    <a:schemeClr val="tx1"/>
                  </a:solidFill>
                  <a:latin typeface="Cambria Math"/>
                  <a:cs typeface="Arial" charset="0"/>
                </a:endParaRPr>
              </a:p>
              <a:p>
                <a:pPr algn="just"/>
                <a:endParaRPr lang="fr-FR" sz="2000" b="0" i="1" dirty="0" smtClean="0">
                  <a:solidFill>
                    <a:schemeClr val="tx1"/>
                  </a:solidFill>
                  <a:latin typeface="Cambria Math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→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𝐶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i="1" dirty="0" smtClean="0">
                  <a:solidFill>
                    <a:schemeClr val="tx1"/>
                  </a:solidFill>
                  <a:latin typeface="Cambria Math"/>
                  <a:cs typeface="Arial" charset="0"/>
                </a:endParaRPr>
              </a:p>
              <a:p>
                <a:pPr algn="just"/>
                <a:endParaRPr lang="fr-FR" sz="2000" b="0" i="1" dirty="0" smtClean="0">
                  <a:solidFill>
                    <a:schemeClr val="tx1"/>
                  </a:solidFill>
                  <a:latin typeface="Cambria Math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)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(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) </m:t>
                            </m:r>
                          </m:e>
                        </m:d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 </m:t>
                        </m:r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𝐶</m:t>
                    </m:r>
                  </m:oMath>
                </a14:m>
                <a:endParaRPr lang="fr-FR" sz="2000" b="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:endParaRPr lang="fr-FR" sz="2000" b="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∫[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d>
                          <m:dPr>
                            <m:endChr m:val="]"/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+1)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+1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endParaRPr lang="fr-FR" sz="2000" b="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6" y="1268760"/>
                <a:ext cx="7848104" cy="4356554"/>
              </a:xfrm>
              <a:prstGeom prst="rect">
                <a:avLst/>
              </a:prstGeom>
              <a:blipFill rotWithShape="1">
                <a:blip r:embed="rId3"/>
                <a:stretch>
                  <a:fillRect l="-776" t="-699" b="-83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07030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6665901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13561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611560" y="1343878"/>
                <a:ext cx="8064128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&lt;…&lt;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𝑏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Arial" charset="0"/>
                          </a:rPr>
                          <m:t>∆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Arial" charset="0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Arial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  <a:cs typeface="Arial" charset="0"/>
                              </a:rPr>
                              <m:t>𝑘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Arial" charset="0"/>
                          </a:rPr>
                          <m:t>−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Arial" charset="0"/>
                          </a:rPr>
                          <m:t>𝑘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Arial" charset="0"/>
                          </a:rPr>
                          <m:t>−1</m:t>
                        </m:r>
                      </m:sub>
                    </m:sSub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ea typeface="Cambria Math"/>
                  <a:cs typeface="Arial" charset="0"/>
                </a:endParaRP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Choose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 point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∈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𝑘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−1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 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such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SupPr>
                      <m:e>
                        <m: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𝑘</m:t>
                        </m:r>
                      </m:sub>
                      <m:sup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lies on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curve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</a:t>
                </a:r>
              </a:p>
              <a:p>
                <a:pPr algn="just"/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</a:t>
                </a: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Area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under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curve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y</m:t>
                    </m:r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above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x-axis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defined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as </a:t>
                </a:r>
              </a:p>
              <a:p>
                <a:pPr marL="0" indent="0" algn="just">
                  <a:buNone/>
                </a:pPr>
                <a:endParaRPr lang="fr-FR" sz="2000" b="0" i="1" dirty="0" smtClean="0">
                  <a:solidFill>
                    <a:srgbClr val="C00000"/>
                  </a:solidFill>
                  <a:latin typeface="Cambria Math"/>
                  <a:cs typeface="Arial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  <a:cs typeface="Arial" charset="0"/>
                        </a:rPr>
                        <m:t>𝐴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lim</m:t>
                              </m:r>
                            </m:e>
                            <m:lim>
                              <m:func>
                                <m:funcPr>
                                  <m:ctrlP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000" b="0" i="0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max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fr-FR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ea typeface="Cambria Math"/>
                                          <a:cs typeface="Arial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ea typeface="Cambria Math"/>
                                          <a:cs typeface="Arial" charset="0"/>
                                        </a:rPr>
                                        <m:t>∆</m:t>
                                      </m:r>
                                      <m:r>
                                        <a:rPr lang="fr-FR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ea typeface="Cambria Math"/>
                                          <a:cs typeface="Arial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ea typeface="Cambria Math"/>
                                          <a:cs typeface="Arial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  <a:cs typeface="Arial" charset="0"/>
                                    </a:rPr>
                                    <m:t>→0</m:t>
                                  </m:r>
                                </m:e>
                              </m:func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𝑘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=1 </m:t>
                              </m:r>
                            </m:sub>
                            <m:sup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 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</m:e>
                              </m:d>
                              <m:sSub>
                                <m:sSubPr>
                                  <m:ctrlP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∆</m:t>
                                  </m:r>
                                  <m: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</m:e>
                      </m:func>
                    </m:oMath>
                  </m:oMathPara>
                </a14:m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3878"/>
                <a:ext cx="8064128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756" t="-487" r="-1738" b="-132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47704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847" y="1420089"/>
            <a:ext cx="8044617" cy="4241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611560" y="1412776"/>
            <a:ext cx="8064128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>
                <a:solidFill>
                  <a:srgbClr val="3333FF"/>
                </a:solidFill>
                <a:latin typeface="Arial" charset="0"/>
                <a:cs typeface="Arial" charset="0"/>
              </a:rPr>
              <a:t>Def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47293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3023" y="2924944"/>
            <a:ext cx="6763393" cy="2998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741" y="1514164"/>
            <a:ext cx="7704658" cy="1410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611560" y="1412776"/>
            <a:ext cx="8064128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     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      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Theorem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614072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4128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Properties of 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integrals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integrable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on 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closed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containing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three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proints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𝑏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𝑐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𝑑𝑥</m:t>
                    </m:r>
                    <m:r>
                      <a:rPr lang="fr-FR" sz="2000" i="1">
                        <a:latin typeface="Cambria Math"/>
                      </a:rPr>
                      <m:t>=0</m:t>
                    </m:r>
                  </m:oMath>
                </a14:m>
                <a:endParaRPr lang="fr-FR" sz="2000" dirty="0" smtClean="0"/>
              </a:p>
              <a:p>
                <a:pPr algn="just"/>
                <a:endParaRPr lang="en-US" sz="2000" dirty="0" smtClean="0"/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𝑑𝑥</m:t>
                    </m:r>
                    <m:r>
                      <a:rPr lang="fr-FR" sz="2000" i="1">
                        <a:latin typeface="Cambria Math"/>
                      </a:rPr>
                      <m:t>=−</m:t>
                    </m:r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𝑏</m:t>
                        </m:r>
                      </m:sub>
                      <m:sup>
                        <m:r>
                          <a:rPr lang="fr-FR" sz="20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fr-FR" sz="2000" i="1">
                        <a:latin typeface="Cambria Math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endParaRPr lang="fr-FR" sz="2000" b="0" dirty="0" smtClean="0"/>
              </a:p>
              <a:p>
                <a:pPr algn="just"/>
                <a:endParaRPr lang="fr-FR" sz="2000" b="0" dirty="0" smtClean="0"/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𝑑𝑥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𝑐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𝑑𝑥</m:t>
                    </m:r>
                    <m:r>
                      <a:rPr lang="fr-FR" sz="2000" b="0" i="0" smtClean="0">
                        <a:latin typeface="Cambria Math"/>
                      </a:rPr>
                      <m:t>+</m:t>
                    </m:r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𝑐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𝑑𝑥</m:t>
                    </m:r>
                  </m:oMath>
                </a14:m>
                <a:endParaRPr lang="fr-FR" sz="2000" dirty="0" smtClean="0"/>
              </a:p>
              <a:p>
                <a:pPr marL="0" indent="0" algn="just">
                  <a:buNone/>
                </a:pPr>
                <a:endParaRPr lang="fr-FR" sz="2000" dirty="0" smtClean="0"/>
              </a:p>
              <a:p>
                <a:pPr marL="0" indent="0" algn="just">
                  <a:buNone/>
                </a:pPr>
                <a:r>
                  <a:rPr lang="fr-FR" sz="2000" dirty="0" smtClean="0"/>
                  <a:t>no </a:t>
                </a:r>
                <a:r>
                  <a:rPr lang="fr-FR" sz="2000" dirty="0" err="1" smtClean="0"/>
                  <a:t>matter</a:t>
                </a:r>
                <a:r>
                  <a:rPr lang="fr-FR" sz="2000" dirty="0" smtClean="0"/>
                  <a:t> how the points are </a:t>
                </a:r>
                <a:r>
                  <a:rPr lang="fr-FR" sz="2000" dirty="0" err="1" smtClean="0"/>
                  <a:t>ordered</a:t>
                </a:r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b="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/>
              </a:p>
              <a:p>
                <a:pPr algn="just"/>
                <a:endParaRPr lang="en-US" sz="2000" dirty="0"/>
              </a:p>
              <a:p>
                <a:pPr algn="just"/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4128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1587" t="-487" r="-1663" b="-55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84022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611560" y="1412776"/>
            <a:ext cx="8064128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  <a:endParaRPr lang="fr-FR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algn="just"/>
            <a:endParaRPr lang="fr-FR" sz="2000" dirty="0"/>
          </a:p>
          <a:p>
            <a:pPr algn="just"/>
            <a:endParaRPr lang="fr-FR" sz="2000" b="0" dirty="0" smtClean="0"/>
          </a:p>
          <a:p>
            <a:pPr algn="just"/>
            <a:endParaRPr lang="fr-FR" sz="2000" dirty="0" smtClean="0"/>
          </a:p>
          <a:p>
            <a:pPr algn="just"/>
            <a:endParaRPr lang="fr-FR" sz="2000" dirty="0"/>
          </a:p>
          <a:p>
            <a:pPr algn="just"/>
            <a:endParaRPr lang="fr-FR" sz="2000" dirty="0"/>
          </a:p>
          <a:p>
            <a:pPr algn="just"/>
            <a:endParaRPr lang="en-US" sz="2000" dirty="0"/>
          </a:p>
          <a:p>
            <a:pPr algn="just"/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3" y="1988840"/>
            <a:ext cx="7785000" cy="2577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37625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84984"/>
            <a:ext cx="774590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78782"/>
            <a:ext cx="7992120" cy="1374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467544" y="1340768"/>
            <a:ext cx="8064128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Recall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  <a:endParaRPr lang="fr-FR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algn="just"/>
            <a:endParaRPr lang="fr-FR" sz="2000" dirty="0"/>
          </a:p>
          <a:p>
            <a:pPr algn="just"/>
            <a:endParaRPr lang="fr-FR" sz="2000" b="0" dirty="0" smtClean="0"/>
          </a:p>
          <a:p>
            <a:pPr algn="just"/>
            <a:endParaRPr lang="fr-FR" sz="2000" dirty="0" smtClean="0"/>
          </a:p>
          <a:p>
            <a:pPr algn="just"/>
            <a:endParaRPr lang="fr-FR" sz="2000" dirty="0"/>
          </a:p>
          <a:p>
            <a:pPr algn="just"/>
            <a:endParaRPr lang="fr-FR" sz="2000" dirty="0"/>
          </a:p>
          <a:p>
            <a:pPr algn="just"/>
            <a:endParaRPr lang="en-US" sz="2000" dirty="0"/>
          </a:p>
          <a:p>
            <a:pPr algn="just"/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941168"/>
            <a:ext cx="2261980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232" y="4941167"/>
            <a:ext cx="1768864" cy="1671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102976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continuous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[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]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𝐹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any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antiderivative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[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]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fr-FR" sz="2000" i="1" smtClean="0"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𝑏</m:t>
                          </m:r>
                        </m:sup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𝑓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)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𝐹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𝑏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−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𝐹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𝑎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𝐹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𝑥</m:t>
                          </m:r>
                        </m:e>
                      </m:d>
                      <m:sSubSup>
                        <m:sSubSup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𝑏</m:t>
                          </m:r>
                        </m:sup>
                      </m:sSubSup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2</m:t>
                          </m:r>
                        </m:sup>
                        <m:e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𝑑𝑠</m:t>
                          </m:r>
                        </m:e>
                      </m:nary>
                      <m:r>
                        <a:rPr lang="fr-FR" sz="2000" i="1"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den>
                      </m:f>
                      <m:sSubSup>
                        <m:sSubSup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2</m:t>
                          </m:r>
                        </m:sup>
                      </m:sSubSup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8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7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fr-FR" sz="2000" dirty="0"/>
              </a:p>
              <a:p>
                <a:pPr algn="just"/>
                <a:endParaRPr lang="fr-FR" sz="2000" b="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/>
              </a:p>
              <a:p>
                <a:pPr algn="just"/>
                <a:endParaRPr lang="en-US" sz="2000" dirty="0"/>
              </a:p>
              <a:p>
                <a:pPr algn="just"/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487" r="-1679" b="-26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9408" y="4365104"/>
            <a:ext cx="5400600" cy="786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4966154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39552" y="1340768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  </a:t>
            </a: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/>
          </a:p>
          <a:p>
            <a:pPr algn="just"/>
            <a:endParaRPr lang="fr-FR" sz="2000" b="0" dirty="0" smtClean="0"/>
          </a:p>
          <a:p>
            <a:pPr algn="just"/>
            <a:endParaRPr lang="fr-FR" sz="2000" dirty="0" smtClean="0"/>
          </a:p>
          <a:p>
            <a:pPr algn="just"/>
            <a:endParaRPr lang="fr-FR" sz="2000" dirty="0"/>
          </a:p>
          <a:p>
            <a:pPr algn="just"/>
            <a:endParaRPr lang="fr-FR" sz="2000" dirty="0"/>
          </a:p>
          <a:p>
            <a:pPr algn="just"/>
            <a:endParaRPr lang="en-US" sz="2000" dirty="0"/>
          </a:p>
          <a:p>
            <a:pPr algn="just"/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29623"/>
            <a:ext cx="6984776" cy="254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0084" y="2598894"/>
            <a:ext cx="7525604" cy="124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13148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Relationship 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between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and 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indefinite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integrals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</a:t>
                </a:r>
              </a:p>
              <a:p>
                <a:pPr marL="0" indent="0" algn="just">
                  <a:buNone/>
                </a:pPr>
                <a:endParaRPr lang="fr-FR" sz="2000" dirty="0" smtClean="0"/>
              </a:p>
              <a:p>
                <a:pPr marL="0" indent="0" algn="just">
                  <a:buNone/>
                </a:pPr>
                <a:r>
                  <a:rPr lang="fr-FR" sz="2000" dirty="0" err="1" smtClean="0"/>
                  <a:t>Remark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if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an </a:t>
                </a:r>
                <a:r>
                  <a:rPr lang="fr-FR" sz="2000" dirty="0" err="1" smtClean="0"/>
                  <a:t>antiderivative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fr-FR" sz="2000" dirty="0" smtClean="0"/>
                  <a:t> then</a:t>
                </a:r>
              </a:p>
              <a:p>
                <a:pPr marL="0" indent="0" algn="just">
                  <a:buNone/>
                </a:pPr>
                <a:endParaRPr lang="fr-FR" sz="2000" dirty="0"/>
              </a:p>
              <a:p>
                <a:pPr marL="0" indent="0" algn="just">
                  <a:buNone/>
                </a:pPr>
                <a:endParaRPr lang="fr-FR" sz="2000" dirty="0" smtClean="0"/>
              </a:p>
              <a:p>
                <a:pPr marL="0" indent="0" algn="just">
                  <a:buNone/>
                </a:pPr>
                <a:endParaRPr lang="fr-FR" sz="2000" dirty="0"/>
              </a:p>
              <a:p>
                <a:pPr marL="0" indent="0" algn="just">
                  <a:buNone/>
                </a:pPr>
                <a:r>
                  <a:rPr lang="fr-FR" sz="2000" dirty="0" err="1" smtClean="0"/>
                  <a:t>Therefore</a:t>
                </a:r>
                <a:r>
                  <a:rPr lang="fr-FR" sz="2000" dirty="0" smtClean="0"/>
                  <a:t>, in </a:t>
                </a:r>
                <a:r>
                  <a:rPr lang="fr-FR" sz="2000" dirty="0" err="1" smtClean="0"/>
                  <a:t>definite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integrals</a:t>
                </a:r>
                <a:r>
                  <a:rPr lang="fr-FR" sz="2000" dirty="0" smtClean="0"/>
                  <a:t>, omit constant of </a:t>
                </a:r>
                <a:r>
                  <a:rPr lang="fr-FR" sz="2000" dirty="0" err="1" smtClean="0"/>
                  <a:t>integration</a:t>
                </a:r>
                <a:r>
                  <a:rPr lang="fr-FR" sz="2000" dirty="0"/>
                  <a:t/>
                </a:r>
                <a:r>
                  <a:rPr lang="fr-FR" sz="2000" dirty="0" smtClean="0"/>
                  <a:t>and  </a:t>
                </a:r>
              </a:p>
              <a:p>
                <a:pPr marL="0" indent="0" algn="just">
                  <a:buNone/>
                </a:pPr>
                <a:endParaRPr lang="fr-FR" sz="2000" dirty="0"/>
              </a:p>
              <a:p>
                <a:pPr marL="0" indent="0" algn="just">
                  <a:buNone/>
                </a:pPr>
                <a:endParaRPr lang="fr-FR" sz="2000" dirty="0" smtClean="0"/>
              </a:p>
              <a:p>
                <a:pPr marL="0" indent="0" algn="just">
                  <a:buNone/>
                </a:pPr>
                <a:endParaRPr lang="fr-FR" sz="2000" dirty="0"/>
              </a:p>
              <a:p>
                <a:pPr marL="0" indent="0" algn="just">
                  <a:buNone/>
                </a:pPr>
                <a:r>
                  <a:rPr lang="fr-FR" sz="2000" dirty="0" err="1" smtClean="0"/>
                  <a:t>which</a:t>
                </a:r>
                <a:r>
                  <a:rPr lang="fr-FR" sz="2000" dirty="0" smtClean="0"/>
                  <a:t> relates the </a:t>
                </a:r>
                <a:r>
                  <a:rPr lang="fr-FR" sz="2000" dirty="0" err="1" smtClean="0"/>
                  <a:t>definite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integrals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indefinite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integrals</a:t>
                </a:r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algn="just"/>
                <a:endParaRPr lang="fr-FR" sz="2000" b="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/>
              </a:p>
              <a:p>
                <a:pPr algn="just"/>
                <a:endParaRPr lang="en-US" sz="2000" dirty="0"/>
              </a:p>
              <a:p>
                <a:pPr algn="just"/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487" b="-49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610" y="2564904"/>
            <a:ext cx="7724178" cy="712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05064"/>
            <a:ext cx="341527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01808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39552" y="1340768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Examples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7231" y="1883682"/>
            <a:ext cx="7162550" cy="3918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74512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39552" y="1340768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Examples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0552" y="1978844"/>
            <a:ext cx="7740352" cy="186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0552" y="4088142"/>
            <a:ext cx="5653656" cy="716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7571495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28459"/>
            <a:ext cx="4489158" cy="1596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39552" y="1448710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Examples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</a:t>
            </a: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84984"/>
            <a:ext cx="7704856" cy="163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371555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continuous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on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[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𝑏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]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define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total area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between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curve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to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𝑡𝑜𝑡𝑎𝑙</m:t>
                      </m:r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 </m:t>
                      </m:r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𝑎𝑟𝑒𝑎</m:t>
                      </m:r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nary>
                        <m:naryPr>
                          <m:ctrlP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𝑏</m:t>
                          </m:r>
                        </m:sup>
                        <m:e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|</m:t>
                          </m:r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b="0" i="1" smtClean="0">
                                  <a:solidFill>
                                    <a:srgbClr val="3333FF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solidFill>
                                    <a:srgbClr val="3333FF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|</m:t>
                          </m:r>
                        </m:e>
                      </m:nary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𝑑𝑥</m:t>
                      </m:r>
                    </m:oMath>
                  </m:oMathPara>
                </a14:m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Find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total area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between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curve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=1−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the </a:t>
                </a:r>
                <a14:m>
                  <m:oMath xmlns:m="http://schemas.openxmlformats.org/officeDocument/2006/math">
                    <m:r>
                      <a:rPr lang="fr-FR" sz="200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−</m:t>
                    </m:r>
                  </m:oMath>
                </a14:m>
                <a:r>
                  <a:rPr lang="fr-FR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axis over the </a:t>
                </a:r>
                <a:r>
                  <a:rPr lang="fr-FR" sz="2000" dirty="0" err="1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0,2</m:t>
                        </m:r>
                      </m:e>
                    </m:d>
                    <m:r>
                      <a:rPr lang="fr-FR" sz="200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487" r="-1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49080"/>
            <a:ext cx="5904987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985423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39552" y="1448710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Remark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that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err="1" smtClean="0">
                <a:latin typeface="Arial" charset="0"/>
                <a:cs typeface="Arial" charset="0"/>
              </a:rPr>
              <a:t>Because</a:t>
            </a:r>
            <a:r>
              <a:rPr lang="fr-FR" sz="2000" dirty="0" smtClean="0">
                <a:latin typeface="Arial" charset="0"/>
                <a:cs typeface="Arial" charset="0"/>
              </a:rPr>
              <a:t> the variable of </a:t>
            </a:r>
            <a:r>
              <a:rPr lang="fr-FR" sz="2000" dirty="0" err="1" smtClean="0">
                <a:latin typeface="Arial" charset="0"/>
                <a:cs typeface="Arial" charset="0"/>
              </a:rPr>
              <a:t>integration</a:t>
            </a:r>
            <a:r>
              <a:rPr lang="fr-FR" sz="2000" dirty="0" smtClean="0">
                <a:latin typeface="Arial" charset="0"/>
                <a:cs typeface="Arial" charset="0"/>
              </a:rPr>
              <a:t> in a </a:t>
            </a:r>
            <a:r>
              <a:rPr lang="fr-FR" sz="2000" dirty="0" err="1" smtClean="0">
                <a:latin typeface="Arial" charset="0"/>
                <a:cs typeface="Arial" charset="0"/>
              </a:rPr>
              <a:t>definite</a:t>
            </a:r>
            <a:r>
              <a:rPr lang="fr-FR" sz="2000" dirty="0" smtClean="0">
                <a:latin typeface="Arial" charset="0"/>
                <a:cs typeface="Arial" charset="0"/>
              </a:rPr>
              <a:t> </a:t>
            </a:r>
            <a:r>
              <a:rPr lang="fr-FR" sz="2000" dirty="0" err="1" smtClean="0">
                <a:latin typeface="Arial" charset="0"/>
                <a:cs typeface="Arial" charset="0"/>
              </a:rPr>
              <a:t>integral</a:t>
            </a:r>
            <a:r>
              <a:rPr lang="fr-FR" sz="2000" dirty="0" smtClean="0">
                <a:latin typeface="Arial" charset="0"/>
                <a:cs typeface="Arial" charset="0"/>
              </a:rPr>
              <a:t> </a:t>
            </a:r>
            <a:r>
              <a:rPr lang="fr-FR" sz="2000" dirty="0" err="1" smtClean="0">
                <a:latin typeface="Arial" charset="0"/>
                <a:cs typeface="Arial" charset="0"/>
              </a:rPr>
              <a:t>plays</a:t>
            </a:r>
            <a:r>
              <a:rPr lang="fr-FR" sz="2000" dirty="0" smtClean="0">
                <a:latin typeface="Arial" charset="0"/>
                <a:cs typeface="Arial" charset="0"/>
              </a:rPr>
              <a:t> no </a:t>
            </a:r>
            <a:r>
              <a:rPr lang="fr-FR" sz="2000" dirty="0" err="1" smtClean="0">
                <a:latin typeface="Arial" charset="0"/>
                <a:cs typeface="Arial" charset="0"/>
              </a:rPr>
              <a:t>role</a:t>
            </a:r>
            <a:r>
              <a:rPr lang="fr-FR" sz="2000" dirty="0" smtClean="0">
                <a:latin typeface="Arial" charset="0"/>
                <a:cs typeface="Arial" charset="0"/>
              </a:rPr>
              <a:t> in the end </a:t>
            </a:r>
            <a:r>
              <a:rPr lang="fr-FR" sz="2000" dirty="0" err="1" smtClean="0">
                <a:latin typeface="Arial" charset="0"/>
                <a:cs typeface="Arial" charset="0"/>
              </a:rPr>
              <a:t>result</a:t>
            </a:r>
            <a:r>
              <a:rPr lang="fr-FR" sz="2000" dirty="0" smtClean="0">
                <a:latin typeface="Arial" charset="0"/>
                <a:cs typeface="Arial" charset="0"/>
              </a:rPr>
              <a:t>, </a:t>
            </a:r>
            <a:r>
              <a:rPr lang="fr-FR" sz="2000" dirty="0" err="1" smtClean="0">
                <a:latin typeface="Arial" charset="0"/>
                <a:cs typeface="Arial" charset="0"/>
              </a:rPr>
              <a:t>it</a:t>
            </a:r>
            <a:r>
              <a:rPr lang="fr-FR" sz="2000" dirty="0" smtClean="0">
                <a:latin typeface="Arial" charset="0"/>
                <a:cs typeface="Arial" charset="0"/>
              </a:rPr>
              <a:t> </a:t>
            </a:r>
            <a:r>
              <a:rPr lang="fr-FR" sz="2000" dirty="0" err="1" smtClean="0">
                <a:latin typeface="Arial" charset="0"/>
                <a:cs typeface="Arial" charset="0"/>
              </a:rPr>
              <a:t>is</a:t>
            </a:r>
            <a:r>
              <a:rPr lang="fr-FR" sz="2000" dirty="0" smtClean="0">
                <a:latin typeface="Arial" charset="0"/>
                <a:cs typeface="Arial" charset="0"/>
              </a:rPr>
              <a:t> </a:t>
            </a:r>
            <a:r>
              <a:rPr lang="fr-FR" sz="2000" dirty="0" err="1" smtClean="0">
                <a:latin typeface="Arial" charset="0"/>
                <a:cs typeface="Arial" charset="0"/>
              </a:rPr>
              <a:t>reffered</a:t>
            </a:r>
            <a:r>
              <a:rPr lang="fr-FR" sz="2000" dirty="0" smtClean="0">
                <a:latin typeface="Arial" charset="0"/>
                <a:cs typeface="Arial" charset="0"/>
              </a:rPr>
              <a:t> to as a </a:t>
            </a:r>
            <a:r>
              <a:rPr lang="fr-FR" sz="2000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dummy</a:t>
            </a: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variable</a:t>
            </a:r>
            <a:r>
              <a:rPr lang="fr-FR" sz="2000" dirty="0" smtClean="0">
                <a:latin typeface="Arial" charset="0"/>
                <a:cs typeface="Arial" charset="0"/>
              </a:rPr>
              <a:t>. </a:t>
            </a: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679" y="2028402"/>
            <a:ext cx="7942486" cy="754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088630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continuous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on 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closed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[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]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there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least one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[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]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such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Recall (Intermediate-value theorem):</a:t>
                </a:r>
                <a:r>
                  <a:rPr lang="en-US" sz="2000" dirty="0" smtClean="0"/>
                  <a:t/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is a continuous function on a closed interval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[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en-US" sz="2000" i="1" dirty="0">
                        <a:latin typeface="Cambria Math"/>
                      </a:rPr>
                      <m:t>𝑏</m:t>
                    </m:r>
                    <m:r>
                      <a:rPr lang="en-US" sz="2000" i="1" dirty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/>
                  <a:t> is any number between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en-US" sz="2000" i="1" dirty="0">
                        <a:latin typeface="Cambria Math"/>
                      </a:rPr>
                      <m:t> (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en-US" sz="2000" i="1" dirty="0">
                        <a:latin typeface="Cambria Math"/>
                      </a:rPr>
                      <m:t> (</m:t>
                    </m:r>
                    <m:r>
                      <a:rPr lang="en-US" sz="2000" i="1" dirty="0">
                        <a:latin typeface="Cambria Math"/>
                      </a:rPr>
                      <m:t>𝑏</m:t>
                    </m:r>
                    <m:r>
                      <a:rPr lang="en-US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>, then there is at least one number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/>
                  <a:t> in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[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en-US" sz="2000" i="1" dirty="0">
                        <a:latin typeface="Cambria Math"/>
                      </a:rPr>
                      <m:t>𝑏</m:t>
                    </m:r>
                    <m:r>
                      <a:rPr lang="en-US" sz="2000" i="1" dirty="0">
                        <a:latin typeface="Cambria Math"/>
                      </a:rPr>
                      <m:t>] </m:t>
                    </m:r>
                  </m:oMath>
                </a14:m>
                <a:r>
                  <a:rPr lang="en-US" sz="2000" dirty="0"/>
                  <a:t>such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𝑐</m:t>
                    </m:r>
                    <m:r>
                      <a:rPr lang="en-US" sz="2000" i="1" dirty="0">
                        <a:latin typeface="Cambria Math"/>
                      </a:rPr>
                      <m:t>) = </m:t>
                    </m:r>
                    <m:r>
                      <a:rPr lang="en-US" sz="2000" i="1" dirty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/>
                  <a:t>.  </a:t>
                </a:r>
                <a:endParaRPr lang="en-US" sz="2000" dirty="0" smtClean="0"/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continuous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by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extreme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-value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theorem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assumes a maximum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𝑀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a minimum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𝑚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i.e. 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∈[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]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𝑚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≤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≤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𝑀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Therefore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487" r="-1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0840" y="2132856"/>
            <a:ext cx="2770177" cy="82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55134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3058" y="1268413"/>
            <a:ext cx="3112551" cy="228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Cont.. 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It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implies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number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between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𝑚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𝑀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By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intermediate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value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theorem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must assume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value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some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∗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𝑏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  <a:cs typeface="Arial" charset="0"/>
                      </a:rPr>
                      <m:t>i</m:t>
                    </m:r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  <a:cs typeface="Arial" charset="0"/>
                      </a:rPr>
                      <m:t>e</m:t>
                    </m:r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there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exists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0" smtClean="0">
                            <a:latin typeface="Cambria Math"/>
                            <a:cs typeface="Arial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such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∗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𝑏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den>
                    </m:f>
                    <m:nary>
                      <m:nary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𝑏</m:t>
                        </m:r>
                      </m:sup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𝑓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)</m:t>
                        </m:r>
                      </m:e>
                    </m:nary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or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  </m:t>
                    </m:r>
                    <m:nary>
                      <m:nary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𝑎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)</m:t>
                        </m:r>
                      </m:e>
                    </m:nary>
                    <m:r>
                      <a:rPr lang="fr-FR" sz="2000" i="1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𝑏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</m:d>
                    <m:r>
                      <a:rPr lang="fr-FR" sz="2000" i="1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∗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40" t="-487" r="-1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1126" y="3560022"/>
            <a:ext cx="1486778" cy="51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59012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9112" y="2321115"/>
            <a:ext cx="5132388" cy="2577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562830" y="1340768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Example.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Since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continuous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on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[1,4]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,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Mean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-value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theorem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for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integral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guarantees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there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[1,4]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such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Thus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∗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=±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point in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[1,4]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whose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existence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guaranteed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by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Mean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-value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theorem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for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integrals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.</a:t>
                </a: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830" y="1340768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763" t="-487" r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451267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537" y="1555750"/>
            <a:ext cx="8135938" cy="279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484784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    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  <a:r>
              <a:rPr lang="fr-FR" sz="2000" dirty="0" smtClean="0">
                <a:latin typeface="Arial" charset="0"/>
                <a:cs typeface="Arial" charset="0"/>
              </a:rPr>
              <a:t> </a:t>
            </a: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 II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067581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89040"/>
            <a:ext cx="3600400" cy="637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562830" y="1361082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Remark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By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Mean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-value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theorem</a:t>
                </a: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where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point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between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h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Because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trapped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between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h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,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h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→0, 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∗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→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Therefore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Hence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proved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830" y="1361082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763" t="-487" r="-1754" b="-11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 II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4768" y="1338421"/>
            <a:ext cx="3991139" cy="2450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0897" y="5046240"/>
            <a:ext cx="4984718" cy="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236473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 </a:t>
            </a: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 II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0563" y="1484785"/>
            <a:ext cx="3491517" cy="768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64904"/>
            <a:ext cx="4182316" cy="1109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1" y="3861048"/>
            <a:ext cx="7200800" cy="124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460763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0178" y="2852936"/>
            <a:ext cx="3661046" cy="27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49716"/>
            <a:ext cx="8014630" cy="858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2220096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353" y="1484784"/>
            <a:ext cx="7912968" cy="438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909458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065" y="1543685"/>
            <a:ext cx="8100391" cy="3973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64222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0274" y="2731408"/>
            <a:ext cx="4176464" cy="697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82310" y="1340768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Suppose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particle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moves on 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coordinate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line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so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its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velocity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time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𝑡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𝑣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𝑡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)=</m:t>
                    </m:r>
                    <m:sSup>
                      <m:sSupPr>
                        <m:ctrlP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−2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𝑡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𝑚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/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𝑠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displacement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of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particle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during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0≤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𝑡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≤3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is</a:t>
                </a: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The distance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traveled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by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particle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during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0≤</m:t>
                    </m:r>
                    <m:r>
                      <a:rPr lang="fr-FR" sz="2000" i="1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𝑡</m:t>
                    </m:r>
                    <m:r>
                      <a:rPr lang="fr-FR" sz="2000" i="1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≤3</m:t>
                    </m:r>
                  </m:oMath>
                </a14:m>
                <a:r>
                  <a:rPr lang="fr-FR" sz="2000" dirty="0">
                    <a:latin typeface="Arial" charset="0"/>
                    <a:cs typeface="Arial" charset="0"/>
                  </a:rPr>
                  <a:t> is</a:t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10" y="1340768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40" t="-487" r="-1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966" y="3958858"/>
            <a:ext cx="5252194" cy="2009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497456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82310" y="1340768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Let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𝑠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displacement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of 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particle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time t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𝑣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its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velocity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average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velocity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over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[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]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is</a:t>
                </a: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𝑣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𝑎𝑣𝑒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𝑠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latin typeface="Cambria Math"/>
                                    <a:cs typeface="Arial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a:rPr lang="fr-FR" sz="2000">
                                    <a:latin typeface="Cambria Math"/>
                                    <a:cs typeface="Arial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fr-FR" sz="2000">
                            <a:latin typeface="Cambria Math"/>
                            <a:cs typeface="Arial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  <a:cs typeface="Arial" charset="0"/>
                          </a:rPr>
                          <m:t>s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latin typeface="Cambria Math"/>
                                    <a:cs typeface="Arial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a:rPr lang="fr-FR" sz="2000">
                                    <a:latin typeface="Cambria Math"/>
                                    <a:cs typeface="Arial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nary>
                      <m:nary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sub>
                        </m:sSub>
                      </m:sup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𝑣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𝑡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         (1)</a:t>
                </a:r>
              </a:p>
              <a:p>
                <a:pPr marL="0" indent="0" algn="ctr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10" y="1340768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487" r="-1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223" y="3356992"/>
            <a:ext cx="8050476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9809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11501"/>
            <a:ext cx="7966572" cy="154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852936"/>
            <a:ext cx="7416824" cy="2497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73" y="4869160"/>
            <a:ext cx="3012531" cy="187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002162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2276872"/>
            <a:ext cx="6763393" cy="2998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62830" y="1362897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/>
                <a14:m>
                  <m:oMath xmlns:m="http://schemas.openxmlformats.org/officeDocument/2006/math">
                    <m:nary>
                      <m:naryPr>
                        <m:ctrlPr>
                          <a:rPr lang="en-US" sz="1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18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1800" i="1">
                            <a:latin typeface="Cambria Math"/>
                          </a:rPr>
                          <m:t>𝑎</m:t>
                        </m:r>
                      </m:sup>
                      <m:e>
                        <m:r>
                          <a:rPr lang="fr-FR" sz="1800" i="1">
                            <a:latin typeface="Cambria Math"/>
                          </a:rPr>
                          <m:t>𝑓</m:t>
                        </m:r>
                        <m:r>
                          <a:rPr lang="fr-FR" sz="1800" i="1">
                            <a:latin typeface="Cambria Math"/>
                          </a:rPr>
                          <m:t>(</m:t>
                        </m:r>
                        <m:r>
                          <a:rPr lang="fr-FR" sz="1800" i="1">
                            <a:latin typeface="Cambria Math"/>
                          </a:rPr>
                          <m:t>𝑥</m:t>
                        </m:r>
                        <m:r>
                          <a:rPr lang="fr-FR" sz="18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1800" i="1">
                        <a:latin typeface="Cambria Math"/>
                      </a:rPr>
                      <m:t>𝑑𝑥</m:t>
                    </m:r>
                    <m:r>
                      <a:rPr lang="fr-FR" sz="1800" i="1">
                        <a:latin typeface="Cambria Math"/>
                      </a:rPr>
                      <m:t>=0</m:t>
                    </m:r>
                  </m:oMath>
                </a14:m>
                <a:endParaRPr lang="en-US" sz="1800" dirty="0"/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ctrlPr>
                          <a:rPr lang="en-US" sz="1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18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18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1800" i="1">
                            <a:latin typeface="Cambria Math"/>
                          </a:rPr>
                          <m:t>𝑓</m:t>
                        </m:r>
                        <m:r>
                          <a:rPr lang="fr-FR" sz="1800" i="1">
                            <a:latin typeface="Cambria Math"/>
                          </a:rPr>
                          <m:t>(</m:t>
                        </m:r>
                        <m:r>
                          <a:rPr lang="fr-FR" sz="1800" i="1">
                            <a:latin typeface="Cambria Math"/>
                          </a:rPr>
                          <m:t>𝑥</m:t>
                        </m:r>
                        <m:r>
                          <a:rPr lang="fr-FR" sz="18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1800" i="1">
                        <a:latin typeface="Cambria Math"/>
                      </a:rPr>
                      <m:t>𝑑𝑥</m:t>
                    </m:r>
                    <m:r>
                      <a:rPr lang="fr-FR" sz="1800" i="1">
                        <a:latin typeface="Cambria Math"/>
                      </a:rPr>
                      <m:t>=−</m:t>
                    </m:r>
                    <m:nary>
                      <m:naryPr>
                        <m:ctrlPr>
                          <a:rPr lang="en-US" sz="18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18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𝑏</m:t>
                        </m:r>
                      </m:sub>
                      <m:sup>
                        <m:r>
                          <a:rPr lang="fr-FR" sz="18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sup>
                      <m:e>
                        <m:r>
                          <a:rPr lang="fr-FR" sz="18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fr-FR" sz="1800" i="1">
                        <a:latin typeface="Cambria Math"/>
                      </a:rPr>
                      <m:t>𝑑𝑥</m:t>
                    </m:r>
                    <m:r>
                      <a:rPr lang="fr-FR" sz="1800" i="1">
                        <a:latin typeface="Cambria Math"/>
                      </a:rPr>
                      <m:t> </m:t>
                    </m:r>
                  </m:oMath>
                </a14:m>
                <a:endParaRPr lang="fr-FR" sz="1800" dirty="0"/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ctrlPr>
                          <a:rPr lang="en-US" sz="1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18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18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1800" i="1">
                            <a:latin typeface="Cambria Math"/>
                          </a:rPr>
                          <m:t>𝑓</m:t>
                        </m:r>
                        <m:r>
                          <a:rPr lang="fr-FR" sz="1800" i="1">
                            <a:latin typeface="Cambria Math"/>
                          </a:rPr>
                          <m:t>(</m:t>
                        </m:r>
                        <m:r>
                          <a:rPr lang="fr-FR" sz="1800" i="1">
                            <a:latin typeface="Cambria Math"/>
                          </a:rPr>
                          <m:t>𝑥</m:t>
                        </m:r>
                        <m:r>
                          <a:rPr lang="fr-FR" sz="18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1800" i="1">
                        <a:latin typeface="Cambria Math"/>
                      </a:rPr>
                      <m:t>𝑑𝑥</m:t>
                    </m:r>
                    <m:r>
                      <a:rPr lang="fr-FR" sz="1800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en-US" sz="1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18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18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𝑐</m:t>
                        </m:r>
                      </m:sup>
                      <m:e>
                        <m:r>
                          <a:rPr lang="fr-FR" sz="1800" i="1">
                            <a:latin typeface="Cambria Math"/>
                          </a:rPr>
                          <m:t>𝑓</m:t>
                        </m:r>
                        <m:r>
                          <a:rPr lang="fr-FR" sz="1800" i="1">
                            <a:latin typeface="Cambria Math"/>
                          </a:rPr>
                          <m:t>(</m:t>
                        </m:r>
                        <m:r>
                          <a:rPr lang="fr-FR" sz="1800" i="1">
                            <a:latin typeface="Cambria Math"/>
                          </a:rPr>
                          <m:t>𝑥</m:t>
                        </m:r>
                        <m:r>
                          <a:rPr lang="fr-FR" sz="18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1800" i="1">
                        <a:latin typeface="Cambria Math"/>
                      </a:rPr>
                      <m:t>𝑑𝑥</m:t>
                    </m:r>
                    <m:r>
                      <a:rPr lang="fr-FR" sz="1800">
                        <a:latin typeface="Cambria Math"/>
                      </a:rPr>
                      <m:t>+</m:t>
                    </m:r>
                    <m:nary>
                      <m:naryPr>
                        <m:ctrlPr>
                          <a:rPr lang="en-US" sz="18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18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𝑐</m:t>
                        </m:r>
                      </m:sub>
                      <m:sup>
                        <m:r>
                          <a:rPr lang="fr-FR" sz="18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1800" i="1">
                            <a:latin typeface="Cambria Math"/>
                          </a:rPr>
                          <m:t>𝑓</m:t>
                        </m:r>
                        <m:r>
                          <a:rPr lang="fr-FR" sz="1800" i="1">
                            <a:latin typeface="Cambria Math"/>
                          </a:rPr>
                          <m:t>(</m:t>
                        </m:r>
                        <m:r>
                          <a:rPr lang="fr-FR" sz="1800" i="1">
                            <a:latin typeface="Cambria Math"/>
                          </a:rPr>
                          <m:t>𝑥</m:t>
                        </m:r>
                        <m:r>
                          <a:rPr lang="fr-FR" sz="18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1800" i="1">
                        <a:latin typeface="Cambria Math"/>
                      </a:rPr>
                      <m:t>𝑑</m:t>
                    </m:r>
                  </m:oMath>
                </a14:m>
                <a:endParaRPr lang="fr-FR" sz="1800" dirty="0"/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830" y="1362897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39" t="-10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69367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62830" y="1362897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/>
                <a:endParaRPr lang="fr-FR" sz="1800" i="1" dirty="0" smtClean="0">
                  <a:latin typeface="Cambria Math"/>
                </a:endParaRPr>
              </a:p>
              <a:p>
                <a:pPr algn="just"/>
                <a:endParaRPr lang="fr-FR" sz="1800" i="1" dirty="0">
                  <a:latin typeface="Cambria Math"/>
                </a:endParaRPr>
              </a:p>
              <a:p>
                <a:pPr algn="just"/>
                <a:endParaRPr lang="fr-FR" sz="1800" i="1" dirty="0" smtClean="0">
                  <a:latin typeface="Cambria Math"/>
                </a:endParaRPr>
              </a:p>
              <a:p>
                <a:pPr algn="just"/>
                <a:endParaRPr lang="fr-FR" sz="1800" i="1" dirty="0">
                  <a:latin typeface="Cambria Math"/>
                </a:endParaRPr>
              </a:p>
              <a:p>
                <a:pPr algn="just"/>
                <a:endParaRPr lang="fr-FR" sz="1800" i="1" dirty="0" smtClean="0">
                  <a:latin typeface="Cambria Math"/>
                </a:endParaRPr>
              </a:p>
              <a:p>
                <a:pPr algn="just"/>
                <a:endParaRPr lang="fr-FR" sz="1800" i="1" dirty="0">
                  <a:latin typeface="Cambria Math"/>
                </a:endParaRPr>
              </a:p>
              <a:p>
                <a:pPr algn="just"/>
                <a:endParaRPr lang="fr-FR" sz="18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endParaRPr lang="fr-FR" sz="1800" i="1" dirty="0" smtClean="0">
                  <a:latin typeface="Cambria Math"/>
                </a:endParaRPr>
              </a:p>
              <a:p>
                <a:pPr algn="just"/>
                <a:endParaRPr lang="fr-FR" sz="1800" i="1" dirty="0"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fr-FR" sz="1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fr-FR" sz="18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18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1800" i="1">
                            <a:latin typeface="Cambria Math"/>
                          </a:rPr>
                          <m:t>𝑓</m:t>
                        </m:r>
                        <m:r>
                          <a:rPr lang="fr-FR" sz="1800" i="1">
                            <a:latin typeface="Cambria Math"/>
                          </a:rPr>
                          <m:t>(</m:t>
                        </m:r>
                        <m:r>
                          <a:rPr lang="fr-FR" sz="1800" i="1">
                            <a:latin typeface="Cambria Math"/>
                          </a:rPr>
                          <m:t>𝑥</m:t>
                        </m:r>
                        <m:r>
                          <a:rPr lang="fr-FR" sz="18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1800" i="1">
                        <a:latin typeface="Cambria Math"/>
                      </a:rPr>
                      <m:t>=</m:t>
                    </m:r>
                    <m:r>
                      <a:rPr lang="fr-FR" sz="18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fr-FR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1800" i="1">
                        <a:latin typeface="Cambria Math"/>
                      </a:rPr>
                      <m:t>−</m:t>
                    </m:r>
                    <m:r>
                      <a:rPr lang="fr-FR" sz="18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fr-FR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1800" i="1">
                        <a:latin typeface="Cambria Math"/>
                      </a:rPr>
                      <m:t>=</m:t>
                    </m:r>
                    <m:r>
                      <a:rPr lang="fr-FR" sz="18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fr-FR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/>
                          </a:rPr>
                          <m:t>𝑥</m:t>
                        </m:r>
                      </m:e>
                    </m:d>
                    <m:sSubSup>
                      <m:sSubSupPr>
                        <m:ctrlPr>
                          <a:rPr lang="fr-FR" sz="1800" i="1">
                            <a:latin typeface="Cambria Math"/>
                          </a:rPr>
                        </m:ctrlPr>
                      </m:sSubSupPr>
                      <m:e>
                        <m:d>
                          <m:dPr>
                            <m:begChr m:val=""/>
                            <m:endChr m:val="|"/>
                            <m:ctrlPr>
                              <a:rPr lang="fr-FR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fr-FR" sz="18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1800" i="1">
                            <a:latin typeface="Cambria Math"/>
                          </a:rPr>
                          <m:t>𝑏</m:t>
                        </m:r>
                      </m:sup>
                    </m:sSubSup>
                  </m:oMath>
                </a14:m>
                <a:endParaRPr lang="fr-FR" sz="1800" dirty="0" smtClean="0"/>
              </a:p>
              <a:p>
                <a:pPr algn="just"/>
                <a:endParaRPr lang="fr-FR" sz="18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fr-FR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1800" b="0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fr-FR" sz="18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18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1800" b="0" i="1" smtClean="0">
                            <a:latin typeface="Cambria Math"/>
                          </a:rPr>
                          <m:t>𝑥</m:t>
                        </m:r>
                      </m:sup>
                      <m:e>
                        <m:r>
                          <a:rPr lang="fr-FR" sz="1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18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r-FR" sz="1800" b="0" i="1" smtClean="0">
                            <a:latin typeface="Cambria Math"/>
                          </a:rPr>
                          <m:t>𝑑𝑡</m:t>
                        </m:r>
                        <m:r>
                          <a:rPr lang="fr-FR" sz="1800" b="0" i="1" smtClean="0">
                            <a:latin typeface="Cambria Math"/>
                          </a:rPr>
                          <m:t>⇒</m:t>
                        </m:r>
                      </m:e>
                    </m:nary>
                    <m:f>
                      <m:fPr>
                        <m:ctrlPr>
                          <a:rPr lang="fr-FR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18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18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fr-FR" sz="1800" b="0" i="1" smtClean="0">
                            <a:latin typeface="Cambria Math"/>
                          </a:rPr>
                        </m:ctrlPr>
                      </m:dPr>
                      <m:e>
                        <m:nary>
                          <m:naryPr>
                            <m:ctrlPr>
                              <a:rPr lang="fr-FR" sz="1800" b="0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fr-FR" sz="1800" b="0" i="1" smtClean="0">
                                <a:latin typeface="Cambria Math"/>
                              </a:rPr>
                              <m:t>𝑎</m:t>
                            </m:r>
                          </m:sub>
                          <m:sup>
                            <m:r>
                              <a:rPr lang="fr-FR" sz="1800" b="0" i="1" smtClean="0">
                                <a:latin typeface="Cambria Math"/>
                              </a:rPr>
                              <m:t>𝑥</m:t>
                            </m:r>
                          </m:sup>
                          <m:e>
                            <m:r>
                              <a:rPr lang="fr-FR" sz="1800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18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1800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fr-FR" sz="1800" b="0" i="1" smtClean="0">
                                <a:latin typeface="Cambria Math"/>
                              </a:rPr>
                              <m:t>𝑑𝑡</m:t>
                            </m:r>
                          </m:e>
                        </m:nary>
                      </m:e>
                    </m:d>
                    <m:r>
                      <a:rPr lang="fr-FR" sz="1800" b="0" i="1" smtClean="0">
                        <a:latin typeface="Cambria Math"/>
                      </a:rPr>
                      <m:t>=</m:t>
                    </m:r>
                    <m:r>
                      <a:rPr lang="fr-FR" sz="1800" b="0" i="1" smtClean="0">
                        <a:latin typeface="Cambria Math"/>
                      </a:rPr>
                      <m:t>𝑓</m:t>
                    </m:r>
                    <m:r>
                      <a:rPr lang="fr-FR" sz="1800" b="0" i="1" smtClean="0">
                        <a:latin typeface="Cambria Math"/>
                      </a:rPr>
                      <m:t>(</m:t>
                    </m:r>
                    <m:r>
                      <a:rPr lang="fr-FR" sz="1800" b="0" i="1" smtClean="0">
                        <a:latin typeface="Cambria Math"/>
                      </a:rPr>
                      <m:t>𝑥</m:t>
                    </m:r>
                    <m:r>
                      <a:rPr lang="fr-FR" sz="1800" b="0" i="1" smtClean="0">
                        <a:latin typeface="Cambria Math"/>
                      </a:rPr>
                      <m:t>)</m:t>
                    </m:r>
                  </m:oMath>
                </a14:m>
                <a:endParaRPr lang="fr-FR" sz="1800" dirty="0"/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830" y="1362897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39" t="-731" b="-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61082"/>
            <a:ext cx="6120679" cy="2026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578" y="3451292"/>
            <a:ext cx="2770177" cy="82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264962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1862822"/>
            <a:ext cx="784810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Definite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integrals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Fundamental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theorem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calculus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Mean</a:t>
            </a:r>
            <a:r>
              <a:rPr lang="fr-FR" sz="2400" dirty="0" smtClean="0">
                <a:solidFill>
                  <a:srgbClr val="3333FF"/>
                </a:solidFill>
              </a:rPr>
              <a:t> value </a:t>
            </a:r>
            <a:r>
              <a:rPr lang="fr-FR" sz="2400" dirty="0" err="1" smtClean="0">
                <a:solidFill>
                  <a:srgbClr val="3333FF"/>
                </a:solidFill>
              </a:rPr>
              <a:t>theorem</a:t>
            </a:r>
            <a:r>
              <a:rPr lang="fr-FR" sz="2400" dirty="0" smtClean="0">
                <a:solidFill>
                  <a:srgbClr val="3333FF"/>
                </a:solidFill>
              </a:rPr>
              <a:t> for </a:t>
            </a:r>
            <a:r>
              <a:rPr lang="fr-FR" sz="2400" dirty="0" err="1" smtClean="0">
                <a:solidFill>
                  <a:srgbClr val="3333FF"/>
                </a:solidFill>
              </a:rPr>
              <a:t>integrals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>
                <a:solidFill>
                  <a:srgbClr val="3333FF"/>
                </a:solidFill>
              </a:rPr>
              <a:t>Fundamental</a:t>
            </a:r>
            <a:r>
              <a:rPr lang="fr-FR" sz="2400" dirty="0">
                <a:solidFill>
                  <a:srgbClr val="3333FF"/>
                </a:solidFill>
              </a:rPr>
              <a:t> </a:t>
            </a:r>
            <a:r>
              <a:rPr lang="fr-FR" sz="2400" dirty="0" err="1">
                <a:solidFill>
                  <a:srgbClr val="3333FF"/>
                </a:solidFill>
              </a:rPr>
              <a:t>theorem</a:t>
            </a:r>
            <a:r>
              <a:rPr lang="fr-FR" sz="2400" dirty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calculus</a:t>
            </a:r>
            <a:r>
              <a:rPr lang="fr-FR" sz="2400" dirty="0" smtClean="0">
                <a:solidFill>
                  <a:srgbClr val="3333FF"/>
                </a:solidFill>
              </a:rPr>
              <a:t> II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Integrating</a:t>
            </a:r>
            <a:r>
              <a:rPr lang="fr-FR" sz="2400" dirty="0" smtClean="0">
                <a:solidFill>
                  <a:srgbClr val="3333FF"/>
                </a:solidFill>
              </a:rPr>
              <a:t> a rate of change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Summary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results</a:t>
            </a:r>
            <a:r>
              <a:rPr lang="fr-FR" sz="2400" dirty="0" smtClean="0">
                <a:solidFill>
                  <a:srgbClr val="3333FF"/>
                </a:solidFill>
              </a:rPr>
              <a:t>.</a:t>
            </a:r>
            <a:endParaRPr lang="fr-FR" sz="24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12491</TotalTime>
  <Words>336</Words>
  <Application>Microsoft Office PowerPoint</Application>
  <PresentationFormat>On-screen Show (4:3)</PresentationFormat>
  <Paragraphs>321</Paragraphs>
  <Slides>36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1778</cp:revision>
  <dcterms:created xsi:type="dcterms:W3CDTF">2012-05-05T21:34:59Z</dcterms:created>
  <dcterms:modified xsi:type="dcterms:W3CDTF">2012-12-23T14:02:20Z</dcterms:modified>
</cp:coreProperties>
</file>