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487" r:id="rId5"/>
    <p:sldId id="491" r:id="rId6"/>
    <p:sldId id="490" r:id="rId7"/>
    <p:sldId id="495" r:id="rId8"/>
    <p:sldId id="504" r:id="rId9"/>
    <p:sldId id="505" r:id="rId10"/>
    <p:sldId id="512" r:id="rId11"/>
    <p:sldId id="517" r:id="rId12"/>
    <p:sldId id="518" r:id="rId13"/>
    <p:sldId id="520" r:id="rId14"/>
    <p:sldId id="521" r:id="rId15"/>
    <p:sldId id="522" r:id="rId16"/>
    <p:sldId id="523" r:id="rId17"/>
    <p:sldId id="524" r:id="rId18"/>
    <p:sldId id="526" r:id="rId19"/>
    <p:sldId id="527" r:id="rId20"/>
    <p:sldId id="529" r:id="rId21"/>
    <p:sldId id="530" r:id="rId22"/>
    <p:sldId id="531" r:id="rId23"/>
    <p:sldId id="532" r:id="rId24"/>
    <p:sldId id="533" r:id="rId25"/>
    <p:sldId id="528" r:id="rId26"/>
    <p:sldId id="534" r:id="rId27"/>
    <p:sldId id="535" r:id="rId28"/>
    <p:sldId id="536" r:id="rId29"/>
    <p:sldId id="537" r:id="rId30"/>
    <p:sldId id="538" r:id="rId31"/>
    <p:sldId id="539" r:id="rId32"/>
    <p:sldId id="540" r:id="rId33"/>
    <p:sldId id="541" r:id="rId34"/>
    <p:sldId id="544" r:id="rId35"/>
    <p:sldId id="542" r:id="rId36"/>
    <p:sldId id="543" r:id="rId37"/>
    <p:sldId id="494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74" autoAdjust="0"/>
    <p:restoredTop sz="95560" autoAdjust="0"/>
  </p:normalViewPr>
  <p:slideViewPr>
    <p:cSldViewPr>
      <p:cViewPr>
        <p:scale>
          <a:sx n="63" d="100"/>
          <a:sy n="63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17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556792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Polynomial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Maclaurin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</a:t>
            </a:r>
            <a:r>
              <a:rPr lang="fr-FR" sz="2400" dirty="0" err="1" smtClean="0">
                <a:solidFill>
                  <a:srgbClr val="3333FF"/>
                </a:solidFill>
              </a:rPr>
              <a:t>polynomials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Taylor and Maclaurin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Convergence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Some</a:t>
            </a:r>
            <a:r>
              <a:rPr lang="fr-FR" sz="2400" dirty="0" smtClean="0">
                <a:solidFill>
                  <a:srgbClr val="3333FF"/>
                </a:solidFill>
              </a:rPr>
              <a:t> important </a:t>
            </a:r>
            <a:r>
              <a:rPr lang="fr-FR" sz="2400" dirty="0" err="1" smtClean="0">
                <a:solidFill>
                  <a:srgbClr val="3333FF"/>
                </a:solidFill>
              </a:rPr>
              <a:t>series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556792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integration</a:t>
            </a:r>
            <a:r>
              <a:rPr lang="fr-FR" sz="2400" dirty="0" smtClean="0">
                <a:solidFill>
                  <a:srgbClr val="3333FF"/>
                </a:solidFill>
              </a:rPr>
              <a:t>,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Anti-</a:t>
            </a:r>
            <a:r>
              <a:rPr lang="fr-FR" sz="2400" dirty="0" err="1" smtClean="0">
                <a:solidFill>
                  <a:srgbClr val="3333FF"/>
                </a:solidFill>
              </a:rPr>
              <a:t>derivatives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properties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Methods</a:t>
            </a:r>
            <a:r>
              <a:rPr lang="fr-FR" sz="2400" dirty="0" smtClean="0">
                <a:solidFill>
                  <a:srgbClr val="3333FF"/>
                </a:solidFill>
              </a:rPr>
              <a:t> of substitution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.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can be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times differentiated at 0, then we define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Maclaurin</a:t>
                </a:r>
                <a:r>
                  <a:rPr lang="en-US" sz="2000" dirty="0"/>
                  <a:t/>
                </a:r>
                <a:r>
                  <a:rPr lang="en-US" sz="2000" dirty="0" smtClean="0"/>
                  <a:t>polynomial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to be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  <a:ea typeface="Cambria Math"/>
                        </a:rPr>
                        <m:t>𝑝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1!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</m:d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! </m:t>
                          </m:r>
                        </m:den>
                      </m:f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50529"/>
                <a:ext cx="83529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803" t="-525" r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4" descr="Fig04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35006" y="2872783"/>
            <a:ext cx="5673883" cy="3292521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27712916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9"/>
            <a:ext cx="4248472" cy="53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0768"/>
            <a:ext cx="83529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r>
              <a:rPr lang="fr-FR" sz="2000" dirty="0" smtClean="0"/>
              <a:t> </a:t>
            </a: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3816424" cy="383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987686"/>
            <a:ext cx="4968552" cy="60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0842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348070" cy="2787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3240360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Cont.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graph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1−</m:t>
                        </m:r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 and four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its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polynomial approximations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3240360" cy="4642767"/>
              </a:xfrm>
              <a:prstGeom prst="rect">
                <a:avLst/>
              </a:prstGeom>
              <a:blipFill rotWithShape="1">
                <a:blip r:embed="rId5"/>
                <a:stretch>
                  <a:fillRect l="-2072" t="-525" r="-6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2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Rectangle 5"/>
              <p:cNvSpPr txBox="1">
                <a:spLocks noChangeArrowheads="1"/>
              </p:cNvSpPr>
              <p:nvPr/>
            </p:nvSpPr>
            <p:spPr>
              <a:xfrm>
                <a:off x="611560" y="1450529"/>
                <a:ext cx="80641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can be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 times differentiated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=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, then we define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Taylor polynomial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to be 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fr-FR" sz="2000" i="1" smtClean="0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fr-FR" sz="2000" i="1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′′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2!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latin typeface="Cambria Math"/>
                        <a:ea typeface="Cambria Math"/>
                      </a:rPr>
                      <m:t>+…+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e>
                          <m:sup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! </m:t>
                        </m:r>
                      </m:den>
                    </m:f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Moreover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h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≈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1!</m:t>
                          </m:r>
                        </m:den>
                      </m:f>
                      <m:r>
                        <a:rPr lang="fr-FR" sz="20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h</m:t>
                      </m:r>
                      <m:r>
                        <a:rPr lang="fr-FR" sz="2000" i="1">
                          <a:latin typeface="Cambria Math"/>
                          <a:ea typeface="Cambria Math"/>
                        </a:rPr>
                        <m:t>)+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′′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i="1">
                          <a:latin typeface="Cambria Math"/>
                          <a:ea typeface="Cambria Math"/>
                        </a:rPr>
                        <m:t>+…+</m:t>
                      </m:r>
                      <m:f>
                        <m:f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! </m:t>
                          </m:r>
                        </m:den>
                      </m:f>
                      <m:sSup>
                        <m:sSup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Maclaurin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polynomical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Taylor polynomial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=0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3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50529"/>
                <a:ext cx="80641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756" t="-525" r="-1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5496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3663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Taylor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64128" cy="464276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Remainder: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  <a:cs typeface="Arial" charset="0"/>
                      </a:rPr>
                      <m:t>≈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𝑝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remainder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/>
                  <a:t> as the </a:t>
                </a:r>
                <a:r>
                  <a:rPr lang="fr-FR" sz="2000" dirty="0" err="1" smtClean="0"/>
                  <a:t>difference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its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> Taylor polynomial, that is </a:t>
                </a:r>
                <a:endParaRPr lang="en-US" sz="2000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It gives us the indication of the accuracy of the approximation.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 (Lagrange formula for the remainder): </a:t>
                </a:r>
                <a:r>
                  <a:rPr lang="en-US" sz="2000" dirty="0" smtClean="0"/>
                  <a:t>The remainder in Taylor polynomial approximation of degree n can be written as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fr-FR" sz="2000" b="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> some number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64128" cy="4642767"/>
              </a:xfrm>
              <a:prstGeom prst="rect">
                <a:avLst/>
              </a:prstGeom>
              <a:blipFill rotWithShape="1">
                <a:blip r:embed="rId3"/>
                <a:stretch>
                  <a:fillRect l="-832" t="-525" r="-1664" b="-3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54499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909" y="1772816"/>
            <a:ext cx="8203308" cy="410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064128" cy="46427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endParaRPr lang="en-US" sz="2000" dirty="0" smtClean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6314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For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Taylor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exactly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one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following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true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only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absolutely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(and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for all real values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</a:p>
              <a:p>
                <a:pPr algn="just"/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absolutely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(and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converges for all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some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finite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open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interval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),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and diverges if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&lt;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&gt;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either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the values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+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−</m:t>
                    </m:r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may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converge  or diverge,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depending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particular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series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546" b="-17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2123728" y="3645024"/>
            <a:ext cx="563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101552" y="2564904"/>
            <a:ext cx="5638800" cy="152400"/>
            <a:chOff x="1752600" y="5868888"/>
            <a:chExt cx="5638800" cy="152400"/>
          </a:xfrm>
        </p:grpSpPr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1752600" y="5949280"/>
              <a:ext cx="5638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4355976" y="5868888"/>
              <a:ext cx="152400" cy="1524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051720" y="5436840"/>
            <a:ext cx="5638800" cy="152400"/>
            <a:chOff x="1669504" y="3996680"/>
            <a:chExt cx="5638800" cy="152400"/>
          </a:xfrm>
        </p:grpSpPr>
        <p:sp>
          <p:nvSpPr>
            <p:cNvPr id="19" name="Line 5"/>
            <p:cNvSpPr>
              <a:spLocks noChangeShapeType="1"/>
            </p:cNvSpPr>
            <p:nvPr/>
          </p:nvSpPr>
          <p:spPr bwMode="auto">
            <a:xfrm>
              <a:off x="1669504" y="4068688"/>
              <a:ext cx="5638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17"/>
            <p:cNvGrpSpPr>
              <a:grpSpLocks/>
            </p:cNvGrpSpPr>
            <p:nvPr/>
          </p:nvGrpSpPr>
          <p:grpSpPr bwMode="auto">
            <a:xfrm>
              <a:off x="3124200" y="3996680"/>
              <a:ext cx="2667000" cy="152400"/>
              <a:chOff x="1968" y="2352"/>
              <a:chExt cx="1680" cy="96"/>
            </a:xfrm>
          </p:grpSpPr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2016" y="2400"/>
                <a:ext cx="1584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Oval 11"/>
              <p:cNvSpPr>
                <a:spLocks noChangeArrowheads="1"/>
              </p:cNvSpPr>
              <p:nvPr/>
            </p:nvSpPr>
            <p:spPr bwMode="auto">
              <a:xfrm>
                <a:off x="1968" y="235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14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96" cy="96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15"/>
              <p:cNvSpPr>
                <a:spLocks noChangeArrowheads="1"/>
              </p:cNvSpPr>
              <p:nvPr/>
            </p:nvSpPr>
            <p:spPr bwMode="auto">
              <a:xfrm>
                <a:off x="2784" y="2352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3934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242" y="1340768"/>
            <a:ext cx="5220072" cy="544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46473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defined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[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𝑎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dirty="0" err="1" smtClean="0"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]. 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Question: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How large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area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beween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𝑎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above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-axis and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below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graph of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0" dirty="0" smtClean="0">
                        <a:latin typeface="Cambria Math"/>
                        <a:cs typeface="Arial" charset="0"/>
                      </a:rPr>
                      <m:t>?</m:t>
                    </m:r>
                  </m:oMath>
                </a14:m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79725"/>
            <a:ext cx="6408346" cy="285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107474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Let’s partition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region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into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rectangles.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Pick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=0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Choose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−1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≤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𝑐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total area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approximately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where</a:t>
                </a: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4"/>
                <a:stretch>
                  <a:fillRect l="-810" t="-909" b="-35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7320"/>
            <a:ext cx="4573016" cy="24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907" y="2636912"/>
            <a:ext cx="5800813" cy="2602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5960717"/>
            <a:ext cx="4845981" cy="33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633083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err="1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𝑅</m:t>
                    </m:r>
                  </m:oMath>
                </a14:m>
                <a:r>
                  <a:rPr lang="fr-FR" sz="2000" b="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b="0" dirty="0" err="1" smtClean="0">
                    <a:latin typeface="Arial" charset="0"/>
                    <a:cs typeface="Arial" charset="0"/>
                  </a:rPr>
                  <a:t>given</a:t>
                </a:r>
                <a:r>
                  <a:rPr lang="fr-FR" sz="2000" b="0" dirty="0" smtClean="0">
                    <a:latin typeface="Arial" charset="0"/>
                    <a:cs typeface="Arial" charset="0"/>
                  </a:rPr>
                  <a:t> by 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called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Riemann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sum</a:t>
                </a: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If the partition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sufficiently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fine the Riemann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good approximation of the area of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region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under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graph. 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expect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area to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limit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Riemann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sums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like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R 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as the partition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becomes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finer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and </a:t>
                </a:r>
                <a:r>
                  <a:rPr lang="fr-FR" sz="2000" dirty="0" err="1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finer</a:t>
                </a: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. </a:t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546" b="-75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4725144"/>
            <a:ext cx="3232357" cy="1449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4845981" cy="33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25144"/>
            <a:ext cx="3177226" cy="139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80777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Definition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 (</a:t>
            </a:r>
            <a:r>
              <a:rPr lang="fr-FR" sz="2000" dirty="0" err="1">
                <a:solidFill>
                  <a:srgbClr val="3333FF"/>
                </a:solidFill>
                <a:latin typeface="Arial" charset="0"/>
                <a:cs typeface="Arial" charset="0"/>
              </a:rPr>
              <a:t>Integral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) 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372" y="1844824"/>
            <a:ext cx="788528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5358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(Anti-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derivative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)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write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and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say</a:t>
                </a:r>
                <a:r>
                  <a:rPr lang="fr-FR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fr-FR" sz="2000" b="1" i="1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integral</a:t>
                </a:r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𝒇</m:t>
                    </m:r>
                    <m:d>
                      <m:dPr>
                        <m:ctrlP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fr-FR" sz="2000" b="1" i="1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with</a:t>
                </a:r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respect to </a:t>
                </a:r>
                <a14:m>
                  <m:oMath xmlns:m="http://schemas.openxmlformats.org/officeDocument/2006/math">
                    <m:r>
                      <a:rPr lang="fr-FR" sz="2000" b="1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𝒙</m:t>
                    </m:r>
                  </m:oMath>
                </a14:m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fr-FR" sz="2000" b="1" i="1" dirty="0" err="1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is</a:t>
                </a:r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1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𝑭</m:t>
                    </m:r>
                    <m:r>
                      <a:rPr lang="fr-FR" sz="2000" b="1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1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𝒙</m:t>
                    </m:r>
                    <m:r>
                      <a:rPr lang="fr-FR" sz="2000" b="1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b="1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3878"/>
                <a:ext cx="8280920" cy="3348442"/>
              </a:xfrm>
              <a:prstGeom prst="rect">
                <a:avLst/>
              </a:prstGeom>
              <a:blipFill rotWithShape="1">
                <a:blip r:embed="rId3"/>
                <a:stretch>
                  <a:fillRect l="-810" t="-727" r="-1473" b="-88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Anti-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31228"/>
            <a:ext cx="6938745" cy="70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4221"/>
            <a:ext cx="7247972" cy="129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191" y="2733561"/>
            <a:ext cx="7848872" cy="33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8575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33" y="1340768"/>
            <a:ext cx="8196531" cy="114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268760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  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Remark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Anti-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49880"/>
            <a:ext cx="8173715" cy="253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38451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268760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Some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anti-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derivatives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7395" y="1772816"/>
            <a:ext cx="5642837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06163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268760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Some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anti-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derivatives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..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1133" y="1844824"/>
            <a:ext cx="6103155" cy="433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4265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1098"/>
            <a:ext cx="8041099" cy="4578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827584" y="1304694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  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29236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750" y="1415886"/>
            <a:ext cx="8280920" cy="489343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Proof: </a:t>
            </a:r>
            <a:r>
              <a:rPr lang="fr-FR" sz="2000" dirty="0" smtClean="0">
                <a:latin typeface="Arial" charset="0"/>
                <a:cs typeface="Arial" charset="0"/>
              </a:rPr>
              <a:t>Let </a:t>
            </a: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latin typeface="Arial" charset="0"/>
                <a:cs typeface="Arial" charset="0"/>
              </a:rPr>
              <a:t>As</a:t>
            </a: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err="1" smtClean="0">
                <a:latin typeface="Arial" charset="0"/>
                <a:cs typeface="Arial" charset="0"/>
              </a:rPr>
              <a:t>Hence</a:t>
            </a:r>
            <a:r>
              <a:rPr lang="fr-FR" sz="2000" dirty="0" smtClean="0">
                <a:latin typeface="Arial" charset="0"/>
                <a:cs typeface="Arial" charset="0"/>
              </a:rPr>
              <a:t> </a:t>
            </a:r>
            <a:r>
              <a:rPr lang="fr-FR" sz="2000" dirty="0" err="1" smtClean="0">
                <a:latin typeface="Arial" charset="0"/>
                <a:cs typeface="Arial" charset="0"/>
              </a:rPr>
              <a:t>proved</a:t>
            </a:r>
            <a:r>
              <a:rPr lang="fr-FR" sz="2000" dirty="0" smtClean="0">
                <a:latin typeface="Arial" charset="0"/>
                <a:cs typeface="Arial" charset="0"/>
              </a:rPr>
              <a:t>.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290893"/>
            <a:ext cx="5491829" cy="697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122" y="2617888"/>
            <a:ext cx="7358268" cy="261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58969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072" y="2924944"/>
            <a:ext cx="6084168" cy="2511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750" y="1340768"/>
            <a:ext cx="8280920" cy="489343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latin typeface="Arial" charset="0"/>
                <a:cs typeface="Arial" charset="0"/>
              </a:rPr>
              <a:t>And </a:t>
            </a: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84784"/>
            <a:ext cx="4968552" cy="106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04106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750" y="1415886"/>
            <a:ext cx="8280920" cy="489343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>
                <a:solidFill>
                  <a:srgbClr val="3333FF"/>
                </a:solidFill>
                <a:latin typeface="Arial" charset="0"/>
                <a:cs typeface="Arial" charset="0"/>
              </a:rPr>
              <a:t>Solution: 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2663626" cy="621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920" y="2708920"/>
            <a:ext cx="7608143" cy="64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3548" y="3429000"/>
            <a:ext cx="2410420" cy="70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322" y="4221088"/>
            <a:ext cx="5367292" cy="1387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04265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750" y="1631910"/>
            <a:ext cx="8280920" cy="489343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4961" y="1544203"/>
            <a:ext cx="2610345" cy="660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8640" y="2636118"/>
            <a:ext cx="6040532" cy="158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43362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75389"/>
            <a:ext cx="5992457" cy="270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40425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0623" y="1519492"/>
            <a:ext cx="2952998" cy="396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59" y="1412776"/>
                <a:ext cx="4839063" cy="388843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Graph of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anitderivatives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are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called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curves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 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As,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antiderivative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so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does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There are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infinte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Each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integral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vertical translation of antiderivative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412776"/>
                <a:ext cx="4839063" cy="3888432"/>
              </a:xfrm>
              <a:prstGeom prst="rect">
                <a:avLst/>
              </a:prstGeom>
              <a:blipFill rotWithShape="1">
                <a:blip r:embed="rId4"/>
                <a:stretch>
                  <a:fillRect l="-1259" t="-627" r="-2897" b="-85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594061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04539" y="1403169"/>
            <a:ext cx="2920952" cy="3321975"/>
            <a:chOff x="5495599" y="1403169"/>
            <a:chExt cx="3213949" cy="3861965"/>
          </a:xfrm>
        </p:grpSpPr>
        <p:pic>
          <p:nvPicPr>
            <p:cNvPr id="4198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5599" y="1403169"/>
              <a:ext cx="3213949" cy="3861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98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2549468"/>
              <a:ext cx="1217061" cy="3960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58" y="1376702"/>
                <a:ext cx="4968554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Suppose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plane has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property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each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on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the tangent line has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slope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equation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given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passes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through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point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  <a:cs typeface="Arial" charset="0"/>
                      </a:rPr>
                      <m:t>(2,1)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=∫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Since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passes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through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(2,1)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we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1=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2)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latin typeface="Arial" charset="0"/>
                    <a:cs typeface="Arial" charset="0"/>
                  </a:rPr>
                  <a:t>Hence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required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8" y="1376702"/>
                <a:ext cx="4968554" cy="5004626"/>
              </a:xfrm>
              <a:prstGeom prst="rect">
                <a:avLst/>
              </a:prstGeom>
              <a:blipFill rotWithShape="1">
                <a:blip r:embed="rId5"/>
                <a:stretch>
                  <a:fillRect l="-1227" t="-487" r="-2822" b="-58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2779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 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chain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rule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Suppose F(x)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antiderivative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b="0" dirty="0" smtClean="0">
                    <a:latin typeface="Arial" charset="0"/>
                    <a:cs typeface="Arial" charset="0"/>
                  </a:rPr>
                  <a:t>i.e.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algn="just"/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=∫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i="1" dirty="0">
                    <a:latin typeface="Cambria Math"/>
                    <a:cs typeface="Arial" charset="0"/>
                  </a:rPr>
                  <a:t/>
                </a:r>
                <a:r>
                  <a:rPr lang="fr-FR" sz="2000" i="1" dirty="0" smtClean="0">
                    <a:latin typeface="Cambria Math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∫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b="0" dirty="0" smtClean="0"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∫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𝑑𝑢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𝐹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𝐶</m:t>
                      </m:r>
                    </m:oMath>
                  </m:oMathPara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56" b="-41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962089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 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chain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rule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Suppose F(x)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antiderivative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b="0" dirty="0" smtClean="0">
                    <a:latin typeface="Arial" charset="0"/>
                    <a:cs typeface="Arial" charset="0"/>
                  </a:rPr>
                  <a:t>i.e.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b="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By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definition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err="1" smtClean="0">
                    <a:latin typeface="Arial" charset="0"/>
                    <a:cs typeface="Arial" charset="0"/>
                  </a:rPr>
                  <a:t>Therefore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</a:p>
              <a:p>
                <a:pPr algn="just"/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=∫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i="1" dirty="0">
                    <a:latin typeface="Cambria Math"/>
                    <a:cs typeface="Arial" charset="0"/>
                  </a:rPr>
                  <a:t/>
                </a:r>
                <a:r>
                  <a:rPr lang="fr-FR" sz="2000" i="1" dirty="0" smtClean="0">
                    <a:latin typeface="Cambria Math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∫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𝐹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b="0" i="1" dirty="0" smtClean="0"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b="0" dirty="0" smtClean="0"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𝑑𝑢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𝑑𝑥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∫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𝑑𝑢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𝐹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  <a:cs typeface="Arial" charset="0"/>
                            </a:rPr>
                            <m:t>𝑢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  <a:cs typeface="Arial" charset="0"/>
                        </a:rPr>
                        <m:t>𝐶</m:t>
                      </m:r>
                    </m:oMath>
                  </m:oMathPara>
                </a14:m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756" b="-41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94309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57" y="1376702"/>
            <a:ext cx="8064131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  </a:t>
            </a: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489" y="1251991"/>
            <a:ext cx="3170567" cy="66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349" y="2132856"/>
            <a:ext cx="3863395" cy="28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754" y="2660135"/>
            <a:ext cx="4322093" cy="32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438" y="3050923"/>
            <a:ext cx="6766136" cy="66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10798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7" y="1916832"/>
            <a:ext cx="7961511" cy="320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93120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847" y="1707046"/>
            <a:ext cx="7376545" cy="2902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611557" y="1376702"/>
            <a:ext cx="8064131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Examples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360" y="4653136"/>
            <a:ext cx="7920112" cy="154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22164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Method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substitution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76702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∫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)</m:t>
                        </m:r>
                      </m:den>
                    </m:f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  <a:cs typeface="Arial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Proof: </a:t>
                </a:r>
              </a:p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Remark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𝑑𝑥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  <a:cs typeface="Arial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𝑔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′(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b="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7" y="1376702"/>
                <a:ext cx="8064131" cy="5004626"/>
              </a:xfrm>
              <a:prstGeom prst="rect">
                <a:avLst/>
              </a:prstGeom>
              <a:blipFill rotWithShape="1">
                <a:blip r:embed="rId4"/>
                <a:stretch>
                  <a:fillRect l="-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73269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268760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Some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anti-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derivatives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7395" y="1772816"/>
            <a:ext cx="5642837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73915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268760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Some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anti-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derivatives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: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cont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..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1133" y="1844824"/>
            <a:ext cx="6103155" cy="433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00168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343878"/>
            <a:ext cx="8280920" cy="334844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fr-FR" sz="2000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endParaRPr lang="fr-FR" sz="2000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Summary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basic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827584" y="1304694"/>
                <a:ext cx="8280920" cy="334844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b="0" i="1" dirty="0" smtClean="0">
                    <a:solidFill>
                      <a:srgbClr val="3333FF"/>
                    </a:solidFill>
                    <a:latin typeface="Cambria Math"/>
                    <a:cs typeface="Arial" charset="0"/>
                  </a:rPr>
                  <a:t/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then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b="0" i="1" dirty="0" smtClean="0">
                  <a:solidFill>
                    <a:srgbClr val="3333FF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+∫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𝑔</m:t>
                    </m:r>
                    <m:d>
                      <m:d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endParaRPr lang="fr-FR" sz="2000" i="1" dirty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=∫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:endParaRPr lang="fr-FR" sz="2000" b="0" i="1" dirty="0" smtClean="0">
                  <a:solidFill>
                    <a:schemeClr val="tx1"/>
                  </a:solidFill>
                  <a:latin typeface="Cambria Math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Arial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cs typeface="Arial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 </m:t>
                        </m:r>
                      </m:e>
                    </m:func>
                  </m:oMath>
                </a14:m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∫[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d>
                          <m:dPr>
                            <m:endChr m:val="]"/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𝑑𝑥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𝑛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𝐹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b="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/>
                </a:r>
                <a:endParaRPr lang="fr-FR" sz="20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304694"/>
                <a:ext cx="8280920" cy="3348442"/>
              </a:xfrm>
              <a:prstGeom prst="rect">
                <a:avLst/>
              </a:prstGeom>
              <a:blipFill rotWithShape="1">
                <a:blip r:embed="rId4"/>
                <a:stretch>
                  <a:fillRect l="-810" t="-729" b="-160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707030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556792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Recalls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Introduction to </a:t>
            </a:r>
            <a:r>
              <a:rPr lang="fr-FR" sz="2400" dirty="0" err="1" smtClean="0">
                <a:solidFill>
                  <a:srgbClr val="3333FF"/>
                </a:solidFill>
              </a:rPr>
              <a:t>integration</a:t>
            </a:r>
            <a:r>
              <a:rPr lang="fr-FR" sz="2400" dirty="0" smtClean="0">
                <a:solidFill>
                  <a:srgbClr val="3333FF"/>
                </a:solidFill>
              </a:rPr>
              <a:t>,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Anti-</a:t>
            </a:r>
            <a:r>
              <a:rPr lang="fr-FR" sz="2400" dirty="0" err="1" smtClean="0">
                <a:solidFill>
                  <a:srgbClr val="3333FF"/>
                </a:solidFill>
              </a:rPr>
              <a:t>derivatives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 and </a:t>
            </a:r>
            <a:r>
              <a:rPr lang="fr-FR" sz="2400" dirty="0" err="1" smtClean="0">
                <a:solidFill>
                  <a:srgbClr val="3333FF"/>
                </a:solidFill>
              </a:rPr>
              <a:t>properties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Integral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Methods</a:t>
            </a:r>
            <a:r>
              <a:rPr lang="fr-FR" sz="2400" dirty="0" smtClean="0">
                <a:solidFill>
                  <a:srgbClr val="3333FF"/>
                </a:solidFill>
              </a:rPr>
              <a:t> of substitution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Summary</a:t>
            </a:r>
            <a:r>
              <a:rPr lang="fr-FR" sz="2400" dirty="0" smtClean="0">
                <a:solidFill>
                  <a:srgbClr val="3333FF"/>
                </a:solidFill>
              </a:rPr>
              <a:t> of basic </a:t>
            </a:r>
            <a:r>
              <a:rPr lang="fr-FR" sz="2400" dirty="0" err="1" smtClean="0">
                <a:solidFill>
                  <a:srgbClr val="3333FF"/>
                </a:solidFill>
              </a:rPr>
              <a:t>rules</a:t>
            </a:r>
            <a:r>
              <a:rPr lang="fr-FR" sz="2400" dirty="0" smtClean="0">
                <a:solidFill>
                  <a:srgbClr val="3333FF"/>
                </a:solidFill>
              </a:rPr>
              <a:t>.</a:t>
            </a:r>
            <a:endParaRPr lang="en-CA" sz="2400" dirty="0" smtClean="0">
              <a:solidFill>
                <a:srgbClr val="3333FF"/>
              </a:solidFill>
            </a:endParaRPr>
          </a:p>
          <a:p>
            <a:pPr marL="0" lvl="2">
              <a:lnSpc>
                <a:spcPct val="150000"/>
              </a:lnSpc>
              <a:defRPr/>
            </a:pPr>
            <a:endParaRPr lang="fr-FR" sz="24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11485</TotalTime>
  <Words>333</Words>
  <Application>Microsoft Office PowerPoint</Application>
  <PresentationFormat>On-screen Show (4:3)</PresentationFormat>
  <Paragraphs>548</Paragraphs>
  <Slides>37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1682</cp:revision>
  <dcterms:created xsi:type="dcterms:W3CDTF">2012-05-05T21:34:59Z</dcterms:created>
  <dcterms:modified xsi:type="dcterms:W3CDTF">2012-12-22T15:22:02Z</dcterms:modified>
</cp:coreProperties>
</file>