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Layouts/slideLayout6.xml" ContentType="application/vnd.openxmlformats-officedocument.presentationml.slideLayout+xml"/>
  <Override PartName="/ppt/tags/tag4.xml" ContentType="application/vnd.openxmlformats-officedocument.presentationml.tags+xml"/>
  <Override PartName="/ppt/notesSlides/notesSlide38.xml" ContentType="application/vnd.openxmlformats-officedocument.presentationml.notes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27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34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Default Extension="bin" ContentType="application/vnd.openxmlformats-officedocument.oleObject"/>
  <Override PartName="/ppt/tags/tag7.xml" ContentType="application/vnd.openxmlformats-officedocument.presentationml.tag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tags/tag5.xml" ContentType="application/vnd.openxmlformats-officedocument.presentationml.tags+xml"/>
  <Override PartName="/ppt/notesSlides/notesSlide3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tags/tag3.xml" ContentType="application/vnd.openxmlformats-officedocument.presentationml.tags+xml"/>
  <Override PartName="/ppt/notesSlides/notesSlide3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3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Default Extension="vml" ContentType="application/vnd.openxmlformats-officedocument.vmlDrawing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tags/tag6.xml" ContentType="application/vnd.openxmlformats-officedocument.presentationml.tags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Default Extension="wmf" ContentType="image/x-wmf"/>
  <Override PartName="/ppt/notesSlides/notesSlide18.xml" ContentType="application/vnd.openxmlformats-officedocument.presentationml.notesSlide+xml"/>
  <Override PartName="/ppt/tags/tag2.xml" ContentType="application/vnd.openxmlformats-officedocument.presentationml.tags+xml"/>
  <Override PartName="/ppt/notesSlides/notesSlide36.xml" ContentType="application/vnd.openxmlformats-officedocument.presentationml.notes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notesSlides/notesSlide25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4"/>
  </p:notesMasterIdLst>
  <p:sldIdLst>
    <p:sldId id="256" r:id="rId2"/>
    <p:sldId id="266" r:id="rId3"/>
    <p:sldId id="267" r:id="rId4"/>
    <p:sldId id="422" r:id="rId5"/>
    <p:sldId id="457" r:id="rId6"/>
    <p:sldId id="459" r:id="rId7"/>
    <p:sldId id="464" r:id="rId8"/>
    <p:sldId id="452" r:id="rId9"/>
    <p:sldId id="468" r:id="rId10"/>
    <p:sldId id="469" r:id="rId11"/>
    <p:sldId id="475" r:id="rId12"/>
    <p:sldId id="483" r:id="rId13"/>
    <p:sldId id="484" r:id="rId14"/>
    <p:sldId id="485" r:id="rId15"/>
    <p:sldId id="486" r:id="rId16"/>
    <p:sldId id="487" r:id="rId17"/>
    <p:sldId id="488" r:id="rId18"/>
    <p:sldId id="489" r:id="rId19"/>
    <p:sldId id="491" r:id="rId20"/>
    <p:sldId id="490" r:id="rId21"/>
    <p:sldId id="496" r:id="rId22"/>
    <p:sldId id="497" r:id="rId23"/>
    <p:sldId id="498" r:id="rId24"/>
    <p:sldId id="495" r:id="rId25"/>
    <p:sldId id="500" r:id="rId26"/>
    <p:sldId id="503" r:id="rId27"/>
    <p:sldId id="504" r:id="rId28"/>
    <p:sldId id="505" r:id="rId29"/>
    <p:sldId id="501" r:id="rId30"/>
    <p:sldId id="502" r:id="rId31"/>
    <p:sldId id="499" r:id="rId32"/>
    <p:sldId id="515" r:id="rId33"/>
    <p:sldId id="507" r:id="rId34"/>
    <p:sldId id="508" r:id="rId35"/>
    <p:sldId id="509" r:id="rId36"/>
    <p:sldId id="514" r:id="rId37"/>
    <p:sldId id="506" r:id="rId38"/>
    <p:sldId id="512" r:id="rId39"/>
    <p:sldId id="511" r:id="rId40"/>
    <p:sldId id="513" r:id="rId41"/>
    <p:sldId id="516" r:id="rId42"/>
    <p:sldId id="494" r:id="rId43"/>
  </p:sldIdLst>
  <p:sldSz cx="9144000" cy="6858000" type="screen4x3"/>
  <p:notesSz cx="6858000" cy="9144000"/>
  <p:custDataLst>
    <p:tags r:id="rId45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A02075"/>
    <a:srgbClr val="CC0099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8088" autoAdjust="0"/>
    <p:restoredTop sz="95560" autoAdjust="0"/>
  </p:normalViewPr>
  <p:slideViewPr>
    <p:cSldViewPr>
      <p:cViewPr>
        <p:scale>
          <a:sx n="78" d="100"/>
          <a:sy n="78" d="100"/>
        </p:scale>
        <p:origin x="-960" y="24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gs" Target="tags/tag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drawings/_rels/vmlDrawing1.vml.rels><?xml version="1.0" encoding="UTF-8" standalone="yes"?>
<Relationships xmlns="http://schemas.openxmlformats.org/package/2006/relationships"><Relationship Id="rId8" Type="http://schemas.openxmlformats.org/officeDocument/2006/relationships/image" Target="../media/image37.wmf"/><Relationship Id="rId3" Type="http://schemas.openxmlformats.org/officeDocument/2006/relationships/image" Target="../media/image32.wmf"/><Relationship Id="rId7" Type="http://schemas.openxmlformats.org/officeDocument/2006/relationships/image" Target="../media/image36.wmf"/><Relationship Id="rId2" Type="http://schemas.openxmlformats.org/officeDocument/2006/relationships/image" Target="../media/image31.wmf"/><Relationship Id="rId1" Type="http://schemas.openxmlformats.org/officeDocument/2006/relationships/image" Target="../media/image30.wmf"/><Relationship Id="rId6" Type="http://schemas.openxmlformats.org/officeDocument/2006/relationships/image" Target="../media/image35.wmf"/><Relationship Id="rId11" Type="http://schemas.openxmlformats.org/officeDocument/2006/relationships/image" Target="../media/image40.wmf"/><Relationship Id="rId5" Type="http://schemas.openxmlformats.org/officeDocument/2006/relationships/image" Target="../media/image34.wmf"/><Relationship Id="rId10" Type="http://schemas.openxmlformats.org/officeDocument/2006/relationships/image" Target="../media/image39.wmf"/><Relationship Id="rId4" Type="http://schemas.openxmlformats.org/officeDocument/2006/relationships/image" Target="../media/image33.wmf"/><Relationship Id="rId9" Type="http://schemas.openxmlformats.org/officeDocument/2006/relationships/image" Target="../media/image38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43.wmf"/><Relationship Id="rId7" Type="http://schemas.openxmlformats.org/officeDocument/2006/relationships/image" Target="../media/image47.wmf"/><Relationship Id="rId2" Type="http://schemas.openxmlformats.org/officeDocument/2006/relationships/image" Target="../media/image42.wmf"/><Relationship Id="rId1" Type="http://schemas.openxmlformats.org/officeDocument/2006/relationships/image" Target="../media/image32.wmf"/><Relationship Id="rId6" Type="http://schemas.openxmlformats.org/officeDocument/2006/relationships/image" Target="../media/image46.wmf"/><Relationship Id="rId5" Type="http://schemas.openxmlformats.org/officeDocument/2006/relationships/image" Target="../media/image45.wmf"/><Relationship Id="rId4" Type="http://schemas.openxmlformats.org/officeDocument/2006/relationships/image" Target="../media/image44.wmf"/></Relationships>
</file>

<file path=ppt/drawings/_rels/vmlDrawing4.vml.rels><?xml version="1.0" encoding="UTF-8" standalone="yes"?>
<Relationships xmlns="http://schemas.openxmlformats.org/package/2006/relationships"><Relationship Id="rId8" Type="http://schemas.openxmlformats.org/officeDocument/2006/relationships/image" Target="../media/image67.wmf"/><Relationship Id="rId3" Type="http://schemas.openxmlformats.org/officeDocument/2006/relationships/image" Target="../media/image62.wmf"/><Relationship Id="rId7" Type="http://schemas.openxmlformats.org/officeDocument/2006/relationships/image" Target="../media/image66.wmf"/><Relationship Id="rId12" Type="http://schemas.openxmlformats.org/officeDocument/2006/relationships/image" Target="../media/image71.wmf"/><Relationship Id="rId2" Type="http://schemas.openxmlformats.org/officeDocument/2006/relationships/image" Target="../media/image61.wmf"/><Relationship Id="rId1" Type="http://schemas.openxmlformats.org/officeDocument/2006/relationships/image" Target="../media/image60.wmf"/><Relationship Id="rId6" Type="http://schemas.openxmlformats.org/officeDocument/2006/relationships/image" Target="../media/image65.wmf"/><Relationship Id="rId11" Type="http://schemas.openxmlformats.org/officeDocument/2006/relationships/image" Target="../media/image70.wmf"/><Relationship Id="rId5" Type="http://schemas.openxmlformats.org/officeDocument/2006/relationships/image" Target="../media/image64.wmf"/><Relationship Id="rId10" Type="http://schemas.openxmlformats.org/officeDocument/2006/relationships/image" Target="../media/image69.wmf"/><Relationship Id="rId4" Type="http://schemas.openxmlformats.org/officeDocument/2006/relationships/image" Target="../media/image63.wmf"/><Relationship Id="rId9" Type="http://schemas.openxmlformats.org/officeDocument/2006/relationships/image" Target="../media/image68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76.wmf"/><Relationship Id="rId2" Type="http://schemas.openxmlformats.org/officeDocument/2006/relationships/image" Target="../media/image75.wmf"/><Relationship Id="rId1" Type="http://schemas.openxmlformats.org/officeDocument/2006/relationships/image" Target="../media/image74.wmf"/><Relationship Id="rId5" Type="http://schemas.openxmlformats.org/officeDocument/2006/relationships/image" Target="../media/image78.wmf"/><Relationship Id="rId4" Type="http://schemas.openxmlformats.org/officeDocument/2006/relationships/image" Target="../media/image77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82.wmf"/><Relationship Id="rId2" Type="http://schemas.openxmlformats.org/officeDocument/2006/relationships/image" Target="../media/image81.wmf"/><Relationship Id="rId1" Type="http://schemas.openxmlformats.org/officeDocument/2006/relationships/image" Target="../media/image80.w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86.wmf"/><Relationship Id="rId2" Type="http://schemas.openxmlformats.org/officeDocument/2006/relationships/image" Target="../media/image85.wmf"/><Relationship Id="rId1" Type="http://schemas.openxmlformats.org/officeDocument/2006/relationships/image" Target="../media/image84.w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89.wmf"/><Relationship Id="rId7" Type="http://schemas.openxmlformats.org/officeDocument/2006/relationships/image" Target="../media/image93.wmf"/><Relationship Id="rId2" Type="http://schemas.openxmlformats.org/officeDocument/2006/relationships/image" Target="../media/image88.wmf"/><Relationship Id="rId1" Type="http://schemas.openxmlformats.org/officeDocument/2006/relationships/image" Target="../media/image87.wmf"/><Relationship Id="rId6" Type="http://schemas.openxmlformats.org/officeDocument/2006/relationships/image" Target="../media/image92.wmf"/><Relationship Id="rId5" Type="http://schemas.openxmlformats.org/officeDocument/2006/relationships/image" Target="../media/image91.wmf"/><Relationship Id="rId4" Type="http://schemas.openxmlformats.org/officeDocument/2006/relationships/image" Target="../media/image90.wmf"/></Relationships>
</file>

<file path=ppt/drawings/_rels/vmlDrawing9.vml.rels><?xml version="1.0" encoding="UTF-8" standalone="yes"?>
<Relationships xmlns="http://schemas.openxmlformats.org/package/2006/relationships"><Relationship Id="rId8" Type="http://schemas.openxmlformats.org/officeDocument/2006/relationships/image" Target="../media/image101.wmf"/><Relationship Id="rId13" Type="http://schemas.openxmlformats.org/officeDocument/2006/relationships/image" Target="../media/image104.wmf"/><Relationship Id="rId3" Type="http://schemas.openxmlformats.org/officeDocument/2006/relationships/image" Target="../media/image97.wmf"/><Relationship Id="rId7" Type="http://schemas.openxmlformats.org/officeDocument/2006/relationships/image" Target="../media/image100.wmf"/><Relationship Id="rId12" Type="http://schemas.openxmlformats.org/officeDocument/2006/relationships/image" Target="../media/image103.wmf"/><Relationship Id="rId2" Type="http://schemas.openxmlformats.org/officeDocument/2006/relationships/image" Target="../media/image96.wmf"/><Relationship Id="rId1" Type="http://schemas.openxmlformats.org/officeDocument/2006/relationships/image" Target="../media/image95.wmf"/><Relationship Id="rId6" Type="http://schemas.openxmlformats.org/officeDocument/2006/relationships/image" Target="../media/image89.wmf"/><Relationship Id="rId11" Type="http://schemas.openxmlformats.org/officeDocument/2006/relationships/image" Target="../media/image91.wmf"/><Relationship Id="rId5" Type="http://schemas.openxmlformats.org/officeDocument/2006/relationships/image" Target="../media/image99.wmf"/><Relationship Id="rId10" Type="http://schemas.openxmlformats.org/officeDocument/2006/relationships/image" Target="../media/image90.wmf"/><Relationship Id="rId4" Type="http://schemas.openxmlformats.org/officeDocument/2006/relationships/image" Target="../media/image98.wmf"/><Relationship Id="rId9" Type="http://schemas.openxmlformats.org/officeDocument/2006/relationships/image" Target="../media/image102.wmf"/></Relationships>
</file>

<file path=ppt/drawings/_rels/vmlDrawing10.vml.rels><?xml version="1.0" encoding="UTF-8" standalone="yes"?>
<Relationships xmlns="http://schemas.openxmlformats.org/package/2006/relationships"><Relationship Id="rId3" Type="http://schemas.openxmlformats.org/officeDocument/2006/relationships/image" Target="../media/image71.wmf"/><Relationship Id="rId2" Type="http://schemas.openxmlformats.org/officeDocument/2006/relationships/image" Target="../media/image108.wmf"/><Relationship Id="rId1" Type="http://schemas.openxmlformats.org/officeDocument/2006/relationships/image" Target="../media/image107.w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1.wmf"/></Relationships>
</file>

<file path=ppt/drawings/_rels/vmlDrawing1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wmf"/><Relationship Id="rId2" Type="http://schemas.openxmlformats.org/officeDocument/2006/relationships/image" Target="../media/image115.wmf"/><Relationship Id="rId1" Type="http://schemas.openxmlformats.org/officeDocument/2006/relationships/image" Target="../media/image114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608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19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819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A5CB8E0A-088C-416A-9DCF-13BA82FD9DE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4357585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B51D0984-5299-44ED-82B6-2BAD54E4D122}" type="slidenum">
              <a:rPr lang="en-US" smtClean="0"/>
              <a:pPr eaLnBrk="1" hangingPunct="1"/>
              <a:t>42</a:t>
            </a:fld>
            <a:endParaRPr lang="en-US" smtClean="0"/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fr-FR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458C94-4C89-4E1B-8FDD-8E2E14AB3C7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552862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E6E1BB-AD14-411A-A03F-AC4CA4DAC5E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364532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FE4695-DB0C-4CB6-8938-1D19EAA6BE3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58685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507C2C-A432-4353-BC92-F241BDE720C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782807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D522CB-E1B8-4C75-8544-5984C8B702C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725463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F6B377-760B-449A-9A93-21EE7CEF68F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145680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2F6DAE-90DA-4242-9D59-59B57EEF4CB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353411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78987E-CB3B-4413-A840-B9F5D9D1350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80422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3829B9-927D-4017-9B53-62B6383D41E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377587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98D3A2-EE5B-4FE3-BAAC-0EAAA6CB29D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889888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7E8B553-1E5F-4798-AD82-6440AB332EE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107840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91B2C9E6-627D-4280-BB49-B4ED18D27F4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.bin"/><Relationship Id="rId13" Type="http://schemas.openxmlformats.org/officeDocument/2006/relationships/oleObject" Target="../embeddings/oleObject9.bin"/><Relationship Id="rId3" Type="http://schemas.openxmlformats.org/officeDocument/2006/relationships/notesSlide" Target="../notesSlides/notesSlide18.xml"/><Relationship Id="rId7" Type="http://schemas.openxmlformats.org/officeDocument/2006/relationships/oleObject" Target="../embeddings/oleObject3.bin"/><Relationship Id="rId12" Type="http://schemas.openxmlformats.org/officeDocument/2006/relationships/oleObject" Target="../embeddings/oleObject8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11" Type="http://schemas.openxmlformats.org/officeDocument/2006/relationships/oleObject" Target="../embeddings/oleObject7.bin"/><Relationship Id="rId5" Type="http://schemas.openxmlformats.org/officeDocument/2006/relationships/oleObject" Target="../embeddings/oleObject1.bin"/><Relationship Id="rId15" Type="http://schemas.openxmlformats.org/officeDocument/2006/relationships/oleObject" Target="../embeddings/oleObject11.bin"/><Relationship Id="rId10" Type="http://schemas.openxmlformats.org/officeDocument/2006/relationships/oleObject" Target="../embeddings/oleObject6.bin"/><Relationship Id="rId4" Type="http://schemas.openxmlformats.org/officeDocument/2006/relationships/image" Target="../media/image41.png"/><Relationship Id="rId9" Type="http://schemas.openxmlformats.org/officeDocument/2006/relationships/oleObject" Target="../embeddings/oleObject5.bin"/><Relationship Id="rId14" Type="http://schemas.openxmlformats.org/officeDocument/2006/relationships/oleObject" Target="../embeddings/oleObject10.bin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6.bin"/><Relationship Id="rId3" Type="http://schemas.openxmlformats.org/officeDocument/2006/relationships/notesSlide" Target="../notesSlides/notesSlide19.xml"/><Relationship Id="rId7" Type="http://schemas.openxmlformats.org/officeDocument/2006/relationships/oleObject" Target="../embeddings/oleObject15.bin"/><Relationship Id="rId12" Type="http://schemas.openxmlformats.org/officeDocument/2006/relationships/image" Target="../media/image49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14.bin"/><Relationship Id="rId11" Type="http://schemas.openxmlformats.org/officeDocument/2006/relationships/image" Target="../media/image48.wmf"/><Relationship Id="rId5" Type="http://schemas.openxmlformats.org/officeDocument/2006/relationships/oleObject" Target="../embeddings/oleObject13.bin"/><Relationship Id="rId10" Type="http://schemas.openxmlformats.org/officeDocument/2006/relationships/oleObject" Target="../embeddings/oleObject18.bin"/><Relationship Id="rId4" Type="http://schemas.openxmlformats.org/officeDocument/2006/relationships/oleObject" Target="../embeddings/oleObject12.bin"/><Relationship Id="rId9" Type="http://schemas.openxmlformats.org/officeDocument/2006/relationships/oleObject" Target="../embeddings/oleObject17.bin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5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7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58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2.bin"/><Relationship Id="rId13" Type="http://schemas.openxmlformats.org/officeDocument/2006/relationships/oleObject" Target="../embeddings/oleObject27.bin"/><Relationship Id="rId3" Type="http://schemas.openxmlformats.org/officeDocument/2006/relationships/notesSlide" Target="../notesSlides/notesSlide26.xml"/><Relationship Id="rId7" Type="http://schemas.openxmlformats.org/officeDocument/2006/relationships/oleObject" Target="../embeddings/oleObject21.bin"/><Relationship Id="rId12" Type="http://schemas.openxmlformats.org/officeDocument/2006/relationships/oleObject" Target="../embeddings/oleObject26.bin"/><Relationship Id="rId2" Type="http://schemas.openxmlformats.org/officeDocument/2006/relationships/slideLayout" Target="../slideLayouts/slideLayout7.xml"/><Relationship Id="rId16" Type="http://schemas.openxmlformats.org/officeDocument/2006/relationships/oleObject" Target="../embeddings/oleObject30.bin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20.bin"/><Relationship Id="rId11" Type="http://schemas.openxmlformats.org/officeDocument/2006/relationships/oleObject" Target="../embeddings/oleObject25.bin"/><Relationship Id="rId5" Type="http://schemas.openxmlformats.org/officeDocument/2006/relationships/oleObject" Target="../embeddings/oleObject19.bin"/><Relationship Id="rId15" Type="http://schemas.openxmlformats.org/officeDocument/2006/relationships/oleObject" Target="../embeddings/oleObject29.bin"/><Relationship Id="rId10" Type="http://schemas.openxmlformats.org/officeDocument/2006/relationships/oleObject" Target="../embeddings/oleObject24.bin"/><Relationship Id="rId4" Type="http://schemas.openxmlformats.org/officeDocument/2006/relationships/image" Target="../media/image72.png"/><Relationship Id="rId9" Type="http://schemas.openxmlformats.org/officeDocument/2006/relationships/oleObject" Target="../embeddings/oleObject23.bin"/><Relationship Id="rId14" Type="http://schemas.openxmlformats.org/officeDocument/2006/relationships/oleObject" Target="../embeddings/oleObject28.bin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4.bin"/><Relationship Id="rId3" Type="http://schemas.openxmlformats.org/officeDocument/2006/relationships/notesSlide" Target="../notesSlides/notesSlide28.xml"/><Relationship Id="rId7" Type="http://schemas.openxmlformats.org/officeDocument/2006/relationships/oleObject" Target="../embeddings/oleObject3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32.bin"/><Relationship Id="rId5" Type="http://schemas.openxmlformats.org/officeDocument/2006/relationships/oleObject" Target="../embeddings/oleObject31.bin"/><Relationship Id="rId4" Type="http://schemas.openxmlformats.org/officeDocument/2006/relationships/image" Target="../media/image79.png"/><Relationship Id="rId9" Type="http://schemas.openxmlformats.org/officeDocument/2006/relationships/oleObject" Target="../embeddings/oleObject35.bin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6.bin"/><Relationship Id="rId3" Type="http://schemas.openxmlformats.org/officeDocument/2006/relationships/tags" Target="../tags/tag3.xml"/><Relationship Id="rId7" Type="http://schemas.openxmlformats.org/officeDocument/2006/relationships/image" Target="../media/image83.png"/><Relationship Id="rId2" Type="http://schemas.openxmlformats.org/officeDocument/2006/relationships/tags" Target="../tags/tag2.xml"/><Relationship Id="rId1" Type="http://schemas.openxmlformats.org/officeDocument/2006/relationships/vmlDrawing" Target="../drawings/vmlDrawing6.vml"/><Relationship Id="rId6" Type="http://schemas.openxmlformats.org/officeDocument/2006/relationships/notesSlide" Target="../notesSlides/notesSlide29.xml"/><Relationship Id="rId5" Type="http://schemas.openxmlformats.org/officeDocument/2006/relationships/slideLayout" Target="../slideLayouts/slideLayout7.xml"/><Relationship Id="rId10" Type="http://schemas.openxmlformats.org/officeDocument/2006/relationships/oleObject" Target="../embeddings/oleObject38.bin"/><Relationship Id="rId4" Type="http://schemas.openxmlformats.org/officeDocument/2006/relationships/tags" Target="../tags/tag4.xml"/><Relationship Id="rId9" Type="http://schemas.openxmlformats.org/officeDocument/2006/relationships/oleObject" Target="../embeddings/oleObject37.bin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0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Relationship Id="rId6" Type="http://schemas.openxmlformats.org/officeDocument/2006/relationships/oleObject" Target="../embeddings/oleObject41.bin"/><Relationship Id="rId5" Type="http://schemas.openxmlformats.org/officeDocument/2006/relationships/oleObject" Target="../embeddings/oleObject40.bin"/><Relationship Id="rId4" Type="http://schemas.openxmlformats.org/officeDocument/2006/relationships/oleObject" Target="../embeddings/oleObject39.bin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5.bin"/><Relationship Id="rId13" Type="http://schemas.openxmlformats.org/officeDocument/2006/relationships/oleObject" Target="../embeddings/oleObject50.bin"/><Relationship Id="rId18" Type="http://schemas.openxmlformats.org/officeDocument/2006/relationships/oleObject" Target="../embeddings/oleObject55.bin"/><Relationship Id="rId3" Type="http://schemas.openxmlformats.org/officeDocument/2006/relationships/notesSlide" Target="../notesSlides/notesSlide31.xml"/><Relationship Id="rId7" Type="http://schemas.openxmlformats.org/officeDocument/2006/relationships/oleObject" Target="../embeddings/oleObject44.bin"/><Relationship Id="rId12" Type="http://schemas.openxmlformats.org/officeDocument/2006/relationships/oleObject" Target="../embeddings/oleObject49.bin"/><Relationship Id="rId17" Type="http://schemas.openxmlformats.org/officeDocument/2006/relationships/oleObject" Target="../embeddings/oleObject54.bin"/><Relationship Id="rId2" Type="http://schemas.openxmlformats.org/officeDocument/2006/relationships/slideLayout" Target="../slideLayouts/slideLayout7.xml"/><Relationship Id="rId16" Type="http://schemas.openxmlformats.org/officeDocument/2006/relationships/oleObject" Target="../embeddings/oleObject53.bin"/><Relationship Id="rId1" Type="http://schemas.openxmlformats.org/officeDocument/2006/relationships/vmlDrawing" Target="../drawings/vmlDrawing8.vml"/><Relationship Id="rId6" Type="http://schemas.openxmlformats.org/officeDocument/2006/relationships/oleObject" Target="../embeddings/oleObject43.bin"/><Relationship Id="rId11" Type="http://schemas.openxmlformats.org/officeDocument/2006/relationships/oleObject" Target="../embeddings/oleObject48.bin"/><Relationship Id="rId5" Type="http://schemas.openxmlformats.org/officeDocument/2006/relationships/oleObject" Target="../embeddings/oleObject42.bin"/><Relationship Id="rId15" Type="http://schemas.openxmlformats.org/officeDocument/2006/relationships/oleObject" Target="../embeddings/oleObject52.bin"/><Relationship Id="rId10" Type="http://schemas.openxmlformats.org/officeDocument/2006/relationships/oleObject" Target="../embeddings/oleObject47.bin"/><Relationship Id="rId4" Type="http://schemas.openxmlformats.org/officeDocument/2006/relationships/image" Target="../media/image94.png"/><Relationship Id="rId9" Type="http://schemas.openxmlformats.org/officeDocument/2006/relationships/oleObject" Target="../embeddings/oleObject46.bin"/><Relationship Id="rId14" Type="http://schemas.openxmlformats.org/officeDocument/2006/relationships/oleObject" Target="../embeddings/oleObject51.bin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71.bin"/><Relationship Id="rId13" Type="http://schemas.openxmlformats.org/officeDocument/2006/relationships/oleObject" Target="../embeddings/oleObject58.bin"/><Relationship Id="rId18" Type="http://schemas.openxmlformats.org/officeDocument/2006/relationships/image" Target="../media/image991.wmf"/><Relationship Id="rId26" Type="http://schemas.openxmlformats.org/officeDocument/2006/relationships/image" Target="../media/image1001.wmf"/><Relationship Id="rId39" Type="http://schemas.openxmlformats.org/officeDocument/2006/relationships/oleObject" Target="../embeddings/oleObject67.bin"/><Relationship Id="rId3" Type="http://schemas.openxmlformats.org/officeDocument/2006/relationships/notesSlide" Target="../notesSlides/notesSlide32.xml"/><Relationship Id="rId21" Type="http://schemas.openxmlformats.org/officeDocument/2006/relationships/image" Target="../media/image891.wmf"/><Relationship Id="rId34" Type="http://schemas.openxmlformats.org/officeDocument/2006/relationships/oleObject" Target="../embeddings/oleObject661.bin"/><Relationship Id="rId42" Type="http://schemas.openxmlformats.org/officeDocument/2006/relationships/oleObject" Target="../embeddings/oleObject68.bin"/><Relationship Id="rId7" Type="http://schemas.openxmlformats.org/officeDocument/2006/relationships/oleObject" Target="../embeddings/oleObject56.bin"/><Relationship Id="rId12" Type="http://schemas.openxmlformats.org/officeDocument/2006/relationships/image" Target="../media/image971.wmf"/><Relationship Id="rId17" Type="http://schemas.openxmlformats.org/officeDocument/2006/relationships/oleObject" Target="../embeddings/oleObject601.bin"/><Relationship Id="rId25" Type="http://schemas.openxmlformats.org/officeDocument/2006/relationships/oleObject" Target="../embeddings/oleObject631.bin"/><Relationship Id="rId33" Type="http://schemas.openxmlformats.org/officeDocument/2006/relationships/oleObject" Target="../embeddings/oleObject65.bin"/><Relationship Id="rId38" Type="http://schemas.openxmlformats.org/officeDocument/2006/relationships/image" Target="../media/image911.wmf"/><Relationship Id="rId46" Type="http://schemas.openxmlformats.org/officeDocument/2006/relationships/image" Target="../media/image106.png"/><Relationship Id="rId2" Type="http://schemas.openxmlformats.org/officeDocument/2006/relationships/slideLayout" Target="../slideLayouts/slideLayout7.xml"/><Relationship Id="rId16" Type="http://schemas.openxmlformats.org/officeDocument/2006/relationships/oleObject" Target="../embeddings/oleObject59.bin"/><Relationship Id="rId20" Type="http://schemas.openxmlformats.org/officeDocument/2006/relationships/oleObject" Target="../embeddings/oleObject611.bin"/><Relationship Id="rId29" Type="http://schemas.openxmlformats.org/officeDocument/2006/relationships/image" Target="../media/image1011.wmf"/><Relationship Id="rId41" Type="http://schemas.openxmlformats.org/officeDocument/2006/relationships/image" Target="../media/image1031.wmf"/><Relationship Id="rId1" Type="http://schemas.openxmlformats.org/officeDocument/2006/relationships/vmlDrawing" Target="../drawings/vmlDrawing9.vml"/><Relationship Id="rId6" Type="http://schemas.openxmlformats.org/officeDocument/2006/relationships/image" Target="../media/image951.wmf"/><Relationship Id="rId11" Type="http://schemas.openxmlformats.org/officeDocument/2006/relationships/oleObject" Target="../embeddings/oleObject581.bin"/><Relationship Id="rId24" Type="http://schemas.openxmlformats.org/officeDocument/2006/relationships/oleObject" Target="../embeddings/oleObject62.bin"/><Relationship Id="rId32" Type="http://schemas.openxmlformats.org/officeDocument/2006/relationships/image" Target="../media/image1021.wmf"/><Relationship Id="rId37" Type="http://schemas.openxmlformats.org/officeDocument/2006/relationships/oleObject" Target="../embeddings/oleObject671.bin"/><Relationship Id="rId40" Type="http://schemas.openxmlformats.org/officeDocument/2006/relationships/oleObject" Target="../embeddings/oleObject681.bin"/><Relationship Id="rId45" Type="http://schemas.openxmlformats.org/officeDocument/2006/relationships/oleObject" Target="../embeddings/oleObject69.bin"/><Relationship Id="rId5" Type="http://schemas.openxmlformats.org/officeDocument/2006/relationships/oleObject" Target="../embeddings/oleObject561.bin"/><Relationship Id="rId15" Type="http://schemas.openxmlformats.org/officeDocument/2006/relationships/image" Target="../media/image981.wmf"/><Relationship Id="rId23" Type="http://schemas.openxmlformats.org/officeDocument/2006/relationships/oleObject" Target="../embeddings/oleObject621.bin"/><Relationship Id="rId28" Type="http://schemas.openxmlformats.org/officeDocument/2006/relationships/oleObject" Target="../embeddings/oleObject641.bin"/><Relationship Id="rId36" Type="http://schemas.openxmlformats.org/officeDocument/2006/relationships/oleObject" Target="../embeddings/oleObject66.bin"/><Relationship Id="rId10" Type="http://schemas.openxmlformats.org/officeDocument/2006/relationships/oleObject" Target="../embeddings/oleObject57.bin"/><Relationship Id="rId19" Type="http://schemas.openxmlformats.org/officeDocument/2006/relationships/oleObject" Target="../embeddings/oleObject60.bin"/><Relationship Id="rId31" Type="http://schemas.openxmlformats.org/officeDocument/2006/relationships/oleObject" Target="../embeddings/oleObject651.bin"/><Relationship Id="rId44" Type="http://schemas.openxmlformats.org/officeDocument/2006/relationships/image" Target="../media/image1041.wmf"/><Relationship Id="rId4" Type="http://schemas.openxmlformats.org/officeDocument/2006/relationships/image" Target="../media/image105.png"/><Relationship Id="rId9" Type="http://schemas.openxmlformats.org/officeDocument/2006/relationships/image" Target="../media/image961.wmf"/><Relationship Id="rId14" Type="http://schemas.openxmlformats.org/officeDocument/2006/relationships/oleObject" Target="../embeddings/oleObject591.bin"/><Relationship Id="rId22" Type="http://schemas.openxmlformats.org/officeDocument/2006/relationships/oleObject" Target="../embeddings/oleObject61.bin"/><Relationship Id="rId27" Type="http://schemas.openxmlformats.org/officeDocument/2006/relationships/oleObject" Target="../embeddings/oleObject63.bin"/><Relationship Id="rId30" Type="http://schemas.openxmlformats.org/officeDocument/2006/relationships/oleObject" Target="../embeddings/oleObject64.bin"/><Relationship Id="rId35" Type="http://schemas.openxmlformats.org/officeDocument/2006/relationships/image" Target="../media/image901.wmf"/><Relationship Id="rId43" Type="http://schemas.openxmlformats.org/officeDocument/2006/relationships/oleObject" Target="../embeddings/oleObject691.bin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71.bin"/><Relationship Id="rId3" Type="http://schemas.openxmlformats.org/officeDocument/2006/relationships/tags" Target="../tags/tag6.xml"/><Relationship Id="rId7" Type="http://schemas.openxmlformats.org/officeDocument/2006/relationships/oleObject" Target="../embeddings/oleObject70.bin"/><Relationship Id="rId2" Type="http://schemas.openxmlformats.org/officeDocument/2006/relationships/tags" Target="../tags/tag5.xml"/><Relationship Id="rId1" Type="http://schemas.openxmlformats.org/officeDocument/2006/relationships/vmlDrawing" Target="../drawings/vmlDrawing10.vml"/><Relationship Id="rId6" Type="http://schemas.openxmlformats.org/officeDocument/2006/relationships/notesSlide" Target="../notesSlides/notesSlide33.xml"/><Relationship Id="rId5" Type="http://schemas.openxmlformats.org/officeDocument/2006/relationships/slideLayout" Target="../slideLayouts/slideLayout7.xml"/><Relationship Id="rId10" Type="http://schemas.openxmlformats.org/officeDocument/2006/relationships/oleObject" Target="../embeddings/oleObject73.bin"/><Relationship Id="rId4" Type="http://schemas.openxmlformats.org/officeDocument/2006/relationships/tags" Target="../tags/tag7.xml"/><Relationship Id="rId9" Type="http://schemas.openxmlformats.org/officeDocument/2006/relationships/oleObject" Target="../embeddings/oleObject72.bin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hyperlink" Target="http://upload.wikimedia.org/wikipedia/commons/7/73/LogTay.svg" TargetMode="External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9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6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1.vml"/><Relationship Id="rId6" Type="http://schemas.openxmlformats.org/officeDocument/2006/relationships/image" Target="../media/image113.png"/><Relationship Id="rId5" Type="http://schemas.openxmlformats.org/officeDocument/2006/relationships/oleObject" Target="../embeddings/oleObject74.bin"/><Relationship Id="rId4" Type="http://schemas.openxmlformats.org/officeDocument/2006/relationships/image" Target="../media/image112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7.xml"/><Relationship Id="rId7" Type="http://schemas.openxmlformats.org/officeDocument/2006/relationships/oleObject" Target="../embeddings/oleObject77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2.vml"/><Relationship Id="rId6" Type="http://schemas.openxmlformats.org/officeDocument/2006/relationships/oleObject" Target="../embeddings/oleObject76.bin"/><Relationship Id="rId5" Type="http://schemas.openxmlformats.org/officeDocument/2006/relationships/oleObject" Target="../embeddings/oleObject75.bin"/><Relationship Id="rId4" Type="http://schemas.openxmlformats.org/officeDocument/2006/relationships/image" Target="../media/image117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2093913" y="2349500"/>
            <a:ext cx="3990975" cy="1008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r>
              <a:rPr lang="en-US" sz="3200" dirty="0">
                <a:solidFill>
                  <a:srgbClr val="3333FF"/>
                </a:solidFill>
              </a:rPr>
              <a:t>(MTH 250)</a:t>
            </a:r>
          </a:p>
        </p:txBody>
      </p:sp>
      <p:sp>
        <p:nvSpPr>
          <p:cNvPr id="2051" name="Rectangle 3"/>
          <p:cNvSpPr>
            <a:spLocks noChangeArrowheads="1"/>
          </p:cNvSpPr>
          <p:nvPr/>
        </p:nvSpPr>
        <p:spPr bwMode="auto">
          <a:xfrm>
            <a:off x="2484438" y="4365625"/>
            <a:ext cx="5616575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>
              <a:spcBef>
                <a:spcPct val="20000"/>
              </a:spcBef>
            </a:pPr>
            <a:r>
              <a:rPr lang="en-US" sz="4800" dirty="0">
                <a:solidFill>
                  <a:srgbClr val="008000"/>
                </a:solidFill>
              </a:rPr>
              <a:t>Lecture </a:t>
            </a:r>
            <a:r>
              <a:rPr lang="en-US" sz="4800" dirty="0" smtClean="0">
                <a:solidFill>
                  <a:srgbClr val="008000"/>
                </a:solidFill>
              </a:rPr>
              <a:t>16</a:t>
            </a:r>
            <a:endParaRPr lang="en-US" sz="4800" dirty="0">
              <a:solidFill>
                <a:srgbClr val="008000"/>
              </a:solidFill>
            </a:endParaRPr>
          </a:p>
        </p:txBody>
      </p:sp>
      <p:sp>
        <p:nvSpPr>
          <p:cNvPr id="2052" name="Line 16"/>
          <p:cNvSpPr>
            <a:spLocks noChangeShapeType="1"/>
          </p:cNvSpPr>
          <p:nvPr/>
        </p:nvSpPr>
        <p:spPr bwMode="auto">
          <a:xfrm>
            <a:off x="395288" y="3213100"/>
            <a:ext cx="8280400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2053" name="Line 17"/>
          <p:cNvSpPr>
            <a:spLocks noChangeShapeType="1"/>
          </p:cNvSpPr>
          <p:nvPr/>
        </p:nvSpPr>
        <p:spPr bwMode="auto">
          <a:xfrm>
            <a:off x="755650" y="2492375"/>
            <a:ext cx="0" cy="1008063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2054" name="Text Box 18"/>
          <p:cNvSpPr txBox="1">
            <a:spLocks noChangeArrowheads="1"/>
          </p:cNvSpPr>
          <p:nvPr/>
        </p:nvSpPr>
        <p:spPr bwMode="auto">
          <a:xfrm>
            <a:off x="971550" y="2511425"/>
            <a:ext cx="5113338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4000" dirty="0"/>
              <a:t>Calculus</a:t>
            </a:r>
          </a:p>
        </p:txBody>
      </p:sp>
      <p:sp>
        <p:nvSpPr>
          <p:cNvPr id="2055" name="Line 19"/>
          <p:cNvSpPr>
            <a:spLocks noChangeShapeType="1"/>
          </p:cNvSpPr>
          <p:nvPr/>
        </p:nvSpPr>
        <p:spPr bwMode="auto">
          <a:xfrm>
            <a:off x="395288" y="3213100"/>
            <a:ext cx="8280400" cy="0"/>
          </a:xfrm>
          <a:prstGeom prst="line">
            <a:avLst/>
          </a:prstGeom>
          <a:noFill/>
          <a:ln w="38100">
            <a:solidFill>
              <a:srgbClr val="D6009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2056" name="Line 20"/>
          <p:cNvSpPr>
            <a:spLocks noChangeShapeType="1"/>
          </p:cNvSpPr>
          <p:nvPr/>
        </p:nvSpPr>
        <p:spPr bwMode="auto">
          <a:xfrm>
            <a:off x="755650" y="2492375"/>
            <a:ext cx="0" cy="1008063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2057" name="Line 22"/>
          <p:cNvSpPr>
            <a:spLocks noChangeShapeType="1"/>
          </p:cNvSpPr>
          <p:nvPr/>
        </p:nvSpPr>
        <p:spPr bwMode="auto">
          <a:xfrm>
            <a:off x="395288" y="3213100"/>
            <a:ext cx="8137525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2058" name="Line 23"/>
          <p:cNvSpPr>
            <a:spLocks noChangeShapeType="1"/>
          </p:cNvSpPr>
          <p:nvPr/>
        </p:nvSpPr>
        <p:spPr bwMode="auto">
          <a:xfrm>
            <a:off x="755650" y="2492375"/>
            <a:ext cx="0" cy="1008063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2059" name="Line 22"/>
          <p:cNvSpPr>
            <a:spLocks noChangeShapeType="1"/>
          </p:cNvSpPr>
          <p:nvPr/>
        </p:nvSpPr>
        <p:spPr bwMode="auto">
          <a:xfrm>
            <a:off x="395288" y="3213100"/>
            <a:ext cx="8137525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2060" name="Line 23"/>
          <p:cNvSpPr>
            <a:spLocks noChangeShapeType="1"/>
          </p:cNvSpPr>
          <p:nvPr/>
        </p:nvSpPr>
        <p:spPr bwMode="auto">
          <a:xfrm>
            <a:off x="755650" y="2492375"/>
            <a:ext cx="0" cy="1008063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2061" name="Line 22"/>
          <p:cNvSpPr>
            <a:spLocks noChangeShapeType="1"/>
          </p:cNvSpPr>
          <p:nvPr/>
        </p:nvSpPr>
        <p:spPr bwMode="auto">
          <a:xfrm flipV="1">
            <a:off x="468313" y="3284538"/>
            <a:ext cx="8280400" cy="1587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2062" name="Line 23"/>
          <p:cNvSpPr>
            <a:spLocks noChangeShapeType="1"/>
          </p:cNvSpPr>
          <p:nvPr/>
        </p:nvSpPr>
        <p:spPr bwMode="auto">
          <a:xfrm>
            <a:off x="828675" y="2565400"/>
            <a:ext cx="0" cy="1008063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2063" name="Line 22"/>
          <p:cNvSpPr>
            <a:spLocks noChangeShapeType="1"/>
          </p:cNvSpPr>
          <p:nvPr/>
        </p:nvSpPr>
        <p:spPr bwMode="auto">
          <a:xfrm>
            <a:off x="395288" y="3213100"/>
            <a:ext cx="8137525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2064" name="Line 22"/>
          <p:cNvSpPr>
            <a:spLocks noChangeShapeType="1"/>
          </p:cNvSpPr>
          <p:nvPr/>
        </p:nvSpPr>
        <p:spPr bwMode="auto">
          <a:xfrm flipV="1">
            <a:off x="468313" y="3284538"/>
            <a:ext cx="8280400" cy="1587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2065" name="Line 22"/>
          <p:cNvSpPr>
            <a:spLocks noChangeShapeType="1"/>
          </p:cNvSpPr>
          <p:nvPr/>
        </p:nvSpPr>
        <p:spPr bwMode="auto">
          <a:xfrm>
            <a:off x="393700" y="3213100"/>
            <a:ext cx="8137525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2066" name="Line 22"/>
          <p:cNvSpPr>
            <a:spLocks noChangeShapeType="1"/>
          </p:cNvSpPr>
          <p:nvPr/>
        </p:nvSpPr>
        <p:spPr bwMode="auto">
          <a:xfrm flipV="1">
            <a:off x="466725" y="3284538"/>
            <a:ext cx="8280400" cy="1587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ChangeArrowheads="1"/>
          </p:cNvSpPr>
          <p:nvPr/>
        </p:nvSpPr>
        <p:spPr bwMode="auto">
          <a:xfrm>
            <a:off x="901700" y="620713"/>
            <a:ext cx="619125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0" hangingPunct="0">
              <a:defRPr/>
            </a:pPr>
            <a:r>
              <a:rPr lang="en-US" sz="3600" dirty="0"/>
              <a:t>Previous Lecture’s Summary</a:t>
            </a:r>
            <a:endParaRPr lang="en-CA" sz="3600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3076" name="Line 4"/>
          <p:cNvSpPr>
            <a:spLocks noChangeShapeType="1"/>
          </p:cNvSpPr>
          <p:nvPr/>
        </p:nvSpPr>
        <p:spPr bwMode="auto">
          <a:xfrm>
            <a:off x="395288" y="1268413"/>
            <a:ext cx="8280400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3077" name="Line 5"/>
          <p:cNvSpPr>
            <a:spLocks noChangeShapeType="1"/>
          </p:cNvSpPr>
          <p:nvPr/>
        </p:nvSpPr>
        <p:spPr bwMode="auto">
          <a:xfrm>
            <a:off x="7556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6" name="Rectangle 8"/>
          <p:cNvSpPr>
            <a:spLocks noChangeArrowheads="1"/>
          </p:cNvSpPr>
          <p:nvPr/>
        </p:nvSpPr>
        <p:spPr bwMode="auto">
          <a:xfrm>
            <a:off x="972368" y="1575491"/>
            <a:ext cx="7848104" cy="39703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fr-FR" sz="2400" dirty="0" err="1" smtClean="0">
                <a:solidFill>
                  <a:srgbClr val="3333FF"/>
                </a:solidFill>
              </a:rPr>
              <a:t>Subsequences</a:t>
            </a:r>
            <a:endParaRPr lang="fr-FR" sz="2400" dirty="0" smtClean="0">
              <a:solidFill>
                <a:srgbClr val="3333FF"/>
              </a:solidFill>
            </a:endParaRPr>
          </a:p>
          <a:p>
            <a:pPr marL="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fr-FR" sz="2400" dirty="0" err="1" smtClean="0">
                <a:solidFill>
                  <a:srgbClr val="3333FF"/>
                </a:solidFill>
              </a:rPr>
              <a:t>Limit</a:t>
            </a:r>
            <a:r>
              <a:rPr lang="fr-FR" sz="2400" dirty="0" smtClean="0">
                <a:solidFill>
                  <a:srgbClr val="3333FF"/>
                </a:solidFill>
              </a:rPr>
              <a:t> </a:t>
            </a:r>
            <a:r>
              <a:rPr lang="fr-FR" sz="2400" dirty="0" err="1" smtClean="0">
                <a:solidFill>
                  <a:srgbClr val="3333FF"/>
                </a:solidFill>
              </a:rPr>
              <a:t>superior</a:t>
            </a:r>
            <a:r>
              <a:rPr lang="fr-FR" sz="2400" dirty="0" smtClean="0">
                <a:solidFill>
                  <a:srgbClr val="3333FF"/>
                </a:solidFill>
              </a:rPr>
              <a:t> and </a:t>
            </a:r>
            <a:r>
              <a:rPr lang="fr-FR" sz="2400" dirty="0" err="1" smtClean="0">
                <a:solidFill>
                  <a:srgbClr val="3333FF"/>
                </a:solidFill>
              </a:rPr>
              <a:t>limit</a:t>
            </a:r>
            <a:r>
              <a:rPr lang="fr-FR" sz="2400" dirty="0" smtClean="0">
                <a:solidFill>
                  <a:srgbClr val="3333FF"/>
                </a:solidFill>
              </a:rPr>
              <a:t> </a:t>
            </a:r>
            <a:r>
              <a:rPr lang="fr-FR" sz="2400" dirty="0" err="1" smtClean="0">
                <a:solidFill>
                  <a:srgbClr val="3333FF"/>
                </a:solidFill>
              </a:rPr>
              <a:t>inerior</a:t>
            </a:r>
            <a:endParaRPr lang="fr-FR" sz="2400" dirty="0" smtClean="0">
              <a:solidFill>
                <a:srgbClr val="3333FF"/>
              </a:solidFill>
            </a:endParaRPr>
          </a:p>
          <a:p>
            <a:pPr marL="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fr-FR" sz="2400" dirty="0" smtClean="0">
                <a:solidFill>
                  <a:srgbClr val="3333FF"/>
                </a:solidFill>
              </a:rPr>
              <a:t>Cauchy </a:t>
            </a:r>
            <a:r>
              <a:rPr lang="fr-FR" sz="2400" dirty="0" err="1" smtClean="0">
                <a:solidFill>
                  <a:srgbClr val="3333FF"/>
                </a:solidFill>
              </a:rPr>
              <a:t>sequences</a:t>
            </a:r>
            <a:endParaRPr lang="fr-FR" sz="2400" dirty="0" smtClean="0">
              <a:solidFill>
                <a:srgbClr val="3333FF"/>
              </a:solidFill>
            </a:endParaRPr>
          </a:p>
          <a:p>
            <a:pPr marL="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fr-FR" sz="2400" dirty="0" err="1" smtClean="0">
                <a:solidFill>
                  <a:srgbClr val="3333FF"/>
                </a:solidFill>
              </a:rPr>
              <a:t>Infinite</a:t>
            </a:r>
            <a:r>
              <a:rPr lang="fr-FR" sz="2400" dirty="0" smtClean="0">
                <a:solidFill>
                  <a:srgbClr val="3333FF"/>
                </a:solidFill>
              </a:rPr>
              <a:t> </a:t>
            </a:r>
            <a:r>
              <a:rPr lang="fr-FR" sz="2400" dirty="0" err="1">
                <a:solidFill>
                  <a:srgbClr val="3333FF"/>
                </a:solidFill>
              </a:rPr>
              <a:t>s</a:t>
            </a:r>
            <a:r>
              <a:rPr lang="fr-FR" sz="2400" dirty="0" err="1" smtClean="0">
                <a:solidFill>
                  <a:srgbClr val="3333FF"/>
                </a:solidFill>
              </a:rPr>
              <a:t>eries</a:t>
            </a:r>
            <a:endParaRPr lang="en-CA" sz="2400" dirty="0" smtClean="0">
              <a:solidFill>
                <a:srgbClr val="3333FF"/>
              </a:solidFill>
            </a:endParaRPr>
          </a:p>
          <a:p>
            <a:pPr marL="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en-CA" sz="2400" dirty="0" smtClean="0">
                <a:solidFill>
                  <a:srgbClr val="3333FF"/>
                </a:solidFill>
              </a:rPr>
              <a:t>Convergence of infinite series.</a:t>
            </a:r>
          </a:p>
          <a:p>
            <a:pPr marL="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en-CA" sz="2400" dirty="0">
                <a:solidFill>
                  <a:srgbClr val="3333FF"/>
                </a:solidFill>
              </a:rPr>
              <a:t>Absolutely convergent series</a:t>
            </a:r>
            <a:endParaRPr lang="fr-FR" sz="2400" dirty="0">
              <a:solidFill>
                <a:srgbClr val="3333FF"/>
              </a:solidFill>
            </a:endParaRPr>
          </a:p>
          <a:p>
            <a:pPr marL="0" lvl="2" indent="-365125">
              <a:lnSpc>
                <a:spcPct val="150000"/>
              </a:lnSpc>
              <a:buFont typeface="Arial" charset="0"/>
              <a:buChar char="•"/>
              <a:defRPr/>
            </a:pPr>
            <a:endParaRPr lang="fr-FR" sz="2400" dirty="0" smtClean="0">
              <a:solidFill>
                <a:srgbClr val="3333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ChangeArrowheads="1"/>
          </p:cNvSpPr>
          <p:nvPr/>
        </p:nvSpPr>
        <p:spPr bwMode="auto">
          <a:xfrm>
            <a:off x="828675" y="620713"/>
            <a:ext cx="619125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0" hangingPunct="0">
              <a:defRPr/>
            </a:pPr>
            <a:r>
              <a:rPr lang="en-US" sz="3600" dirty="0" smtClean="0"/>
              <a:t>Today’s </a:t>
            </a:r>
            <a:r>
              <a:rPr lang="en-US" sz="3600" dirty="0"/>
              <a:t>Lecture</a:t>
            </a:r>
            <a:endParaRPr lang="en-CA" sz="3600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29699" name="Rectangle 3"/>
          <p:cNvSpPr>
            <a:spLocks noChangeArrowheads="1"/>
          </p:cNvSpPr>
          <p:nvPr/>
        </p:nvSpPr>
        <p:spPr bwMode="auto">
          <a:xfrm>
            <a:off x="971550" y="1412875"/>
            <a:ext cx="74676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0" hangingPunct="0">
              <a:spcBef>
                <a:spcPct val="20000"/>
              </a:spcBef>
              <a:defRPr/>
            </a:pPr>
            <a:endParaRPr lang="fr-FR" sz="2400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4100" name="Line 4"/>
          <p:cNvSpPr>
            <a:spLocks noChangeShapeType="1"/>
          </p:cNvSpPr>
          <p:nvPr/>
        </p:nvSpPr>
        <p:spPr bwMode="auto">
          <a:xfrm>
            <a:off x="395288" y="1268413"/>
            <a:ext cx="8280400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4101" name="Line 5"/>
          <p:cNvSpPr>
            <a:spLocks noChangeShapeType="1"/>
          </p:cNvSpPr>
          <p:nvPr/>
        </p:nvSpPr>
        <p:spPr bwMode="auto">
          <a:xfrm>
            <a:off x="7556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8" name="Rectangle 8"/>
          <p:cNvSpPr>
            <a:spLocks noChangeArrowheads="1"/>
          </p:cNvSpPr>
          <p:nvPr/>
        </p:nvSpPr>
        <p:spPr bwMode="auto">
          <a:xfrm>
            <a:off x="827584" y="1556792"/>
            <a:ext cx="7848104" cy="4524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fr-FR" sz="2400" dirty="0" err="1" smtClean="0">
                <a:solidFill>
                  <a:srgbClr val="3333FF"/>
                </a:solidFill>
              </a:rPr>
              <a:t>Recalls</a:t>
            </a:r>
            <a:endParaRPr lang="fr-FR" sz="2400" dirty="0" smtClean="0">
              <a:solidFill>
                <a:srgbClr val="3333FF"/>
              </a:solidFill>
            </a:endParaRPr>
          </a:p>
          <a:p>
            <a:pPr marL="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fr-FR" sz="2400" dirty="0" smtClean="0">
                <a:solidFill>
                  <a:srgbClr val="3333FF"/>
                </a:solidFill>
              </a:rPr>
              <a:t>Polynomial approximations</a:t>
            </a:r>
          </a:p>
          <a:p>
            <a:pPr marL="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fr-FR" sz="2400" dirty="0" smtClean="0">
                <a:solidFill>
                  <a:srgbClr val="3333FF"/>
                </a:solidFill>
              </a:rPr>
              <a:t>Maclaurin </a:t>
            </a:r>
            <a:r>
              <a:rPr lang="fr-FR" sz="2400" dirty="0" err="1" smtClean="0">
                <a:solidFill>
                  <a:srgbClr val="3333FF"/>
                </a:solidFill>
              </a:rPr>
              <a:t>polynomials</a:t>
            </a:r>
            <a:endParaRPr lang="fr-FR" sz="2400" dirty="0" smtClean="0">
              <a:solidFill>
                <a:srgbClr val="3333FF"/>
              </a:solidFill>
            </a:endParaRPr>
          </a:p>
          <a:p>
            <a:pPr marL="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fr-FR" sz="2400" dirty="0" smtClean="0">
                <a:solidFill>
                  <a:srgbClr val="3333FF"/>
                </a:solidFill>
              </a:rPr>
              <a:t>Taylor </a:t>
            </a:r>
            <a:r>
              <a:rPr lang="fr-FR" sz="2400" dirty="0" err="1" smtClean="0">
                <a:solidFill>
                  <a:srgbClr val="3333FF"/>
                </a:solidFill>
              </a:rPr>
              <a:t>polynomials</a:t>
            </a:r>
            <a:endParaRPr lang="fr-FR" sz="2400" dirty="0" smtClean="0">
              <a:solidFill>
                <a:srgbClr val="3333FF"/>
              </a:solidFill>
            </a:endParaRPr>
          </a:p>
          <a:p>
            <a:pPr marL="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fr-FR" sz="2400" dirty="0" smtClean="0">
                <a:solidFill>
                  <a:srgbClr val="3333FF"/>
                </a:solidFill>
              </a:rPr>
              <a:t>Taylor and Maclaurin </a:t>
            </a:r>
            <a:r>
              <a:rPr lang="fr-FR" sz="2400" dirty="0" err="1" smtClean="0">
                <a:solidFill>
                  <a:srgbClr val="3333FF"/>
                </a:solidFill>
              </a:rPr>
              <a:t>series</a:t>
            </a:r>
            <a:endParaRPr lang="fr-FR" sz="2400" dirty="0" smtClean="0">
              <a:solidFill>
                <a:srgbClr val="3333FF"/>
              </a:solidFill>
            </a:endParaRPr>
          </a:p>
          <a:p>
            <a:pPr marL="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fr-FR" sz="2400" dirty="0" smtClean="0">
                <a:solidFill>
                  <a:srgbClr val="3333FF"/>
                </a:solidFill>
              </a:rPr>
              <a:t>Convergence</a:t>
            </a:r>
          </a:p>
          <a:p>
            <a:pPr marL="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fr-FR" sz="2400" dirty="0" err="1" smtClean="0">
                <a:solidFill>
                  <a:srgbClr val="3333FF"/>
                </a:solidFill>
              </a:rPr>
              <a:t>Some</a:t>
            </a:r>
            <a:r>
              <a:rPr lang="fr-FR" sz="2400" dirty="0" smtClean="0">
                <a:solidFill>
                  <a:srgbClr val="3333FF"/>
                </a:solidFill>
              </a:rPr>
              <a:t> important </a:t>
            </a:r>
            <a:r>
              <a:rPr lang="fr-FR" sz="2400" dirty="0" err="1" smtClean="0">
                <a:solidFill>
                  <a:srgbClr val="3333FF"/>
                </a:solidFill>
              </a:rPr>
              <a:t>series</a:t>
            </a:r>
            <a:endParaRPr lang="en-CA" sz="2400" dirty="0" smtClean="0">
              <a:solidFill>
                <a:srgbClr val="3333FF"/>
              </a:solidFill>
            </a:endParaRPr>
          </a:p>
          <a:p>
            <a:pPr marL="0" lvl="2">
              <a:lnSpc>
                <a:spcPct val="150000"/>
              </a:lnSpc>
              <a:defRPr/>
            </a:pPr>
            <a:endParaRPr lang="fr-FR" sz="2400" dirty="0" smtClean="0">
              <a:solidFill>
                <a:srgbClr val="3333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9" name="Rectangle 3"/>
              <p:cNvSpPr txBox="1">
                <a:spLocks noChangeArrowheads="1"/>
              </p:cNvSpPr>
              <p:nvPr/>
            </p:nvSpPr>
            <p:spPr>
              <a:xfrm>
                <a:off x="685006" y="1412776"/>
                <a:ext cx="8063458" cy="4464496"/>
              </a:xfrm>
              <a:prstGeom prst="rect">
                <a:avLst/>
              </a:prstGeom>
            </p:spPr>
            <p:txBody>
              <a:bodyPr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9pPr>
              </a:lstStyle>
              <a:p>
                <a:pPr marL="0" lvl="1" indent="0" algn="just" eaLnBrk="1" hangingPunct="1">
                  <a:buNone/>
                </a:pPr>
                <a:r>
                  <a:rPr lang="en-US" sz="2000" dirty="0">
                    <a:solidFill>
                      <a:srgbClr val="3333FF"/>
                    </a:solidFill>
                    <a:latin typeface="Arial" charset="0"/>
                    <a:cs typeface="Arial" charset="0"/>
                  </a:rPr>
                  <a:t>Theorem: </a:t>
                </a:r>
                <a:r>
                  <a:rPr lang="fr-FR" sz="2000" dirty="0">
                    <a:latin typeface="Arial" charset="0"/>
                    <a:cs typeface="Arial" charset="0"/>
                  </a:rPr>
                  <a:t>Suppose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fr-FR" sz="2000" i="1">
                            <a:latin typeface="Cambria Math"/>
                            <a:cs typeface="Arial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fr-FR" sz="2000" i="1">
                                <a:latin typeface="Cambria Math"/>
                                <a:cs typeface="Arial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fr-FR" sz="2000">
                                <a:latin typeface="Cambria Math"/>
                                <a:cs typeface="Arial" charset="0"/>
                              </a:rPr>
                              <m:t>lim</m:t>
                            </m:r>
                          </m:e>
                          <m:lim>
                            <m:r>
                              <a:rPr lang="fr-FR" sz="2000" i="1">
                                <a:latin typeface="Cambria Math"/>
                                <a:cs typeface="Arial" charset="0"/>
                              </a:rPr>
                              <m:t>𝑛</m:t>
                            </m:r>
                            <m:r>
                              <a:rPr lang="fr-FR" sz="2000" i="1">
                                <a:latin typeface="Cambria Math"/>
                                <a:cs typeface="Arial" charset="0"/>
                              </a:rPr>
                              <m:t>→∞</m:t>
                            </m:r>
                          </m:lim>
                        </m:limLow>
                      </m:fName>
                      <m:e>
                        <m:sSub>
                          <m:sSubPr>
                            <m:ctrlPr>
                              <a:rPr lang="fr-FR" sz="2000" i="1">
                                <a:latin typeface="Cambria Math"/>
                                <a:cs typeface="Arial" charset="0"/>
                              </a:rPr>
                            </m:ctrlPr>
                          </m:sSubPr>
                          <m:e>
                            <m:r>
                              <a:rPr lang="fr-FR" sz="2000" i="1">
                                <a:latin typeface="Cambria Math"/>
                                <a:cs typeface="Arial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fr-FR" sz="2000" i="1">
                                <a:latin typeface="Cambria Math"/>
                                <a:cs typeface="Arial" charset="0"/>
                              </a:rPr>
                              <m:t>𝑛</m:t>
                            </m:r>
                          </m:sub>
                        </m:sSub>
                      </m:e>
                    </m:func>
                    <m:r>
                      <a:rPr lang="fr-FR" sz="2000" i="1">
                        <a:latin typeface="Cambria Math"/>
                        <a:cs typeface="Arial" charset="0"/>
                      </a:rPr>
                      <m:t>=</m:t>
                    </m:r>
                    <m:r>
                      <a:rPr lang="fr-FR" sz="2000" i="1">
                        <a:latin typeface="Cambria Math"/>
                        <a:cs typeface="Arial" charset="0"/>
                      </a:rPr>
                      <m:t>𝐿</m:t>
                    </m:r>
                    <m:r>
                      <a:rPr lang="fr-FR" sz="2000" i="1">
                        <a:latin typeface="Cambria Math"/>
                        <a:cs typeface="Arial" charset="0"/>
                      </a:rPr>
                      <m:t>.</m:t>
                    </m:r>
                  </m:oMath>
                </a14:m>
                <a:r>
                  <a:rPr lang="en-US" sz="2000" dirty="0">
                    <a:latin typeface="Arial" charset="0"/>
                    <a:cs typeface="Arial" charset="0"/>
                  </a:rPr>
                  <a:t> Then every subsequence of </a:t>
                </a:r>
                <a14:m>
                  <m:oMath xmlns:m="http://schemas.openxmlformats.org/officeDocument/2006/math">
                    <m:r>
                      <a:rPr lang="fr-FR" sz="2000" i="1">
                        <a:latin typeface="Cambria Math"/>
                        <a:cs typeface="Arial" charset="0"/>
                      </a:rPr>
                      <m:t>{</m:t>
                    </m:r>
                    <m:sSub>
                      <m:sSubPr>
                        <m:ctrlPr>
                          <a:rPr lang="fr-FR" sz="2000" i="1">
                            <a:latin typeface="Cambria Math"/>
                            <a:cs typeface="Arial" charset="0"/>
                          </a:rPr>
                        </m:ctrlPr>
                      </m:sSubPr>
                      <m:e>
                        <m:r>
                          <a:rPr lang="fr-FR" sz="2000" i="1">
                            <a:latin typeface="Cambria Math"/>
                            <a:cs typeface="Arial" charset="0"/>
                          </a:rPr>
                          <m:t>𝑎</m:t>
                        </m:r>
                      </m:e>
                      <m:sub>
                        <m:r>
                          <a:rPr lang="fr-FR" sz="2000" i="1">
                            <a:latin typeface="Cambria Math"/>
                            <a:cs typeface="Arial" charset="0"/>
                          </a:rPr>
                          <m:t>𝑛</m:t>
                        </m:r>
                      </m:sub>
                    </m:sSub>
                    <m:r>
                      <a:rPr lang="fr-FR" sz="2000" i="1">
                        <a:latin typeface="Cambria Math"/>
                        <a:cs typeface="Arial" charset="0"/>
                      </a:rPr>
                      <m:t>}</m:t>
                    </m:r>
                  </m:oMath>
                </a14:m>
                <a:r>
                  <a:rPr lang="en-US" sz="2000" dirty="0">
                    <a:latin typeface="Arial" charset="0"/>
                    <a:cs typeface="Arial" charset="0"/>
                  </a:rPr>
                  <a:t> also converges to </a:t>
                </a:r>
                <a14:m>
                  <m:oMath xmlns:m="http://schemas.openxmlformats.org/officeDocument/2006/math">
                    <m:r>
                      <a:rPr lang="fr-FR" sz="2000" i="1">
                        <a:latin typeface="Cambria Math"/>
                        <a:cs typeface="Arial" charset="0"/>
                      </a:rPr>
                      <m:t>𝐿</m:t>
                    </m:r>
                  </m:oMath>
                </a14:m>
                <a:r>
                  <a:rPr lang="en-US" sz="2000" dirty="0">
                    <a:latin typeface="Arial" charset="0"/>
                    <a:cs typeface="Arial" charset="0"/>
                  </a:rPr>
                  <a:t>, that is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fr-FR" sz="2000" i="1">
                            <a:latin typeface="Cambria Math"/>
                            <a:cs typeface="Arial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fr-FR" sz="2000" i="1">
                                <a:latin typeface="Cambria Math"/>
                                <a:cs typeface="Arial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fr-FR" sz="2000">
                                <a:latin typeface="Cambria Math"/>
                                <a:cs typeface="Arial" charset="0"/>
                              </a:rPr>
                              <m:t>lim</m:t>
                            </m:r>
                          </m:e>
                          <m:lim>
                            <m:r>
                              <a:rPr lang="fr-FR" sz="2000" i="1">
                                <a:latin typeface="Cambria Math"/>
                                <a:cs typeface="Arial" charset="0"/>
                              </a:rPr>
                              <m:t>𝑘</m:t>
                            </m:r>
                            <m:r>
                              <a:rPr lang="fr-FR" sz="2000" i="1">
                                <a:latin typeface="Cambria Math"/>
                                <a:cs typeface="Arial" charset="0"/>
                              </a:rPr>
                              <m:t>→∞</m:t>
                            </m:r>
                          </m:lim>
                        </m:limLow>
                      </m:fName>
                      <m:e>
                        <m:sSub>
                          <m:sSubPr>
                            <m:ctrlPr>
                              <a:rPr lang="fr-FR" sz="2000" i="1">
                                <a:latin typeface="Cambria Math"/>
                                <a:cs typeface="Arial" charset="0"/>
                              </a:rPr>
                            </m:ctrlPr>
                          </m:sSubPr>
                          <m:e>
                            <m:r>
                              <a:rPr lang="fr-FR" sz="2000" i="1">
                                <a:latin typeface="Cambria Math"/>
                                <a:cs typeface="Arial" charset="0"/>
                              </a:rPr>
                              <m:t>𝑎</m:t>
                            </m:r>
                          </m:e>
                          <m:sub>
                            <m:sSub>
                              <m:sSubPr>
                                <m:ctrlPr>
                                  <a:rPr lang="fr-FR" sz="2000" i="1">
                                    <a:latin typeface="Cambria Math"/>
                                    <a:cs typeface="Arial" charset="0"/>
                                  </a:rPr>
                                </m:ctrlPr>
                              </m:sSubPr>
                              <m:e>
                                <m:r>
                                  <a:rPr lang="fr-FR" sz="2000" i="1">
                                    <a:latin typeface="Cambria Math"/>
                                    <a:cs typeface="Arial" charset="0"/>
                                  </a:rPr>
                                  <m:t>𝑛</m:t>
                                </m:r>
                              </m:e>
                              <m:sub>
                                <m:r>
                                  <a:rPr lang="fr-FR" sz="2000" i="1">
                                    <a:latin typeface="Cambria Math"/>
                                    <a:cs typeface="Arial" charset="0"/>
                                  </a:rPr>
                                  <m:t>𝑘</m:t>
                                </m:r>
                              </m:sub>
                            </m:sSub>
                          </m:sub>
                        </m:sSub>
                      </m:e>
                    </m:func>
                    <m:r>
                      <a:rPr lang="fr-FR" sz="2000" i="1">
                        <a:latin typeface="Cambria Math"/>
                        <a:cs typeface="Arial" charset="0"/>
                      </a:rPr>
                      <m:t>=</m:t>
                    </m:r>
                    <m:r>
                      <a:rPr lang="fr-FR" sz="2000" i="1">
                        <a:latin typeface="Cambria Math"/>
                        <a:cs typeface="Arial" charset="0"/>
                      </a:rPr>
                      <m:t>𝐿</m:t>
                    </m:r>
                    <m:r>
                      <a:rPr lang="fr-FR" sz="2000" i="1">
                        <a:latin typeface="Cambria Math"/>
                        <a:cs typeface="Arial" charset="0"/>
                      </a:rPr>
                      <m:t>.</m:t>
                    </m:r>
                  </m:oMath>
                </a14:m>
                <a:endParaRPr lang="en-US" sz="2000" dirty="0" smtClean="0">
                  <a:latin typeface="Arial" charset="0"/>
                  <a:cs typeface="Arial" charset="0"/>
                </a:endParaRPr>
              </a:p>
              <a:p>
                <a:pPr marL="0" lvl="1" indent="0" algn="just" eaLnBrk="1" hangingPunct="1">
                  <a:buNone/>
                </a:pPr>
                <a:endParaRPr lang="en-US" sz="2000" dirty="0">
                  <a:latin typeface="Arial" charset="0"/>
                  <a:cs typeface="Arial" charset="0"/>
                </a:endParaRPr>
              </a:p>
              <a:p>
                <a:pPr marL="0" lvl="1" indent="0" algn="just" eaLnBrk="1" hangingPunct="1">
                  <a:buNone/>
                </a:pPr>
                <a:r>
                  <a:rPr lang="en-US" sz="2000" dirty="0">
                    <a:solidFill>
                      <a:srgbClr val="3333FF"/>
                    </a:solidFill>
                    <a:latin typeface="Arial" charset="0"/>
                    <a:cs typeface="Arial" charset="0"/>
                  </a:rPr>
                  <a:t>Corollary: </a:t>
                </a:r>
                <a:r>
                  <a:rPr lang="fr-FR" sz="2000" dirty="0">
                    <a:latin typeface="Arial" charset="0"/>
                    <a:cs typeface="Arial" charset="0"/>
                  </a:rPr>
                  <a:t>Suppose</a:t>
                </a:r>
                <a14:m>
                  <m:oMath xmlns:m="http://schemas.openxmlformats.org/officeDocument/2006/math">
                    <m:r>
                      <a:rPr lang="fr-FR" sz="2000" i="1">
                        <a:latin typeface="Cambria Math"/>
                        <a:cs typeface="Arial" charset="0"/>
                      </a:rPr>
                      <m:t>  {</m:t>
                    </m:r>
                    <m:sSub>
                      <m:sSubPr>
                        <m:ctrlPr>
                          <a:rPr lang="fr-FR" sz="2000" i="1">
                            <a:latin typeface="Cambria Math"/>
                            <a:cs typeface="Arial" charset="0"/>
                          </a:rPr>
                        </m:ctrlPr>
                      </m:sSubPr>
                      <m:e>
                        <m:r>
                          <a:rPr lang="fr-FR" sz="2000" i="1">
                            <a:latin typeface="Cambria Math"/>
                            <a:cs typeface="Arial" charset="0"/>
                          </a:rPr>
                          <m:t>𝑎</m:t>
                        </m:r>
                      </m:e>
                      <m:sub>
                        <m:r>
                          <a:rPr lang="fr-FR" sz="2000" i="1">
                            <a:latin typeface="Cambria Math"/>
                            <a:cs typeface="Arial" charset="0"/>
                          </a:rPr>
                          <m:t>𝑛</m:t>
                        </m:r>
                      </m:sub>
                    </m:sSub>
                    <m:r>
                      <a:rPr lang="fr-FR" sz="2000" i="1">
                        <a:latin typeface="Cambria Math"/>
                        <a:cs typeface="Arial" charset="0"/>
                      </a:rPr>
                      <m:t>}</m:t>
                    </m:r>
                  </m:oMath>
                </a14:m>
                <a:r>
                  <a:rPr lang="en-US" sz="2000" dirty="0">
                    <a:latin typeface="Arial" charset="0"/>
                    <a:cs typeface="Arial" charset="0"/>
                  </a:rPr>
                  <a:t> has two subsequences that converge to different limits. Then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fr-FR" sz="2000" i="1">
                            <a:latin typeface="Cambria Math"/>
                            <a:cs typeface="Arial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fr-FR" sz="2000" i="1">
                                <a:latin typeface="Cambria Math"/>
                                <a:cs typeface="Arial" charset="0"/>
                              </a:rPr>
                            </m:ctrlPr>
                          </m:sSubPr>
                          <m:e>
                            <m:r>
                              <a:rPr lang="fr-FR" sz="2000" i="1">
                                <a:latin typeface="Cambria Math"/>
                                <a:cs typeface="Arial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fr-FR" sz="2000" i="1">
                                <a:latin typeface="Cambria Math"/>
                                <a:cs typeface="Arial" charset="0"/>
                              </a:rPr>
                              <m:t>𝑛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2000" dirty="0">
                    <a:latin typeface="Arial" charset="0"/>
                    <a:cs typeface="Arial" charset="0"/>
                  </a:rPr>
                  <a:t> is divergent</a:t>
                </a:r>
                <a:r>
                  <a:rPr lang="en-US" sz="2000" dirty="0" smtClean="0">
                    <a:latin typeface="Arial" charset="0"/>
                    <a:cs typeface="Arial" charset="0"/>
                  </a:rPr>
                  <a:t>.</a:t>
                </a:r>
              </a:p>
              <a:p>
                <a:pPr marL="0" lvl="1" indent="0" algn="just" eaLnBrk="1" hangingPunct="1">
                  <a:buNone/>
                </a:pPr>
                <a:endParaRPr lang="en-US" sz="2000" dirty="0">
                  <a:latin typeface="Arial" charset="0"/>
                  <a:cs typeface="Arial" charset="0"/>
                </a:endParaRPr>
              </a:p>
              <a:p>
                <a:pPr marL="0" lvl="1" indent="0" algn="just" eaLnBrk="1" hangingPunct="1">
                  <a:buNone/>
                </a:pPr>
                <a:r>
                  <a:rPr lang="en-US" sz="2000" dirty="0" smtClean="0">
                    <a:latin typeface="Arial" charset="0"/>
                    <a:cs typeface="Arial" charset="0"/>
                  </a:rPr>
                  <a:t>Let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sz="2000" i="1">
                            <a:latin typeface="Cambria Math"/>
                          </a:rPr>
                        </m:ctrlPr>
                      </m:sSubPr>
                      <m:e>
                        <m:r>
                          <a:rPr lang="fr-FR" sz="2000" i="1">
                            <a:latin typeface="Cambria Math"/>
                          </a:rPr>
                          <m:t>𝑏</m:t>
                        </m:r>
                      </m:e>
                      <m:sub>
                        <m:r>
                          <a:rPr lang="fr-FR" sz="2000" i="1">
                            <a:latin typeface="Cambria Math"/>
                          </a:rPr>
                          <m:t>𝑛</m:t>
                        </m:r>
                      </m:sub>
                    </m:sSub>
                    <m:r>
                      <a:rPr lang="fr-FR" sz="2000" i="1">
                        <a:latin typeface="Cambria Math"/>
                      </a:rPr>
                      <m:t>=</m:t>
                    </m:r>
                    <m:func>
                      <m:funcPr>
                        <m:ctrlPr>
                          <a:rPr lang="fr-FR" sz="2000" i="1">
                            <a:latin typeface="Cambria Math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fr-FR" sz="2000" i="1">
                                <a:latin typeface="Cambria Math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fr-FR" sz="2000">
                                <a:latin typeface="Cambria Math"/>
                              </a:rPr>
                              <m:t>sup</m:t>
                            </m:r>
                          </m:e>
                          <m:lim>
                            <m:r>
                              <a:rPr lang="fr-FR" sz="2000" i="1">
                                <a:latin typeface="Cambria Math"/>
                              </a:rPr>
                              <m:t>𝑘</m:t>
                            </m:r>
                            <m:r>
                              <a:rPr lang="fr-FR" sz="2000" i="1">
                                <a:latin typeface="Cambria Math"/>
                              </a:rPr>
                              <m:t>≥</m:t>
                            </m:r>
                            <m:r>
                              <a:rPr lang="fr-FR" sz="2000" i="1">
                                <a:latin typeface="Cambria Math"/>
                              </a:rPr>
                              <m:t>𝑛</m:t>
                            </m:r>
                          </m:lim>
                        </m:limLow>
                      </m:fName>
                      <m:e>
                        <m:sSub>
                          <m:sSubPr>
                            <m:ctrlPr>
                              <a:rPr lang="fr-FR" sz="20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fr-FR" sz="2000" i="1">
                                <a:latin typeface="Cambria Math"/>
                              </a:rPr>
                              <m:t>𝑎</m:t>
                            </m:r>
                          </m:e>
                          <m:sub>
                            <m:r>
                              <a:rPr lang="fr-FR" sz="2000" i="1">
                                <a:latin typeface="Cambria Math"/>
                              </a:rPr>
                              <m:t>𝑘</m:t>
                            </m:r>
                          </m:sub>
                        </m:sSub>
                      </m:e>
                    </m:func>
                    <m:r>
                      <a:rPr lang="fr-FR" sz="2000" i="1">
                        <a:latin typeface="Cambria Math"/>
                      </a:rPr>
                      <m:t>=</m:t>
                    </m:r>
                    <m:func>
                      <m:funcPr>
                        <m:ctrlPr>
                          <a:rPr lang="fr-FR" sz="2000" i="1">
                            <a:latin typeface="Cambria Math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fr-FR" sz="2000">
                            <a:latin typeface="Cambria Math"/>
                          </a:rPr>
                          <m:t>sup</m:t>
                        </m:r>
                      </m:fName>
                      <m:e>
                        <m:r>
                          <a:rPr lang="fr-FR" sz="2000" i="1">
                            <a:latin typeface="Cambria Math"/>
                          </a:rPr>
                          <m:t>{</m:t>
                        </m:r>
                        <m:sSub>
                          <m:sSubPr>
                            <m:ctrlPr>
                              <a:rPr lang="fr-FR" sz="20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fr-FR" sz="2000" i="1">
                                <a:latin typeface="Cambria Math"/>
                              </a:rPr>
                              <m:t>𝑎</m:t>
                            </m:r>
                          </m:e>
                          <m:sub>
                            <m:r>
                              <a:rPr lang="fr-FR" sz="2000" i="1">
                                <a:latin typeface="Cambria Math"/>
                              </a:rPr>
                              <m:t>𝑛</m:t>
                            </m:r>
                          </m:sub>
                        </m:sSub>
                        <m:r>
                          <a:rPr lang="fr-FR" sz="2000" i="1">
                            <a:latin typeface="Cambria Math"/>
                          </a:rPr>
                          <m:t>,</m:t>
                        </m:r>
                        <m:sSub>
                          <m:sSubPr>
                            <m:ctrlPr>
                              <a:rPr lang="fr-FR" sz="20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fr-FR" sz="2000" i="1">
                                <a:latin typeface="Cambria Math"/>
                              </a:rPr>
                              <m:t>𝑎</m:t>
                            </m:r>
                          </m:e>
                          <m:sub>
                            <m:r>
                              <a:rPr lang="fr-FR" sz="2000" i="1">
                                <a:latin typeface="Cambria Math"/>
                              </a:rPr>
                              <m:t>𝑛</m:t>
                            </m:r>
                            <m:r>
                              <a:rPr lang="fr-FR" sz="2000" i="1">
                                <a:latin typeface="Cambria Math"/>
                              </a:rPr>
                              <m:t>+1</m:t>
                            </m:r>
                          </m:sub>
                        </m:sSub>
                        <m:r>
                          <a:rPr lang="fr-FR" sz="2000" i="1">
                            <a:latin typeface="Cambria Math"/>
                          </a:rPr>
                          <m:t>,</m:t>
                        </m:r>
                        <m:sSub>
                          <m:sSubPr>
                            <m:ctrlPr>
                              <a:rPr lang="fr-FR" sz="20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fr-FR" sz="2000" i="1">
                                <a:latin typeface="Cambria Math"/>
                              </a:rPr>
                              <m:t>𝑎</m:t>
                            </m:r>
                          </m:e>
                          <m:sub>
                            <m:r>
                              <a:rPr lang="fr-FR" sz="2000" i="1">
                                <a:latin typeface="Cambria Math"/>
                              </a:rPr>
                              <m:t>𝑛</m:t>
                            </m:r>
                            <m:r>
                              <a:rPr lang="fr-FR" sz="2000" i="1">
                                <a:latin typeface="Cambria Math"/>
                              </a:rPr>
                              <m:t>+2</m:t>
                            </m:r>
                          </m:sub>
                        </m:sSub>
                        <m:r>
                          <a:rPr lang="fr-FR" sz="2000" i="1">
                            <a:latin typeface="Cambria Math"/>
                          </a:rPr>
                          <m:t>, …</m:t>
                        </m:r>
                      </m:e>
                    </m:func>
                    <m:r>
                      <a:rPr lang="fr-FR" sz="2000" i="1">
                        <a:latin typeface="Cambria Math"/>
                      </a:rPr>
                      <m:t>} </m:t>
                    </m:r>
                  </m:oMath>
                </a14:m>
                <a:endParaRPr lang="en-US" sz="2000" dirty="0" smtClean="0">
                  <a:latin typeface="Arial" charset="0"/>
                  <a:cs typeface="Arial" charset="0"/>
                </a:endParaRPr>
              </a:p>
              <a:p>
                <a:pPr marL="0" lvl="1" indent="0" eaLnBrk="1" hangingPunct="1">
                  <a:buNone/>
                </a:pPr>
                <a:r>
                  <a:rPr lang="en-US" sz="2000" dirty="0">
                    <a:solidFill>
                      <a:srgbClr val="3333FF"/>
                    </a:solidFill>
                    <a:latin typeface="Arial" charset="0"/>
                    <a:cs typeface="Arial" charset="0"/>
                  </a:rPr>
                  <a:t>Limit superior: </a:t>
                </a:r>
                <a:r>
                  <a:rPr lang="en-US" sz="2000" dirty="0">
                    <a:latin typeface="Arial" charset="0"/>
                    <a:cs typeface="Arial" charset="0"/>
                  </a:rPr>
                  <a:t>Let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fr-FR" sz="2000" i="1">
                            <a:latin typeface="Cambria Math"/>
                            <a:cs typeface="Arial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fr-FR" sz="2000" i="1">
                                <a:latin typeface="Cambria Math"/>
                                <a:cs typeface="Arial" charset="0"/>
                              </a:rPr>
                            </m:ctrlPr>
                          </m:sSubPr>
                          <m:e>
                            <m:r>
                              <a:rPr lang="fr-FR" sz="2000" i="1">
                                <a:latin typeface="Cambria Math"/>
                                <a:cs typeface="Arial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fr-FR" sz="2000" i="1">
                                <a:latin typeface="Cambria Math"/>
                                <a:cs typeface="Arial" charset="0"/>
                              </a:rPr>
                              <m:t>𝑛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2000" dirty="0">
                    <a:latin typeface="Arial" charset="0"/>
                    <a:cs typeface="Arial" charset="0"/>
                  </a:rPr>
                  <a:t> be a sequence. The limit superior of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fr-FR" sz="2000" i="1">
                            <a:latin typeface="Cambria Math"/>
                            <a:cs typeface="Arial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fr-FR" sz="2000" i="1">
                                <a:latin typeface="Cambria Math"/>
                                <a:cs typeface="Arial" charset="0"/>
                              </a:rPr>
                            </m:ctrlPr>
                          </m:sSubPr>
                          <m:e>
                            <m:r>
                              <a:rPr lang="fr-FR" sz="2000" i="1">
                                <a:latin typeface="Cambria Math"/>
                                <a:cs typeface="Arial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fr-FR" sz="2000" i="1">
                                <a:latin typeface="Cambria Math"/>
                                <a:cs typeface="Arial" charset="0"/>
                              </a:rPr>
                              <m:t>𝑛</m:t>
                            </m:r>
                          </m:sub>
                        </m:sSub>
                      </m:e>
                    </m:d>
                    <m:r>
                      <a:rPr lang="fr-FR" sz="2000">
                        <a:latin typeface="Cambria Math"/>
                        <a:cs typeface="Arial" charset="0"/>
                      </a:rPr>
                      <m:t>,</m:t>
                    </m:r>
                  </m:oMath>
                </a14:m>
                <a:r>
                  <a:rPr lang="en-US" sz="2000" dirty="0">
                    <a:latin typeface="Arial" charset="0"/>
                    <a:cs typeface="Arial" charset="0"/>
                  </a:rPr>
                  <a:t> denoted by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fr-FR" sz="2000">
                        <a:latin typeface="Cambria Math"/>
                        <a:cs typeface="Arial" charset="0"/>
                      </a:rPr>
                      <m:t>lim</m:t>
                    </m:r>
                    <m:r>
                      <a:rPr lang="fr-FR" sz="2000" i="1">
                        <a:latin typeface="Cambria Math"/>
                        <a:cs typeface="Arial" charset="0"/>
                      </a:rPr>
                      <m:t>𝑠𝑢</m:t>
                    </m:r>
                    <m:sSub>
                      <m:sSubPr>
                        <m:ctrlPr>
                          <a:rPr lang="fr-FR" sz="2000" i="1">
                            <a:latin typeface="Cambria Math"/>
                            <a:cs typeface="Arial" charset="0"/>
                          </a:rPr>
                        </m:ctrlPr>
                      </m:sSubPr>
                      <m:e>
                        <m:r>
                          <a:rPr lang="fr-FR" sz="2000" i="1">
                            <a:latin typeface="Cambria Math"/>
                            <a:cs typeface="Arial" charset="0"/>
                          </a:rPr>
                          <m:t>𝑝</m:t>
                        </m:r>
                      </m:e>
                      <m:sub>
                        <m:r>
                          <a:rPr lang="fr-FR" sz="2000" i="1">
                            <a:latin typeface="Cambria Math"/>
                            <a:cs typeface="Arial" charset="0"/>
                          </a:rPr>
                          <m:t>𝑛</m:t>
                        </m:r>
                        <m:r>
                          <a:rPr lang="fr-FR" sz="2000" i="1">
                            <a:latin typeface="Cambria Math"/>
                            <a:cs typeface="Arial" charset="0"/>
                          </a:rPr>
                          <m:t>→∞</m:t>
                        </m:r>
                      </m:sub>
                    </m:sSub>
                    <m:r>
                      <a:rPr lang="fr-FR" sz="2000" i="1">
                        <a:latin typeface="Cambria Math"/>
                        <a:cs typeface="Arial" charset="0"/>
                      </a:rPr>
                      <m:t> </m:t>
                    </m:r>
                    <m:sSub>
                      <m:sSubPr>
                        <m:ctrlPr>
                          <a:rPr lang="fr-FR" sz="2000" i="1">
                            <a:latin typeface="Cambria Math"/>
                            <a:cs typeface="Arial" charset="0"/>
                          </a:rPr>
                        </m:ctrlPr>
                      </m:sSubPr>
                      <m:e>
                        <m:r>
                          <a:rPr lang="fr-FR" sz="2000" i="1">
                            <a:latin typeface="Cambria Math"/>
                            <a:cs typeface="Arial" charset="0"/>
                          </a:rPr>
                          <m:t>𝑎</m:t>
                        </m:r>
                      </m:e>
                      <m:sub>
                        <m:r>
                          <a:rPr lang="fr-FR" sz="2000" i="1">
                            <a:latin typeface="Cambria Math"/>
                            <a:cs typeface="Arial" charset="0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en-US" sz="2000" dirty="0">
                    <a:latin typeface="Arial" charset="0"/>
                    <a:cs typeface="Arial" charset="0"/>
                  </a:rPr>
                  <a:t>, is defined to be the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fr-FR" sz="2000" i="1">
                            <a:latin typeface="Cambria Math"/>
                            <a:cs typeface="Arial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fr-FR" sz="2000" i="1">
                                <a:latin typeface="Cambria Math"/>
                                <a:cs typeface="Arial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fr-FR" sz="2000">
                                <a:latin typeface="Cambria Math"/>
                                <a:cs typeface="Arial" charset="0"/>
                              </a:rPr>
                              <m:t>lim</m:t>
                            </m:r>
                          </m:e>
                          <m:lim>
                            <m:r>
                              <a:rPr lang="fr-FR" sz="2000" i="1">
                                <a:latin typeface="Cambria Math"/>
                                <a:cs typeface="Arial" charset="0"/>
                              </a:rPr>
                              <m:t>𝑛</m:t>
                            </m:r>
                            <m:r>
                              <a:rPr lang="fr-FR" sz="2000" i="1">
                                <a:latin typeface="Cambria Math"/>
                                <a:cs typeface="Arial" charset="0"/>
                              </a:rPr>
                              <m:t>→∞</m:t>
                            </m:r>
                          </m:lim>
                        </m:limLow>
                      </m:fName>
                      <m:e>
                        <m:sSub>
                          <m:sSubPr>
                            <m:ctrlPr>
                              <a:rPr lang="fr-FR" sz="2000" i="1">
                                <a:latin typeface="Cambria Math"/>
                                <a:cs typeface="Arial" charset="0"/>
                              </a:rPr>
                            </m:ctrlPr>
                          </m:sSubPr>
                          <m:e>
                            <m:r>
                              <a:rPr lang="fr-FR" sz="2000" i="1">
                                <a:latin typeface="Cambria Math"/>
                                <a:cs typeface="Arial" charset="0"/>
                              </a:rPr>
                              <m:t>𝑏</m:t>
                            </m:r>
                          </m:e>
                          <m:sub>
                            <m:r>
                              <a:rPr lang="fr-FR" sz="2000" i="1">
                                <a:latin typeface="Cambria Math"/>
                                <a:cs typeface="Arial" charset="0"/>
                              </a:rPr>
                              <m:t>𝑛</m:t>
                            </m:r>
                          </m:sub>
                        </m:sSub>
                      </m:e>
                    </m:func>
                  </m:oMath>
                </a14:m>
                <a:r>
                  <a:rPr lang="en-US" sz="2000" dirty="0">
                    <a:latin typeface="Arial" charset="0"/>
                    <a:cs typeface="Arial" charset="0"/>
                  </a:rPr>
                  <a:t> i.e.</a:t>
                </a:r>
              </a:p>
              <a:p>
                <a:pPr marL="0" lvl="1" indent="0" eaLnBrk="1" hangingPunct="1">
                  <a:buNone/>
                </a:pPr>
                <a:endParaRPr lang="en-US" sz="2000" dirty="0">
                  <a:latin typeface="Arial" charset="0"/>
                  <a:cs typeface="Arial" charset="0"/>
                </a:endParaRPr>
              </a:p>
              <a:p>
                <a:pPr marL="0" lvl="1" indent="0" eaLnBrk="1" hangingPunct="1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000" i="1">
                          <a:latin typeface="Cambria Math"/>
                          <a:cs typeface="Arial" charset="0"/>
                        </a:rPr>
                        <m:t>𝑙𝑖𝑚𝑠𝑢</m:t>
                      </m:r>
                      <m:sSub>
                        <m:sSubPr>
                          <m:ctrlPr>
                            <a:rPr lang="fr-FR" sz="2000" i="1">
                              <a:latin typeface="Cambria Math"/>
                              <a:cs typeface="Arial" charset="0"/>
                            </a:rPr>
                          </m:ctrlPr>
                        </m:sSubPr>
                        <m:e>
                          <m:r>
                            <a:rPr lang="fr-FR" sz="2000" i="1">
                              <a:latin typeface="Cambria Math"/>
                              <a:cs typeface="Arial" charset="0"/>
                            </a:rPr>
                            <m:t>𝑝</m:t>
                          </m:r>
                        </m:e>
                        <m:sub>
                          <m:r>
                            <a:rPr lang="fr-FR" sz="2000" i="1">
                              <a:latin typeface="Cambria Math"/>
                              <a:cs typeface="Arial" charset="0"/>
                            </a:rPr>
                            <m:t>𝑛</m:t>
                          </m:r>
                          <m:r>
                            <a:rPr lang="fr-FR" sz="2000" i="1">
                              <a:latin typeface="Cambria Math"/>
                              <a:cs typeface="Arial" charset="0"/>
                            </a:rPr>
                            <m:t>→∞</m:t>
                          </m:r>
                        </m:sub>
                      </m:sSub>
                      <m:r>
                        <a:rPr lang="fr-FR" sz="2000" i="1">
                          <a:latin typeface="Cambria Math"/>
                          <a:cs typeface="Arial" charset="0"/>
                        </a:rPr>
                        <m:t> </m:t>
                      </m:r>
                      <m:sSub>
                        <m:sSubPr>
                          <m:ctrlPr>
                            <a:rPr lang="fr-FR" sz="2000" i="1">
                              <a:latin typeface="Cambria Math"/>
                              <a:cs typeface="Arial" charset="0"/>
                            </a:rPr>
                          </m:ctrlPr>
                        </m:sSubPr>
                        <m:e>
                          <m:r>
                            <a:rPr lang="fr-FR" sz="2000" i="1">
                              <a:latin typeface="Cambria Math"/>
                              <a:cs typeface="Arial" charset="0"/>
                            </a:rPr>
                            <m:t>𝑎</m:t>
                          </m:r>
                        </m:e>
                        <m:sub>
                          <m:r>
                            <a:rPr lang="fr-FR" sz="2000" i="1">
                              <a:latin typeface="Cambria Math"/>
                              <a:cs typeface="Arial" charset="0"/>
                            </a:rPr>
                            <m:t>𝑛</m:t>
                          </m:r>
                        </m:sub>
                      </m:sSub>
                      <m:r>
                        <a:rPr lang="fr-FR" sz="2000" i="1">
                          <a:latin typeface="Cambria Math"/>
                          <a:cs typeface="Arial" charset="0"/>
                        </a:rPr>
                        <m:t>=</m:t>
                      </m:r>
                      <m:func>
                        <m:funcPr>
                          <m:ctrlPr>
                            <a:rPr lang="fr-FR" sz="2000" i="1">
                              <a:latin typeface="Cambria Math"/>
                              <a:cs typeface="Arial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fr-FR" sz="2000" i="1">
                                  <a:latin typeface="Cambria Math"/>
                                  <a:cs typeface="Arial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fr-FR" sz="2000">
                                  <a:latin typeface="Cambria Math"/>
                                  <a:cs typeface="Arial" charset="0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fr-FR" sz="2000" i="1">
                                  <a:latin typeface="Cambria Math"/>
                                  <a:cs typeface="Arial" charset="0"/>
                                </a:rPr>
                                <m:t>𝑛</m:t>
                              </m:r>
                              <m:r>
                                <a:rPr lang="fr-FR" sz="2000" i="1">
                                  <a:latin typeface="Cambria Math"/>
                                  <a:cs typeface="Arial" charset="0"/>
                                </a:rPr>
                                <m:t>→∞</m:t>
                              </m:r>
                            </m:lim>
                          </m:limLow>
                        </m:fName>
                        <m:e>
                          <m:sSub>
                            <m:sSubPr>
                              <m:ctrlPr>
                                <a:rPr lang="fr-FR" sz="2000" i="1">
                                  <a:latin typeface="Cambria Math"/>
                                  <a:cs typeface="Arial" charset="0"/>
                                </a:rPr>
                              </m:ctrlPr>
                            </m:sSubPr>
                            <m:e>
                              <m:r>
                                <a:rPr lang="fr-FR" sz="2000" i="1">
                                  <a:latin typeface="Cambria Math"/>
                                  <a:cs typeface="Arial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fr-FR" sz="2000" i="1">
                                  <a:latin typeface="Cambria Math"/>
                                  <a:cs typeface="Arial" charset="0"/>
                                </a:rPr>
                                <m:t>𝑛</m:t>
                              </m:r>
                            </m:sub>
                          </m:sSub>
                        </m:e>
                      </m:func>
                      <m:r>
                        <a:rPr lang="fr-FR" sz="2000" i="1">
                          <a:latin typeface="Cambria Math"/>
                          <a:cs typeface="Arial" charset="0"/>
                        </a:rPr>
                        <m:t>=</m:t>
                      </m:r>
                      <m:func>
                        <m:funcPr>
                          <m:ctrlPr>
                            <a:rPr lang="fr-FR" sz="2000" i="1">
                              <a:latin typeface="Cambria Math"/>
                              <a:cs typeface="Arial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fr-FR" sz="2000" i="1">
                                  <a:latin typeface="Cambria Math"/>
                                  <a:cs typeface="Arial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fr-FR" sz="2000">
                                  <a:latin typeface="Cambria Math"/>
                                  <a:cs typeface="Arial" charset="0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fr-FR" sz="2000" i="1">
                                  <a:latin typeface="Cambria Math"/>
                                  <a:cs typeface="Arial" charset="0"/>
                                </a:rPr>
                                <m:t>𝑛</m:t>
                              </m:r>
                              <m:r>
                                <a:rPr lang="fr-FR" sz="2000" i="1">
                                  <a:latin typeface="Cambria Math"/>
                                  <a:cs typeface="Arial" charset="0"/>
                                </a:rPr>
                                <m:t>→∞</m:t>
                              </m:r>
                            </m:lim>
                          </m:limLow>
                        </m:fName>
                        <m:e>
                          <m:func>
                            <m:funcPr>
                              <m:ctrlPr>
                                <a:rPr lang="fr-FR" sz="2000" i="1">
                                  <a:latin typeface="Cambria Math"/>
                                  <a:cs typeface="Arial" charset="0"/>
                                </a:rPr>
                              </m:ctrlPr>
                            </m:funcPr>
                            <m:fName>
                              <m:limLow>
                                <m:limLowPr>
                                  <m:ctrlPr>
                                    <a:rPr lang="fr-FR" sz="2000" i="1">
                                      <a:latin typeface="Cambria Math"/>
                                      <a:cs typeface="Arial" charset="0"/>
                                    </a:rPr>
                                  </m:ctrlPr>
                                </m:limLowPr>
                                <m:e>
                                  <m:r>
                                    <m:rPr>
                                      <m:sty m:val="p"/>
                                    </m:rPr>
                                    <a:rPr lang="fr-FR" sz="2000">
                                      <a:latin typeface="Cambria Math"/>
                                      <a:cs typeface="Arial" charset="0"/>
                                    </a:rPr>
                                    <m:t>sup</m:t>
                                  </m:r>
                                </m:e>
                                <m:lim>
                                  <m:r>
                                    <a:rPr lang="fr-FR" sz="2000" i="1">
                                      <a:latin typeface="Cambria Math"/>
                                      <a:cs typeface="Arial" charset="0"/>
                                    </a:rPr>
                                    <m:t>𝑘</m:t>
                                  </m:r>
                                  <m:r>
                                    <a:rPr lang="fr-FR" sz="2000" i="1">
                                      <a:latin typeface="Cambria Math"/>
                                      <a:cs typeface="Arial" charset="0"/>
                                    </a:rPr>
                                    <m:t>≥</m:t>
                                  </m:r>
                                  <m:r>
                                    <a:rPr lang="fr-FR" sz="2000" i="1">
                                      <a:latin typeface="Cambria Math"/>
                                      <a:cs typeface="Arial" charset="0"/>
                                    </a:rPr>
                                    <m:t>𝑛</m:t>
                                  </m:r>
                                </m:lim>
                              </m:limLow>
                            </m:fName>
                            <m:e>
                              <m:sSub>
                                <m:sSubPr>
                                  <m:ctrlPr>
                                    <a:rPr lang="fr-FR" sz="2000" i="1">
                                      <a:latin typeface="Cambria Math"/>
                                      <a:cs typeface="Arial" charset="0"/>
                                    </a:rPr>
                                  </m:ctrlPr>
                                </m:sSubPr>
                                <m:e>
                                  <m:r>
                                    <a:rPr lang="fr-FR" sz="2000" i="1">
                                      <a:latin typeface="Cambria Math"/>
                                      <a:cs typeface="Arial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fr-FR" sz="2000" i="1">
                                      <a:latin typeface="Cambria Math"/>
                                      <a:cs typeface="Arial" charset="0"/>
                                    </a:rPr>
                                    <m:t>𝑘</m:t>
                                  </m:r>
                                </m:sub>
                              </m:sSub>
                            </m:e>
                          </m:func>
                        </m:e>
                      </m:func>
                      <m:r>
                        <a:rPr lang="fr-FR" sz="2000" i="1">
                          <a:latin typeface="Cambria Math"/>
                          <a:cs typeface="Arial" charset="0"/>
                        </a:rPr>
                        <m:t>.</m:t>
                      </m:r>
                    </m:oMath>
                  </m:oMathPara>
                </a14:m>
                <a:endParaRPr lang="en-US" sz="2000" dirty="0">
                  <a:latin typeface="Arial" charset="0"/>
                  <a:cs typeface="Arial" charset="0"/>
                </a:endParaRPr>
              </a:p>
              <a:p>
                <a:pPr marL="0" lvl="1" indent="0" algn="just" eaLnBrk="1" hangingPunct="1">
                  <a:buNone/>
                </a:pPr>
                <a:endParaRPr lang="en-US" sz="2000" dirty="0">
                  <a:latin typeface="Arial" charset="0"/>
                  <a:cs typeface="Arial" charset="0"/>
                </a:endParaRPr>
              </a:p>
              <a:p>
                <a:pPr marL="0" lvl="1" indent="0" algn="just" eaLnBrk="1" hangingPunct="1">
                  <a:buNone/>
                </a:pPr>
                <a:endParaRPr lang="en-US" sz="2000" dirty="0">
                  <a:latin typeface="Arial" charset="0"/>
                  <a:cs typeface="Arial" charset="0"/>
                </a:endParaRPr>
              </a:p>
              <a:p>
                <a:pPr marL="0" lvl="1" indent="0" algn="just" eaLnBrk="1" hangingPunct="1">
                  <a:buNone/>
                </a:pPr>
                <a:endParaRPr lang="en-US" sz="2000" dirty="0">
                  <a:latin typeface="Arial" charset="0"/>
                  <a:cs typeface="Arial" charset="0"/>
                </a:endParaRPr>
              </a:p>
              <a:p>
                <a:pPr marL="0" indent="0" algn="just" eaLnBrk="1" hangingPunct="1">
                  <a:buNone/>
                </a:pPr>
                <a:endParaRPr lang="en-US" sz="2000" dirty="0"/>
              </a:p>
            </p:txBody>
          </p:sp>
        </mc:Choice>
        <mc:Fallback>
          <p:sp>
            <p:nvSpPr>
              <p:cNvPr id="9" name="Rectangle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5006" y="1412776"/>
                <a:ext cx="8063458" cy="4464496"/>
              </a:xfrm>
              <a:prstGeom prst="rect">
                <a:avLst/>
              </a:prstGeom>
              <a:blipFill rotWithShape="1">
                <a:blip r:embed="rId3"/>
                <a:stretch>
                  <a:fillRect l="-756" t="-683" r="-1738" b="-340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2" name="Rectangle 2"/>
          <p:cNvSpPr>
            <a:spLocks noChangeArrowheads="1"/>
          </p:cNvSpPr>
          <p:nvPr/>
        </p:nvSpPr>
        <p:spPr bwMode="auto">
          <a:xfrm>
            <a:off x="615950" y="582960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Recalls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44906816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9" name="Rectangle 3"/>
              <p:cNvSpPr txBox="1">
                <a:spLocks noChangeArrowheads="1"/>
              </p:cNvSpPr>
              <p:nvPr/>
            </p:nvSpPr>
            <p:spPr>
              <a:xfrm>
                <a:off x="617303" y="1484784"/>
                <a:ext cx="8064128" cy="4968552"/>
              </a:xfrm>
              <a:prstGeom prst="rect">
                <a:avLst/>
              </a:prstGeom>
            </p:spPr>
            <p:txBody>
              <a:bodyPr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9pPr>
              </a:lstStyle>
              <a:p>
                <a:pPr marL="0" lvl="1" indent="0" eaLnBrk="1" hangingPunct="1">
                  <a:buNone/>
                </a:pPr>
                <a:r>
                  <a:rPr lang="fr-FR" sz="2000" dirty="0" smtClean="0">
                    <a:latin typeface="Arial" charset="0"/>
                    <a:cs typeface="Arial" charset="0"/>
                  </a:rPr>
                  <a:t>Let         </a:t>
                </a:r>
                <a14:m>
                  <m:oMath xmlns:m="http://schemas.openxmlformats.org/officeDocument/2006/math">
                    <m:r>
                      <a:rPr lang="fr-FR" sz="2000" b="0" i="0" smtClean="0">
                        <a:latin typeface="Cambria Math"/>
                      </a:rPr>
                      <m:t>  </m:t>
                    </m:r>
                    <m:sSub>
                      <m:sSub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fr-FR" sz="2000" b="0" i="1" smtClean="0">
                            <a:latin typeface="Cambria Math"/>
                          </a:rPr>
                          <m:t>𝑐</m:t>
                        </m:r>
                      </m:e>
                      <m:sub>
                        <m:r>
                          <a:rPr lang="fr-FR" sz="2000" b="0" i="1" smtClean="0">
                            <a:latin typeface="Cambria Math"/>
                          </a:rPr>
                          <m:t>𝑛</m:t>
                        </m:r>
                      </m:sub>
                    </m:sSub>
                    <m:r>
                      <a:rPr lang="fr-FR" sz="2000" b="0" i="1" smtClean="0">
                        <a:latin typeface="Cambria Math"/>
                      </a:rPr>
                      <m:t>=</m:t>
                    </m:r>
                    <m:func>
                      <m:func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fr-FR" sz="2000" b="0" i="1" smtClean="0">
                                <a:latin typeface="Cambria Math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fr-FR" sz="2000" b="0" i="0" smtClean="0">
                                <a:latin typeface="Cambria Math"/>
                              </a:rPr>
                              <m:t>inf</m:t>
                            </m:r>
                          </m:e>
                          <m:lim>
                            <m:r>
                              <a:rPr lang="fr-FR" sz="2000" b="0" i="1" smtClean="0">
                                <a:latin typeface="Cambria Math"/>
                              </a:rPr>
                              <m:t>𝑘</m:t>
                            </m:r>
                            <m:r>
                              <a:rPr lang="fr-FR" sz="2000" b="0" i="1" smtClean="0">
                                <a:latin typeface="Cambria Math"/>
                              </a:rPr>
                              <m:t>≥</m:t>
                            </m:r>
                            <m:r>
                              <a:rPr lang="fr-FR" sz="2000" b="0" i="1" smtClean="0">
                                <a:latin typeface="Cambria Math"/>
                              </a:rPr>
                              <m:t>𝑛</m:t>
                            </m:r>
                          </m:lim>
                        </m:limLow>
                      </m:fName>
                      <m:e>
                        <m:sSub>
                          <m:sSubPr>
                            <m:ctrlPr>
                              <a:rPr lang="fr-FR" sz="2000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fr-FR" sz="2000" b="0" i="1" smtClean="0">
                                <a:latin typeface="Cambria Math"/>
                              </a:rPr>
                              <m:t>𝑎</m:t>
                            </m:r>
                          </m:e>
                          <m:sub>
                            <m:r>
                              <a:rPr lang="fr-FR" sz="2000" b="0" i="1" smtClean="0">
                                <a:latin typeface="Cambria Math"/>
                              </a:rPr>
                              <m:t>𝑘</m:t>
                            </m:r>
                          </m:sub>
                        </m:sSub>
                      </m:e>
                    </m:func>
                    <m:r>
                      <a:rPr lang="fr-FR" sz="2000" b="0" i="1" smtClean="0">
                        <a:latin typeface="Cambria Math"/>
                      </a:rPr>
                      <m:t>=</m:t>
                    </m:r>
                    <m:func>
                      <m:func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fr-FR" sz="2000" b="0" i="0" smtClean="0">
                            <a:latin typeface="Cambria Math"/>
                          </a:rPr>
                          <m:t>inf</m:t>
                        </m:r>
                      </m:fName>
                      <m:e>
                        <m:r>
                          <a:rPr lang="fr-FR" sz="2000" b="0" i="1" smtClean="0">
                            <a:latin typeface="Cambria Math"/>
                          </a:rPr>
                          <m:t>{</m:t>
                        </m:r>
                        <m:sSub>
                          <m:sSubPr>
                            <m:ctrlPr>
                              <a:rPr lang="fr-FR" sz="2000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fr-FR" sz="2000" b="0" i="1" smtClean="0">
                                <a:latin typeface="Cambria Math"/>
                              </a:rPr>
                              <m:t>𝑎</m:t>
                            </m:r>
                          </m:e>
                          <m:sub>
                            <m:r>
                              <a:rPr lang="fr-FR" sz="2000" b="0" i="1" smtClean="0">
                                <a:latin typeface="Cambria Math"/>
                              </a:rPr>
                              <m:t>𝑛</m:t>
                            </m:r>
                          </m:sub>
                        </m:sSub>
                        <m:r>
                          <a:rPr lang="fr-FR" sz="2000" b="0" i="1" smtClean="0">
                            <a:latin typeface="Cambria Math"/>
                          </a:rPr>
                          <m:t>,</m:t>
                        </m:r>
                        <m:sSub>
                          <m:sSubPr>
                            <m:ctrlPr>
                              <a:rPr lang="fr-FR" sz="2000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fr-FR" sz="2000" b="0" i="1" smtClean="0">
                                <a:latin typeface="Cambria Math"/>
                              </a:rPr>
                              <m:t>𝑎</m:t>
                            </m:r>
                          </m:e>
                          <m:sub>
                            <m:r>
                              <a:rPr lang="fr-FR" sz="2000" b="0" i="1" smtClean="0">
                                <a:latin typeface="Cambria Math"/>
                              </a:rPr>
                              <m:t>𝑛</m:t>
                            </m:r>
                            <m:r>
                              <a:rPr lang="fr-FR" sz="2000" b="0" i="1" smtClean="0">
                                <a:latin typeface="Cambria Math"/>
                              </a:rPr>
                              <m:t>+1</m:t>
                            </m:r>
                          </m:sub>
                        </m:sSub>
                        <m:r>
                          <a:rPr lang="fr-FR" sz="2000" b="0" i="1" smtClean="0">
                            <a:latin typeface="Cambria Math"/>
                          </a:rPr>
                          <m:t>,</m:t>
                        </m:r>
                        <m:sSub>
                          <m:sSubPr>
                            <m:ctrlPr>
                              <a:rPr lang="fr-FR" sz="2000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fr-FR" sz="2000" b="0" i="1" smtClean="0">
                                <a:latin typeface="Cambria Math"/>
                              </a:rPr>
                              <m:t>𝑎</m:t>
                            </m:r>
                          </m:e>
                          <m:sub>
                            <m:r>
                              <a:rPr lang="fr-FR" sz="2000" b="0" i="1" smtClean="0">
                                <a:latin typeface="Cambria Math"/>
                              </a:rPr>
                              <m:t>𝑛</m:t>
                            </m:r>
                            <m:r>
                              <a:rPr lang="fr-FR" sz="2000" b="0" i="1" smtClean="0">
                                <a:latin typeface="Cambria Math"/>
                              </a:rPr>
                              <m:t>+2</m:t>
                            </m:r>
                          </m:sub>
                        </m:sSub>
                        <m:r>
                          <a:rPr lang="fr-FR" sz="2000" b="0" i="1" smtClean="0">
                            <a:latin typeface="Cambria Math"/>
                          </a:rPr>
                          <m:t>, …</m:t>
                        </m:r>
                      </m:e>
                    </m:func>
                    <m:r>
                      <a:rPr lang="fr-FR" sz="2000" b="0" i="1" smtClean="0">
                        <a:latin typeface="Cambria Math"/>
                      </a:rPr>
                      <m:t>} </m:t>
                    </m:r>
                  </m:oMath>
                </a14:m>
                <a:endParaRPr lang="fr-FR" sz="2000" b="0" dirty="0" smtClean="0">
                  <a:latin typeface="Arial" charset="0"/>
                </a:endParaRPr>
              </a:p>
              <a:p>
                <a:pPr marL="0" lvl="1" indent="0" eaLnBrk="1" hangingPunct="1">
                  <a:buNone/>
                </a:pPr>
                <a:r>
                  <a:rPr lang="en-US" sz="2000" dirty="0">
                    <a:solidFill>
                      <a:srgbClr val="3333FF"/>
                    </a:solidFill>
                    <a:latin typeface="Arial" charset="0"/>
                    <a:cs typeface="Arial" charset="0"/>
                  </a:rPr>
                  <a:t>Limit inferior: </a:t>
                </a:r>
                <a:r>
                  <a:rPr lang="en-US" sz="2000" dirty="0">
                    <a:latin typeface="Arial" charset="0"/>
                    <a:cs typeface="Arial" charset="0"/>
                  </a:rPr>
                  <a:t>Let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fr-FR" sz="2000" i="1">
                            <a:latin typeface="Cambria Math"/>
                            <a:cs typeface="Arial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fr-FR" sz="2000" i="1">
                                <a:latin typeface="Cambria Math"/>
                                <a:cs typeface="Arial" charset="0"/>
                              </a:rPr>
                            </m:ctrlPr>
                          </m:sSubPr>
                          <m:e>
                            <m:r>
                              <a:rPr lang="fr-FR" sz="2000" i="1">
                                <a:latin typeface="Cambria Math"/>
                                <a:cs typeface="Arial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fr-FR" sz="2000" i="1">
                                <a:latin typeface="Cambria Math"/>
                                <a:cs typeface="Arial" charset="0"/>
                              </a:rPr>
                              <m:t>𝑛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2000" dirty="0">
                    <a:latin typeface="Arial" charset="0"/>
                    <a:cs typeface="Arial" charset="0"/>
                  </a:rPr>
                  <a:t> be a sequence. The limit inferior of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fr-FR" sz="2000" i="1">
                            <a:latin typeface="Cambria Math"/>
                            <a:cs typeface="Arial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fr-FR" sz="2000" i="1">
                                <a:latin typeface="Cambria Math"/>
                                <a:cs typeface="Arial" charset="0"/>
                              </a:rPr>
                            </m:ctrlPr>
                          </m:sSubPr>
                          <m:e>
                            <m:r>
                              <a:rPr lang="fr-FR" sz="2000" i="1">
                                <a:latin typeface="Cambria Math"/>
                                <a:cs typeface="Arial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fr-FR" sz="2000" i="1">
                                <a:latin typeface="Cambria Math"/>
                                <a:cs typeface="Arial" charset="0"/>
                              </a:rPr>
                              <m:t>𝑛</m:t>
                            </m:r>
                          </m:sub>
                        </m:sSub>
                      </m:e>
                    </m:d>
                    <m:r>
                      <a:rPr lang="fr-FR" sz="2000">
                        <a:latin typeface="Cambria Math"/>
                        <a:cs typeface="Arial" charset="0"/>
                      </a:rPr>
                      <m:t>,</m:t>
                    </m:r>
                  </m:oMath>
                </a14:m>
                <a:r>
                  <a:rPr lang="en-US" sz="2000" dirty="0">
                    <a:latin typeface="Arial" charset="0"/>
                    <a:cs typeface="Arial" charset="0"/>
                  </a:rPr>
                  <a:t> denoted by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fr-FR" sz="2000">
                        <a:latin typeface="Cambria Math"/>
                        <a:cs typeface="Arial" charset="0"/>
                      </a:rPr>
                      <m:t>lim</m:t>
                    </m:r>
                    <m:sSub>
                      <m:sSubPr>
                        <m:ctrlPr>
                          <a:rPr lang="fr-FR" sz="2000" i="1">
                            <a:latin typeface="Cambria Math"/>
                            <a:cs typeface="Arial" charset="0"/>
                          </a:rPr>
                        </m:ctrlPr>
                      </m:sSubPr>
                      <m:e>
                        <m:r>
                          <a:rPr lang="fr-FR" sz="2000" i="1">
                            <a:latin typeface="Cambria Math"/>
                            <a:cs typeface="Arial" charset="0"/>
                          </a:rPr>
                          <m:t>𝑖𝑛𝑓</m:t>
                        </m:r>
                      </m:e>
                      <m:sub>
                        <m:r>
                          <a:rPr lang="fr-FR" sz="2000" i="1">
                            <a:latin typeface="Cambria Math"/>
                            <a:cs typeface="Arial" charset="0"/>
                          </a:rPr>
                          <m:t>𝑛</m:t>
                        </m:r>
                        <m:r>
                          <a:rPr lang="fr-FR" sz="2000" i="1">
                            <a:latin typeface="Cambria Math"/>
                            <a:cs typeface="Arial" charset="0"/>
                          </a:rPr>
                          <m:t>→∞</m:t>
                        </m:r>
                      </m:sub>
                    </m:sSub>
                    <m:r>
                      <a:rPr lang="fr-FR" sz="2000" i="1">
                        <a:latin typeface="Cambria Math"/>
                        <a:cs typeface="Arial" charset="0"/>
                      </a:rPr>
                      <m:t> </m:t>
                    </m:r>
                    <m:sSub>
                      <m:sSubPr>
                        <m:ctrlPr>
                          <a:rPr lang="fr-FR" sz="2000" i="1">
                            <a:latin typeface="Cambria Math"/>
                            <a:cs typeface="Arial" charset="0"/>
                          </a:rPr>
                        </m:ctrlPr>
                      </m:sSubPr>
                      <m:e>
                        <m:r>
                          <a:rPr lang="fr-FR" sz="2000" i="1">
                            <a:latin typeface="Cambria Math"/>
                            <a:cs typeface="Arial" charset="0"/>
                          </a:rPr>
                          <m:t>𝑎</m:t>
                        </m:r>
                      </m:e>
                      <m:sub>
                        <m:r>
                          <a:rPr lang="fr-FR" sz="2000" i="1">
                            <a:latin typeface="Cambria Math"/>
                            <a:cs typeface="Arial" charset="0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en-US" sz="2000" dirty="0">
                    <a:latin typeface="Arial" charset="0"/>
                    <a:cs typeface="Arial" charset="0"/>
                  </a:rPr>
                  <a:t>, is defined to be the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fr-FR" sz="2000" i="1">
                            <a:latin typeface="Cambria Math"/>
                            <a:cs typeface="Arial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fr-FR" sz="2000" i="1">
                                <a:latin typeface="Cambria Math"/>
                                <a:cs typeface="Arial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fr-FR" sz="2000">
                                <a:latin typeface="Cambria Math"/>
                                <a:cs typeface="Arial" charset="0"/>
                              </a:rPr>
                              <m:t>lim</m:t>
                            </m:r>
                          </m:e>
                          <m:lim>
                            <m:r>
                              <a:rPr lang="fr-FR" sz="2000" i="1">
                                <a:latin typeface="Cambria Math"/>
                                <a:cs typeface="Arial" charset="0"/>
                              </a:rPr>
                              <m:t>𝑛</m:t>
                            </m:r>
                            <m:r>
                              <a:rPr lang="fr-FR" sz="2000" i="1">
                                <a:latin typeface="Cambria Math"/>
                                <a:cs typeface="Arial" charset="0"/>
                              </a:rPr>
                              <m:t>→∞</m:t>
                            </m:r>
                          </m:lim>
                        </m:limLow>
                      </m:fName>
                      <m:e>
                        <m:sSub>
                          <m:sSubPr>
                            <m:ctrlPr>
                              <a:rPr lang="fr-FR" sz="2000" i="1">
                                <a:latin typeface="Cambria Math"/>
                                <a:cs typeface="Arial" charset="0"/>
                              </a:rPr>
                            </m:ctrlPr>
                          </m:sSubPr>
                          <m:e>
                            <m:r>
                              <a:rPr lang="fr-FR" sz="2000" i="1">
                                <a:latin typeface="Cambria Math"/>
                                <a:cs typeface="Arial" charset="0"/>
                              </a:rPr>
                              <m:t>𝑐</m:t>
                            </m:r>
                          </m:e>
                          <m:sub>
                            <m:r>
                              <a:rPr lang="fr-FR" sz="2000" i="1">
                                <a:latin typeface="Cambria Math"/>
                                <a:cs typeface="Arial" charset="0"/>
                              </a:rPr>
                              <m:t>𝑛</m:t>
                            </m:r>
                          </m:sub>
                        </m:sSub>
                      </m:e>
                    </m:func>
                  </m:oMath>
                </a14:m>
                <a:r>
                  <a:rPr lang="en-US" sz="2000" dirty="0">
                    <a:latin typeface="Arial" charset="0"/>
                    <a:cs typeface="Arial" charset="0"/>
                  </a:rPr>
                  <a:t> i.e.</a:t>
                </a:r>
              </a:p>
              <a:p>
                <a:pPr marL="0" lvl="1" indent="0" eaLnBrk="1" hangingPunct="1">
                  <a:buNone/>
                </a:pPr>
                <a:endParaRPr lang="en-US" sz="2000" dirty="0">
                  <a:latin typeface="Arial" charset="0"/>
                  <a:cs typeface="Arial" charset="0"/>
                </a:endParaRPr>
              </a:p>
              <a:p>
                <a:pPr marL="0" lvl="1" indent="0" eaLnBrk="1" hangingPunct="1">
                  <a:buNone/>
                </a:pP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fr-FR" sz="2000">
                        <a:latin typeface="Cambria Math"/>
                        <a:cs typeface="Arial" charset="0"/>
                      </a:rPr>
                      <m:t>lim</m:t>
                    </m:r>
                    <m:r>
                      <a:rPr lang="fr-FR" sz="2000" i="1">
                        <a:latin typeface="Cambria Math"/>
                        <a:cs typeface="Arial" charset="0"/>
                      </a:rPr>
                      <m:t>⁡</m:t>
                    </m:r>
                    <m:sSub>
                      <m:sSubPr>
                        <m:ctrlPr>
                          <a:rPr lang="fr-FR" sz="2000" i="1">
                            <a:latin typeface="Cambria Math"/>
                            <a:cs typeface="Arial" charset="0"/>
                          </a:rPr>
                        </m:ctrlPr>
                      </m:sSubPr>
                      <m:e>
                        <m:r>
                          <a:rPr lang="fr-FR" sz="2000" i="1">
                            <a:latin typeface="Cambria Math"/>
                            <a:cs typeface="Arial" charset="0"/>
                          </a:rPr>
                          <m:t>𝑖𝑛𝑓</m:t>
                        </m:r>
                      </m:e>
                      <m:sub>
                        <m:r>
                          <a:rPr lang="fr-FR" sz="2000" i="1">
                            <a:latin typeface="Cambria Math"/>
                            <a:cs typeface="Arial" charset="0"/>
                          </a:rPr>
                          <m:t>𝑛</m:t>
                        </m:r>
                        <m:r>
                          <a:rPr lang="fr-FR" sz="2000" i="1">
                            <a:latin typeface="Cambria Math"/>
                            <a:cs typeface="Arial" charset="0"/>
                          </a:rPr>
                          <m:t>→∞</m:t>
                        </m:r>
                      </m:sub>
                    </m:sSub>
                    <m:r>
                      <a:rPr lang="fr-FR" sz="2000" i="1">
                        <a:latin typeface="Cambria Math"/>
                        <a:cs typeface="Arial" charset="0"/>
                      </a:rPr>
                      <m:t> </m:t>
                    </m:r>
                    <m:sSub>
                      <m:sSubPr>
                        <m:ctrlPr>
                          <a:rPr lang="fr-FR" sz="2000" i="1">
                            <a:latin typeface="Cambria Math"/>
                            <a:cs typeface="Arial" charset="0"/>
                          </a:rPr>
                        </m:ctrlPr>
                      </m:sSubPr>
                      <m:e>
                        <m:r>
                          <a:rPr lang="fr-FR" sz="2000" i="1">
                            <a:latin typeface="Cambria Math"/>
                            <a:cs typeface="Arial" charset="0"/>
                          </a:rPr>
                          <m:t>𝑎</m:t>
                        </m:r>
                      </m:e>
                      <m:sub>
                        <m:r>
                          <a:rPr lang="fr-FR" sz="2000" i="1">
                            <a:latin typeface="Cambria Math"/>
                            <a:cs typeface="Arial" charset="0"/>
                          </a:rPr>
                          <m:t>𝑛</m:t>
                        </m:r>
                      </m:sub>
                    </m:sSub>
                    <m:r>
                      <a:rPr lang="fr-FR" sz="2000" i="1">
                        <a:latin typeface="Cambria Math"/>
                        <a:cs typeface="Arial" charset="0"/>
                      </a:rPr>
                      <m:t>=</m:t>
                    </m:r>
                    <m:func>
                      <m:funcPr>
                        <m:ctrlPr>
                          <a:rPr lang="fr-FR" sz="2000" i="1">
                            <a:latin typeface="Cambria Math"/>
                            <a:cs typeface="Arial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fr-FR" sz="2000" i="1">
                                <a:latin typeface="Cambria Math"/>
                                <a:cs typeface="Arial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fr-FR" sz="2000">
                                <a:latin typeface="Cambria Math"/>
                                <a:cs typeface="Arial" charset="0"/>
                              </a:rPr>
                              <m:t>lim</m:t>
                            </m:r>
                          </m:e>
                          <m:lim>
                            <m:r>
                              <a:rPr lang="fr-FR" sz="2000" i="1">
                                <a:latin typeface="Cambria Math"/>
                                <a:cs typeface="Arial" charset="0"/>
                              </a:rPr>
                              <m:t>𝑛</m:t>
                            </m:r>
                            <m:r>
                              <a:rPr lang="fr-FR" sz="2000" i="1">
                                <a:latin typeface="Cambria Math"/>
                                <a:cs typeface="Arial" charset="0"/>
                              </a:rPr>
                              <m:t>→∞</m:t>
                            </m:r>
                          </m:lim>
                        </m:limLow>
                      </m:fName>
                      <m:e>
                        <m:sSub>
                          <m:sSubPr>
                            <m:ctrlPr>
                              <a:rPr lang="fr-FR" sz="2000" i="1">
                                <a:latin typeface="Cambria Math"/>
                                <a:cs typeface="Arial" charset="0"/>
                              </a:rPr>
                            </m:ctrlPr>
                          </m:sSubPr>
                          <m:e>
                            <m:r>
                              <a:rPr lang="fr-FR" sz="2000" i="1">
                                <a:latin typeface="Cambria Math"/>
                                <a:cs typeface="Arial" charset="0"/>
                              </a:rPr>
                              <m:t>𝑐</m:t>
                            </m:r>
                          </m:e>
                          <m:sub>
                            <m:r>
                              <a:rPr lang="fr-FR" sz="2000" i="1">
                                <a:latin typeface="Cambria Math"/>
                                <a:cs typeface="Arial" charset="0"/>
                              </a:rPr>
                              <m:t>𝑛</m:t>
                            </m:r>
                          </m:sub>
                        </m:sSub>
                      </m:e>
                    </m:func>
                    <m:r>
                      <a:rPr lang="fr-FR" sz="2000" i="1">
                        <a:latin typeface="Cambria Math"/>
                        <a:cs typeface="Arial" charset="0"/>
                      </a:rPr>
                      <m:t>=</m:t>
                    </m:r>
                    <m:func>
                      <m:funcPr>
                        <m:ctrlPr>
                          <a:rPr lang="fr-FR" sz="2000" i="1">
                            <a:latin typeface="Cambria Math"/>
                            <a:cs typeface="Arial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fr-FR" sz="2000" i="1">
                                <a:latin typeface="Cambria Math"/>
                                <a:cs typeface="Arial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fr-FR" sz="2000">
                                <a:latin typeface="Cambria Math"/>
                                <a:cs typeface="Arial" charset="0"/>
                              </a:rPr>
                              <m:t>lim</m:t>
                            </m:r>
                          </m:e>
                          <m:lim>
                            <m:r>
                              <a:rPr lang="fr-FR" sz="2000" i="1">
                                <a:latin typeface="Cambria Math"/>
                                <a:cs typeface="Arial" charset="0"/>
                              </a:rPr>
                              <m:t>𝑛</m:t>
                            </m:r>
                            <m:r>
                              <a:rPr lang="fr-FR" sz="2000" i="1">
                                <a:latin typeface="Cambria Math"/>
                                <a:cs typeface="Arial" charset="0"/>
                              </a:rPr>
                              <m:t>→∞</m:t>
                            </m:r>
                          </m:lim>
                        </m:limLow>
                      </m:fName>
                      <m:e>
                        <m:func>
                          <m:funcPr>
                            <m:ctrlPr>
                              <a:rPr lang="fr-FR" sz="2000" i="1">
                                <a:latin typeface="Cambria Math"/>
                                <a:cs typeface="Arial" charset="0"/>
                              </a:rPr>
                            </m:ctrlPr>
                          </m:funcPr>
                          <m:fName>
                            <m:limLow>
                              <m:limLowPr>
                                <m:ctrlPr>
                                  <a:rPr lang="fr-FR" sz="2000" i="1">
                                    <a:latin typeface="Cambria Math"/>
                                    <a:cs typeface="Arial" charset="0"/>
                                  </a:rPr>
                                </m:ctrlPr>
                              </m:limLowPr>
                              <m:e>
                                <m:r>
                                  <m:rPr>
                                    <m:sty m:val="p"/>
                                  </m:rPr>
                                  <a:rPr lang="fr-FR" sz="2000">
                                    <a:latin typeface="Cambria Math"/>
                                    <a:cs typeface="Arial" charset="0"/>
                                  </a:rPr>
                                  <m:t>inf</m:t>
                                </m:r>
                              </m:e>
                              <m:lim>
                                <m:r>
                                  <a:rPr lang="fr-FR" sz="2000" i="1">
                                    <a:latin typeface="Cambria Math"/>
                                    <a:cs typeface="Arial" charset="0"/>
                                  </a:rPr>
                                  <m:t>𝑘</m:t>
                                </m:r>
                                <m:r>
                                  <a:rPr lang="fr-FR" sz="2000" i="1">
                                    <a:latin typeface="Cambria Math"/>
                                    <a:cs typeface="Arial" charset="0"/>
                                  </a:rPr>
                                  <m:t>≥</m:t>
                                </m:r>
                                <m:r>
                                  <a:rPr lang="fr-FR" sz="2000" i="1">
                                    <a:latin typeface="Cambria Math"/>
                                    <a:cs typeface="Arial" charset="0"/>
                                  </a:rPr>
                                  <m:t>𝑛</m:t>
                                </m:r>
                              </m:lim>
                            </m:limLow>
                          </m:fName>
                          <m:e>
                            <m:sSub>
                              <m:sSubPr>
                                <m:ctrlPr>
                                  <a:rPr lang="fr-FR" sz="2000" i="1">
                                    <a:latin typeface="Cambria Math"/>
                                    <a:cs typeface="Arial" charset="0"/>
                                  </a:rPr>
                                </m:ctrlPr>
                              </m:sSubPr>
                              <m:e>
                                <m:r>
                                  <a:rPr lang="fr-FR" sz="2000" i="1">
                                    <a:latin typeface="Cambria Math"/>
                                    <a:cs typeface="Arial" charset="0"/>
                                  </a:rPr>
                                  <m:t>𝑎</m:t>
                                </m:r>
                              </m:e>
                              <m:sub>
                                <m:r>
                                  <a:rPr lang="fr-FR" sz="2000" i="1">
                                    <a:latin typeface="Cambria Math"/>
                                    <a:cs typeface="Arial" charset="0"/>
                                  </a:rPr>
                                  <m:t>𝑘</m:t>
                                </m:r>
                              </m:sub>
                            </m:sSub>
                          </m:e>
                        </m:func>
                      </m:e>
                    </m:func>
                    <m:r>
                      <a:rPr lang="fr-FR" sz="2000" i="1">
                        <a:latin typeface="Cambria Math"/>
                        <a:cs typeface="Arial" charset="0"/>
                      </a:rPr>
                      <m:t>.</m:t>
                    </m:r>
                  </m:oMath>
                </a14:m>
                <a:r>
                  <a:rPr lang="en-US" sz="2000" dirty="0" smtClean="0">
                    <a:latin typeface="Arial" charset="0"/>
                    <a:cs typeface="Arial" charset="0"/>
                  </a:rPr>
                  <a:t/>
                </a:r>
              </a:p>
              <a:p>
                <a:pPr marL="0" lvl="1" indent="0" eaLnBrk="1" hangingPunct="1">
                  <a:buNone/>
                </a:pPr>
                <a:r>
                  <a:rPr lang="en-US" sz="2000" dirty="0" smtClean="0">
                    <a:solidFill>
                      <a:srgbClr val="3333FF"/>
                    </a:solidFill>
                    <a:latin typeface="Arial" charset="0"/>
                    <a:cs typeface="Arial" charset="0"/>
                  </a:rPr>
                  <a:t>Definition</a:t>
                </a:r>
                <a:r>
                  <a:rPr lang="en-US" sz="2000" dirty="0">
                    <a:solidFill>
                      <a:srgbClr val="3333FF"/>
                    </a:solidFill>
                    <a:latin typeface="Arial" charset="0"/>
                    <a:cs typeface="Arial" charset="0"/>
                  </a:rPr>
                  <a:t>: </a:t>
                </a:r>
                <a:r>
                  <a:rPr lang="fr-FR" sz="2000" dirty="0">
                    <a:latin typeface="Arial" charset="0"/>
                    <a:cs typeface="Arial" charset="0"/>
                  </a:rPr>
                  <a:t> A </a:t>
                </a:r>
                <a:r>
                  <a:rPr lang="fr-FR" sz="2000" dirty="0" err="1">
                    <a:latin typeface="Arial" charset="0"/>
                    <a:cs typeface="Arial" charset="0"/>
                  </a:rPr>
                  <a:t>sequence</a:t>
                </a:r>
                <a14:m>
                  <m:oMath xmlns:m="http://schemas.openxmlformats.org/officeDocument/2006/math">
                    <m:r>
                      <a:rPr lang="fr-FR" sz="2000" i="1">
                        <a:latin typeface="Cambria Math"/>
                        <a:cs typeface="Arial" charset="0"/>
                      </a:rPr>
                      <m:t>{</m:t>
                    </m:r>
                    <m:sSub>
                      <m:sSubPr>
                        <m:ctrlPr>
                          <a:rPr lang="fr-FR" sz="2000" i="1">
                            <a:latin typeface="Cambria Math"/>
                            <a:cs typeface="Arial" charset="0"/>
                          </a:rPr>
                        </m:ctrlPr>
                      </m:sSubPr>
                      <m:e>
                        <m:r>
                          <a:rPr lang="fr-FR" sz="2000" i="1">
                            <a:latin typeface="Cambria Math"/>
                            <a:cs typeface="Arial" charset="0"/>
                          </a:rPr>
                          <m:t>𝑎</m:t>
                        </m:r>
                      </m:e>
                      <m:sub>
                        <m:r>
                          <a:rPr lang="fr-FR" sz="2000" i="1">
                            <a:latin typeface="Cambria Math"/>
                            <a:cs typeface="Arial" charset="0"/>
                          </a:rPr>
                          <m:t>𝑛</m:t>
                        </m:r>
                      </m:sub>
                    </m:sSub>
                    <m:r>
                      <a:rPr lang="fr-FR" sz="2000" i="1">
                        <a:latin typeface="Cambria Math"/>
                        <a:cs typeface="Arial" charset="0"/>
                      </a:rPr>
                      <m:t>}</m:t>
                    </m:r>
                  </m:oMath>
                </a14:m>
                <a:r>
                  <a:rPr lang="en-US" sz="2000" dirty="0"/>
                  <a:t> is called a </a:t>
                </a:r>
                <a:r>
                  <a:rPr lang="en-US" sz="2000" dirty="0">
                    <a:solidFill>
                      <a:srgbClr val="C00000"/>
                    </a:solidFill>
                  </a:rPr>
                  <a:t>Cauchy sequence </a:t>
                </a:r>
                <a:r>
                  <a:rPr lang="en-US" sz="2000" dirty="0"/>
                  <a:t>if given any </a:t>
                </a:r>
                <a14:m>
                  <m:oMath xmlns:m="http://schemas.openxmlformats.org/officeDocument/2006/math">
                    <m:r>
                      <a:rPr lang="fr-FR" sz="2000" i="1">
                        <a:latin typeface="Cambria Math"/>
                      </a:rPr>
                      <m:t>𝜖</m:t>
                    </m:r>
                    <m:r>
                      <a:rPr lang="fr-FR" sz="2000" i="1">
                        <a:latin typeface="Cambria Math"/>
                      </a:rPr>
                      <m:t>&gt;0,</m:t>
                    </m:r>
                  </m:oMath>
                </a14:m>
                <a:r>
                  <a:rPr lang="en-US" sz="2000" dirty="0"/>
                  <a:t> there exists a natural number </a:t>
                </a:r>
                <a14:m>
                  <m:oMath xmlns:m="http://schemas.openxmlformats.org/officeDocument/2006/math">
                    <m:r>
                      <a:rPr lang="fr-FR" sz="2000" i="1">
                        <a:latin typeface="Cambria Math"/>
                      </a:rPr>
                      <m:t>𝑁</m:t>
                    </m:r>
                  </m:oMath>
                </a14:m>
                <a:r>
                  <a:rPr lang="en-US" sz="2000" dirty="0"/>
                  <a:t> such that for all </a:t>
                </a:r>
                <a14:m>
                  <m:oMath xmlns:m="http://schemas.openxmlformats.org/officeDocument/2006/math">
                    <m:r>
                      <a:rPr lang="fr-FR" sz="2000" i="1">
                        <a:latin typeface="Cambria Math"/>
                      </a:rPr>
                      <m:t>𝑚</m:t>
                    </m:r>
                    <m:r>
                      <a:rPr lang="fr-FR" sz="2000" i="1">
                        <a:latin typeface="Cambria Math"/>
                      </a:rPr>
                      <m:t>,</m:t>
                    </m:r>
                    <m:r>
                      <a:rPr lang="fr-FR" sz="2000" i="1">
                        <a:latin typeface="Cambria Math"/>
                      </a:rPr>
                      <m:t>𝑛</m:t>
                    </m:r>
                    <m:r>
                      <a:rPr lang="fr-FR" sz="2000" i="1">
                        <a:latin typeface="Cambria Math"/>
                      </a:rPr>
                      <m:t>&gt;</m:t>
                    </m:r>
                    <m:r>
                      <a:rPr lang="fr-FR" sz="2000" i="1">
                        <a:latin typeface="Cambria Math"/>
                      </a:rPr>
                      <m:t>𝑁</m:t>
                    </m:r>
                  </m:oMath>
                </a14:m>
                <a:r>
                  <a:rPr lang="en-US" sz="2000" dirty="0"/>
                  <a:t> we have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fr-FR" sz="2000" i="1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fr-FR" sz="20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fr-FR" sz="2000" i="1">
                                <a:latin typeface="Cambria Math"/>
                              </a:rPr>
                              <m:t>𝑎</m:t>
                            </m:r>
                          </m:e>
                          <m:sub>
                            <m:r>
                              <a:rPr lang="fr-FR" sz="2000" i="1">
                                <a:latin typeface="Cambria Math"/>
                              </a:rPr>
                              <m:t>𝑛</m:t>
                            </m:r>
                          </m:sub>
                        </m:sSub>
                        <m:r>
                          <a:rPr lang="fr-FR" sz="2000" i="1">
                            <a:latin typeface="Cambria Math"/>
                          </a:rPr>
                          <m:t>−</m:t>
                        </m:r>
                        <m:sSub>
                          <m:sSubPr>
                            <m:ctrlPr>
                              <a:rPr lang="fr-FR" sz="20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fr-FR" sz="2000" i="1">
                                <a:latin typeface="Cambria Math"/>
                              </a:rPr>
                              <m:t>𝑎</m:t>
                            </m:r>
                          </m:e>
                          <m:sub>
                            <m:r>
                              <a:rPr lang="fr-FR" sz="2000" i="1">
                                <a:latin typeface="Cambria Math"/>
                              </a:rPr>
                              <m:t>𝑚</m:t>
                            </m:r>
                          </m:sub>
                        </m:sSub>
                      </m:e>
                    </m:d>
                    <m:r>
                      <a:rPr lang="fr-FR" sz="2000" i="1">
                        <a:latin typeface="Cambria Math"/>
                      </a:rPr>
                      <m:t>&lt;</m:t>
                    </m:r>
                    <m:r>
                      <a:rPr lang="fr-FR" sz="2000" i="1">
                        <a:latin typeface="Cambria Math"/>
                      </a:rPr>
                      <m:t>𝜖</m:t>
                    </m:r>
                  </m:oMath>
                </a14:m>
                <a:r>
                  <a:rPr lang="en-US" sz="2000" dirty="0"/>
                  <a:t>.</a:t>
                </a:r>
              </a:p>
              <a:p>
                <a:pPr marL="0" lvl="1" indent="0" eaLnBrk="1" hangingPunct="1">
                  <a:buNone/>
                </a:pPr>
                <a:endParaRPr lang="en-US" sz="2000" dirty="0"/>
              </a:p>
              <a:p>
                <a:pPr marL="0" lvl="1" indent="0" eaLnBrk="1" hangingPunct="1">
                  <a:buNone/>
                </a:pPr>
                <a:endParaRPr lang="en-US" sz="2000" dirty="0">
                  <a:solidFill>
                    <a:srgbClr val="3333FF"/>
                  </a:solidFill>
                  <a:latin typeface="Arial" charset="0"/>
                  <a:cs typeface="Arial" charset="0"/>
                </a:endParaRPr>
              </a:p>
              <a:p>
                <a:pPr marL="0" lvl="1" indent="0" eaLnBrk="1" hangingPunct="1">
                  <a:buNone/>
                </a:pPr>
                <a:r>
                  <a:rPr lang="en-US" sz="2000" dirty="0">
                    <a:solidFill>
                      <a:srgbClr val="3333FF"/>
                    </a:solidFill>
                    <a:latin typeface="Arial" charset="0"/>
                    <a:cs typeface="Arial" charset="0"/>
                  </a:rPr>
                  <a:t>Theorem: (Bolzano-</a:t>
                </a:r>
                <a:r>
                  <a:rPr lang="en-US" sz="2000" dirty="0" err="1">
                    <a:solidFill>
                      <a:srgbClr val="3333FF"/>
                    </a:solidFill>
                    <a:latin typeface="Arial" charset="0"/>
                    <a:cs typeface="Arial" charset="0"/>
                  </a:rPr>
                  <a:t>Weierstrass</a:t>
                </a:r>
                <a:r>
                  <a:rPr lang="en-US" sz="2000" dirty="0">
                    <a:solidFill>
                      <a:srgbClr val="3333FF"/>
                    </a:solidFill>
                    <a:latin typeface="Arial" charset="0"/>
                    <a:cs typeface="Arial" charset="0"/>
                  </a:rPr>
                  <a:t> theorem)</a:t>
                </a:r>
              </a:p>
              <a:p>
                <a:pPr marL="0" lvl="1" indent="0" eaLnBrk="1" hangingPunct="1">
                  <a:buNone/>
                </a:pPr>
                <a:r>
                  <a:rPr lang="en-US" sz="2000" dirty="0">
                    <a:latin typeface="Arial" charset="0"/>
                    <a:cs typeface="Arial" charset="0"/>
                  </a:rPr>
                  <a:t>Every bounded sequence has a convergent subsequence</a:t>
                </a:r>
              </a:p>
              <a:p>
                <a:pPr marL="0" lvl="1" indent="0" eaLnBrk="1" hangingPunct="1">
                  <a:buNone/>
                </a:pPr>
                <a:endParaRPr lang="en-US" sz="2000" dirty="0">
                  <a:latin typeface="Arial" charset="0"/>
                  <a:cs typeface="Arial" charset="0"/>
                </a:endParaRPr>
              </a:p>
              <a:p>
                <a:pPr marL="0" lvl="1" indent="0" eaLnBrk="1" hangingPunct="1">
                  <a:buNone/>
                </a:pPr>
                <a:endParaRPr lang="en-US" sz="2000" dirty="0">
                  <a:latin typeface="Arial" charset="0"/>
                  <a:cs typeface="Arial" charset="0"/>
                </a:endParaRPr>
              </a:p>
              <a:p>
                <a:pPr marL="0" lvl="1" indent="0" eaLnBrk="1" hangingPunct="1">
                  <a:buNone/>
                </a:pPr>
                <a:endParaRPr lang="en-US" sz="2000" dirty="0">
                  <a:latin typeface="Arial" charset="0"/>
                  <a:cs typeface="Arial" charset="0"/>
                </a:endParaRPr>
              </a:p>
              <a:p>
                <a:pPr marL="0" lvl="1" indent="0" eaLnBrk="1" hangingPunct="1">
                  <a:buNone/>
                </a:pPr>
                <a:endParaRPr lang="en-US" sz="2000" dirty="0"/>
              </a:p>
              <a:p>
                <a:pPr marL="0" lvl="1" indent="0" eaLnBrk="1" hangingPunct="1">
                  <a:buNone/>
                </a:pPr>
                <a:endParaRPr lang="en-US" sz="2000" dirty="0">
                  <a:solidFill>
                    <a:srgbClr val="3333FF"/>
                  </a:solidFill>
                  <a:latin typeface="Arial" charset="0"/>
                  <a:cs typeface="Arial" charset="0"/>
                </a:endParaRPr>
              </a:p>
              <a:p>
                <a:pPr marL="0" lvl="1" indent="0" eaLnBrk="1" hangingPunct="1">
                  <a:buNone/>
                </a:pPr>
                <a:endParaRPr lang="en-US" sz="2000" dirty="0" smtClean="0">
                  <a:latin typeface="Arial" charset="0"/>
                  <a:cs typeface="Arial" charset="0"/>
                </a:endParaRPr>
              </a:p>
            </p:txBody>
          </p:sp>
        </mc:Choice>
        <mc:Fallback>
          <p:sp>
            <p:nvSpPr>
              <p:cNvPr id="9" name="Rectangle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7303" y="1484784"/>
                <a:ext cx="8064128" cy="4968552"/>
              </a:xfrm>
              <a:prstGeom prst="rect">
                <a:avLst/>
              </a:prstGeom>
              <a:blipFill rotWithShape="1">
                <a:blip r:embed="rId3"/>
                <a:stretch>
                  <a:fillRect l="-756" t="-613" b="-3766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615950" y="582960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Recalls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96227351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9" name="Rectangle 3"/>
              <p:cNvSpPr txBox="1">
                <a:spLocks noChangeArrowheads="1"/>
              </p:cNvSpPr>
              <p:nvPr/>
            </p:nvSpPr>
            <p:spPr>
              <a:xfrm>
                <a:off x="611560" y="1484784"/>
                <a:ext cx="8064128" cy="4968552"/>
              </a:xfrm>
              <a:prstGeom prst="rect">
                <a:avLst/>
              </a:prstGeom>
            </p:spPr>
            <p:txBody>
              <a:bodyPr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9pPr>
              </a:lstStyle>
              <a:p>
                <a:pPr marL="0" lvl="1" indent="0" eaLnBrk="1" hangingPunct="1">
                  <a:buNone/>
                </a:pPr>
                <a:r>
                  <a:rPr lang="en-US" sz="2000" dirty="0" smtClean="0">
                    <a:solidFill>
                      <a:srgbClr val="3333FF"/>
                    </a:solidFill>
                    <a:latin typeface="Arial" charset="0"/>
                    <a:cs typeface="Arial" charset="0"/>
                  </a:rPr>
                  <a:t>Proposition: </a:t>
                </a:r>
                <a:r>
                  <a:rPr lang="en-US" sz="2000" dirty="0" smtClean="0">
                    <a:latin typeface="Arial" charset="0"/>
                    <a:cs typeface="Arial" charset="0"/>
                  </a:rPr>
                  <a:t>Every Cauchy sequence is bounded.</a:t>
                </a:r>
              </a:p>
              <a:p>
                <a:pPr marL="0" lvl="1" indent="0" eaLnBrk="1" hangingPunct="1">
                  <a:buNone/>
                </a:pPr>
                <a:endParaRPr lang="en-US" sz="2000" dirty="0">
                  <a:solidFill>
                    <a:srgbClr val="3333FF"/>
                  </a:solidFill>
                  <a:latin typeface="Arial" charset="0"/>
                  <a:cs typeface="Arial" charset="0"/>
                </a:endParaRPr>
              </a:p>
              <a:p>
                <a:pPr marL="0" lvl="1" indent="0" eaLnBrk="1" hangingPunct="1">
                  <a:buNone/>
                </a:pPr>
                <a:r>
                  <a:rPr lang="en-US" sz="2000" dirty="0">
                    <a:solidFill>
                      <a:srgbClr val="3333FF"/>
                    </a:solidFill>
                    <a:latin typeface="Arial" charset="0"/>
                    <a:cs typeface="Arial" charset="0"/>
                  </a:rPr>
                  <a:t>Theorem: (Cauchy criterion) </a:t>
                </a:r>
                <a:r>
                  <a:rPr lang="en-US" sz="2000" dirty="0">
                    <a:latin typeface="Arial" charset="0"/>
                    <a:cs typeface="Arial" charset="0"/>
                  </a:rPr>
                  <a:t>A sequence is convergent </a:t>
                </a:r>
                <a:r>
                  <a:rPr lang="en-US" sz="2000" dirty="0" err="1">
                    <a:latin typeface="Arial" charset="0"/>
                    <a:cs typeface="Arial" charset="0"/>
                  </a:rPr>
                  <a:t>iff</a:t>
                </a:r>
                <a:r>
                  <a:rPr lang="en-US" sz="2000" dirty="0">
                    <a:latin typeface="Arial" charset="0"/>
                    <a:cs typeface="Arial" charset="0"/>
                  </a:rPr>
                  <a:t> it is a Cauchy sequence. </a:t>
                </a:r>
                <a:endParaRPr lang="en-US" sz="2000" dirty="0" smtClean="0">
                  <a:latin typeface="Arial" charset="0"/>
                  <a:cs typeface="Arial" charset="0"/>
                </a:endParaRPr>
              </a:p>
              <a:p>
                <a:pPr marL="0" lvl="1" indent="0" eaLnBrk="1" hangingPunct="1">
                  <a:buNone/>
                </a:pPr>
                <a:endParaRPr lang="en-US" sz="2000" dirty="0">
                  <a:solidFill>
                    <a:srgbClr val="3333FF"/>
                  </a:solidFill>
                  <a:latin typeface="Arial" charset="0"/>
                  <a:cs typeface="Arial" charset="0"/>
                </a:endParaRPr>
              </a:p>
              <a:p>
                <a:pPr marL="0" indent="0">
                  <a:buNone/>
                </a:pPr>
                <a:r>
                  <a:rPr lang="en-US" sz="2000" dirty="0">
                    <a:solidFill>
                      <a:srgbClr val="3333FF"/>
                    </a:solidFill>
                    <a:latin typeface="Arial" charset="0"/>
                    <a:cs typeface="Arial" charset="0"/>
                  </a:rPr>
                  <a:t>Definition:</a:t>
                </a:r>
                <a:r>
                  <a:rPr lang="fr-FR" sz="2000" dirty="0">
                    <a:latin typeface="Arial" charset="0"/>
                    <a:cs typeface="Arial" charset="0"/>
                  </a:rPr>
                  <a:t> An </a:t>
                </a:r>
                <a:r>
                  <a:rPr lang="fr-FR" sz="2000" dirty="0" err="1">
                    <a:latin typeface="Arial" charset="0"/>
                    <a:cs typeface="Arial" charset="0"/>
                  </a:rPr>
                  <a:t>infinite</a:t>
                </a:r>
                <a:r>
                  <a:rPr lang="fr-FR" sz="2000" dirty="0">
                    <a:latin typeface="Arial" charset="0"/>
                    <a:cs typeface="Arial" charset="0"/>
                  </a:rPr>
                  <a:t/>
                </a:r>
                <a:r>
                  <a:rPr lang="fr-FR" sz="2000" dirty="0" err="1">
                    <a:latin typeface="Arial" charset="0"/>
                    <a:cs typeface="Arial" charset="0"/>
                  </a:rPr>
                  <a:t>series</a:t>
                </a:r>
                <a:r>
                  <a:rPr lang="fr-FR" sz="2000" dirty="0">
                    <a:latin typeface="Arial" charset="0"/>
                    <a:cs typeface="Arial" charset="0"/>
                  </a:rPr>
                  <a:t/>
                </a:r>
                <a:r>
                  <a:rPr lang="fr-FR" sz="2000" dirty="0" err="1">
                    <a:latin typeface="Arial" charset="0"/>
                    <a:cs typeface="Arial" charset="0"/>
                  </a:rPr>
                  <a:t>is</a:t>
                </a:r>
                <a:r>
                  <a:rPr lang="fr-FR" sz="2000" dirty="0">
                    <a:latin typeface="Arial" charset="0"/>
                    <a:cs typeface="Arial" charset="0"/>
                  </a:rPr>
                  <a:t> an expression </a:t>
                </a:r>
                <a:r>
                  <a:rPr lang="fr-FR" sz="2000" dirty="0" err="1">
                    <a:latin typeface="Arial" charset="0"/>
                    <a:cs typeface="Arial" charset="0"/>
                  </a:rPr>
                  <a:t>that</a:t>
                </a:r>
                <a:r>
                  <a:rPr lang="fr-FR" sz="2000" dirty="0">
                    <a:latin typeface="Arial" charset="0"/>
                    <a:cs typeface="Arial" charset="0"/>
                  </a:rPr>
                  <a:t/>
                </a:r>
                <a:r>
                  <a:rPr lang="fr-FR" sz="2000" dirty="0" err="1">
                    <a:latin typeface="Arial" charset="0"/>
                    <a:cs typeface="Arial" charset="0"/>
                  </a:rPr>
                  <a:t>can</a:t>
                </a:r>
                <a:r>
                  <a:rPr lang="fr-FR" sz="2000" dirty="0">
                    <a:latin typeface="Arial" charset="0"/>
                    <a:cs typeface="Arial" charset="0"/>
                  </a:rPr>
                  <a:t/>
                </a:r>
                <a:r>
                  <a:rPr lang="fr-FR" sz="2000" dirty="0" err="1">
                    <a:latin typeface="Arial" charset="0"/>
                    <a:cs typeface="Arial" charset="0"/>
                  </a:rPr>
                  <a:t>be</a:t>
                </a:r>
                <a:r>
                  <a:rPr lang="fr-FR" sz="2000" dirty="0">
                    <a:latin typeface="Arial" charset="0"/>
                    <a:cs typeface="Arial" charset="0"/>
                  </a:rPr>
                  <a:t/>
                </a:r>
                <a:r>
                  <a:rPr lang="fr-FR" sz="2000" dirty="0" err="1">
                    <a:latin typeface="Arial" charset="0"/>
                    <a:cs typeface="Arial" charset="0"/>
                  </a:rPr>
                  <a:t>written</a:t>
                </a:r>
                <a:r>
                  <a:rPr lang="fr-FR" sz="2000" dirty="0">
                    <a:latin typeface="Arial" charset="0"/>
                    <a:cs typeface="Arial" charset="0"/>
                  </a:rPr>
                  <a:t> in the </a:t>
                </a:r>
                <a:r>
                  <a:rPr lang="fr-FR" sz="2000" dirty="0" err="1">
                    <a:latin typeface="Arial" charset="0"/>
                    <a:cs typeface="Arial" charset="0"/>
                  </a:rPr>
                  <a:t>form</a:t>
                </a:r>
                <a:endParaRPr lang="fr-FR" sz="2000" dirty="0">
                  <a:latin typeface="Arial" charset="0"/>
                  <a:cs typeface="Arial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ctrlPr>
                            <a:rPr lang="fr-FR" sz="2000" i="1">
                              <a:latin typeface="Cambria Math"/>
                              <a:cs typeface="Arial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fr-FR" sz="2000" i="1">
                              <a:latin typeface="Cambria Math"/>
                              <a:cs typeface="Arial" charset="0"/>
                            </a:rPr>
                            <m:t>𝑘</m:t>
                          </m:r>
                          <m:r>
                            <a:rPr lang="fr-FR" sz="2000" i="1">
                              <a:latin typeface="Cambria Math"/>
                              <a:cs typeface="Arial" charset="0"/>
                            </a:rPr>
                            <m:t>=1 </m:t>
                          </m:r>
                        </m:sub>
                        <m:sup>
                          <m:r>
                            <a:rPr lang="fr-FR" sz="2000" i="1">
                              <a:latin typeface="Cambria Math"/>
                              <a:cs typeface="Arial" charset="0"/>
                            </a:rPr>
                            <m:t>∞</m:t>
                          </m:r>
                        </m:sup>
                        <m:e>
                          <m:sSub>
                            <m:sSubPr>
                              <m:ctrlPr>
                                <a:rPr lang="fr-FR" sz="2000" i="1">
                                  <a:latin typeface="Cambria Math"/>
                                  <a:cs typeface="Arial" charset="0"/>
                                </a:rPr>
                              </m:ctrlPr>
                            </m:sSubPr>
                            <m:e>
                              <m:r>
                                <a:rPr lang="fr-FR" sz="2000" i="1">
                                  <a:latin typeface="Cambria Math"/>
                                  <a:cs typeface="Arial" charset="0"/>
                                </a:rPr>
                                <m:t>𝑢</m:t>
                              </m:r>
                            </m:e>
                            <m:sub>
                              <m:r>
                                <a:rPr lang="fr-FR" sz="2000" i="1">
                                  <a:latin typeface="Cambria Math"/>
                                  <a:cs typeface="Arial" charset="0"/>
                                </a:rPr>
                                <m:t>𝑘</m:t>
                              </m:r>
                            </m:sub>
                          </m:sSub>
                        </m:e>
                      </m:nary>
                      <m:r>
                        <a:rPr lang="fr-FR" sz="2000" i="1">
                          <a:latin typeface="Cambria Math"/>
                          <a:cs typeface="Arial" charset="0"/>
                        </a:rPr>
                        <m:t>=</m:t>
                      </m:r>
                      <m:sSub>
                        <m:sSubPr>
                          <m:ctrlPr>
                            <a:rPr lang="fr-FR" sz="2000" i="1">
                              <a:latin typeface="Cambria Math"/>
                              <a:cs typeface="Arial" charset="0"/>
                            </a:rPr>
                          </m:ctrlPr>
                        </m:sSubPr>
                        <m:e>
                          <m:r>
                            <a:rPr lang="fr-FR" sz="2000" i="1">
                              <a:latin typeface="Cambria Math"/>
                              <a:cs typeface="Arial" charset="0"/>
                            </a:rPr>
                            <m:t>𝑢</m:t>
                          </m:r>
                        </m:e>
                        <m:sub>
                          <m:r>
                            <a:rPr lang="fr-FR" sz="2000" i="1">
                              <a:latin typeface="Cambria Math"/>
                              <a:cs typeface="Arial" charset="0"/>
                            </a:rPr>
                            <m:t>1</m:t>
                          </m:r>
                        </m:sub>
                      </m:sSub>
                      <m:r>
                        <a:rPr lang="fr-FR" sz="2000" i="1">
                          <a:latin typeface="Cambria Math"/>
                          <a:cs typeface="Arial" charset="0"/>
                        </a:rPr>
                        <m:t>+</m:t>
                      </m:r>
                      <m:sSub>
                        <m:sSubPr>
                          <m:ctrlPr>
                            <a:rPr lang="fr-FR" sz="2000" i="1">
                              <a:latin typeface="Cambria Math"/>
                              <a:cs typeface="Arial" charset="0"/>
                            </a:rPr>
                          </m:ctrlPr>
                        </m:sSubPr>
                        <m:e>
                          <m:r>
                            <a:rPr lang="fr-FR" sz="2000" i="1">
                              <a:latin typeface="Cambria Math"/>
                              <a:cs typeface="Arial" charset="0"/>
                            </a:rPr>
                            <m:t>𝑢</m:t>
                          </m:r>
                        </m:e>
                        <m:sub>
                          <m:r>
                            <a:rPr lang="fr-FR" sz="2000" i="1">
                              <a:latin typeface="Cambria Math"/>
                              <a:cs typeface="Arial" charset="0"/>
                            </a:rPr>
                            <m:t>2</m:t>
                          </m:r>
                        </m:sub>
                      </m:sSub>
                      <m:r>
                        <a:rPr lang="fr-FR" sz="2000" i="1">
                          <a:latin typeface="Cambria Math"/>
                          <a:cs typeface="Arial" charset="0"/>
                        </a:rPr>
                        <m:t>+</m:t>
                      </m:r>
                      <m:sSub>
                        <m:sSubPr>
                          <m:ctrlPr>
                            <a:rPr lang="fr-FR" sz="2000" i="1">
                              <a:latin typeface="Cambria Math"/>
                              <a:cs typeface="Arial" charset="0"/>
                            </a:rPr>
                          </m:ctrlPr>
                        </m:sSubPr>
                        <m:e>
                          <m:r>
                            <a:rPr lang="fr-FR" sz="2000" i="1">
                              <a:latin typeface="Cambria Math"/>
                              <a:cs typeface="Arial" charset="0"/>
                            </a:rPr>
                            <m:t>𝑢</m:t>
                          </m:r>
                        </m:e>
                        <m:sub>
                          <m:r>
                            <a:rPr lang="fr-FR" sz="2000" i="1">
                              <a:latin typeface="Cambria Math"/>
                              <a:cs typeface="Arial" charset="0"/>
                            </a:rPr>
                            <m:t>3</m:t>
                          </m:r>
                        </m:sub>
                      </m:sSub>
                      <m:r>
                        <a:rPr lang="fr-FR" sz="2000" i="1">
                          <a:latin typeface="Cambria Math"/>
                          <a:cs typeface="Arial" charset="0"/>
                        </a:rPr>
                        <m:t>+…+</m:t>
                      </m:r>
                      <m:sSub>
                        <m:sSubPr>
                          <m:ctrlPr>
                            <a:rPr lang="fr-FR" sz="2000" i="1">
                              <a:latin typeface="Cambria Math"/>
                              <a:cs typeface="Arial" charset="0"/>
                            </a:rPr>
                          </m:ctrlPr>
                        </m:sSubPr>
                        <m:e>
                          <m:r>
                            <a:rPr lang="fr-FR" sz="2000" i="1">
                              <a:latin typeface="Cambria Math"/>
                              <a:cs typeface="Arial" charset="0"/>
                            </a:rPr>
                            <m:t>𝑢</m:t>
                          </m:r>
                        </m:e>
                        <m:sub>
                          <m:r>
                            <a:rPr lang="fr-FR" sz="2000" i="1">
                              <a:latin typeface="Cambria Math"/>
                              <a:cs typeface="Arial" charset="0"/>
                            </a:rPr>
                            <m:t>𝑘</m:t>
                          </m:r>
                        </m:sub>
                      </m:sSub>
                      <m:r>
                        <a:rPr lang="fr-FR" sz="2000" i="1">
                          <a:latin typeface="Cambria Math"/>
                          <a:cs typeface="Arial" charset="0"/>
                        </a:rPr>
                        <m:t>+….</m:t>
                      </m:r>
                    </m:oMath>
                  </m:oMathPara>
                </a14:m>
                <a:endParaRPr lang="en-US" sz="2000" dirty="0"/>
              </a:p>
              <a:p>
                <a:pPr marL="0" indent="0">
                  <a:buNone/>
                </a:pPr>
                <a:r>
                  <a:rPr lang="en-US" sz="2000" dirty="0"/>
                  <a:t>The numbers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sz="2000" i="1">
                            <a:latin typeface="Cambria Math"/>
                          </a:rPr>
                        </m:ctrlPr>
                      </m:sSubPr>
                      <m:e>
                        <m:r>
                          <a:rPr lang="fr-FR" sz="2000" i="1">
                            <a:latin typeface="Cambria Math"/>
                          </a:rPr>
                          <m:t>𝑢</m:t>
                        </m:r>
                      </m:e>
                      <m:sub>
                        <m:r>
                          <a:rPr lang="fr-FR" sz="2000" i="1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fr-FR" sz="2000" i="1"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fr-FR" sz="2000" i="1">
                            <a:latin typeface="Cambria Math"/>
                          </a:rPr>
                        </m:ctrlPr>
                      </m:sSubPr>
                      <m:e>
                        <m:r>
                          <a:rPr lang="fr-FR" sz="2000" i="1">
                            <a:latin typeface="Cambria Math"/>
                          </a:rPr>
                          <m:t>𝑢</m:t>
                        </m:r>
                      </m:e>
                      <m:sub>
                        <m:r>
                          <a:rPr lang="fr-FR" sz="2000" i="1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fr-FR" sz="2000" i="1">
                        <a:latin typeface="Cambria Math"/>
                      </a:rPr>
                      <m:t>, </m:t>
                    </m:r>
                    <m:sSub>
                      <m:sSubPr>
                        <m:ctrlPr>
                          <a:rPr lang="fr-FR" sz="2000" i="1">
                            <a:latin typeface="Cambria Math"/>
                          </a:rPr>
                        </m:ctrlPr>
                      </m:sSubPr>
                      <m:e>
                        <m:r>
                          <a:rPr lang="fr-FR" sz="2000" i="1">
                            <a:latin typeface="Cambria Math"/>
                          </a:rPr>
                          <m:t>𝑢</m:t>
                        </m:r>
                      </m:e>
                      <m:sub>
                        <m:r>
                          <a:rPr lang="fr-FR" sz="2000" i="1">
                            <a:latin typeface="Cambria Math"/>
                          </a:rPr>
                          <m:t>3</m:t>
                        </m:r>
                      </m:sub>
                    </m:sSub>
                    <m:r>
                      <a:rPr lang="fr-FR" sz="2000" i="1">
                        <a:latin typeface="Cambria Math"/>
                      </a:rPr>
                      <m:t>, …, </m:t>
                    </m:r>
                  </m:oMath>
                </a14:m>
                <a:r>
                  <a:rPr lang="en-US" sz="2000" dirty="0"/>
                  <a:t>are called the terms of the series</a:t>
                </a:r>
                <a:endParaRPr lang="en-US" sz="2000" dirty="0">
                  <a:solidFill>
                    <a:srgbClr val="3333FF"/>
                  </a:solidFill>
                  <a:latin typeface="Arial" charset="0"/>
                  <a:cs typeface="Arial" charset="0"/>
                </a:endParaRPr>
              </a:p>
              <a:p>
                <a:pPr marL="0" lvl="1" indent="0" eaLnBrk="1" hangingPunct="1">
                  <a:buNone/>
                </a:pPr>
                <a:endParaRPr lang="en-US" sz="2000" dirty="0" smtClean="0">
                  <a:solidFill>
                    <a:srgbClr val="3333FF"/>
                  </a:solidFill>
                  <a:latin typeface="Arial" charset="0"/>
                  <a:cs typeface="Arial" charset="0"/>
                </a:endParaRPr>
              </a:p>
              <a:p>
                <a:pPr marL="0" lvl="1" indent="0" eaLnBrk="1" hangingPunct="1">
                  <a:buNone/>
                </a:pPr>
                <a:endParaRPr lang="en-US" sz="2000" dirty="0" smtClean="0">
                  <a:solidFill>
                    <a:srgbClr val="3333FF"/>
                  </a:solidFill>
                  <a:latin typeface="Arial" charset="0"/>
                  <a:cs typeface="Arial" charset="0"/>
                </a:endParaRPr>
              </a:p>
              <a:p>
                <a:pPr marL="0" lvl="1" indent="0" eaLnBrk="1" hangingPunct="1">
                  <a:buNone/>
                </a:pPr>
                <a:endParaRPr lang="en-US" sz="2000" dirty="0">
                  <a:solidFill>
                    <a:srgbClr val="3333FF"/>
                  </a:solidFill>
                  <a:latin typeface="Arial" charset="0"/>
                  <a:cs typeface="Arial" charset="0"/>
                </a:endParaRPr>
              </a:p>
              <a:p>
                <a:pPr marL="0" lvl="1" indent="0" eaLnBrk="1" hangingPunct="1">
                  <a:buNone/>
                </a:pPr>
                <a:endParaRPr lang="en-US" sz="2000" dirty="0" smtClean="0">
                  <a:latin typeface="Arial" charset="0"/>
                  <a:cs typeface="Arial" charset="0"/>
                </a:endParaRPr>
              </a:p>
            </p:txBody>
          </p:sp>
        </mc:Choice>
        <mc:Fallback>
          <p:sp>
            <p:nvSpPr>
              <p:cNvPr id="9" name="Rectangle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560" y="1484784"/>
                <a:ext cx="8064128" cy="4968552"/>
              </a:xfrm>
              <a:prstGeom prst="rect">
                <a:avLst/>
              </a:prstGeom>
              <a:blipFill rotWithShape="1">
                <a:blip r:embed="rId3"/>
                <a:stretch>
                  <a:fillRect l="-756" t="-491" r="-529" b="-55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615950" y="582960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Recalls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51921202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9" name="Rectangle 3"/>
              <p:cNvSpPr txBox="1">
                <a:spLocks noChangeArrowheads="1"/>
              </p:cNvSpPr>
              <p:nvPr/>
            </p:nvSpPr>
            <p:spPr>
              <a:xfrm>
                <a:off x="611560" y="1484784"/>
                <a:ext cx="8064128" cy="4968552"/>
              </a:xfrm>
              <a:prstGeom prst="rect">
                <a:avLst/>
              </a:prstGeom>
            </p:spPr>
            <p:txBody>
              <a:bodyPr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9pPr>
              </a:lstStyle>
              <a:p>
                <a:pPr marL="0" indent="0">
                  <a:buNone/>
                </a:pPr>
                <a:r>
                  <a:rPr lang="en-US" sz="2000" dirty="0" smtClean="0">
                    <a:solidFill>
                      <a:srgbClr val="3333FF"/>
                    </a:solidFill>
                    <a:latin typeface="Arial" charset="0"/>
                    <a:cs typeface="Arial" charset="0"/>
                  </a:rPr>
                  <a:t>Definition:</a:t>
                </a:r>
                <a:r>
                  <a:rPr lang="fr-FR" sz="2000" dirty="0">
                    <a:latin typeface="Arial" charset="0"/>
                    <a:cs typeface="Arial" charset="0"/>
                  </a:rPr>
                  <a:t/>
                </a:r>
                <a:r>
                  <a:rPr lang="fr-FR" sz="2000" dirty="0" smtClean="0">
                    <a:latin typeface="Arial" charset="0"/>
                    <a:cs typeface="Arial" charset="0"/>
                  </a:rPr>
                  <a:t>Let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sz="2000" b="0" i="1" smtClean="0">
                            <a:latin typeface="Cambria Math"/>
                            <a:cs typeface="Arial" charset="0"/>
                          </a:rPr>
                        </m:ctrlPr>
                      </m:sSubPr>
                      <m:e>
                        <m:r>
                          <a:rPr lang="fr-FR" sz="2000" b="0" i="1" smtClean="0">
                            <a:latin typeface="Cambria Math"/>
                            <a:cs typeface="Arial" charset="0"/>
                          </a:rPr>
                          <m:t>𝑠</m:t>
                        </m:r>
                      </m:e>
                      <m:sub>
                        <m:r>
                          <a:rPr lang="fr-FR" sz="2000" b="0" i="1" smtClean="0">
                            <a:latin typeface="Cambria Math"/>
                            <a:cs typeface="Arial" charset="0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fr-FR" sz="2000" dirty="0" smtClean="0">
                    <a:latin typeface="Arial" charset="0"/>
                    <a:cs typeface="Arial" charset="0"/>
                  </a:rPr>
                  <a:t/>
                </a:r>
                <a:r>
                  <a:rPr lang="fr-FR" sz="2000" dirty="0" err="1" smtClean="0">
                    <a:latin typeface="Arial" charset="0"/>
                    <a:cs typeface="Arial" charset="0"/>
                  </a:rPr>
                  <a:t>denote</a:t>
                </a:r>
                <a:r>
                  <a:rPr lang="fr-FR" sz="2000" dirty="0" smtClean="0">
                    <a:latin typeface="Arial" charset="0"/>
                    <a:cs typeface="Arial" charset="0"/>
                  </a:rPr>
                  <a:t> the </a:t>
                </a:r>
                <a:r>
                  <a:rPr lang="fr-FR" sz="2000" dirty="0" err="1" smtClean="0">
                    <a:latin typeface="Arial" charset="0"/>
                    <a:cs typeface="Arial" charset="0"/>
                  </a:rPr>
                  <a:t>sum</a:t>
                </a:r>
                <a:r>
                  <a:rPr lang="fr-FR" sz="2000" dirty="0" smtClean="0">
                    <a:latin typeface="Arial" charset="0"/>
                    <a:cs typeface="Arial" charset="0"/>
                  </a:rPr>
                  <a:t> of the initial </a:t>
                </a:r>
                <a:r>
                  <a:rPr lang="fr-FR" sz="2000" dirty="0" err="1" smtClean="0">
                    <a:latin typeface="Arial" charset="0"/>
                    <a:cs typeface="Arial" charset="0"/>
                  </a:rPr>
                  <a:t>terms</a:t>
                </a:r>
                <a:r>
                  <a:rPr lang="fr-FR" sz="2000" dirty="0" smtClean="0">
                    <a:latin typeface="Arial" charset="0"/>
                    <a:cs typeface="Arial" charset="0"/>
                  </a:rPr>
                  <a:t> of the </a:t>
                </a:r>
                <a:r>
                  <a:rPr lang="fr-FR" sz="2000" dirty="0" err="1" smtClean="0">
                    <a:latin typeface="Arial" charset="0"/>
                    <a:cs typeface="Arial" charset="0"/>
                  </a:rPr>
                  <a:t>series</a:t>
                </a:r>
                <a:r>
                  <a:rPr lang="fr-FR" sz="2000" dirty="0" smtClean="0">
                    <a:latin typeface="Arial" charset="0"/>
                    <a:cs typeface="Arial" charset="0"/>
                  </a:rPr>
                  <a:t> up to and </a:t>
                </a:r>
                <a:r>
                  <a:rPr lang="fr-FR" sz="2000" dirty="0" err="1" smtClean="0">
                    <a:latin typeface="Arial" charset="0"/>
                    <a:cs typeface="Arial" charset="0"/>
                  </a:rPr>
                  <a:t>including</a:t>
                </a:r>
                <a:r>
                  <a:rPr lang="fr-FR" sz="2000" dirty="0" smtClean="0">
                    <a:latin typeface="Arial" charset="0"/>
                    <a:cs typeface="Arial" charset="0"/>
                  </a:rPr>
                  <a:t> the </a:t>
                </a:r>
                <a:r>
                  <a:rPr lang="fr-FR" sz="2000" dirty="0" err="1" smtClean="0">
                    <a:latin typeface="Arial" charset="0"/>
                    <a:cs typeface="Arial" charset="0"/>
                  </a:rPr>
                  <a:t>term</a:t>
                </a:r>
                <a:r>
                  <a:rPr lang="fr-FR" sz="2000" dirty="0" smtClean="0">
                    <a:latin typeface="Arial" charset="0"/>
                    <a:cs typeface="Arial" charset="0"/>
                  </a:rPr>
                  <a:t/>
                </a:r>
                <a:r>
                  <a:rPr lang="fr-FR" sz="2000" dirty="0" err="1" smtClean="0">
                    <a:latin typeface="Arial" charset="0"/>
                    <a:cs typeface="Arial" charset="0"/>
                  </a:rPr>
                  <a:t>with</a:t>
                </a:r>
                <a:r>
                  <a:rPr lang="fr-FR" sz="2000" dirty="0" smtClean="0">
                    <a:latin typeface="Arial" charset="0"/>
                    <a:cs typeface="Arial" charset="0"/>
                  </a:rPr>
                  <a:t> index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𝑛</m:t>
                    </m:r>
                    <m:r>
                      <a:rPr lang="fr-FR" sz="2000" b="0" i="0" smtClean="0">
                        <a:latin typeface="Cambria Math"/>
                        <a:cs typeface="Arial" charset="0"/>
                      </a:rPr>
                      <m:t>, </m:t>
                    </m:r>
                    <m:r>
                      <m:rPr>
                        <m:sty m:val="p"/>
                      </m:rPr>
                      <a:rPr lang="fr-FR" sz="2000" b="0" i="0" smtClean="0">
                        <a:latin typeface="Cambria Math"/>
                        <a:cs typeface="Arial" charset="0"/>
                      </a:rPr>
                      <m:t>i</m:t>
                    </m:r>
                    <m:r>
                      <a:rPr lang="fr-FR" sz="2000" b="0" i="0" smtClean="0">
                        <a:latin typeface="Cambria Math"/>
                        <a:cs typeface="Arial" charset="0"/>
                      </a:rPr>
                      <m:t>.</m:t>
                    </m:r>
                    <m:r>
                      <m:rPr>
                        <m:sty m:val="p"/>
                      </m:rPr>
                      <a:rPr lang="fr-FR" sz="2000" b="0" i="0" smtClean="0">
                        <a:latin typeface="Cambria Math"/>
                        <a:cs typeface="Arial" charset="0"/>
                      </a:rPr>
                      <m:t>e</m:t>
                    </m:r>
                    <m:r>
                      <a:rPr lang="fr-FR" sz="2000" b="0" i="0" smtClean="0">
                        <a:latin typeface="Cambria Math"/>
                        <a:cs typeface="Arial" charset="0"/>
                      </a:rPr>
                      <m:t>.</m:t>
                    </m:r>
                  </m:oMath>
                </a14:m>
                <a:endParaRPr lang="fr-FR" sz="2000" dirty="0" smtClean="0">
                  <a:latin typeface="Arial" charset="0"/>
                  <a:cs typeface="Arial" charset="0"/>
                </a:endParaRPr>
              </a:p>
              <a:p>
                <a:pPr marL="0" indent="0">
                  <a:buNone/>
                </a:pPr>
                <a:endParaRPr lang="fr-FR" sz="2000" dirty="0">
                  <a:latin typeface="Arial" charset="0"/>
                  <a:cs typeface="Arial" charset="0"/>
                </a:endParaRPr>
              </a:p>
              <a:p>
                <a:pPr marL="0" indent="0">
                  <a:buNone/>
                </a:pPr>
                <a:endParaRPr lang="fr-FR" sz="2000" dirty="0" smtClean="0">
                  <a:latin typeface="Arial" charset="0"/>
                  <a:cs typeface="Arial" charset="0"/>
                </a:endParaRPr>
              </a:p>
              <a:p>
                <a:pPr marL="0" indent="0">
                  <a:buNone/>
                </a:pPr>
                <a:endParaRPr lang="fr-FR" sz="2000" dirty="0">
                  <a:latin typeface="Arial" charset="0"/>
                  <a:cs typeface="Arial" charset="0"/>
                </a:endParaRPr>
              </a:p>
              <a:p>
                <a:pPr marL="0" indent="0">
                  <a:buNone/>
                </a:pPr>
                <a:endParaRPr lang="fr-FR" sz="2000" dirty="0" smtClean="0">
                  <a:latin typeface="Arial" charset="0"/>
                  <a:cs typeface="Arial" charset="0"/>
                </a:endParaRPr>
              </a:p>
              <a:p>
                <a:pPr marL="0" indent="0">
                  <a:buNone/>
                </a:pPr>
                <a:endParaRPr lang="fr-FR" sz="2000" dirty="0">
                  <a:latin typeface="Arial" charset="0"/>
                  <a:cs typeface="Arial" charset="0"/>
                </a:endParaRPr>
              </a:p>
              <a:p>
                <a:pPr marL="0" indent="0">
                  <a:buNone/>
                </a:pPr>
                <a:endParaRPr lang="fr-FR" sz="2000" dirty="0" smtClean="0">
                  <a:latin typeface="Arial" charset="0"/>
                  <a:cs typeface="Arial" charset="0"/>
                </a:endParaRPr>
              </a:p>
              <a:p>
                <a:pPr marL="0" indent="0">
                  <a:buNone/>
                </a:pPr>
                <a:r>
                  <a:rPr lang="en-US" sz="2000" dirty="0" smtClean="0"/>
                  <a:t>The numbers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fr-FR" sz="2000" b="0" i="1" smtClean="0">
                            <a:latin typeface="Cambria Math"/>
                          </a:rPr>
                          <m:t>𝑠</m:t>
                        </m:r>
                      </m:e>
                      <m:sub>
                        <m:r>
                          <a:rPr lang="fr-FR" sz="2000" b="0" i="1" smtClean="0">
                            <a:latin typeface="Cambria Math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en-US" sz="2000" dirty="0" smtClean="0"/>
                  <a:t> are called the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fr-FR" sz="2000" b="0" i="1" smtClean="0">
                            <a:latin typeface="Cambria Math"/>
                          </a:rPr>
                          <m:t>𝑛</m:t>
                        </m:r>
                      </m:e>
                      <m:sup>
                        <m:r>
                          <a:rPr lang="fr-FR" sz="2000" b="0" i="1" smtClean="0">
                            <a:latin typeface="Cambria Math"/>
                          </a:rPr>
                          <m:t>𝑡h</m:t>
                        </m:r>
                      </m:sup>
                    </m:sSup>
                  </m:oMath>
                </a14:m>
                <a:r>
                  <a:rPr lang="en-US" sz="2000" dirty="0" smtClean="0"/>
                  <a:t/>
                </a:r>
                <a:r>
                  <a:rPr lang="en-US" sz="2000" dirty="0">
                    <a:solidFill>
                      <a:srgbClr val="3333FF"/>
                    </a:solidFill>
                    <a:latin typeface="Arial" charset="0"/>
                    <a:cs typeface="Arial" charset="0"/>
                  </a:rPr>
                  <a:t>partial sum </a:t>
                </a:r>
                <a:r>
                  <a:rPr lang="en-US" sz="2000" dirty="0" smtClean="0"/>
                  <a:t>of  the series and the sequence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fr-FR" sz="2000" b="0" i="1" smtClean="0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fr-FR" sz="2000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fr-FR" sz="2000" b="0" i="1" smtClean="0">
                                <a:latin typeface="Cambria Math"/>
                              </a:rPr>
                              <m:t>𝑠</m:t>
                            </m:r>
                          </m:e>
                          <m:sub>
                            <m:r>
                              <a:rPr lang="fr-FR" sz="2000" b="0" i="1" smtClean="0">
                                <a:latin typeface="Cambria Math"/>
                              </a:rPr>
                              <m:t>𝑛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2000" dirty="0" smtClean="0">
                    <a:solidFill>
                      <a:srgbClr val="3333FF"/>
                    </a:solidFill>
                    <a:latin typeface="Arial" charset="0"/>
                    <a:cs typeface="Arial" charset="0"/>
                  </a:rPr>
                  <a:t/>
                </a:r>
                <a:r>
                  <a:rPr lang="en-US" sz="2000" dirty="0" smtClean="0">
                    <a:latin typeface="Arial" charset="0"/>
                    <a:cs typeface="Arial" charset="0"/>
                  </a:rPr>
                  <a:t>is called the </a:t>
                </a:r>
                <a:r>
                  <a:rPr lang="en-US" sz="2000" dirty="0" smtClean="0">
                    <a:solidFill>
                      <a:srgbClr val="3333FF"/>
                    </a:solidFill>
                    <a:latin typeface="Arial" charset="0"/>
                    <a:cs typeface="Arial" charset="0"/>
                  </a:rPr>
                  <a:t>sequence of partial sums.</a:t>
                </a:r>
                <a:endParaRPr lang="en-US" sz="2000" dirty="0">
                  <a:solidFill>
                    <a:srgbClr val="3333FF"/>
                  </a:solidFill>
                  <a:latin typeface="Arial" charset="0"/>
                  <a:cs typeface="Arial" charset="0"/>
                </a:endParaRPr>
              </a:p>
              <a:p>
                <a:pPr marL="0" lvl="1" indent="0" eaLnBrk="1" hangingPunct="1">
                  <a:buNone/>
                </a:pPr>
                <a:endParaRPr lang="en-US" sz="2000" dirty="0" smtClean="0">
                  <a:latin typeface="Arial" charset="0"/>
                  <a:cs typeface="Arial" charset="0"/>
                </a:endParaRPr>
              </a:p>
            </p:txBody>
          </p:sp>
        </mc:Choice>
        <mc:Fallback>
          <p:sp>
            <p:nvSpPr>
              <p:cNvPr id="9" name="Rectangle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560" y="1484784"/>
                <a:ext cx="8064128" cy="4968552"/>
              </a:xfrm>
              <a:prstGeom prst="rect">
                <a:avLst/>
              </a:prstGeom>
              <a:blipFill rotWithShape="1">
                <a:blip r:embed="rId3"/>
                <a:stretch>
                  <a:fillRect l="-756" t="-491" r="-90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123728" y="2348880"/>
            <a:ext cx="4010061" cy="1992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615950" y="582960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Recalls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46600424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>
          <a:xfrm>
            <a:off x="611560" y="1484784"/>
            <a:ext cx="8424936" cy="4968552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lvl="1" indent="0" eaLnBrk="1" hangingPunct="1">
              <a:buNone/>
            </a:pPr>
            <a:r>
              <a:rPr lang="en-US" sz="2000" dirty="0" smtClean="0">
                <a:solidFill>
                  <a:srgbClr val="3333FF"/>
                </a:solidFill>
                <a:latin typeface="Arial" charset="0"/>
                <a:cs typeface="Arial" charset="0"/>
              </a:rPr>
              <a:t>Definition: </a:t>
            </a:r>
            <a:r>
              <a:rPr lang="en-US" sz="2000" dirty="0" smtClean="0">
                <a:latin typeface="Arial" charset="0"/>
                <a:cs typeface="Arial" charset="0"/>
              </a:rPr>
              <a:t>E</a:t>
            </a:r>
            <a:endParaRPr lang="en-US" sz="2000" dirty="0"/>
          </a:p>
          <a:p>
            <a:pPr marL="0" lvl="1" indent="0" eaLnBrk="1" hangingPunct="1">
              <a:buNone/>
            </a:pPr>
            <a:endParaRPr lang="en-US" sz="2000" dirty="0">
              <a:solidFill>
                <a:srgbClr val="3333FF"/>
              </a:solidFill>
              <a:latin typeface="Arial" charset="0"/>
              <a:cs typeface="Arial" charset="0"/>
            </a:endParaRPr>
          </a:p>
          <a:p>
            <a:pPr marL="0" lvl="1" indent="0" eaLnBrk="1" hangingPunct="1">
              <a:buNone/>
            </a:pPr>
            <a:endParaRPr lang="en-US" sz="2000" dirty="0" smtClean="0">
              <a:latin typeface="Arial" charset="0"/>
              <a:cs typeface="Arial" charset="0"/>
            </a:endParaRPr>
          </a:p>
        </p:txBody>
      </p:sp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3568" y="1412776"/>
            <a:ext cx="7889950" cy="29180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615950" y="582960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Recalls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10407482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11762" y="3068960"/>
            <a:ext cx="7200800" cy="21358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>
          <a:xfrm>
            <a:off x="611560" y="1484784"/>
            <a:ext cx="8424936" cy="4968552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dirty="0" smtClean="0">
                <a:solidFill>
                  <a:srgbClr val="3333FF"/>
                </a:solidFill>
                <a:latin typeface="Arial" charset="0"/>
                <a:cs typeface="Arial" charset="0"/>
              </a:rPr>
              <a:t>Geometric series: </a:t>
            </a:r>
            <a:r>
              <a:rPr lang="en-US" sz="2000" dirty="0" smtClean="0">
                <a:latin typeface="Arial" charset="0"/>
                <a:cs typeface="Arial" charset="0"/>
              </a:rPr>
              <a:t>A series of the form </a:t>
            </a:r>
            <a:endParaRPr lang="en-US" sz="2000" dirty="0">
              <a:latin typeface="Arial" charset="0"/>
              <a:cs typeface="Arial" charset="0"/>
            </a:endParaRPr>
          </a:p>
          <a:p>
            <a:pPr marL="0" lvl="1" indent="0" eaLnBrk="1" hangingPunct="1">
              <a:buNone/>
            </a:pPr>
            <a:r>
              <a:rPr lang="en-US" sz="2000" dirty="0" smtClean="0">
                <a:latin typeface="Arial" charset="0"/>
                <a:cs typeface="Arial" charset="0"/>
              </a:rPr>
              <a:t>                             …</a:t>
            </a:r>
          </a:p>
          <a:p>
            <a:pPr marL="0" lvl="1" indent="0" eaLnBrk="1" hangingPunct="1">
              <a:buNone/>
            </a:pPr>
            <a:endParaRPr lang="en-US" sz="2000" dirty="0">
              <a:latin typeface="Arial" charset="0"/>
              <a:cs typeface="Arial" charset="0"/>
            </a:endParaRPr>
          </a:p>
          <a:p>
            <a:pPr marL="0" lvl="1" indent="0" eaLnBrk="1" hangingPunct="1">
              <a:buNone/>
            </a:pPr>
            <a:r>
              <a:rPr lang="en-US" sz="2000" dirty="0" smtClean="0">
                <a:latin typeface="Arial" charset="0"/>
                <a:cs typeface="Arial" charset="0"/>
              </a:rPr>
              <a:t>is called the geometric series.</a:t>
            </a:r>
          </a:p>
          <a:p>
            <a:pPr marL="0" lvl="1" indent="0" eaLnBrk="1" hangingPunct="1">
              <a:buNone/>
            </a:pPr>
            <a:r>
              <a:rPr lang="en-US" sz="2000" dirty="0" smtClean="0">
                <a:solidFill>
                  <a:srgbClr val="3333FF"/>
                </a:solidFill>
                <a:latin typeface="Arial" charset="0"/>
                <a:cs typeface="Arial" charset="0"/>
              </a:rPr>
              <a:t>Theorem</a:t>
            </a:r>
          </a:p>
          <a:p>
            <a:pPr marL="0" lvl="1" indent="0" eaLnBrk="1" hangingPunct="1">
              <a:buNone/>
            </a:pPr>
            <a:endParaRPr lang="en-US" sz="2000" dirty="0">
              <a:solidFill>
                <a:srgbClr val="3333FF"/>
              </a:solidFill>
              <a:latin typeface="Arial" charset="0"/>
              <a:cs typeface="Arial" charset="0"/>
            </a:endParaRPr>
          </a:p>
          <a:p>
            <a:pPr marL="0" lvl="1" indent="0" eaLnBrk="1" hangingPunct="1">
              <a:buNone/>
            </a:pPr>
            <a:endParaRPr lang="en-US" sz="2000" dirty="0" smtClean="0">
              <a:solidFill>
                <a:srgbClr val="3333FF"/>
              </a:solidFill>
              <a:latin typeface="Arial" charset="0"/>
              <a:cs typeface="Arial" charset="0"/>
            </a:endParaRPr>
          </a:p>
          <a:p>
            <a:pPr marL="0" lvl="1" indent="0" eaLnBrk="1" hangingPunct="1">
              <a:buNone/>
            </a:pPr>
            <a:endParaRPr lang="en-US" sz="2000" dirty="0">
              <a:solidFill>
                <a:srgbClr val="3333FF"/>
              </a:solidFill>
              <a:latin typeface="Arial" charset="0"/>
              <a:cs typeface="Arial" charset="0"/>
            </a:endParaRPr>
          </a:p>
          <a:p>
            <a:pPr marL="0" lvl="1" indent="0" eaLnBrk="1" hangingPunct="1">
              <a:buNone/>
            </a:pPr>
            <a:endParaRPr lang="en-US" sz="2000" dirty="0" smtClean="0">
              <a:solidFill>
                <a:srgbClr val="3333FF"/>
              </a:solidFill>
              <a:latin typeface="Arial" charset="0"/>
              <a:cs typeface="Arial" charset="0"/>
            </a:endParaRPr>
          </a:p>
          <a:p>
            <a:pPr marL="0" lvl="1" indent="0" eaLnBrk="1" hangingPunct="1">
              <a:buNone/>
            </a:pPr>
            <a:endParaRPr lang="en-US" sz="2000" dirty="0">
              <a:solidFill>
                <a:srgbClr val="3333FF"/>
              </a:solidFill>
              <a:latin typeface="Arial" charset="0"/>
              <a:cs typeface="Arial" charset="0"/>
            </a:endParaRPr>
          </a:p>
          <a:p>
            <a:pPr marL="0" lvl="1" indent="0" eaLnBrk="1" hangingPunct="1">
              <a:buNone/>
            </a:pPr>
            <a:endParaRPr lang="en-US" sz="2000" dirty="0" smtClean="0">
              <a:solidFill>
                <a:srgbClr val="3333FF"/>
              </a:solidFill>
              <a:latin typeface="Arial" charset="0"/>
              <a:cs typeface="Arial" charset="0"/>
            </a:endParaRPr>
          </a:p>
          <a:p>
            <a:pPr marL="0" lvl="1" indent="0" eaLnBrk="1" hangingPunct="1">
              <a:buNone/>
            </a:pPr>
            <a:endParaRPr lang="fr-FR" sz="2000" dirty="0">
              <a:latin typeface="Arial" charset="0"/>
              <a:cs typeface="Arial" charset="0"/>
            </a:endParaRPr>
          </a:p>
          <a:p>
            <a:pPr marL="0" lvl="1" indent="0" eaLnBrk="1" hangingPunct="1">
              <a:buNone/>
            </a:pPr>
            <a:endParaRPr lang="en-US" sz="2000" dirty="0" smtClean="0">
              <a:latin typeface="Arial" charset="0"/>
              <a:cs typeface="Arial" charset="0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37035" y="1854441"/>
            <a:ext cx="5383238" cy="6546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Rectangle 2"/>
          <p:cNvSpPr>
            <a:spLocks noChangeArrowheads="1"/>
          </p:cNvSpPr>
          <p:nvPr/>
        </p:nvSpPr>
        <p:spPr bwMode="auto">
          <a:xfrm>
            <a:off x="615950" y="582960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Recalls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67814741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9" name="Rectangle 3"/>
              <p:cNvSpPr txBox="1">
                <a:spLocks noChangeArrowheads="1"/>
              </p:cNvSpPr>
              <p:nvPr/>
            </p:nvSpPr>
            <p:spPr>
              <a:xfrm>
                <a:off x="611560" y="1484784"/>
                <a:ext cx="8424936" cy="4968552"/>
              </a:xfrm>
              <a:prstGeom prst="rect">
                <a:avLst/>
              </a:prstGeom>
            </p:spPr>
            <p:txBody>
              <a:bodyPr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9pPr>
              </a:lstStyle>
              <a:p>
                <a:pPr marL="0" indent="0">
                  <a:buNone/>
                </a:pPr>
                <a:r>
                  <a:rPr lang="en-US" sz="2000" dirty="0" smtClean="0">
                    <a:solidFill>
                      <a:srgbClr val="3333FF"/>
                    </a:solidFill>
                    <a:latin typeface="Arial" charset="0"/>
                    <a:cs typeface="Arial" charset="0"/>
                  </a:rPr>
                  <a:t>Example: </a:t>
                </a:r>
                <a:r>
                  <a:rPr lang="en-US" sz="2000" dirty="0" smtClean="0">
                    <a:latin typeface="Arial" charset="0"/>
                    <a:cs typeface="Arial" charset="0"/>
                  </a:rPr>
                  <a:t>The series            converges if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fr-FR" sz="2000" b="0" i="1" smtClean="0">
                            <a:latin typeface="Cambria Math"/>
                            <a:cs typeface="Arial" charset="0"/>
                          </a:rPr>
                        </m:ctrlPr>
                      </m:dPr>
                      <m:e>
                        <m:r>
                          <a:rPr lang="fr-FR" sz="2000" b="0" i="1" smtClean="0">
                            <a:latin typeface="Cambria Math"/>
                            <a:cs typeface="Arial" charset="0"/>
                          </a:rPr>
                          <m:t>𝑥</m:t>
                        </m:r>
                      </m:e>
                    </m:d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&lt;1</m:t>
                    </m:r>
                  </m:oMath>
                </a14:m>
                <a:r>
                  <a:rPr lang="en-US" sz="2000" dirty="0" smtClean="0">
                    <a:latin typeface="Arial" charset="0"/>
                    <a:cs typeface="Arial" charset="0"/>
                  </a:rPr>
                  <a:t>. </a:t>
                </a:r>
              </a:p>
              <a:p>
                <a:pPr marL="0" indent="0">
                  <a:buNone/>
                </a:pPr>
                <a:endParaRPr lang="en-US" sz="2000" dirty="0">
                  <a:latin typeface="Arial" charset="0"/>
                  <a:cs typeface="Arial" charset="0"/>
                </a:endParaRPr>
              </a:p>
              <a:p>
                <a:pPr marL="0" indent="0">
                  <a:buNone/>
                </a:pPr>
                <a:r>
                  <a:rPr lang="en-US" sz="2000" dirty="0" smtClean="0">
                    <a:latin typeface="Arial" charset="0"/>
                    <a:cs typeface="Arial" charset="0"/>
                  </a:rPr>
                  <a:t>The expanded form of the series is</a:t>
                </a:r>
              </a:p>
              <a:p>
                <a:pPr marL="0" indent="0">
                  <a:buNone/>
                </a:pPr>
                <a:endParaRPr lang="en-US" sz="2000" dirty="0">
                  <a:latin typeface="Arial" charset="0"/>
                  <a:cs typeface="Arial" charset="0"/>
                </a:endParaRPr>
              </a:p>
              <a:p>
                <a:pPr marL="0" indent="0">
                  <a:buNone/>
                </a:pPr>
                <a:endParaRPr lang="en-US" sz="2000" dirty="0" smtClean="0">
                  <a:latin typeface="Arial" charset="0"/>
                  <a:cs typeface="Arial" charset="0"/>
                </a:endParaRPr>
              </a:p>
              <a:p>
                <a:pPr marL="0" indent="0">
                  <a:buNone/>
                </a:pPr>
                <a:r>
                  <a:rPr lang="en-US" sz="2000" dirty="0" smtClean="0">
                    <a:latin typeface="Arial" charset="0"/>
                    <a:cs typeface="Arial" charset="0"/>
                  </a:rPr>
                  <a:t>Since, it is a geometric series with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𝑎</m:t>
                    </m:r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=1, </m:t>
                    </m:r>
                  </m:oMath>
                </a14:m>
                <a:r>
                  <a:rPr lang="en-US" sz="2000" dirty="0" smtClean="0">
                    <a:latin typeface="Arial" charset="0"/>
                    <a:cs typeface="Arial" charset="0"/>
                  </a:rPr>
                  <a:t>it converges to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FR" sz="2000" b="0" i="1" smtClean="0">
                            <a:latin typeface="Cambria Math"/>
                            <a:cs typeface="Arial" charset="0"/>
                          </a:rPr>
                        </m:ctrlPr>
                      </m:fPr>
                      <m:num>
                        <m:r>
                          <a:rPr lang="fr-FR" sz="2000" b="0" i="1" smtClean="0">
                            <a:latin typeface="Cambria Math"/>
                            <a:cs typeface="Arial" charset="0"/>
                          </a:rPr>
                          <m:t>1</m:t>
                        </m:r>
                      </m:num>
                      <m:den>
                        <m:r>
                          <a:rPr lang="fr-FR" sz="2000" b="0" i="1" smtClean="0">
                            <a:latin typeface="Cambria Math"/>
                            <a:cs typeface="Arial" charset="0"/>
                          </a:rPr>
                          <m:t>1−</m:t>
                        </m:r>
                        <m:r>
                          <a:rPr lang="fr-FR" sz="2000" b="0" i="1" smtClean="0">
                            <a:latin typeface="Cambria Math"/>
                            <a:cs typeface="Arial" charset="0"/>
                          </a:rPr>
                          <m:t>𝑥</m:t>
                        </m:r>
                      </m:den>
                    </m:f>
                  </m:oMath>
                </a14:m>
                <a:r>
                  <a:rPr lang="en-US" sz="2000" dirty="0" smtClean="0">
                    <a:latin typeface="Arial" charset="0"/>
                    <a:cs typeface="Arial" charset="0"/>
                  </a:rPr>
                  <a:t/>
                </a:r>
                <a:r>
                  <a:rPr lang="fr-FR" sz="2000" dirty="0" smtClean="0">
                    <a:latin typeface="Arial" charset="0"/>
                    <a:cs typeface="Arial" charset="0"/>
                  </a:rPr>
                  <a:t>i.e. </a:t>
                </a:r>
                <a:endParaRPr lang="en-US" sz="2000" dirty="0">
                  <a:latin typeface="Arial" charset="0"/>
                  <a:cs typeface="Arial" charset="0"/>
                </a:endParaRPr>
              </a:p>
            </p:txBody>
          </p:sp>
        </mc:Choice>
        <mc:Fallback>
          <p:sp>
            <p:nvSpPr>
              <p:cNvPr id="9" name="Rectangle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560" y="1484784"/>
                <a:ext cx="8424936" cy="4968552"/>
              </a:xfrm>
              <a:prstGeom prst="rect">
                <a:avLst/>
              </a:prstGeom>
              <a:blipFill rotWithShape="1">
                <a:blip r:embed="rId3"/>
                <a:stretch>
                  <a:fillRect l="-724" t="-49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73811" y="1312546"/>
            <a:ext cx="662756" cy="7276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7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679501" y="2564904"/>
            <a:ext cx="3692699" cy="765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8" name="Picture 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19756" y="3920161"/>
            <a:ext cx="1338750" cy="6004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615950" y="582960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Recalls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0274998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1560" y="1340768"/>
            <a:ext cx="8424936" cy="26704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>
          <a:xfrm>
            <a:off x="611560" y="1484784"/>
            <a:ext cx="8424936" cy="4968552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dirty="0" smtClean="0">
                <a:solidFill>
                  <a:srgbClr val="3333FF"/>
                </a:solidFill>
                <a:latin typeface="Arial" charset="0"/>
                <a:cs typeface="Arial" charset="0"/>
              </a:rPr>
              <a:t>Definition: </a:t>
            </a:r>
            <a:r>
              <a:rPr lang="en-US" sz="2000" dirty="0" smtClean="0">
                <a:latin typeface="Arial" charset="0"/>
                <a:cs typeface="Arial" charset="0"/>
              </a:rPr>
              <a:t> </a:t>
            </a:r>
            <a:endParaRPr lang="en-US" sz="2000" dirty="0">
              <a:latin typeface="Arial" charset="0"/>
              <a:cs typeface="Arial" charset="0"/>
            </a:endParaRPr>
          </a:p>
          <a:p>
            <a:pPr marL="0" lvl="1" indent="0" eaLnBrk="1" hangingPunct="1">
              <a:buNone/>
            </a:pPr>
            <a:endParaRPr lang="fr-FR" sz="2000" dirty="0">
              <a:latin typeface="Arial" charset="0"/>
              <a:cs typeface="Arial" charset="0"/>
            </a:endParaRPr>
          </a:p>
          <a:p>
            <a:pPr marL="0" lvl="1" indent="0" eaLnBrk="1" hangingPunct="1">
              <a:buNone/>
            </a:pPr>
            <a:endParaRPr lang="en-US" sz="2000" dirty="0" smtClean="0">
              <a:latin typeface="Arial" charset="0"/>
              <a:cs typeface="Arial" charset="0"/>
            </a:endParaRPr>
          </a:p>
        </p:txBody>
      </p:sp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615950" y="582960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Recalls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10293354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15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Polynomial approximations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0" name="Rectangle 5"/>
              <p:cNvSpPr txBox="1">
                <a:spLocks noChangeArrowheads="1"/>
              </p:cNvSpPr>
              <p:nvPr/>
            </p:nvSpPr>
            <p:spPr>
              <a:xfrm>
                <a:off x="528637" y="1306513"/>
                <a:ext cx="8059738" cy="394295"/>
              </a:xfrm>
              <a:prstGeom prst="rect">
                <a:avLst/>
              </a:prstGeom>
            </p:spPr>
            <p:txBody>
              <a:bodyPr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9pPr>
              </a:lstStyle>
              <a:p>
                <a:pPr marL="0" indent="0" algn="just">
                  <a:buNone/>
                </a:pPr>
                <a:r>
                  <a:rPr lang="en-US" sz="2000" dirty="0" smtClean="0">
                    <a:latin typeface="+mj-lt"/>
                  </a:rPr>
                  <a:t>Local linear approximation: 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fr-FR" sz="2000" b="0" i="1" smtClean="0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fr-FR" sz="2000" i="1">
                        <a:latin typeface="Cambria Math"/>
                        <a:ea typeface="Cambria Math"/>
                      </a:rPr>
                      <m:t>≈</m:t>
                    </m:r>
                    <m:r>
                      <a:rPr lang="fr-FR" sz="2000" b="0" i="1" smtClean="0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fr-FR" sz="2000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fr-FR" sz="2000" b="0" i="1" smtClean="0">
                                <a:latin typeface="Cambria Math"/>
                              </a:rPr>
                              <m:t>𝑥</m:t>
                            </m:r>
                          </m:e>
                          <m:sub>
                            <m:r>
                              <a:rPr lang="fr-FR" sz="2000" b="0" i="1" smtClean="0">
                                <a:latin typeface="Cambria Math"/>
                              </a:rPr>
                              <m:t>0</m:t>
                            </m:r>
                          </m:sub>
                        </m:sSub>
                      </m:e>
                    </m:d>
                    <m:r>
                      <a:rPr lang="fr-FR" sz="2000" b="0" i="1" smtClean="0">
                        <a:latin typeface="Cambria Math"/>
                      </a:rPr>
                      <m:t>+</m:t>
                    </m:r>
                    <m:r>
                      <a:rPr lang="fr-FR" sz="2000" b="0" i="1" smtClean="0">
                        <a:latin typeface="Cambria Math"/>
                      </a:rPr>
                      <m:t>𝑓</m:t>
                    </m:r>
                    <m:r>
                      <a:rPr lang="fr-FR" sz="2000" b="0" i="1" smtClean="0">
                        <a:latin typeface="Cambria Math"/>
                      </a:rPr>
                      <m:t>′(</m:t>
                    </m:r>
                    <m:sSub>
                      <m:sSub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fr-FR" sz="2000" b="0" i="1" smtClean="0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fr-FR" sz="2000" b="0" i="1" smtClean="0"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fr-FR" sz="2000" b="0" i="1" smtClean="0">
                        <a:latin typeface="Cambria Math"/>
                      </a:rPr>
                      <m:t>)(</m:t>
                    </m:r>
                    <m:r>
                      <a:rPr lang="fr-FR" sz="2000" b="0" i="1" smtClean="0">
                        <a:latin typeface="Cambria Math"/>
                      </a:rPr>
                      <m:t>𝑥</m:t>
                    </m:r>
                    <m:r>
                      <a:rPr lang="fr-FR" sz="2000" b="0" i="1" smtClean="0">
                        <a:latin typeface="Cambria Math"/>
                      </a:rPr>
                      <m:t>−</m:t>
                    </m:r>
                    <m:sSub>
                      <m:sSub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fr-FR" sz="2000" b="0" i="1" smtClean="0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fr-FR" sz="2000" b="0" i="1" smtClean="0"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fr-FR" sz="2000" b="0" i="1" smtClean="0">
                        <a:latin typeface="Cambria Math"/>
                      </a:rPr>
                      <m:t>)</m:t>
                    </m:r>
                  </m:oMath>
                </a14:m>
                <a:endParaRPr lang="en-US" sz="2000" dirty="0" smtClean="0">
                  <a:latin typeface="+mj-lt"/>
                </a:endParaRPr>
              </a:p>
              <a:p>
                <a:pPr marL="0" indent="0" algn="just">
                  <a:buNone/>
                </a:pPr>
                <a:endParaRPr lang="en-US" sz="2000" dirty="0" smtClean="0">
                  <a:latin typeface="+mj-lt"/>
                </a:endParaRPr>
              </a:p>
            </p:txBody>
          </p:sp>
        </mc:Choice>
        <mc:Fallback>
          <p:sp>
            <p:nvSpPr>
              <p:cNvPr id="10" name="Rectangle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8637" y="1306513"/>
                <a:ext cx="8059738" cy="394295"/>
              </a:xfrm>
              <a:prstGeom prst="rect">
                <a:avLst/>
              </a:prstGeom>
              <a:blipFill rotWithShape="1">
                <a:blip r:embed="rId3"/>
                <a:stretch>
                  <a:fillRect l="-832" t="-6154" b="-12153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039657" y="1844824"/>
            <a:ext cx="3461406" cy="26690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mc:AlternateContent xmlns:mc="http://schemas.openxmlformats.org/markup-compatibility/2006">
        <mc:Choice xmlns:a14="http://schemas.microsoft.com/office/drawing/2010/main" xmlns="" Requires="a14">
          <p:sp>
            <p:nvSpPr>
              <p:cNvPr id="11" name="Rectangle 5"/>
              <p:cNvSpPr txBox="1">
                <a:spLocks noChangeArrowheads="1"/>
              </p:cNvSpPr>
              <p:nvPr/>
            </p:nvSpPr>
            <p:spPr>
              <a:xfrm>
                <a:off x="539552" y="1882577"/>
                <a:ext cx="4320480" cy="4642767"/>
              </a:xfrm>
              <a:prstGeom prst="rect">
                <a:avLst/>
              </a:prstGeom>
            </p:spPr>
            <p:txBody>
              <a:bodyPr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9pPr>
              </a:lstStyle>
              <a:p>
                <a:pPr marL="0" indent="0" algn="just">
                  <a:buNone/>
                </a:pPr>
                <a:r>
                  <a:rPr lang="en-US" sz="2000" dirty="0" smtClean="0">
                    <a:latin typeface="+mj-lt"/>
                  </a:rPr>
                  <a:t>The approximation polynomial:</a:t>
                </a:r>
              </a:p>
              <a:p>
                <a:pPr marL="0" indent="0" algn="just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000" b="0" i="1" smtClean="0">
                          <a:latin typeface="Cambria Math"/>
                        </a:rPr>
                        <m:t>𝑝</m:t>
                      </m:r>
                      <m:d>
                        <m:dPr>
                          <m:ctrlPr>
                            <a:rPr lang="fr-FR" sz="20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fr-FR" sz="2000" b="0" i="1" smtClean="0">
                              <a:latin typeface="Cambria Math"/>
                            </a:rPr>
                            <m:t>𝑥</m:t>
                          </m:r>
                        </m:e>
                      </m:d>
                      <m:r>
                        <a:rPr lang="fr-FR" sz="2000" b="0" i="1" smtClean="0">
                          <a:latin typeface="Cambria Math"/>
                        </a:rPr>
                        <m:t>=</m:t>
                      </m:r>
                      <m:r>
                        <a:rPr lang="fr-FR" sz="2000" b="0" i="1" smtClean="0">
                          <a:latin typeface="Cambria Math"/>
                        </a:rPr>
                        <m:t>𝑓</m:t>
                      </m:r>
                      <m:d>
                        <m:dPr>
                          <m:ctrlPr>
                            <a:rPr lang="fr-FR" sz="2000" b="0" i="1" smtClean="0">
                              <a:latin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fr-FR" sz="2000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fr-FR" sz="2000" b="0" i="1" smtClean="0">
                                  <a:latin typeface="Cambria Math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fr-FR" sz="2000" b="0" i="1" smtClean="0">
                                  <a:latin typeface="Cambria Math"/>
                                </a:rPr>
                                <m:t>0</m:t>
                              </m:r>
                            </m:sub>
                          </m:sSub>
                        </m:e>
                      </m:d>
                      <m:r>
                        <a:rPr lang="fr-FR" sz="2000" b="0" i="1" smtClean="0">
                          <a:latin typeface="Cambria Math"/>
                        </a:rPr>
                        <m:t>+</m:t>
                      </m:r>
                      <m:r>
                        <a:rPr lang="fr-FR" sz="2000" b="0" i="1" smtClean="0">
                          <a:latin typeface="Cambria Math"/>
                        </a:rPr>
                        <m:t>𝑓</m:t>
                      </m:r>
                      <m:r>
                        <a:rPr lang="fr-FR" sz="2000" b="0" i="1" smtClean="0">
                          <a:latin typeface="Cambria Math"/>
                        </a:rPr>
                        <m:t>′(</m:t>
                      </m:r>
                      <m:sSub>
                        <m:sSubPr>
                          <m:ctrlPr>
                            <a:rPr lang="fr-FR" sz="20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fr-FR" sz="2000" b="0" i="1" smtClean="0">
                              <a:latin typeface="Cambria Math"/>
                            </a:rPr>
                            <m:t>𝑥</m:t>
                          </m:r>
                        </m:e>
                        <m:sub>
                          <m:r>
                            <a:rPr lang="fr-FR" sz="2000" b="0" i="1" smtClean="0">
                              <a:latin typeface="Cambria Math"/>
                            </a:rPr>
                            <m:t>0</m:t>
                          </m:r>
                        </m:sub>
                      </m:sSub>
                      <m:r>
                        <a:rPr lang="fr-FR" sz="2000" b="0" i="1" smtClean="0">
                          <a:latin typeface="Cambria Math"/>
                        </a:rPr>
                        <m:t>)(</m:t>
                      </m:r>
                      <m:r>
                        <a:rPr lang="fr-FR" sz="2000" b="0" i="1" smtClean="0">
                          <a:latin typeface="Cambria Math"/>
                        </a:rPr>
                        <m:t>𝑥</m:t>
                      </m:r>
                      <m:r>
                        <a:rPr lang="fr-FR" sz="2000" b="0" i="1" smtClean="0">
                          <a:latin typeface="Cambria Math"/>
                        </a:rPr>
                        <m:t>−</m:t>
                      </m:r>
                      <m:sSub>
                        <m:sSubPr>
                          <m:ctrlPr>
                            <a:rPr lang="fr-FR" sz="20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fr-FR" sz="2000" b="0" i="1" smtClean="0">
                              <a:latin typeface="Cambria Math"/>
                            </a:rPr>
                            <m:t>𝑥</m:t>
                          </m:r>
                        </m:e>
                        <m:sub>
                          <m:r>
                            <a:rPr lang="fr-FR" sz="2000" b="0" i="1" smtClean="0">
                              <a:latin typeface="Cambria Math"/>
                            </a:rPr>
                            <m:t>0</m:t>
                          </m:r>
                        </m:sub>
                      </m:sSub>
                      <m:r>
                        <a:rPr lang="fr-FR" sz="2000" b="0" i="1" smtClean="0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US" sz="2000" dirty="0" smtClean="0">
                  <a:latin typeface="+mj-lt"/>
                </a:endParaRPr>
              </a:p>
              <a:p>
                <a:pPr marL="0" indent="0" algn="just">
                  <a:buNone/>
                </a:pPr>
                <a:r>
                  <a:rPr lang="en-US" sz="2000" dirty="0" smtClean="0">
                    <a:latin typeface="+mj-lt"/>
                  </a:rPr>
                  <a:t>is first degree polynomial with property: </a:t>
                </a:r>
              </a:p>
              <a:p>
                <a:pPr marL="0" indent="0" algn="just">
                  <a:buNone/>
                </a:pP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𝑝</m:t>
                    </m:r>
                    <m:d>
                      <m:d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fr-FR" sz="2000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fr-FR" sz="2000" b="0" i="1" smtClean="0">
                                <a:latin typeface="Cambria Math"/>
                              </a:rPr>
                              <m:t>𝑥</m:t>
                            </m:r>
                          </m:e>
                          <m:sub>
                            <m:r>
                              <a:rPr lang="fr-FR" sz="2000" b="0" i="1" smtClean="0">
                                <a:latin typeface="Cambria Math"/>
                              </a:rPr>
                              <m:t>0</m:t>
                            </m:r>
                          </m:sub>
                        </m:sSub>
                      </m:e>
                    </m:d>
                    <m:r>
                      <a:rPr lang="fr-FR" sz="2000" b="0" i="1" smtClean="0">
                        <a:latin typeface="Cambria Math"/>
                      </a:rPr>
                      <m:t>=</m:t>
                    </m:r>
                    <m:r>
                      <a:rPr lang="fr-FR" sz="2000" b="0" i="1" smtClean="0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fr-FR" sz="2000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fr-FR" sz="2000" b="0" i="1" smtClean="0">
                                <a:latin typeface="Cambria Math"/>
                              </a:rPr>
                              <m:t>𝑥</m:t>
                            </m:r>
                          </m:e>
                          <m:sub>
                            <m:r>
                              <a:rPr lang="fr-FR" sz="2000" b="0" i="1" smtClean="0">
                                <a:latin typeface="Cambria Math"/>
                              </a:rPr>
                              <m:t>0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2000" dirty="0" smtClean="0">
                    <a:latin typeface="+mj-lt"/>
                  </a:rPr>
                  <a:t> and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fr-FR" sz="2000" b="0" i="1" smtClean="0">
                            <a:latin typeface="Cambria Math"/>
                          </a:rPr>
                          <m:t>𝑝</m:t>
                        </m:r>
                      </m:e>
                      <m:sup>
                        <m:r>
                          <a:rPr lang="fr-FR" sz="2000" b="0" i="1" smtClean="0">
                            <a:latin typeface="Cambria Math"/>
                          </a:rPr>
                          <m:t>′</m:t>
                        </m:r>
                      </m:sup>
                    </m:sSup>
                    <m:d>
                      <m:d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fr-FR" sz="2000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fr-FR" sz="2000" b="0" i="1" smtClean="0">
                                <a:latin typeface="Cambria Math"/>
                              </a:rPr>
                              <m:t>𝑥</m:t>
                            </m:r>
                          </m:e>
                          <m:sub>
                            <m:r>
                              <a:rPr lang="fr-FR" sz="2000" b="0" i="1" smtClean="0">
                                <a:latin typeface="Cambria Math"/>
                              </a:rPr>
                              <m:t>0</m:t>
                            </m:r>
                          </m:sub>
                        </m:sSub>
                      </m:e>
                    </m:d>
                    <m:r>
                      <a:rPr lang="fr-FR" sz="2000" b="0" i="1" smtClean="0"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fr-FR" sz="2000" b="0" i="1" smtClean="0">
                            <a:latin typeface="Cambria Math"/>
                          </a:rPr>
                          <m:t>𝑓</m:t>
                        </m:r>
                      </m:e>
                      <m:sup>
                        <m:r>
                          <a:rPr lang="fr-FR" sz="2000" b="0" i="1" smtClean="0">
                            <a:latin typeface="Cambria Math"/>
                          </a:rPr>
                          <m:t>′</m:t>
                        </m:r>
                      </m:sup>
                    </m:sSup>
                    <m:d>
                      <m:d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fr-FR" sz="2000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fr-FR" sz="2000" b="0" i="1" smtClean="0">
                                <a:latin typeface="Cambria Math"/>
                              </a:rPr>
                              <m:t>𝑥</m:t>
                            </m:r>
                          </m:e>
                          <m:sub>
                            <m:r>
                              <a:rPr lang="fr-FR" sz="2000" b="0" i="1" smtClean="0">
                                <a:latin typeface="Cambria Math"/>
                              </a:rPr>
                              <m:t>0</m:t>
                            </m:r>
                          </m:sub>
                        </m:sSub>
                      </m:e>
                    </m:d>
                    <m:r>
                      <a:rPr lang="fr-FR" sz="2000" b="0" i="1" smtClean="0">
                        <a:latin typeface="Cambria Math"/>
                      </a:rPr>
                      <m:t>.</m:t>
                    </m:r>
                  </m:oMath>
                </a14:m>
                <a:endParaRPr lang="fr-FR" sz="2000" b="0" dirty="0" smtClean="0">
                  <a:latin typeface="+mj-lt"/>
                </a:endParaRPr>
              </a:p>
              <a:p>
                <a:pPr marL="0" indent="0" algn="just">
                  <a:buNone/>
                </a:pPr>
                <a:endParaRPr lang="en-US" sz="2000" dirty="0" smtClean="0">
                  <a:latin typeface="+mj-lt"/>
                </a:endParaRPr>
              </a:p>
              <a:p>
                <a:pPr marL="0" indent="0" algn="just">
                  <a:buNone/>
                </a:pPr>
                <a:r>
                  <a:rPr lang="en-US" sz="2000" dirty="0" smtClean="0">
                    <a:latin typeface="+mj-lt"/>
                  </a:rPr>
                  <a:t>If the curve has a pronounced bend the local linear approximation would not be appropriate. </a:t>
                </a:r>
              </a:p>
              <a:p>
                <a:pPr marL="0" indent="0" algn="just">
                  <a:buNone/>
                </a:pPr>
                <a:endParaRPr lang="en-US" sz="2000" dirty="0" smtClean="0">
                  <a:latin typeface="+mj-lt"/>
                </a:endParaRPr>
              </a:p>
            </p:txBody>
          </p:sp>
        </mc:Choice>
        <mc:Fallback>
          <p:sp>
            <p:nvSpPr>
              <p:cNvPr id="11" name="Rectangle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552" y="1882577"/>
                <a:ext cx="4320480" cy="4642767"/>
              </a:xfrm>
              <a:prstGeom prst="rect">
                <a:avLst/>
              </a:prstGeom>
              <a:blipFill rotWithShape="1">
                <a:blip r:embed="rId5"/>
                <a:stretch>
                  <a:fillRect l="-1554" t="-526" r="-324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354329776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1" name="Rectangle 5"/>
              <p:cNvSpPr txBox="1">
                <a:spLocks noChangeArrowheads="1"/>
              </p:cNvSpPr>
              <p:nvPr/>
            </p:nvSpPr>
            <p:spPr>
              <a:xfrm>
                <a:off x="539552" y="1450529"/>
                <a:ext cx="8352928" cy="4642767"/>
              </a:xfrm>
              <a:prstGeom prst="rect">
                <a:avLst/>
              </a:prstGeom>
            </p:spPr>
            <p:txBody>
              <a:bodyPr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9pPr>
              </a:lstStyle>
              <a:p>
                <a:pPr marL="0" indent="0" algn="just">
                  <a:buNone/>
                </a:pPr>
                <a:r>
                  <a:rPr lang="fr-FR" sz="2000" dirty="0" smtClean="0"/>
                  <a:t>For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sz="2000" i="1">
                            <a:latin typeface="Cambria Math"/>
                          </a:rPr>
                        </m:ctrlPr>
                      </m:sSubPr>
                      <m:e>
                        <m:r>
                          <a:rPr lang="fr-FR" sz="2000" i="1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fr-FR" sz="2000" i="1"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fr-FR" sz="2000" i="1">
                        <a:latin typeface="Cambria Math"/>
                      </a:rPr>
                      <m:t>=0,</m:t>
                    </m:r>
                  </m:oMath>
                </a14:m>
                <a:r>
                  <a:rPr lang="en-US" sz="2000" dirty="0"/>
                  <a:t> we try to find a local quadratic approximation of </a:t>
                </a:r>
                <a14:m>
                  <m:oMath xmlns:m="http://schemas.openxmlformats.org/officeDocument/2006/math">
                    <m:r>
                      <a:rPr lang="fr-FR" sz="2000" i="1">
                        <a:latin typeface="Cambria Math"/>
                      </a:rPr>
                      <m:t>𝑓</m:t>
                    </m:r>
                  </m:oMath>
                </a14:m>
                <a:r>
                  <a:rPr lang="en-US" sz="2000" dirty="0" smtClean="0"/>
                  <a:t> of the form </a:t>
                </a: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fr-FR" sz="2000" b="0" i="1" smtClean="0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fr-FR" sz="2000" b="0" i="1" smtClean="0">
                        <a:latin typeface="Cambria Math"/>
                      </a:rPr>
                      <m:t> </m:t>
                    </m:r>
                    <m:r>
                      <a:rPr lang="fr-FR" sz="2000" b="0" i="1" smtClean="0">
                        <a:latin typeface="Cambria Math"/>
                        <a:ea typeface="Cambria Math"/>
                      </a:rPr>
                      <m:t>≈</m:t>
                    </m:r>
                    <m:sSub>
                      <m:sSub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fr-FR" sz="2000" b="0" i="1" smtClean="0">
                            <a:latin typeface="Cambria Math"/>
                          </a:rPr>
                          <m:t>𝑐</m:t>
                        </m:r>
                      </m:e>
                      <m:sub>
                        <m:r>
                          <a:rPr lang="fr-FR" sz="2000" b="0" i="1" smtClean="0"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fr-FR" sz="2000" b="0" i="1" smtClean="0">
                        <a:latin typeface="Cambria Math"/>
                      </a:rPr>
                      <m:t>+</m:t>
                    </m:r>
                    <m:sSub>
                      <m:sSub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fr-FR" sz="2000" b="0" i="1" smtClean="0">
                            <a:latin typeface="Cambria Math"/>
                          </a:rPr>
                          <m:t>𝑐</m:t>
                        </m:r>
                      </m:e>
                      <m:sub>
                        <m:r>
                          <a:rPr lang="fr-FR" sz="2000" b="0" i="1" smtClean="0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fr-FR" sz="2000" b="0" i="1" smtClean="0">
                        <a:latin typeface="Cambria Math"/>
                      </a:rPr>
                      <m:t>𝑥</m:t>
                    </m:r>
                    <m:r>
                      <a:rPr lang="fr-FR" sz="2000" b="0" i="1" smtClean="0">
                        <a:latin typeface="Cambria Math"/>
                      </a:rPr>
                      <m:t>+</m:t>
                    </m:r>
                    <m:sSub>
                      <m:sSub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fr-FR" sz="2000" b="0" i="1" smtClean="0">
                            <a:latin typeface="Cambria Math"/>
                          </a:rPr>
                          <m:t>𝑐</m:t>
                        </m:r>
                      </m:e>
                      <m:sub>
                        <m:r>
                          <a:rPr lang="fr-FR" sz="2000" b="0" i="1" smtClean="0">
                            <a:latin typeface="Cambria Math"/>
                          </a:rPr>
                          <m:t>2</m:t>
                        </m:r>
                      </m:sub>
                    </m:sSub>
                    <m:sSup>
                      <m:sSup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fr-FR" sz="2000" b="0" i="1" smtClean="0"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lang="fr-FR" sz="2000" b="0" i="1" smtClean="0"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fr-FR" sz="2000" b="0" dirty="0" smtClean="0">
                    <a:latin typeface="+mj-lt"/>
                  </a:rPr>
                  <a:t>.</a:t>
                </a:r>
              </a:p>
              <a:p>
                <a:pPr marL="0" indent="0" algn="just">
                  <a:buNone/>
                </a:pPr>
                <a:endParaRPr lang="en-US" sz="2000" dirty="0" smtClean="0">
                  <a:latin typeface="+mj-lt"/>
                </a:endParaRPr>
              </a:p>
              <a:p>
                <a:pPr marL="0" indent="0" algn="just">
                  <a:buNone/>
                </a:pPr>
                <a:r>
                  <a:rPr lang="en-US" sz="2000" dirty="0" smtClean="0">
                    <a:latin typeface="+mj-lt"/>
                  </a:rPr>
                  <a:t>The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fr-FR" sz="2000" b="0" i="1" smtClean="0">
                            <a:latin typeface="Cambria Math"/>
                          </a:rPr>
                          <m:t>𝑐</m:t>
                        </m:r>
                      </m:e>
                      <m:sub>
                        <m:r>
                          <a:rPr lang="fr-FR" sz="2000" b="0" i="1" smtClean="0"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fr-FR" sz="2000" b="0" i="1" smtClean="0">
                        <a:latin typeface="Cambria Math"/>
                      </a:rPr>
                      <m:t>, </m:t>
                    </m:r>
                    <m:sSub>
                      <m:sSub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fr-FR" sz="2000" b="0" i="1" smtClean="0">
                            <a:latin typeface="Cambria Math"/>
                          </a:rPr>
                          <m:t>𝑐</m:t>
                        </m:r>
                      </m:e>
                      <m:sub>
                        <m:r>
                          <a:rPr lang="fr-FR" sz="2000" b="0" i="1" smtClean="0">
                            <a:latin typeface="Cambria Math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2000" dirty="0" smtClean="0">
                    <a:latin typeface="+mj-lt"/>
                  </a:rPr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fr-FR" sz="2000" b="0" i="1" smtClean="0">
                            <a:latin typeface="Cambria Math"/>
                          </a:rPr>
                          <m:t>𝑐</m:t>
                        </m:r>
                      </m:e>
                      <m:sub>
                        <m:r>
                          <a:rPr lang="fr-FR" sz="2000" b="0" i="1" smtClean="0">
                            <a:latin typeface="Cambria Math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2000" dirty="0" smtClean="0">
                    <a:latin typeface="+mj-lt"/>
                  </a:rPr>
                  <a:t> are to be chosen in such a way that the  approximation polynomial:  </a:t>
                </a:r>
                <a:endParaRPr lang="fr-FR" sz="2000" b="0" i="1" dirty="0" smtClean="0">
                  <a:latin typeface="Cambria Math"/>
                </a:endParaRP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fr-FR" sz="2000" b="0" i="1" smtClean="0">
                            <a:latin typeface="Cambria Math"/>
                          </a:rPr>
                          <m:t>𝑝</m:t>
                        </m:r>
                      </m:e>
                      <m:sub>
                        <m:r>
                          <a:rPr lang="fr-FR" sz="2000" b="0" i="1" smtClean="0">
                            <a:latin typeface="Cambria Math"/>
                          </a:rPr>
                          <m:t>2</m:t>
                        </m:r>
                      </m:sub>
                    </m:sSub>
                    <m:d>
                      <m:d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fr-FR" sz="2000" b="0" i="1" smtClean="0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fr-FR" sz="2000" b="0" i="1" smtClean="0">
                        <a:latin typeface="Cambria Math"/>
                      </a:rPr>
                      <m:t>=</m:t>
                    </m:r>
                  </m:oMath>
                </a14:m>
                <a:r>
                  <a:rPr lang="fr-FR" sz="2000" dirty="0"/>
                  <a:t/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sz="200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fr-FR" sz="2000" i="1" smtClean="0">
                            <a:latin typeface="Cambria Math"/>
                          </a:rPr>
                          <m:t>𝑐</m:t>
                        </m:r>
                      </m:e>
                      <m:sub>
                        <m:r>
                          <a:rPr lang="fr-FR" sz="2000" i="1"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fr-FR" sz="2000" i="1">
                        <a:latin typeface="Cambria Math"/>
                      </a:rPr>
                      <m:t>+</m:t>
                    </m:r>
                    <m:sSub>
                      <m:sSubPr>
                        <m:ctrlPr>
                          <a:rPr lang="fr-FR" sz="2000" i="1">
                            <a:latin typeface="Cambria Math"/>
                          </a:rPr>
                        </m:ctrlPr>
                      </m:sSubPr>
                      <m:e>
                        <m:r>
                          <a:rPr lang="fr-FR" sz="2000" i="1">
                            <a:latin typeface="Cambria Math"/>
                          </a:rPr>
                          <m:t>𝑐</m:t>
                        </m:r>
                      </m:e>
                      <m:sub>
                        <m:r>
                          <a:rPr lang="fr-FR" sz="2000" i="1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fr-FR" sz="2000" i="1">
                        <a:latin typeface="Cambria Math"/>
                      </a:rPr>
                      <m:t>𝑥</m:t>
                    </m:r>
                    <m:r>
                      <a:rPr lang="fr-FR" sz="2000" i="1">
                        <a:latin typeface="Cambria Math"/>
                      </a:rPr>
                      <m:t>+</m:t>
                    </m:r>
                    <m:sSub>
                      <m:sSubPr>
                        <m:ctrlPr>
                          <a:rPr lang="fr-FR" sz="2000" i="1">
                            <a:latin typeface="Cambria Math"/>
                          </a:rPr>
                        </m:ctrlPr>
                      </m:sSubPr>
                      <m:e>
                        <m:r>
                          <a:rPr lang="fr-FR" sz="2000" i="1">
                            <a:latin typeface="Cambria Math"/>
                          </a:rPr>
                          <m:t>𝑐</m:t>
                        </m:r>
                      </m:e>
                      <m:sub>
                        <m:r>
                          <a:rPr lang="fr-FR" sz="2000" i="1">
                            <a:latin typeface="Cambria Math"/>
                          </a:rPr>
                          <m:t>2</m:t>
                        </m:r>
                      </m:sub>
                    </m:sSub>
                    <m:sSup>
                      <m:sSupPr>
                        <m:ctrlPr>
                          <a:rPr lang="fr-FR" sz="2000" i="1">
                            <a:latin typeface="Cambria Math"/>
                          </a:rPr>
                        </m:ctrlPr>
                      </m:sSupPr>
                      <m:e>
                        <m:r>
                          <a:rPr lang="fr-FR" sz="2000" i="1"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lang="fr-FR" sz="2000" i="1"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endParaRPr lang="fr-FR" sz="2000" b="0" dirty="0" smtClean="0">
                  <a:latin typeface="+mj-lt"/>
                </a:endParaRPr>
              </a:p>
              <a:p>
                <a:pPr marL="0" indent="0" algn="just">
                  <a:buNone/>
                </a:pPr>
                <a:r>
                  <a:rPr lang="en-US" sz="2000" dirty="0" smtClean="0">
                    <a:latin typeface="+mj-lt"/>
                  </a:rPr>
                  <a:t>satisfies: </a:t>
                </a:r>
              </a:p>
              <a:p>
                <a:pPr marL="0" indent="0" algn="just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sz="20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fr-FR" sz="2000" b="0" i="1" smtClean="0">
                              <a:latin typeface="Cambria Math"/>
                            </a:rPr>
                            <m:t>𝑝</m:t>
                          </m:r>
                        </m:e>
                        <m:sub>
                          <m:r>
                            <a:rPr lang="fr-FR" sz="2000" b="0" i="1" smtClean="0">
                              <a:latin typeface="Cambria Math"/>
                            </a:rPr>
                            <m:t>2</m:t>
                          </m:r>
                        </m:sub>
                      </m:sSub>
                      <m:d>
                        <m:dPr>
                          <m:ctrlPr>
                            <a:rPr lang="fr-FR" sz="20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fr-FR" sz="2000" b="0" i="1" smtClean="0">
                              <a:latin typeface="Cambria Math"/>
                            </a:rPr>
                            <m:t>0</m:t>
                          </m:r>
                        </m:e>
                      </m:d>
                      <m:r>
                        <a:rPr lang="fr-FR" sz="2000" b="0" i="1" smtClean="0">
                          <a:latin typeface="Cambria Math"/>
                        </a:rPr>
                        <m:t>=</m:t>
                      </m:r>
                      <m:r>
                        <a:rPr lang="fr-FR" sz="2000" b="0" i="1" smtClean="0">
                          <a:latin typeface="Cambria Math"/>
                        </a:rPr>
                        <m:t>𝑓</m:t>
                      </m:r>
                      <m:d>
                        <m:dPr>
                          <m:ctrlPr>
                            <a:rPr lang="fr-FR" sz="20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fr-FR" sz="2000" b="0" i="1" smtClean="0">
                              <a:latin typeface="Cambria Math"/>
                            </a:rPr>
                            <m:t>0</m:t>
                          </m:r>
                        </m:e>
                      </m:d>
                      <m:r>
                        <a:rPr lang="fr-FR" sz="2000" b="0" i="0" smtClean="0">
                          <a:latin typeface="Cambria Math"/>
                        </a:rPr>
                        <m:t>,  </m:t>
                      </m:r>
                      <m:sSubSup>
                        <m:sSubSupPr>
                          <m:ctrlPr>
                            <a:rPr lang="fr-FR" sz="2000" b="0" i="1" smtClean="0">
                              <a:latin typeface="Cambria Math"/>
                            </a:rPr>
                          </m:ctrlPr>
                        </m:sSubSupPr>
                        <m:e>
                          <m:r>
                            <a:rPr lang="fr-FR" sz="2000" b="0" i="1" smtClean="0">
                              <a:latin typeface="Cambria Math"/>
                            </a:rPr>
                            <m:t>𝑝</m:t>
                          </m:r>
                        </m:e>
                        <m:sub>
                          <m:r>
                            <a:rPr lang="fr-FR" sz="2000" b="0" i="1" smtClean="0">
                              <a:latin typeface="Cambria Math"/>
                            </a:rPr>
                            <m:t>2</m:t>
                          </m:r>
                        </m:sub>
                        <m:sup>
                          <m:r>
                            <a:rPr lang="fr-FR" sz="2000" b="0" i="1" smtClean="0">
                              <a:latin typeface="Cambria Math"/>
                            </a:rPr>
                            <m:t>′</m:t>
                          </m:r>
                        </m:sup>
                      </m:sSubSup>
                      <m:d>
                        <m:dPr>
                          <m:ctrlPr>
                            <a:rPr lang="fr-FR" sz="20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fr-FR" sz="2000" b="0" i="1" smtClean="0">
                              <a:latin typeface="Cambria Math"/>
                            </a:rPr>
                            <m:t>0</m:t>
                          </m:r>
                        </m:e>
                      </m:d>
                      <m:r>
                        <a:rPr lang="fr-FR" sz="2000" b="0" i="1" smtClean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fr-FR" sz="2000" b="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fr-FR" sz="2000" b="0" i="1" smtClean="0">
                              <a:latin typeface="Cambria Math"/>
                            </a:rPr>
                            <m:t>𝑓</m:t>
                          </m:r>
                        </m:e>
                        <m:sup>
                          <m:r>
                            <a:rPr lang="fr-FR" sz="2000" b="0" i="1" smtClean="0">
                              <a:latin typeface="Cambria Math"/>
                            </a:rPr>
                            <m:t>′</m:t>
                          </m:r>
                        </m:sup>
                      </m:sSup>
                      <m:d>
                        <m:dPr>
                          <m:ctrlPr>
                            <a:rPr lang="fr-FR" sz="20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fr-FR" sz="2000" b="0" i="1" smtClean="0">
                              <a:latin typeface="Cambria Math"/>
                            </a:rPr>
                            <m:t>0</m:t>
                          </m:r>
                        </m:e>
                      </m:d>
                      <m:r>
                        <a:rPr lang="fr-FR" sz="2000" b="0" i="1" smtClean="0">
                          <a:latin typeface="Cambria Math"/>
                        </a:rPr>
                        <m:t>,    </m:t>
                      </m:r>
                      <m:sSubSup>
                        <m:sSubSupPr>
                          <m:ctrlPr>
                            <a:rPr lang="fr-FR" sz="2000" b="0" i="1" smtClean="0">
                              <a:latin typeface="Cambria Math"/>
                            </a:rPr>
                          </m:ctrlPr>
                        </m:sSubSupPr>
                        <m:e>
                          <m:r>
                            <a:rPr lang="fr-FR" sz="2000" b="0" i="1" smtClean="0">
                              <a:latin typeface="Cambria Math"/>
                            </a:rPr>
                            <m:t>𝑝</m:t>
                          </m:r>
                        </m:e>
                        <m:sub>
                          <m:r>
                            <a:rPr lang="fr-FR" sz="2000" b="0" i="1" smtClean="0">
                              <a:latin typeface="Cambria Math"/>
                            </a:rPr>
                            <m:t>2</m:t>
                          </m:r>
                        </m:sub>
                        <m:sup>
                          <m:r>
                            <a:rPr lang="fr-FR" sz="2000" b="0" i="1" smtClean="0">
                              <a:latin typeface="Cambria Math"/>
                            </a:rPr>
                            <m:t>′′</m:t>
                          </m:r>
                        </m:sup>
                      </m:sSubSup>
                      <m:d>
                        <m:dPr>
                          <m:ctrlPr>
                            <a:rPr lang="fr-FR" sz="20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fr-FR" sz="2000" b="0" i="1" smtClean="0">
                              <a:latin typeface="Cambria Math"/>
                            </a:rPr>
                            <m:t>0</m:t>
                          </m:r>
                        </m:e>
                      </m:d>
                      <m:r>
                        <a:rPr lang="fr-FR" sz="2000" b="0" i="1" smtClean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fr-FR" sz="2000" b="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fr-FR" sz="2000" b="0" i="1" smtClean="0">
                              <a:latin typeface="Cambria Math"/>
                            </a:rPr>
                            <m:t>𝑓</m:t>
                          </m:r>
                        </m:e>
                        <m:sup>
                          <m:r>
                            <a:rPr lang="fr-FR" sz="2000" b="0" i="1" smtClean="0">
                              <a:latin typeface="Cambria Math"/>
                            </a:rPr>
                            <m:t>′′</m:t>
                          </m:r>
                        </m:sup>
                      </m:sSup>
                      <m:d>
                        <m:dPr>
                          <m:ctrlPr>
                            <a:rPr lang="fr-FR" sz="20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fr-FR" sz="2000" b="0" i="1" smtClean="0">
                              <a:latin typeface="Cambria Math"/>
                            </a:rPr>
                            <m:t>0</m:t>
                          </m:r>
                        </m:e>
                      </m:d>
                      <m:r>
                        <a:rPr lang="fr-FR" sz="2000" b="0" i="1" smtClean="0">
                          <a:latin typeface="Cambria Math"/>
                        </a:rPr>
                        <m:t>.</m:t>
                      </m:r>
                    </m:oMath>
                  </m:oMathPara>
                </a14:m>
                <a:endParaRPr lang="fr-FR" sz="2000" b="0" dirty="0" smtClean="0">
                  <a:latin typeface="+mj-lt"/>
                </a:endParaRPr>
              </a:p>
              <a:p>
                <a:pPr marL="0" indent="0" algn="just">
                  <a:buNone/>
                </a:pPr>
                <a:endParaRPr lang="en-US" sz="2000" dirty="0" smtClean="0">
                  <a:latin typeface="+mj-lt"/>
                </a:endParaRPr>
              </a:p>
              <a:p>
                <a:pPr marL="0" indent="0" algn="just">
                  <a:buNone/>
                </a:pPr>
                <a:r>
                  <a:rPr lang="en-US" sz="2000" dirty="0" smtClean="0">
                    <a:latin typeface="+mj-lt"/>
                  </a:rPr>
                  <a:t>But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fr-FR" sz="2000" b="0" i="1" smtClean="0">
                            <a:latin typeface="Cambria Math"/>
                          </a:rPr>
                          <m:t>𝑝</m:t>
                        </m:r>
                      </m:e>
                      <m:sub>
                        <m:r>
                          <a:rPr lang="fr-FR" sz="2000" b="0" i="1" smtClean="0">
                            <a:latin typeface="Cambria Math"/>
                          </a:rPr>
                          <m:t>2</m:t>
                        </m:r>
                      </m:sub>
                    </m:sSub>
                    <m:d>
                      <m:d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fr-FR" sz="2000" b="0" i="1" smtClean="0">
                            <a:latin typeface="Cambria Math"/>
                          </a:rPr>
                          <m:t>0</m:t>
                        </m:r>
                      </m:e>
                    </m:d>
                    <m:r>
                      <a:rPr lang="fr-FR" sz="2000" b="0" i="1" smtClean="0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fr-FR" sz="2000" b="0" i="1" smtClean="0">
                            <a:latin typeface="Cambria Math"/>
                          </a:rPr>
                          <m:t>𝑐</m:t>
                        </m:r>
                      </m:e>
                      <m:sub>
                        <m:r>
                          <a:rPr lang="fr-FR" sz="2000" b="0" i="1" smtClean="0"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fr-FR" sz="2000" b="0" i="1" smtClean="0">
                        <a:latin typeface="Cambria Math"/>
                      </a:rPr>
                      <m:t>,    </m:t>
                    </m:r>
                    <m:sSubSup>
                      <m:sSubSup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sSubSupPr>
                      <m:e>
                        <m:r>
                          <a:rPr lang="fr-FR" sz="2000" b="0" i="1" smtClean="0">
                            <a:latin typeface="Cambria Math"/>
                          </a:rPr>
                          <m:t>𝑝</m:t>
                        </m:r>
                      </m:e>
                      <m:sub>
                        <m:r>
                          <a:rPr lang="fr-FR" sz="2000" b="0" i="1" smtClean="0">
                            <a:latin typeface="Cambria Math"/>
                          </a:rPr>
                          <m:t>2</m:t>
                        </m:r>
                      </m:sub>
                      <m:sup>
                        <m:r>
                          <a:rPr lang="fr-FR" sz="2000" b="0" i="1" smtClean="0">
                            <a:latin typeface="Cambria Math"/>
                          </a:rPr>
                          <m:t>′</m:t>
                        </m:r>
                      </m:sup>
                    </m:sSubSup>
                    <m:d>
                      <m:d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fr-FR" sz="2000" b="0" i="1" smtClean="0">
                            <a:latin typeface="Cambria Math"/>
                          </a:rPr>
                          <m:t>0</m:t>
                        </m:r>
                      </m:e>
                    </m:d>
                    <m:r>
                      <a:rPr lang="fr-FR" sz="2000" b="0" i="1" smtClean="0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fr-FR" sz="2000" b="0" i="1" smtClean="0">
                            <a:latin typeface="Cambria Math"/>
                          </a:rPr>
                          <m:t>𝑐</m:t>
                        </m:r>
                      </m:e>
                      <m:sub>
                        <m:r>
                          <a:rPr lang="fr-FR" sz="2000" b="0" i="1" smtClean="0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fr-FR" sz="2000" b="0" i="1" smtClean="0">
                        <a:latin typeface="Cambria Math"/>
                      </a:rPr>
                      <m:t>  </m:t>
                    </m:r>
                  </m:oMath>
                </a14:m>
                <a:r>
                  <a:rPr lang="en-US" sz="2000" dirty="0" smtClean="0">
                    <a:latin typeface="+mj-lt"/>
                  </a:rPr>
                  <a:t>and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sSubSupPr>
                      <m:e>
                        <m:r>
                          <a:rPr lang="fr-FR" sz="2000" b="0" i="1" smtClean="0">
                            <a:latin typeface="Cambria Math"/>
                          </a:rPr>
                          <m:t>𝑝</m:t>
                        </m:r>
                      </m:e>
                      <m:sub>
                        <m:r>
                          <a:rPr lang="fr-FR" sz="2000" b="0" i="1" smtClean="0">
                            <a:latin typeface="Cambria Math"/>
                          </a:rPr>
                          <m:t>2</m:t>
                        </m:r>
                      </m:sub>
                      <m:sup>
                        <m:r>
                          <a:rPr lang="fr-FR" sz="2000" b="0" i="1" smtClean="0">
                            <a:latin typeface="Cambria Math"/>
                          </a:rPr>
                          <m:t>′′</m:t>
                        </m:r>
                      </m:sup>
                    </m:sSubSup>
                    <m:d>
                      <m:d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fr-FR" sz="2000" b="0" i="1" smtClean="0">
                            <a:latin typeface="Cambria Math"/>
                          </a:rPr>
                          <m:t>0</m:t>
                        </m:r>
                      </m:e>
                    </m:d>
                    <m:r>
                      <a:rPr lang="fr-FR" sz="2000" b="0" i="1" smtClean="0">
                        <a:latin typeface="Cambria Math"/>
                      </a:rPr>
                      <m:t>=2</m:t>
                    </m:r>
                    <m:sSub>
                      <m:sSub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fr-FR" sz="2000" b="0" i="1" smtClean="0">
                            <a:latin typeface="Cambria Math"/>
                          </a:rPr>
                          <m:t>𝑐</m:t>
                        </m:r>
                      </m:e>
                      <m:sub>
                        <m:r>
                          <a:rPr lang="fr-FR" sz="2000" b="0" i="1" smtClean="0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fr-FR" sz="2000" b="0" i="1" smtClean="0">
                        <a:latin typeface="Cambria Math"/>
                      </a:rPr>
                      <m:t>. </m:t>
                    </m:r>
                  </m:oMath>
                </a14:m>
                <a:endParaRPr lang="fr-FR" sz="2000" b="0" dirty="0" smtClean="0">
                  <a:latin typeface="+mj-lt"/>
                </a:endParaRPr>
              </a:p>
              <a:p>
                <a:pPr marL="0" indent="0" algn="just">
                  <a:buNone/>
                </a:pPr>
                <a:endParaRPr lang="en-US" sz="2000" dirty="0">
                  <a:latin typeface="+mj-lt"/>
                </a:endParaRPr>
              </a:p>
              <a:p>
                <a:pPr marL="0" indent="0" algn="just">
                  <a:buNone/>
                </a:pPr>
                <a:r>
                  <a:rPr lang="en-US" sz="2000" dirty="0" smtClean="0">
                    <a:latin typeface="+mj-lt"/>
                  </a:rPr>
                  <a:t>Therefore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fr-FR" sz="2000" b="0" i="1" smtClean="0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fr-FR" sz="2000" b="0" i="1" smtClean="0">
                        <a:latin typeface="Cambria Math"/>
                      </a:rPr>
                      <m:t>=</m:t>
                    </m:r>
                    <m:r>
                      <a:rPr lang="fr-FR" sz="2000" b="0" i="1" smtClean="0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fr-FR" sz="2000" b="0" i="1" smtClean="0">
                            <a:latin typeface="Cambria Math"/>
                          </a:rPr>
                          <m:t>0</m:t>
                        </m:r>
                      </m:e>
                    </m:d>
                    <m:r>
                      <a:rPr lang="fr-FR" sz="2000" b="0" i="1" smtClean="0">
                        <a:latin typeface="Cambria Math"/>
                      </a:rPr>
                      <m:t>+</m:t>
                    </m:r>
                    <m:sSup>
                      <m:sSup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fr-FR" sz="2000" b="0" i="1" smtClean="0">
                            <a:latin typeface="Cambria Math"/>
                          </a:rPr>
                          <m:t>𝑓</m:t>
                        </m:r>
                      </m:e>
                      <m:sup>
                        <m:r>
                          <a:rPr lang="fr-FR" sz="2000" b="0" i="1" smtClean="0">
                            <a:latin typeface="Cambria Math"/>
                          </a:rPr>
                          <m:t>′</m:t>
                        </m:r>
                      </m:sup>
                    </m:sSup>
                    <m:d>
                      <m:d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fr-FR" sz="2000" b="0" i="1" smtClean="0">
                            <a:latin typeface="Cambria Math"/>
                          </a:rPr>
                          <m:t>0</m:t>
                        </m:r>
                      </m:e>
                    </m:d>
                    <m:r>
                      <a:rPr lang="fr-FR" sz="2000" b="0" i="1" smtClean="0">
                        <a:latin typeface="Cambria Math"/>
                      </a:rPr>
                      <m:t>𝑥</m:t>
                    </m:r>
                    <m:r>
                      <a:rPr lang="fr-FR" sz="2000" b="0" i="1" smtClean="0">
                        <a:latin typeface="Cambria Math"/>
                      </a:rPr>
                      <m:t>+</m:t>
                    </m:r>
                    <m:f>
                      <m:f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fr-FR" sz="2000" b="0" i="1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fr-FR" sz="2000" b="0" i="1" smtClean="0">
                                <a:latin typeface="Cambria Math"/>
                              </a:rPr>
                              <m:t>𝑓</m:t>
                            </m:r>
                          </m:e>
                          <m:sup>
                            <m:r>
                              <a:rPr lang="fr-FR" sz="2000" b="0" i="1" smtClean="0">
                                <a:latin typeface="Cambria Math"/>
                              </a:rPr>
                              <m:t>′′</m:t>
                            </m:r>
                          </m:sup>
                        </m:sSup>
                        <m:d>
                          <m:dPr>
                            <m:ctrlPr>
                              <a:rPr lang="fr-FR" sz="2000" b="0" i="1" smtClean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fr-FR" sz="2000" b="0" i="1" smtClean="0">
                                <a:latin typeface="Cambria Math"/>
                              </a:rPr>
                              <m:t>0</m:t>
                            </m:r>
                          </m:e>
                        </m:d>
                        <m:sSup>
                          <m:sSupPr>
                            <m:ctrlPr>
                              <a:rPr lang="fr-FR" sz="2000" b="0" i="1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fr-FR" sz="2000" b="0" i="1" smtClean="0">
                                <a:latin typeface="Cambria Math"/>
                              </a:rPr>
                              <m:t>𝑥</m:t>
                            </m:r>
                          </m:e>
                          <m:sup>
                            <m:r>
                              <a:rPr lang="fr-FR" sz="2000" b="0" i="1" smtClean="0">
                                <a:latin typeface="Cambria Math"/>
                              </a:rPr>
                              <m:t>2</m:t>
                            </m:r>
                          </m:sup>
                        </m:sSup>
                      </m:num>
                      <m:den>
                        <m:r>
                          <a:rPr lang="fr-FR" sz="2000" b="0" i="1" smtClean="0">
                            <a:latin typeface="Cambria Math"/>
                          </a:rPr>
                          <m:t>2</m:t>
                        </m:r>
                      </m:den>
                    </m:f>
                    <m:r>
                      <a:rPr lang="fr-FR" sz="2000" b="0" i="1" smtClean="0">
                        <a:latin typeface="Cambria Math"/>
                      </a:rPr>
                      <m:t>.</m:t>
                    </m:r>
                  </m:oMath>
                </a14:m>
                <a:endParaRPr lang="en-US" sz="2000" dirty="0" smtClean="0">
                  <a:latin typeface="+mj-lt"/>
                </a:endParaRPr>
              </a:p>
            </p:txBody>
          </p:sp>
        </mc:Choice>
        <mc:Fallback>
          <p:sp>
            <p:nvSpPr>
              <p:cNvPr id="11" name="Rectangle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552" y="1450529"/>
                <a:ext cx="8352928" cy="4642767"/>
              </a:xfrm>
              <a:prstGeom prst="rect">
                <a:avLst/>
              </a:prstGeom>
              <a:blipFill rotWithShape="1">
                <a:blip r:embed="rId3"/>
                <a:stretch>
                  <a:fillRect l="-803" t="-525" r="-15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Polynomial approximations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07578872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1" name="Rectangle 5"/>
              <p:cNvSpPr txBox="1">
                <a:spLocks noChangeArrowheads="1"/>
              </p:cNvSpPr>
              <p:nvPr/>
            </p:nvSpPr>
            <p:spPr>
              <a:xfrm>
                <a:off x="539552" y="1450529"/>
                <a:ext cx="8352928" cy="4642767"/>
              </a:xfrm>
              <a:prstGeom prst="rect">
                <a:avLst/>
              </a:prstGeom>
            </p:spPr>
            <p:txBody>
              <a:bodyPr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9pPr>
              </a:lstStyle>
              <a:p>
                <a:pPr marL="0" indent="0" algn="just">
                  <a:buNone/>
                </a:pPr>
                <a:r>
                  <a:rPr lang="fr-FR" sz="2000" dirty="0" smtClean="0">
                    <a:solidFill>
                      <a:srgbClr val="3333FF"/>
                    </a:solidFill>
                    <a:latin typeface="Arial" charset="0"/>
                    <a:cs typeface="Arial" charset="0"/>
                  </a:rPr>
                  <a:t>Problem</a:t>
                </a:r>
                <a:r>
                  <a:rPr lang="fr-FR" sz="2000" dirty="0">
                    <a:solidFill>
                      <a:srgbClr val="3333FF"/>
                    </a:solidFill>
                    <a:latin typeface="Arial" charset="0"/>
                    <a:cs typeface="Arial" charset="0"/>
                  </a:rPr>
                  <a:t>:</a:t>
                </a:r>
                <a:r>
                  <a:rPr lang="en-US" sz="2000" dirty="0">
                    <a:solidFill>
                      <a:srgbClr val="3333FF"/>
                    </a:solidFill>
                    <a:latin typeface="Arial" charset="0"/>
                    <a:cs typeface="Arial" charset="0"/>
                  </a:rPr>
                  <a:t/>
                </a:r>
                <a:r>
                  <a:rPr lang="fr-FR" sz="2000" dirty="0" err="1" smtClean="0"/>
                  <a:t>Given</a:t>
                </a:r>
                <a:r>
                  <a:rPr lang="fr-FR" sz="2000" dirty="0" smtClean="0"/>
                  <a:t> a </a:t>
                </a:r>
                <a:r>
                  <a:rPr lang="fr-FR" sz="2000" dirty="0" err="1" smtClean="0"/>
                  <a:t>function</a:t>
                </a:r>
                <a:r>
                  <a:rPr lang="fr-FR" sz="2000" dirty="0" smtClean="0"/>
                  <a:t/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fr-FR" sz="2000" b="0" i="1" smtClean="0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fr-FR" sz="2000" b="0" i="0" smtClean="0">
                        <a:latin typeface="Cambria Math"/>
                      </a:rPr>
                      <m:t>, </m:t>
                    </m:r>
                  </m:oMath>
                </a14:m>
                <a:r>
                  <a:rPr lang="en-US" sz="2000" dirty="0" smtClean="0"/>
                  <a:t/>
                </a:r>
                <a14:m>
                  <m:oMath xmlns:m="http://schemas.openxmlformats.org/officeDocument/2006/math">
                    <m:r>
                      <a:rPr lang="fr-FR" sz="2000" b="0" i="1" dirty="0" smtClean="0">
                        <a:latin typeface="Cambria Math"/>
                      </a:rPr>
                      <m:t>𝑛</m:t>
                    </m:r>
                  </m:oMath>
                </a14:m>
                <a:r>
                  <a:rPr lang="en-US" sz="2000" dirty="0" smtClean="0"/>
                  <a:t> times differentiable, find a polynomial of degree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𝑛</m:t>
                    </m:r>
                  </m:oMath>
                </a14:m>
                <a:r>
                  <a:rPr lang="en-US" sz="2000" dirty="0" smtClean="0"/>
                  <a:t> of the form </a:t>
                </a: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sz="2000" b="0" i="1" smtClean="0">
                              <a:solidFill>
                                <a:srgbClr val="C00000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fr-FR" sz="2000" b="0" i="1" smtClean="0">
                              <a:solidFill>
                                <a:srgbClr val="C00000"/>
                              </a:solidFill>
                              <a:latin typeface="Cambria Math"/>
                            </a:rPr>
                            <m:t>𝑝</m:t>
                          </m:r>
                        </m:e>
                        <m:sub>
                          <m:r>
                            <a:rPr lang="fr-FR" sz="2000" b="0" i="1" smtClean="0">
                              <a:solidFill>
                                <a:srgbClr val="C00000"/>
                              </a:solidFill>
                              <a:latin typeface="Cambria Math"/>
                            </a:rPr>
                            <m:t>𝑛</m:t>
                          </m:r>
                        </m:sub>
                      </m:sSub>
                      <m:d>
                        <m:dPr>
                          <m:ctrlPr>
                            <a:rPr lang="fr-FR" sz="2000" b="0" i="1" smtClean="0">
                              <a:solidFill>
                                <a:srgbClr val="C00000"/>
                              </a:solidFill>
                              <a:latin typeface="Cambria Math"/>
                            </a:rPr>
                          </m:ctrlPr>
                        </m:dPr>
                        <m:e>
                          <m:r>
                            <a:rPr lang="fr-FR" sz="2000" b="0" i="1" smtClean="0">
                              <a:solidFill>
                                <a:srgbClr val="C00000"/>
                              </a:solidFill>
                              <a:latin typeface="Cambria Math"/>
                            </a:rPr>
                            <m:t>𝑥</m:t>
                          </m:r>
                        </m:e>
                      </m:d>
                      <m:r>
                        <a:rPr lang="fr-FR" sz="2000" b="0" i="1" smtClean="0">
                          <a:solidFill>
                            <a:srgbClr val="C00000"/>
                          </a:solidFill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fr-FR" sz="2000" b="0" i="1" smtClean="0">
                              <a:solidFill>
                                <a:srgbClr val="C00000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fr-FR" sz="2000" b="0" i="1" smtClean="0">
                              <a:solidFill>
                                <a:srgbClr val="C00000"/>
                              </a:solidFill>
                              <a:latin typeface="Cambria Math"/>
                            </a:rPr>
                            <m:t>𝑐</m:t>
                          </m:r>
                        </m:e>
                        <m:sub>
                          <m:r>
                            <a:rPr lang="fr-FR" sz="2000" b="0" i="1" smtClean="0">
                              <a:solidFill>
                                <a:srgbClr val="C00000"/>
                              </a:solidFill>
                              <a:latin typeface="Cambria Math"/>
                            </a:rPr>
                            <m:t>0</m:t>
                          </m:r>
                        </m:sub>
                      </m:sSub>
                      <m:r>
                        <a:rPr lang="fr-FR" sz="2000" b="0" i="1" smtClean="0">
                          <a:solidFill>
                            <a:srgbClr val="C00000"/>
                          </a:solidFill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lang="fr-FR" sz="2000" b="0" i="1" smtClean="0">
                              <a:solidFill>
                                <a:srgbClr val="C00000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fr-FR" sz="2000" b="0" i="1" smtClean="0">
                              <a:solidFill>
                                <a:srgbClr val="C00000"/>
                              </a:solidFill>
                              <a:latin typeface="Cambria Math"/>
                            </a:rPr>
                            <m:t>𝑐</m:t>
                          </m:r>
                        </m:e>
                        <m:sub>
                          <m:r>
                            <a:rPr lang="fr-FR" sz="2000" b="0" i="1" smtClean="0">
                              <a:solidFill>
                                <a:srgbClr val="C00000"/>
                              </a:solidFill>
                              <a:latin typeface="Cambria Math"/>
                            </a:rPr>
                            <m:t>1</m:t>
                          </m:r>
                        </m:sub>
                      </m:sSub>
                      <m:r>
                        <a:rPr lang="fr-FR" sz="2000" b="0" i="1" smtClean="0">
                          <a:solidFill>
                            <a:srgbClr val="C00000"/>
                          </a:solidFill>
                          <a:latin typeface="Cambria Math"/>
                        </a:rPr>
                        <m:t>𝑥</m:t>
                      </m:r>
                      <m:r>
                        <a:rPr lang="fr-FR" sz="2000" b="0" i="1" smtClean="0">
                          <a:solidFill>
                            <a:srgbClr val="C00000"/>
                          </a:solidFill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lang="fr-FR" sz="2000" b="0" i="1" smtClean="0">
                              <a:solidFill>
                                <a:srgbClr val="C00000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fr-FR" sz="2000" b="0" i="1" smtClean="0">
                              <a:solidFill>
                                <a:srgbClr val="C00000"/>
                              </a:solidFill>
                              <a:latin typeface="Cambria Math"/>
                            </a:rPr>
                            <m:t>𝑐</m:t>
                          </m:r>
                        </m:e>
                        <m:sub>
                          <m:r>
                            <a:rPr lang="fr-FR" sz="2000" b="0" i="1" smtClean="0">
                              <a:solidFill>
                                <a:srgbClr val="C00000"/>
                              </a:solidFill>
                              <a:latin typeface="Cambria Math"/>
                            </a:rPr>
                            <m:t>2</m:t>
                          </m:r>
                        </m:sub>
                      </m:sSub>
                      <m:sSup>
                        <m:sSupPr>
                          <m:ctrlPr>
                            <a:rPr lang="fr-FR" sz="2000" b="0" i="1" smtClean="0">
                              <a:solidFill>
                                <a:srgbClr val="C00000"/>
                              </a:solidFill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fr-FR" sz="2000" b="0" i="1" smtClean="0">
                              <a:solidFill>
                                <a:srgbClr val="C00000"/>
                              </a:solidFill>
                              <a:latin typeface="Cambria Math"/>
                            </a:rPr>
                            <m:t>𝑥</m:t>
                          </m:r>
                        </m:e>
                        <m:sup>
                          <m:r>
                            <a:rPr lang="fr-FR" sz="2000" b="0" i="1" smtClean="0">
                              <a:solidFill>
                                <a:srgbClr val="C00000"/>
                              </a:solidFill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fr-FR" sz="2000" b="0" i="1" smtClean="0">
                          <a:solidFill>
                            <a:srgbClr val="C00000"/>
                          </a:solidFill>
                          <a:latin typeface="Cambria Math"/>
                        </a:rPr>
                        <m:t>+…+</m:t>
                      </m:r>
                      <m:sSub>
                        <m:sSubPr>
                          <m:ctrlPr>
                            <a:rPr lang="fr-FR" sz="2000" b="0" i="1" smtClean="0">
                              <a:solidFill>
                                <a:srgbClr val="C00000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fr-FR" sz="2000" b="0" i="1" smtClean="0">
                              <a:solidFill>
                                <a:srgbClr val="C00000"/>
                              </a:solidFill>
                              <a:latin typeface="Cambria Math"/>
                            </a:rPr>
                            <m:t>𝑐</m:t>
                          </m:r>
                        </m:e>
                        <m:sub>
                          <m:r>
                            <a:rPr lang="fr-FR" sz="2000" b="0" i="1" smtClean="0">
                              <a:solidFill>
                                <a:srgbClr val="C00000"/>
                              </a:solidFill>
                              <a:latin typeface="Cambria Math"/>
                            </a:rPr>
                            <m:t>𝑛</m:t>
                          </m:r>
                        </m:sub>
                      </m:sSub>
                      <m:sSup>
                        <m:sSupPr>
                          <m:ctrlPr>
                            <a:rPr lang="fr-FR" sz="2000" b="0" i="1" smtClean="0">
                              <a:solidFill>
                                <a:srgbClr val="C00000"/>
                              </a:solidFill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fr-FR" sz="2000" b="0" i="1" smtClean="0">
                              <a:solidFill>
                                <a:srgbClr val="C00000"/>
                              </a:solidFill>
                              <a:latin typeface="Cambria Math"/>
                            </a:rPr>
                            <m:t>𝑥</m:t>
                          </m:r>
                        </m:e>
                        <m:sup>
                          <m:r>
                            <a:rPr lang="fr-FR" sz="2000" b="0" i="1" smtClean="0">
                              <a:solidFill>
                                <a:srgbClr val="C00000"/>
                              </a:solidFill>
                              <a:latin typeface="Cambria Math"/>
                            </a:rPr>
                            <m:t>𝑛</m:t>
                          </m:r>
                        </m:sup>
                      </m:sSup>
                    </m:oMath>
                  </m:oMathPara>
                </a14:m>
                <a:endParaRPr lang="fr-FR" sz="2000" b="0" dirty="0" smtClean="0">
                  <a:solidFill>
                    <a:srgbClr val="C00000"/>
                  </a:solidFill>
                  <a:latin typeface="+mj-lt"/>
                </a:endParaRPr>
              </a:p>
              <a:p>
                <a:pPr marL="0" indent="0" algn="just">
                  <a:buNone/>
                </a:pPr>
                <a:r>
                  <a:rPr lang="en-US" sz="2000" dirty="0" smtClean="0">
                    <a:latin typeface="+mj-lt"/>
                  </a:rPr>
                  <a:t>with property: </a:t>
                </a:r>
              </a:p>
              <a:p>
                <a:pPr marL="0" indent="0" algn="just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sz="2000" b="0" i="1" smtClean="0">
                              <a:solidFill>
                                <a:srgbClr val="C00000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fr-FR" sz="2000" b="0" i="1" smtClean="0">
                              <a:solidFill>
                                <a:srgbClr val="C00000"/>
                              </a:solidFill>
                              <a:latin typeface="Cambria Math"/>
                            </a:rPr>
                            <m:t>𝑝</m:t>
                          </m:r>
                        </m:e>
                        <m:sub>
                          <m:r>
                            <a:rPr lang="fr-FR" sz="2000" b="0" i="1" smtClean="0">
                              <a:solidFill>
                                <a:srgbClr val="C00000"/>
                              </a:solidFill>
                              <a:latin typeface="Cambria Math"/>
                            </a:rPr>
                            <m:t>𝑛</m:t>
                          </m:r>
                        </m:sub>
                      </m:sSub>
                      <m:d>
                        <m:dPr>
                          <m:ctrlPr>
                            <a:rPr lang="fr-FR" sz="2000" b="0" i="1" smtClean="0">
                              <a:solidFill>
                                <a:srgbClr val="C00000"/>
                              </a:solidFill>
                              <a:latin typeface="Cambria Math"/>
                            </a:rPr>
                          </m:ctrlPr>
                        </m:dPr>
                        <m:e>
                          <m:r>
                            <a:rPr lang="fr-FR" sz="2000" b="0" i="1" smtClean="0">
                              <a:solidFill>
                                <a:srgbClr val="C00000"/>
                              </a:solidFill>
                              <a:latin typeface="Cambria Math"/>
                            </a:rPr>
                            <m:t>0</m:t>
                          </m:r>
                        </m:e>
                      </m:d>
                      <m:r>
                        <a:rPr lang="fr-FR" sz="2000" b="0" i="1" smtClean="0">
                          <a:solidFill>
                            <a:srgbClr val="C00000"/>
                          </a:solidFill>
                          <a:latin typeface="Cambria Math"/>
                        </a:rPr>
                        <m:t>=</m:t>
                      </m:r>
                      <m:r>
                        <a:rPr lang="fr-FR" sz="2000" b="0" i="1" smtClean="0">
                          <a:solidFill>
                            <a:srgbClr val="C00000"/>
                          </a:solidFill>
                          <a:latin typeface="Cambria Math"/>
                        </a:rPr>
                        <m:t>𝑓</m:t>
                      </m:r>
                      <m:d>
                        <m:dPr>
                          <m:ctrlPr>
                            <a:rPr lang="fr-FR" sz="2000" b="0" i="1" smtClean="0">
                              <a:solidFill>
                                <a:srgbClr val="C00000"/>
                              </a:solidFill>
                              <a:latin typeface="Cambria Math"/>
                            </a:rPr>
                          </m:ctrlPr>
                        </m:dPr>
                        <m:e>
                          <m:r>
                            <a:rPr lang="fr-FR" sz="2000" b="0" i="1" smtClean="0">
                              <a:solidFill>
                                <a:srgbClr val="C00000"/>
                              </a:solidFill>
                              <a:latin typeface="Cambria Math"/>
                            </a:rPr>
                            <m:t>0</m:t>
                          </m:r>
                        </m:e>
                      </m:d>
                      <m:r>
                        <a:rPr lang="fr-FR" sz="2000" b="0" i="0" smtClean="0">
                          <a:solidFill>
                            <a:srgbClr val="C00000"/>
                          </a:solidFill>
                          <a:latin typeface="Cambria Math"/>
                        </a:rPr>
                        <m:t>, </m:t>
                      </m:r>
                      <m:r>
                        <a:rPr lang="fr-FR" sz="2000" b="0" i="0" smtClean="0">
                          <a:solidFill>
                            <a:srgbClr val="C00000"/>
                          </a:solidFill>
                          <a:latin typeface="Cambria Math"/>
                        </a:rPr>
                        <m:t> </m:t>
                      </m:r>
                      <m:sSubSup>
                        <m:sSubSupPr>
                          <m:ctrlPr>
                            <a:rPr lang="fr-FR" sz="2000" b="0" i="1" smtClean="0">
                              <a:solidFill>
                                <a:srgbClr val="C00000"/>
                              </a:solidFill>
                              <a:latin typeface="Cambria Math"/>
                            </a:rPr>
                          </m:ctrlPr>
                        </m:sSubSupPr>
                        <m:e>
                          <m:r>
                            <a:rPr lang="fr-FR" sz="2000" b="0" i="1" smtClean="0">
                              <a:solidFill>
                                <a:srgbClr val="C00000"/>
                              </a:solidFill>
                              <a:latin typeface="Cambria Math"/>
                            </a:rPr>
                            <m:t>𝑝</m:t>
                          </m:r>
                        </m:e>
                        <m:sub>
                          <m:r>
                            <a:rPr lang="fr-FR" sz="2000" b="0" i="1" smtClean="0">
                              <a:solidFill>
                                <a:srgbClr val="C00000"/>
                              </a:solidFill>
                              <a:latin typeface="Cambria Math"/>
                            </a:rPr>
                            <m:t>𝑛</m:t>
                          </m:r>
                        </m:sub>
                        <m:sup>
                          <m:r>
                            <a:rPr lang="fr-FR" sz="2000" b="0" i="1" smtClean="0">
                              <a:solidFill>
                                <a:srgbClr val="C00000"/>
                              </a:solidFill>
                              <a:latin typeface="Cambria Math"/>
                            </a:rPr>
                            <m:t>′</m:t>
                          </m:r>
                        </m:sup>
                      </m:sSubSup>
                      <m:d>
                        <m:dPr>
                          <m:ctrlPr>
                            <a:rPr lang="fr-FR" sz="2000" b="0" i="1" smtClean="0">
                              <a:solidFill>
                                <a:srgbClr val="C00000"/>
                              </a:solidFill>
                              <a:latin typeface="Cambria Math"/>
                            </a:rPr>
                          </m:ctrlPr>
                        </m:dPr>
                        <m:e>
                          <m:r>
                            <a:rPr lang="fr-FR" sz="2000" b="0" i="1" smtClean="0">
                              <a:solidFill>
                                <a:srgbClr val="C00000"/>
                              </a:solidFill>
                              <a:latin typeface="Cambria Math"/>
                            </a:rPr>
                            <m:t>0</m:t>
                          </m:r>
                        </m:e>
                      </m:d>
                      <m:r>
                        <a:rPr lang="fr-FR" sz="2000" b="0" i="1" smtClean="0">
                          <a:solidFill>
                            <a:srgbClr val="C00000"/>
                          </a:solidFill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fr-FR" sz="2000" b="0" i="1" smtClean="0">
                              <a:solidFill>
                                <a:srgbClr val="C00000"/>
                              </a:solidFill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fr-FR" sz="2000" b="0" i="1" smtClean="0">
                              <a:solidFill>
                                <a:srgbClr val="C00000"/>
                              </a:solidFill>
                              <a:latin typeface="Cambria Math"/>
                            </a:rPr>
                            <m:t>𝑓</m:t>
                          </m:r>
                        </m:e>
                        <m:sup>
                          <m:r>
                            <a:rPr lang="fr-FR" sz="2000" b="0" i="1" smtClean="0">
                              <a:solidFill>
                                <a:srgbClr val="C00000"/>
                              </a:solidFill>
                              <a:latin typeface="Cambria Math"/>
                            </a:rPr>
                            <m:t>′</m:t>
                          </m:r>
                        </m:sup>
                      </m:sSup>
                      <m:d>
                        <m:dPr>
                          <m:ctrlPr>
                            <a:rPr lang="fr-FR" sz="2000" b="0" i="1" smtClean="0">
                              <a:solidFill>
                                <a:srgbClr val="C00000"/>
                              </a:solidFill>
                              <a:latin typeface="Cambria Math"/>
                            </a:rPr>
                          </m:ctrlPr>
                        </m:dPr>
                        <m:e>
                          <m:r>
                            <a:rPr lang="fr-FR" sz="2000" b="0" i="1" smtClean="0">
                              <a:solidFill>
                                <a:srgbClr val="C00000"/>
                              </a:solidFill>
                              <a:latin typeface="Cambria Math"/>
                            </a:rPr>
                            <m:t>0</m:t>
                          </m:r>
                        </m:e>
                      </m:d>
                      <m:r>
                        <a:rPr lang="fr-FR" sz="2000" b="0" i="1" smtClean="0">
                          <a:solidFill>
                            <a:srgbClr val="C00000"/>
                          </a:solidFill>
                          <a:latin typeface="Cambria Math"/>
                        </a:rPr>
                        <m:t>,</m:t>
                      </m:r>
                      <m:r>
                        <a:rPr lang="fr-FR" sz="2000" b="0" i="1" smtClean="0">
                          <a:solidFill>
                            <a:srgbClr val="C00000"/>
                          </a:solidFill>
                          <a:latin typeface="Cambria Math"/>
                        </a:rPr>
                        <m:t>  </m:t>
                      </m:r>
                      <m:sSubSup>
                        <m:sSubSupPr>
                          <m:ctrlPr>
                            <a:rPr lang="fr-FR" sz="2000" b="0" i="1" smtClean="0">
                              <a:solidFill>
                                <a:srgbClr val="C00000"/>
                              </a:solidFill>
                              <a:latin typeface="Cambria Math"/>
                            </a:rPr>
                          </m:ctrlPr>
                        </m:sSubSupPr>
                        <m:e>
                          <m:r>
                            <a:rPr lang="fr-FR" sz="2000" b="0" i="1" smtClean="0">
                              <a:solidFill>
                                <a:srgbClr val="C00000"/>
                              </a:solidFill>
                              <a:latin typeface="Cambria Math"/>
                            </a:rPr>
                            <m:t>𝑝</m:t>
                          </m:r>
                        </m:e>
                        <m:sub>
                          <m:r>
                            <a:rPr lang="fr-FR" sz="2000" b="0" i="1" smtClean="0">
                              <a:solidFill>
                                <a:srgbClr val="C00000"/>
                              </a:solidFill>
                              <a:latin typeface="Cambria Math"/>
                            </a:rPr>
                            <m:t>𝑛</m:t>
                          </m:r>
                        </m:sub>
                        <m:sup>
                          <m:r>
                            <a:rPr lang="fr-FR" sz="2000" b="0" i="1" smtClean="0">
                              <a:solidFill>
                                <a:srgbClr val="C00000"/>
                              </a:solidFill>
                              <a:latin typeface="Cambria Math"/>
                            </a:rPr>
                            <m:t>′′</m:t>
                          </m:r>
                        </m:sup>
                      </m:sSubSup>
                      <m:d>
                        <m:dPr>
                          <m:ctrlPr>
                            <a:rPr lang="fr-FR" sz="2000" b="0" i="1" smtClean="0">
                              <a:solidFill>
                                <a:srgbClr val="C00000"/>
                              </a:solidFill>
                              <a:latin typeface="Cambria Math"/>
                            </a:rPr>
                          </m:ctrlPr>
                        </m:dPr>
                        <m:e>
                          <m:r>
                            <a:rPr lang="fr-FR" sz="2000" b="0" i="1" smtClean="0">
                              <a:solidFill>
                                <a:srgbClr val="C00000"/>
                              </a:solidFill>
                              <a:latin typeface="Cambria Math"/>
                            </a:rPr>
                            <m:t>0</m:t>
                          </m:r>
                        </m:e>
                      </m:d>
                      <m:r>
                        <a:rPr lang="fr-FR" sz="2000" b="0" i="1" smtClean="0">
                          <a:solidFill>
                            <a:srgbClr val="C00000"/>
                          </a:solidFill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fr-FR" sz="2000" b="0" i="1" smtClean="0">
                              <a:solidFill>
                                <a:srgbClr val="C00000"/>
                              </a:solidFill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fr-FR" sz="2000" b="0" i="1" smtClean="0">
                              <a:solidFill>
                                <a:srgbClr val="C00000"/>
                              </a:solidFill>
                              <a:latin typeface="Cambria Math"/>
                            </a:rPr>
                            <m:t>𝑓</m:t>
                          </m:r>
                        </m:e>
                        <m:sup>
                          <m:r>
                            <a:rPr lang="fr-FR" sz="2000" b="0" i="1" smtClean="0">
                              <a:solidFill>
                                <a:srgbClr val="C00000"/>
                              </a:solidFill>
                              <a:latin typeface="Cambria Math"/>
                            </a:rPr>
                            <m:t>′′</m:t>
                          </m:r>
                        </m:sup>
                      </m:sSup>
                      <m:d>
                        <m:dPr>
                          <m:ctrlPr>
                            <a:rPr lang="fr-FR" sz="2000" b="0" i="1" smtClean="0">
                              <a:solidFill>
                                <a:srgbClr val="C00000"/>
                              </a:solidFill>
                              <a:latin typeface="Cambria Math"/>
                            </a:rPr>
                          </m:ctrlPr>
                        </m:dPr>
                        <m:e>
                          <m:r>
                            <a:rPr lang="fr-FR" sz="2000" b="0" i="1" smtClean="0">
                              <a:solidFill>
                                <a:srgbClr val="C00000"/>
                              </a:solidFill>
                              <a:latin typeface="Cambria Math"/>
                            </a:rPr>
                            <m:t>0</m:t>
                          </m:r>
                        </m:e>
                      </m:d>
                      <m:r>
                        <a:rPr lang="fr-FR" sz="2000" b="0" i="1" smtClean="0">
                          <a:solidFill>
                            <a:srgbClr val="C00000"/>
                          </a:solidFill>
                          <a:latin typeface="Cambria Math"/>
                        </a:rPr>
                        <m:t> …. </m:t>
                      </m:r>
                      <m:sSubSup>
                        <m:sSubSupPr>
                          <m:ctrlPr>
                            <a:rPr lang="fr-FR" sz="2000" b="0" i="1" smtClean="0">
                              <a:solidFill>
                                <a:srgbClr val="C00000"/>
                              </a:solidFill>
                              <a:latin typeface="Cambria Math"/>
                            </a:rPr>
                          </m:ctrlPr>
                        </m:sSubSupPr>
                        <m:e>
                          <m:r>
                            <a:rPr lang="fr-FR" sz="2000" b="0" i="1" smtClean="0">
                              <a:solidFill>
                                <a:srgbClr val="C00000"/>
                              </a:solidFill>
                              <a:latin typeface="Cambria Math"/>
                            </a:rPr>
                            <m:t>𝑝</m:t>
                          </m:r>
                        </m:e>
                        <m:sub>
                          <m:r>
                            <a:rPr lang="fr-FR" sz="2000" b="0" i="1" smtClean="0">
                              <a:solidFill>
                                <a:srgbClr val="C00000"/>
                              </a:solidFill>
                              <a:latin typeface="Cambria Math"/>
                            </a:rPr>
                            <m:t>𝑛</m:t>
                          </m:r>
                        </m:sub>
                        <m:sup>
                          <m:d>
                            <m:dPr>
                              <m:ctrlPr>
                                <a:rPr lang="fr-FR" sz="2000" b="0" i="1" smtClean="0">
                                  <a:solidFill>
                                    <a:srgbClr val="C00000"/>
                                  </a:solidFill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fr-FR" sz="2000" b="0" i="1" smtClean="0">
                                  <a:solidFill>
                                    <a:srgbClr val="C00000"/>
                                  </a:solidFill>
                                  <a:latin typeface="Cambria Math"/>
                                </a:rPr>
                                <m:t>𝑛</m:t>
                              </m:r>
                            </m:e>
                          </m:d>
                        </m:sup>
                      </m:sSubSup>
                      <m:r>
                        <a:rPr lang="fr-FR" sz="2000" b="0" i="1" smtClean="0">
                          <a:solidFill>
                            <a:srgbClr val="C00000"/>
                          </a:solidFill>
                          <a:latin typeface="Cambria Math"/>
                        </a:rPr>
                        <m:t>(0)=</m:t>
                      </m:r>
                      <m:sSup>
                        <m:sSupPr>
                          <m:ctrlPr>
                            <a:rPr lang="fr-FR" sz="2000" b="0" i="1" smtClean="0">
                              <a:solidFill>
                                <a:srgbClr val="C00000"/>
                              </a:solidFill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fr-FR" sz="2000" b="0" i="1" smtClean="0">
                              <a:solidFill>
                                <a:srgbClr val="C00000"/>
                              </a:solidFill>
                              <a:latin typeface="Cambria Math"/>
                            </a:rPr>
                            <m:t>𝑓</m:t>
                          </m:r>
                        </m:e>
                        <m:sup>
                          <m:d>
                            <m:dPr>
                              <m:ctrlPr>
                                <a:rPr lang="fr-FR" sz="2000" b="0" i="1" smtClean="0">
                                  <a:solidFill>
                                    <a:srgbClr val="C00000"/>
                                  </a:solidFill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fr-FR" sz="2000" b="0" i="1" smtClean="0">
                                  <a:solidFill>
                                    <a:srgbClr val="C00000"/>
                                  </a:solidFill>
                                  <a:latin typeface="Cambria Math"/>
                                </a:rPr>
                                <m:t>𝑛</m:t>
                              </m:r>
                            </m:e>
                          </m:d>
                        </m:sup>
                      </m:sSup>
                      <m:d>
                        <m:dPr>
                          <m:ctrlPr>
                            <a:rPr lang="fr-FR" sz="2000" b="0" i="1" smtClean="0">
                              <a:solidFill>
                                <a:srgbClr val="C00000"/>
                              </a:solidFill>
                              <a:latin typeface="Cambria Math"/>
                            </a:rPr>
                          </m:ctrlPr>
                        </m:dPr>
                        <m:e>
                          <m:r>
                            <a:rPr lang="fr-FR" sz="2000" b="0" i="1" smtClean="0">
                              <a:solidFill>
                                <a:srgbClr val="C00000"/>
                              </a:solidFill>
                              <a:latin typeface="Cambria Math"/>
                            </a:rPr>
                            <m:t>0</m:t>
                          </m:r>
                        </m:e>
                      </m:d>
                    </m:oMath>
                  </m:oMathPara>
                </a14:m>
                <a:endParaRPr lang="fr-FR" sz="2000" b="0" dirty="0" smtClean="0">
                  <a:solidFill>
                    <a:srgbClr val="C00000"/>
                  </a:solidFill>
                  <a:latin typeface="+mj-lt"/>
                </a:endParaRPr>
              </a:p>
              <a:p>
                <a:pPr marL="0" indent="0" algn="just">
                  <a:buNone/>
                </a:pPr>
                <a:endParaRPr lang="en-US" sz="2000" dirty="0" smtClean="0">
                  <a:solidFill>
                    <a:srgbClr val="C00000"/>
                  </a:solidFill>
                  <a:latin typeface="+mj-lt"/>
                </a:endParaRPr>
              </a:p>
              <a:p>
                <a:pPr marL="0" indent="0" algn="just">
                  <a:buNone/>
                </a:pPr>
                <a:endParaRPr lang="fr-FR" sz="2000" dirty="0" smtClean="0">
                  <a:solidFill>
                    <a:srgbClr val="3333FF"/>
                  </a:solidFill>
                  <a:latin typeface="Arial" charset="0"/>
                  <a:cs typeface="Arial" charset="0"/>
                </a:endParaRPr>
              </a:p>
              <a:p>
                <a:pPr marL="0" indent="0" algn="just">
                  <a:buNone/>
                </a:pPr>
                <a:r>
                  <a:rPr lang="fr-FR" sz="2000" dirty="0" err="1" smtClean="0">
                    <a:solidFill>
                      <a:srgbClr val="3333FF"/>
                    </a:solidFill>
                    <a:latin typeface="Arial" charset="0"/>
                    <a:cs typeface="Arial" charset="0"/>
                  </a:rPr>
                  <a:t>Answer</a:t>
                </a:r>
                <a:r>
                  <a:rPr lang="fr-FR" sz="2000" dirty="0" smtClean="0">
                    <a:solidFill>
                      <a:srgbClr val="3333FF"/>
                    </a:solidFill>
                    <a:latin typeface="Arial" charset="0"/>
                    <a:cs typeface="Arial" charset="0"/>
                  </a:rPr>
                  <a:t>: </a:t>
                </a:r>
                <a:r>
                  <a:rPr lang="en-US" sz="2000" dirty="0" smtClean="0">
                    <a:latin typeface="+mj-lt"/>
                  </a:rPr>
                  <a:t>By definition </a:t>
                </a:r>
                <a:endParaRPr lang="en-US" sz="2000" dirty="0" smtClean="0">
                  <a:latin typeface="+mj-lt"/>
                </a:endParaRP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fr-FR" sz="2000" b="0" i="1" smtClean="0">
                            <a:latin typeface="Cambria Math"/>
                          </a:rPr>
                          <m:t>𝑐</m:t>
                        </m:r>
                      </m:e>
                      <m:sub>
                        <m:r>
                          <a:rPr lang="fr-FR" sz="2000" b="0" i="1" smtClean="0"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fr-FR" sz="2000" b="0" i="1" smtClean="0">
                        <a:latin typeface="Cambria Math"/>
                      </a:rPr>
                      <m:t>=</m:t>
                    </m:r>
                    <m:r>
                      <a:rPr lang="fr-FR" sz="2000" b="0" i="1" smtClean="0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fr-FR" sz="2000" b="0" i="1" smtClean="0">
                            <a:latin typeface="Cambria Math"/>
                          </a:rPr>
                          <m:t>0</m:t>
                        </m:r>
                      </m:e>
                    </m:d>
                    <m:r>
                      <a:rPr lang="fr-FR" sz="2000" b="0" i="1" smtClean="0">
                        <a:latin typeface="Cambria Math"/>
                      </a:rPr>
                      <m:t>,  </m:t>
                    </m:r>
                    <m:sSub>
                      <m:sSub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fr-FR" sz="2000" b="0" i="1" smtClean="0">
                            <a:latin typeface="Cambria Math"/>
                          </a:rPr>
                          <m:t>𝑐</m:t>
                        </m:r>
                      </m:e>
                      <m:sub>
                        <m:r>
                          <a:rPr lang="fr-FR" sz="2000" b="0" i="1" smtClean="0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fr-FR" sz="2000" b="0" i="1" smtClean="0"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fr-FR" sz="2000" b="0" i="1" smtClean="0">
                            <a:latin typeface="Cambria Math"/>
                          </a:rPr>
                          <m:t>𝑓</m:t>
                        </m:r>
                      </m:e>
                      <m:sup>
                        <m:r>
                          <a:rPr lang="fr-FR" sz="2000" b="0" i="1" smtClean="0">
                            <a:latin typeface="Cambria Math"/>
                          </a:rPr>
                          <m:t>′</m:t>
                        </m:r>
                      </m:sup>
                    </m:sSup>
                    <m:d>
                      <m:d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fr-FR" sz="2000" b="0" i="1" smtClean="0">
                            <a:latin typeface="Cambria Math"/>
                          </a:rPr>
                          <m:t>0</m:t>
                        </m:r>
                      </m:e>
                    </m:d>
                    <m:r>
                      <a:rPr lang="fr-FR" sz="2000" b="0" i="1" smtClean="0">
                        <a:latin typeface="Cambria Math"/>
                      </a:rPr>
                      <m:t>, </m:t>
                    </m:r>
                    <m:sSub>
                      <m:sSub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fr-FR" sz="2000" b="0" i="1" smtClean="0">
                            <a:latin typeface="Cambria Math"/>
                          </a:rPr>
                          <m:t>𝑐</m:t>
                        </m:r>
                      </m:e>
                      <m:sub>
                        <m:r>
                          <a:rPr lang="fr-FR" sz="2000" b="0" i="1" smtClean="0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fr-FR" sz="2000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fr-FR" sz="2000" b="0" i="1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fr-FR" sz="2000" b="0" i="1" smtClean="0">
                                <a:latin typeface="Cambria Math"/>
                              </a:rPr>
                              <m:t>𝑓</m:t>
                            </m:r>
                          </m:e>
                          <m:sup>
                            <m:r>
                              <a:rPr lang="fr-FR" sz="2000" b="0" i="1" smtClean="0">
                                <a:latin typeface="Cambria Math"/>
                              </a:rPr>
                              <m:t>′′</m:t>
                            </m:r>
                          </m:sup>
                        </m:sSup>
                        <m:d>
                          <m:dPr>
                            <m:ctrlPr>
                              <a:rPr lang="fr-FR" sz="2000" b="0" i="1" smtClean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fr-FR" sz="2000" b="0" i="1" smtClean="0">
                                <a:latin typeface="Cambria Math"/>
                              </a:rPr>
                              <m:t>0</m:t>
                            </m:r>
                          </m:e>
                        </m:d>
                      </m:num>
                      <m:den>
                        <m:r>
                          <a:rPr lang="fr-FR" sz="2000" b="0" i="1" smtClean="0">
                            <a:latin typeface="Cambria Math"/>
                          </a:rPr>
                          <m:t>2</m:t>
                        </m:r>
                      </m:den>
                    </m:f>
                    <m:r>
                      <a:rPr lang="fr-FR" sz="2000" b="0" i="1" smtClean="0">
                        <a:latin typeface="Cambria Math"/>
                      </a:rPr>
                      <m:t>, </m:t>
                    </m:r>
                    <m:sSub>
                      <m:sSub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fr-FR" sz="2000" b="0" i="1" smtClean="0">
                            <a:latin typeface="Cambria Math"/>
                          </a:rPr>
                          <m:t>𝑐</m:t>
                        </m:r>
                      </m:e>
                      <m:sub>
                        <m:r>
                          <a:rPr lang="fr-FR" sz="2000" b="0" i="1" smtClean="0">
                            <a:latin typeface="Cambria Math"/>
                          </a:rPr>
                          <m:t>3</m:t>
                        </m:r>
                      </m:sub>
                    </m:sSub>
                    <m:r>
                      <a:rPr lang="fr-FR" sz="2000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fr-FR" sz="2000" b="0" i="1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fr-FR" sz="2000" b="0" i="1" smtClean="0">
                                <a:latin typeface="Cambria Math"/>
                              </a:rPr>
                              <m:t>𝑓</m:t>
                            </m:r>
                          </m:e>
                          <m:sup>
                            <m:r>
                              <a:rPr lang="fr-FR" sz="2000" b="0" i="1" smtClean="0">
                                <a:latin typeface="Cambria Math"/>
                              </a:rPr>
                              <m:t>′′′</m:t>
                            </m:r>
                          </m:sup>
                        </m:sSup>
                        <m:d>
                          <m:dPr>
                            <m:ctrlPr>
                              <a:rPr lang="fr-FR" sz="2000" b="0" i="1" smtClean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fr-FR" sz="2000" b="0" i="1" smtClean="0">
                                <a:latin typeface="Cambria Math"/>
                              </a:rPr>
                              <m:t>0</m:t>
                            </m:r>
                          </m:e>
                        </m:d>
                      </m:num>
                      <m:den>
                        <m:r>
                          <a:rPr lang="fr-FR" sz="2000" b="0" i="1" smtClean="0">
                            <a:latin typeface="Cambria Math"/>
                          </a:rPr>
                          <m:t>6</m:t>
                        </m:r>
                      </m:den>
                    </m:f>
                    <m:r>
                      <a:rPr lang="fr-FR" sz="2000" b="0" i="1" smtClean="0">
                        <a:latin typeface="Cambria Math"/>
                      </a:rPr>
                      <m:t> …   </m:t>
                    </m:r>
                    <m:sSub>
                      <m:sSub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fr-FR" sz="2000" b="0" i="1" smtClean="0">
                            <a:latin typeface="Cambria Math"/>
                          </a:rPr>
                          <m:t>𝑐</m:t>
                        </m:r>
                      </m:e>
                      <m:sub>
                        <m:r>
                          <a:rPr lang="fr-FR" sz="2000" b="0" i="1" smtClean="0">
                            <a:latin typeface="Cambria Math"/>
                          </a:rPr>
                          <m:t>𝑘</m:t>
                        </m:r>
                      </m:sub>
                    </m:sSub>
                    <m:r>
                      <a:rPr lang="fr-FR" sz="2000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fr-FR" sz="2000" b="0" i="1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fr-FR" sz="2000" b="0" i="1" smtClean="0">
                                <a:latin typeface="Cambria Math"/>
                              </a:rPr>
                              <m:t>𝑓</m:t>
                            </m:r>
                          </m:e>
                          <m:sup>
                            <m:d>
                              <m:dPr>
                                <m:ctrlPr>
                                  <a:rPr lang="fr-FR" sz="2000" b="0" i="1" smtClean="0">
                                    <a:latin typeface="Cambria Math"/>
                                  </a:rPr>
                                </m:ctrlPr>
                              </m:dPr>
                              <m:e>
                                <m:r>
                                  <a:rPr lang="fr-FR" sz="2000" b="0" i="1" smtClean="0">
                                    <a:latin typeface="Cambria Math"/>
                                  </a:rPr>
                                  <m:t>𝑘</m:t>
                                </m:r>
                              </m:e>
                            </m:d>
                          </m:sup>
                        </m:sSup>
                        <m:d>
                          <m:dPr>
                            <m:ctrlPr>
                              <a:rPr lang="fr-FR" sz="2000" b="0" i="1" smtClean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fr-FR" sz="2000" b="0" i="1" smtClean="0">
                                <a:latin typeface="Cambria Math"/>
                              </a:rPr>
                              <m:t>0</m:t>
                            </m:r>
                          </m:e>
                        </m:d>
                      </m:num>
                      <m:den>
                        <m:r>
                          <a:rPr lang="fr-FR" sz="2000" b="0" i="1" smtClean="0">
                            <a:latin typeface="Cambria Math"/>
                          </a:rPr>
                          <m:t>𝑘</m:t>
                        </m:r>
                        <m:r>
                          <a:rPr lang="fr-FR" sz="2000" b="0" i="1" smtClean="0">
                            <a:latin typeface="Cambria Math"/>
                          </a:rPr>
                          <m:t>!</m:t>
                        </m:r>
                      </m:den>
                    </m:f>
                  </m:oMath>
                </a14:m>
                <a:r>
                  <a:rPr lang="en-US" sz="2000" dirty="0" smtClean="0">
                    <a:latin typeface="+mj-lt"/>
                  </a:rPr>
                  <a:t/>
                </a:r>
              </a:p>
              <a:p>
                <a:pPr marL="0" indent="0" algn="just">
                  <a:buNone/>
                </a:pPr>
                <a:r>
                  <a:rPr lang="en-US" sz="2000" dirty="0" smtClean="0">
                    <a:latin typeface="+mj-lt"/>
                  </a:rPr>
                  <a:t>Therefore, </a:t>
                </a:r>
                <a:endParaRPr lang="en-US" sz="2000" dirty="0" smtClean="0">
                  <a:latin typeface="+mj-lt"/>
                </a:endParaRPr>
              </a:p>
              <a:p>
                <a:pPr marL="0" indent="0" algn="just">
                  <a:buNone/>
                </a:pP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fr-FR" sz="2000" b="0" i="1" smtClean="0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fr-FR" sz="2000" b="0" i="1" smtClean="0">
                        <a:latin typeface="Cambria Math"/>
                        <a:ea typeface="Cambria Math"/>
                      </a:rPr>
                      <m:t>≈</m:t>
                    </m:r>
                    <m:r>
                      <a:rPr lang="fr-FR" sz="2000" b="0" i="1" smtClean="0">
                        <a:latin typeface="Cambria Math"/>
                        <a:ea typeface="Cambria Math"/>
                      </a:rPr>
                      <m:t>𝑝</m:t>
                    </m:r>
                    <m:d>
                      <m:dPr>
                        <m:ctrlPr>
                          <a:rPr lang="fr-FR" sz="2000" b="0" i="1" smtClean="0">
                            <a:latin typeface="Cambria Math"/>
                            <a:ea typeface="Cambria Math"/>
                          </a:rPr>
                        </m:ctrlPr>
                      </m:dPr>
                      <m:e>
                        <m:r>
                          <a:rPr lang="fr-FR" sz="2000" b="0" i="1" smtClean="0">
                            <a:latin typeface="Cambria Math"/>
                            <a:ea typeface="Cambria Math"/>
                          </a:rPr>
                          <m:t>𝑥</m:t>
                        </m:r>
                      </m:e>
                    </m:d>
                    <m:r>
                      <a:rPr lang="fr-FR" sz="2000" b="0" i="1" smtClean="0">
                        <a:latin typeface="Cambria Math"/>
                        <a:ea typeface="Cambria Math"/>
                      </a:rPr>
                      <m:t>=</m:t>
                    </m:r>
                    <m:r>
                      <a:rPr lang="fr-FR" sz="2000" b="0" i="1" smtClean="0">
                        <a:latin typeface="Cambria Math"/>
                        <a:ea typeface="Cambria Math"/>
                      </a:rPr>
                      <m:t>𝑓</m:t>
                    </m:r>
                    <m:d>
                      <m:dPr>
                        <m:ctrlPr>
                          <a:rPr lang="fr-FR" sz="2000" b="0" i="1" smtClean="0">
                            <a:latin typeface="Cambria Math"/>
                            <a:ea typeface="Cambria Math"/>
                          </a:rPr>
                        </m:ctrlPr>
                      </m:dPr>
                      <m:e>
                        <m:r>
                          <a:rPr lang="fr-FR" sz="2000" b="0" i="1" smtClean="0">
                            <a:latin typeface="Cambria Math"/>
                            <a:ea typeface="Cambria Math"/>
                          </a:rPr>
                          <m:t>0</m:t>
                        </m:r>
                      </m:e>
                    </m:d>
                    <m:r>
                      <a:rPr lang="fr-FR" sz="2000" b="0" i="1" smtClean="0">
                        <a:latin typeface="Cambria Math"/>
                        <a:ea typeface="Cambria Math"/>
                      </a:rPr>
                      <m:t>+</m:t>
                    </m:r>
                    <m:f>
                      <m:fPr>
                        <m:ctrlPr>
                          <a:rPr lang="fr-FR" sz="2000" b="0" i="1" smtClean="0">
                            <a:latin typeface="Cambria Math"/>
                            <a:ea typeface="Cambria Math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fr-FR" sz="2000" b="0" i="1" smtClean="0">
                                <a:latin typeface="Cambria Math"/>
                                <a:ea typeface="Cambria Math"/>
                              </a:rPr>
                            </m:ctrlPr>
                          </m:sSupPr>
                          <m:e>
                            <m:r>
                              <a:rPr lang="fr-FR" sz="2000" b="0" i="1" smtClean="0">
                                <a:latin typeface="Cambria Math"/>
                                <a:ea typeface="Cambria Math"/>
                              </a:rPr>
                              <m:t>𝑓</m:t>
                            </m:r>
                          </m:e>
                          <m:sup>
                            <m:r>
                              <a:rPr lang="fr-FR" sz="2000" b="0" i="1" smtClean="0">
                                <a:latin typeface="Cambria Math"/>
                                <a:ea typeface="Cambria Math"/>
                              </a:rPr>
                              <m:t>′</m:t>
                            </m:r>
                          </m:sup>
                        </m:sSup>
                        <m:d>
                          <m:dPr>
                            <m:ctrlPr>
                              <a:rPr lang="fr-FR" sz="2000" b="0" i="1" smtClean="0">
                                <a:latin typeface="Cambria Math"/>
                                <a:ea typeface="Cambria Math"/>
                              </a:rPr>
                            </m:ctrlPr>
                          </m:dPr>
                          <m:e>
                            <m:r>
                              <a:rPr lang="fr-FR" sz="2000" b="0" i="1" smtClean="0">
                                <a:latin typeface="Cambria Math"/>
                                <a:ea typeface="Cambria Math"/>
                              </a:rPr>
                              <m:t>0</m:t>
                            </m:r>
                          </m:e>
                        </m:d>
                      </m:num>
                      <m:den>
                        <m:r>
                          <a:rPr lang="fr-FR" sz="2000" b="0" i="1" smtClean="0">
                            <a:latin typeface="Cambria Math"/>
                            <a:ea typeface="Cambria Math"/>
                          </a:rPr>
                          <m:t>1!</m:t>
                        </m:r>
                      </m:den>
                    </m:f>
                    <m:r>
                      <a:rPr lang="fr-FR" sz="2000" i="1">
                        <a:latin typeface="Cambria Math"/>
                        <a:ea typeface="Cambria Math"/>
                      </a:rPr>
                      <m:t>𝑥</m:t>
                    </m:r>
                    <m:r>
                      <a:rPr lang="fr-FR" sz="2000" b="0" i="1" smtClean="0">
                        <a:latin typeface="Cambria Math"/>
                        <a:ea typeface="Cambria Math"/>
                      </a:rPr>
                      <m:t>+</m:t>
                    </m:r>
                    <m:f>
                      <m:fPr>
                        <m:ctrlPr>
                          <a:rPr lang="fr-FR" sz="2000" b="0" i="1" smtClean="0">
                            <a:latin typeface="Cambria Math"/>
                            <a:ea typeface="Cambria Math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fr-FR" sz="2000" b="0" i="1" smtClean="0">
                                <a:latin typeface="Cambria Math"/>
                                <a:ea typeface="Cambria Math"/>
                              </a:rPr>
                            </m:ctrlPr>
                          </m:sSupPr>
                          <m:e>
                            <m:r>
                              <a:rPr lang="fr-FR" sz="2000" b="0" i="1" smtClean="0">
                                <a:latin typeface="Cambria Math"/>
                                <a:ea typeface="Cambria Math"/>
                              </a:rPr>
                              <m:t>𝑓</m:t>
                            </m:r>
                          </m:e>
                          <m:sup>
                            <m:r>
                              <a:rPr lang="fr-FR" sz="2000" b="0" i="1" smtClean="0">
                                <a:latin typeface="Cambria Math"/>
                                <a:ea typeface="Cambria Math"/>
                              </a:rPr>
                              <m:t>′′</m:t>
                            </m:r>
                          </m:sup>
                        </m:sSup>
                        <m:d>
                          <m:dPr>
                            <m:ctrlPr>
                              <a:rPr lang="fr-FR" sz="2000" b="0" i="1" smtClean="0">
                                <a:latin typeface="Cambria Math"/>
                                <a:ea typeface="Cambria Math"/>
                              </a:rPr>
                            </m:ctrlPr>
                          </m:dPr>
                          <m:e>
                            <m:r>
                              <a:rPr lang="fr-FR" sz="2000" b="0" i="1" smtClean="0">
                                <a:latin typeface="Cambria Math"/>
                                <a:ea typeface="Cambria Math"/>
                              </a:rPr>
                              <m:t>0</m:t>
                            </m:r>
                          </m:e>
                        </m:d>
                      </m:num>
                      <m:den>
                        <m:r>
                          <a:rPr lang="fr-FR" sz="2000" b="0" i="1" smtClean="0">
                            <a:latin typeface="Cambria Math"/>
                            <a:ea typeface="Cambria Math"/>
                          </a:rPr>
                          <m:t>2!</m:t>
                        </m:r>
                      </m:den>
                    </m:f>
                    <m:sSup>
                      <m:sSupPr>
                        <m:ctrlPr>
                          <a:rPr lang="fr-FR" sz="2000" i="1">
                            <a:latin typeface="Cambria Math"/>
                            <a:ea typeface="Cambria Math"/>
                          </a:rPr>
                        </m:ctrlPr>
                      </m:sSupPr>
                      <m:e>
                        <m:r>
                          <a:rPr lang="fr-FR" sz="2000" i="1">
                            <a:latin typeface="Cambria Math"/>
                            <a:ea typeface="Cambria Math"/>
                          </a:rPr>
                          <m:t>𝑥</m:t>
                        </m:r>
                      </m:e>
                      <m:sup>
                        <m:r>
                          <a:rPr lang="fr-FR" sz="2000" i="1">
                            <a:latin typeface="Cambria Math"/>
                            <a:ea typeface="Cambria Math"/>
                          </a:rPr>
                          <m:t>2</m:t>
                        </m:r>
                      </m:sup>
                    </m:sSup>
                    <m:r>
                      <a:rPr lang="fr-FR" sz="2000" b="0" i="1" smtClean="0">
                        <a:latin typeface="Cambria Math"/>
                        <a:ea typeface="Cambria Math"/>
                      </a:rPr>
                      <m:t>+…+</m:t>
                    </m:r>
                    <m:f>
                      <m:fPr>
                        <m:ctrlPr>
                          <a:rPr lang="fr-FR" sz="2000" b="0" i="1" smtClean="0">
                            <a:latin typeface="Cambria Math"/>
                            <a:ea typeface="Cambria Math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fr-FR" sz="2000" b="0" i="1" smtClean="0">
                                <a:latin typeface="Cambria Math"/>
                                <a:ea typeface="Cambria Math"/>
                              </a:rPr>
                            </m:ctrlPr>
                          </m:sSupPr>
                          <m:e>
                            <m:r>
                              <a:rPr lang="fr-FR" sz="2000" b="0" i="1" smtClean="0">
                                <a:latin typeface="Cambria Math"/>
                                <a:ea typeface="Cambria Math"/>
                              </a:rPr>
                              <m:t>𝑓</m:t>
                            </m:r>
                          </m:e>
                          <m:sup>
                            <m:d>
                              <m:dPr>
                                <m:ctrlPr>
                                  <a:rPr lang="fr-FR" sz="2000" b="0" i="1" smtClean="0">
                                    <a:latin typeface="Cambria Math"/>
                                    <a:ea typeface="Cambria Math"/>
                                  </a:rPr>
                                </m:ctrlPr>
                              </m:dPr>
                              <m:e>
                                <m:r>
                                  <a:rPr lang="fr-FR" sz="2000" b="0" i="1" smtClean="0">
                                    <a:latin typeface="Cambria Math"/>
                                    <a:ea typeface="Cambria Math"/>
                                  </a:rPr>
                                  <m:t>𝑛</m:t>
                                </m:r>
                              </m:e>
                            </m:d>
                          </m:sup>
                        </m:sSup>
                        <m:d>
                          <m:dPr>
                            <m:ctrlPr>
                              <a:rPr lang="fr-FR" sz="2000" b="0" i="1" smtClean="0">
                                <a:latin typeface="Cambria Math"/>
                                <a:ea typeface="Cambria Math"/>
                              </a:rPr>
                            </m:ctrlPr>
                          </m:dPr>
                          <m:e>
                            <m:r>
                              <a:rPr lang="fr-FR" sz="2000" b="0" i="1" smtClean="0">
                                <a:latin typeface="Cambria Math"/>
                                <a:ea typeface="Cambria Math"/>
                              </a:rPr>
                              <m:t>0</m:t>
                            </m:r>
                          </m:e>
                        </m:d>
                      </m:num>
                      <m:den>
                        <m:r>
                          <a:rPr lang="fr-FR" sz="2000" b="0" i="1" smtClean="0">
                            <a:latin typeface="Cambria Math"/>
                            <a:ea typeface="Cambria Math"/>
                          </a:rPr>
                          <m:t>𝑛</m:t>
                        </m:r>
                        <m:r>
                          <a:rPr lang="fr-FR" sz="2000" b="0" i="1" smtClean="0">
                            <a:latin typeface="Cambria Math"/>
                            <a:ea typeface="Cambria Math"/>
                          </a:rPr>
                          <m:t>! </m:t>
                        </m:r>
                      </m:den>
                    </m:f>
                    <m:sSup>
                      <m:sSupPr>
                        <m:ctrlPr>
                          <a:rPr lang="fr-FR" sz="2000" i="1">
                            <a:latin typeface="Cambria Math"/>
                            <a:ea typeface="Cambria Math"/>
                          </a:rPr>
                        </m:ctrlPr>
                      </m:sSupPr>
                      <m:e>
                        <m:r>
                          <a:rPr lang="fr-FR" sz="2000" i="1">
                            <a:latin typeface="Cambria Math"/>
                            <a:ea typeface="Cambria Math"/>
                          </a:rPr>
                          <m:t>𝑥</m:t>
                        </m:r>
                      </m:e>
                      <m:sup>
                        <m:r>
                          <a:rPr lang="fr-FR" sz="2000" i="1">
                            <a:latin typeface="Cambria Math"/>
                            <a:ea typeface="Cambria Math"/>
                          </a:rPr>
                          <m:t>𝑛</m:t>
                        </m:r>
                      </m:sup>
                    </m:sSup>
                  </m:oMath>
                </a14:m>
                <a:r>
                  <a:rPr lang="en-US" sz="2000" dirty="0" smtClean="0">
                    <a:latin typeface="+mj-lt"/>
                  </a:rPr>
                  <a:t>.</a:t>
                </a:r>
                <a:endParaRPr lang="en-US" sz="2000" dirty="0">
                  <a:latin typeface="+mj-lt"/>
                </a:endParaRPr>
              </a:p>
            </p:txBody>
          </p:sp>
        </mc:Choice>
        <mc:Fallback>
          <p:sp>
            <p:nvSpPr>
              <p:cNvPr id="11" name="Rectangle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552" y="1450529"/>
                <a:ext cx="8352928" cy="4642767"/>
              </a:xfrm>
              <a:prstGeom prst="rect">
                <a:avLst/>
              </a:prstGeom>
              <a:blipFill rotWithShape="1">
                <a:blip r:embed="rId3"/>
                <a:stretch>
                  <a:fillRect l="-803" t="-525" r="-15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Polynomial approximations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77544805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pic>
        <p:nvPicPr>
          <p:cNvPr id="9" name="Picture 4" descr="Fig040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809101" y="1463801"/>
            <a:ext cx="7092409" cy="4115683"/>
          </a:xfrm>
          <a:prstGeom prst="rect">
            <a:avLst/>
          </a:prstGeom>
          <a:noFill/>
          <a:ln/>
        </p:spPr>
      </p:pic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Polynomial approximations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73432914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0" name="Rectangle 5"/>
              <p:cNvSpPr txBox="1">
                <a:spLocks noChangeArrowheads="1"/>
              </p:cNvSpPr>
              <p:nvPr/>
            </p:nvSpPr>
            <p:spPr>
              <a:xfrm>
                <a:off x="539552" y="1450529"/>
                <a:ext cx="8352928" cy="4642767"/>
              </a:xfrm>
              <a:prstGeom prst="rect">
                <a:avLst/>
              </a:prstGeom>
            </p:spPr>
            <p:txBody>
              <a:bodyPr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9pPr>
              </a:lstStyle>
              <a:p>
                <a:pPr marL="0" indent="0" algn="just">
                  <a:buNone/>
                </a:pPr>
                <a:r>
                  <a:rPr lang="fr-FR" sz="2000" dirty="0" err="1" smtClean="0">
                    <a:solidFill>
                      <a:srgbClr val="3333FF"/>
                    </a:solidFill>
                    <a:latin typeface="Arial" charset="0"/>
                    <a:cs typeface="Arial" charset="0"/>
                  </a:rPr>
                  <a:t>Definition</a:t>
                </a:r>
                <a:r>
                  <a:rPr lang="fr-FR" sz="2000" dirty="0" smtClean="0">
                    <a:solidFill>
                      <a:srgbClr val="3333FF"/>
                    </a:solidFill>
                    <a:latin typeface="Arial" charset="0"/>
                    <a:cs typeface="Arial" charset="0"/>
                  </a:rPr>
                  <a:t>:</a:t>
                </a:r>
                <a:r>
                  <a:rPr lang="en-US" sz="2000" dirty="0" smtClean="0">
                    <a:solidFill>
                      <a:srgbClr val="3333FF"/>
                    </a:solidFill>
                    <a:latin typeface="Arial" charset="0"/>
                    <a:cs typeface="Arial" charset="0"/>
                  </a:rPr>
                  <a:t/>
                </a:r>
                <a:r>
                  <a:rPr lang="fr-FR" sz="2000" dirty="0" smtClean="0"/>
                  <a:t>If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fr-FR" sz="2000" b="0" i="1" smtClean="0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fr-FR" sz="2000" b="0" i="0" smtClean="0">
                        <a:latin typeface="Cambria Math"/>
                      </a:rPr>
                      <m:t>, </m:t>
                    </m:r>
                  </m:oMath>
                </a14:m>
                <a:r>
                  <a:rPr lang="en-US" sz="2000" dirty="0" smtClean="0"/>
                  <a:t/>
                </a:r>
                <a:r>
                  <a:rPr lang="en-US" sz="2000" dirty="0" smtClean="0"/>
                  <a:t>can be  </a:t>
                </a:r>
                <a14:m>
                  <m:oMath xmlns:m="http://schemas.openxmlformats.org/officeDocument/2006/math">
                    <m:r>
                      <a:rPr lang="fr-FR" sz="2000" b="0" i="1" dirty="0" smtClean="0">
                        <a:latin typeface="Cambria Math"/>
                      </a:rPr>
                      <m:t>𝑛</m:t>
                    </m:r>
                  </m:oMath>
                </a14:m>
                <a:r>
                  <a:rPr lang="en-US" sz="2000" dirty="0" smtClean="0"/>
                  <a:t> times </a:t>
                </a:r>
                <a:r>
                  <a:rPr lang="en-US" sz="2000" dirty="0" smtClean="0"/>
                  <a:t>differentiated at 0, then we define the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fr-FR" sz="2000" b="0" i="1" smtClean="0">
                            <a:latin typeface="Cambria Math"/>
                          </a:rPr>
                          <m:t>𝑛</m:t>
                        </m:r>
                      </m:e>
                      <m:sup>
                        <m:r>
                          <a:rPr lang="fr-FR" sz="2000" b="0" i="1" smtClean="0">
                            <a:latin typeface="Cambria Math"/>
                          </a:rPr>
                          <m:t>𝑡h</m:t>
                        </m:r>
                      </m:sup>
                    </m:sSup>
                  </m:oMath>
                </a14:m>
                <a:r>
                  <a:rPr lang="en-US" sz="2000" dirty="0" smtClean="0"/>
                  <a:t> Maclaurin</a:t>
                </a:r>
                <a:r>
                  <a:rPr lang="en-US" sz="2000" dirty="0"/>
                  <a:t/>
                </a:r>
                <a:r>
                  <a:rPr lang="en-US" sz="2000" dirty="0" smtClean="0"/>
                  <a:t>polynomial for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𝑓</m:t>
                    </m:r>
                  </m:oMath>
                </a14:m>
                <a:r>
                  <a:rPr lang="en-US" sz="2000" dirty="0" smtClean="0"/>
                  <a:t> to be</a:t>
                </a:r>
              </a:p>
              <a:p>
                <a:pPr marL="0" indent="0" algn="just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000" i="1">
                          <a:latin typeface="Cambria Math"/>
                          <a:ea typeface="Cambria Math"/>
                        </a:rPr>
                        <m:t>𝑝</m:t>
                      </m:r>
                      <m:d>
                        <m:dPr>
                          <m:ctrlPr>
                            <a:rPr lang="fr-FR" sz="2000" i="1">
                              <a:latin typeface="Cambria Math"/>
                              <a:ea typeface="Cambria Math"/>
                            </a:rPr>
                          </m:ctrlPr>
                        </m:dPr>
                        <m:e>
                          <m:r>
                            <a:rPr lang="fr-FR" sz="2000" i="1">
                              <a:latin typeface="Cambria Math"/>
                              <a:ea typeface="Cambria Math"/>
                            </a:rPr>
                            <m:t>𝑥</m:t>
                          </m:r>
                        </m:e>
                      </m:d>
                      <m:r>
                        <a:rPr lang="fr-FR" sz="2000" i="1"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fr-FR" sz="2000" i="1">
                          <a:latin typeface="Cambria Math"/>
                          <a:ea typeface="Cambria Math"/>
                        </a:rPr>
                        <m:t>𝑓</m:t>
                      </m:r>
                      <m:d>
                        <m:dPr>
                          <m:ctrlPr>
                            <a:rPr lang="fr-FR" sz="2000" i="1">
                              <a:latin typeface="Cambria Math"/>
                              <a:ea typeface="Cambria Math"/>
                            </a:rPr>
                          </m:ctrlPr>
                        </m:dPr>
                        <m:e>
                          <m:r>
                            <a:rPr lang="fr-FR" sz="2000" i="1">
                              <a:latin typeface="Cambria Math"/>
                              <a:ea typeface="Cambria Math"/>
                            </a:rPr>
                            <m:t>0</m:t>
                          </m:r>
                        </m:e>
                      </m:d>
                      <m:r>
                        <a:rPr lang="fr-FR" sz="2000" i="1">
                          <a:latin typeface="Cambria Math"/>
                          <a:ea typeface="Cambria Math"/>
                        </a:rPr>
                        <m:t>+</m:t>
                      </m:r>
                      <m:f>
                        <m:fPr>
                          <m:ctrlPr>
                            <a:rPr lang="fr-FR" sz="2000" i="1"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fr-FR" sz="2000" i="1">
                                  <a:latin typeface="Cambria Math"/>
                                  <a:ea typeface="Cambria Math"/>
                                </a:rPr>
                              </m:ctrlPr>
                            </m:sSupPr>
                            <m:e>
                              <m:r>
                                <a:rPr lang="fr-FR" sz="2000" i="1">
                                  <a:latin typeface="Cambria Math"/>
                                  <a:ea typeface="Cambria Math"/>
                                </a:rPr>
                                <m:t>𝑓</m:t>
                              </m:r>
                            </m:e>
                            <m:sup>
                              <m:r>
                                <a:rPr lang="fr-FR" sz="2000" i="1">
                                  <a:latin typeface="Cambria Math"/>
                                  <a:ea typeface="Cambria Math"/>
                                </a:rPr>
                                <m:t>′</m:t>
                              </m:r>
                            </m:sup>
                          </m:sSup>
                          <m:d>
                            <m:dPr>
                              <m:ctrlPr>
                                <a:rPr lang="fr-FR" sz="2000" i="1">
                                  <a:latin typeface="Cambria Math"/>
                                  <a:ea typeface="Cambria Math"/>
                                </a:rPr>
                              </m:ctrlPr>
                            </m:dPr>
                            <m:e>
                              <m:r>
                                <a:rPr lang="fr-FR" sz="2000" i="1">
                                  <a:latin typeface="Cambria Math"/>
                                  <a:ea typeface="Cambria Math"/>
                                </a:rPr>
                                <m:t>0</m:t>
                              </m:r>
                            </m:e>
                          </m:d>
                          <m:r>
                            <a:rPr lang="fr-FR" sz="2000" i="1">
                              <a:latin typeface="Cambria Math"/>
                              <a:ea typeface="Cambria Math"/>
                            </a:rPr>
                            <m:t>𝑥</m:t>
                          </m:r>
                        </m:num>
                        <m:den>
                          <m:r>
                            <a:rPr lang="fr-FR" sz="2000" i="1">
                              <a:latin typeface="Cambria Math"/>
                              <a:ea typeface="Cambria Math"/>
                            </a:rPr>
                            <m:t>1!</m:t>
                          </m:r>
                        </m:den>
                      </m:f>
                      <m:r>
                        <a:rPr lang="fr-FR" sz="2000" i="1">
                          <a:latin typeface="Cambria Math"/>
                          <a:ea typeface="Cambria Math"/>
                        </a:rPr>
                        <m:t>+</m:t>
                      </m:r>
                      <m:f>
                        <m:fPr>
                          <m:ctrlPr>
                            <a:rPr lang="fr-FR" sz="2000" i="1"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fr-FR" sz="2000" i="1">
                                  <a:latin typeface="Cambria Math"/>
                                  <a:ea typeface="Cambria Math"/>
                                </a:rPr>
                              </m:ctrlPr>
                            </m:sSupPr>
                            <m:e>
                              <m:r>
                                <a:rPr lang="fr-FR" sz="2000" i="1">
                                  <a:latin typeface="Cambria Math"/>
                                  <a:ea typeface="Cambria Math"/>
                                </a:rPr>
                                <m:t>𝑓</m:t>
                              </m:r>
                            </m:e>
                            <m:sup>
                              <m:r>
                                <a:rPr lang="fr-FR" sz="2000" i="1">
                                  <a:latin typeface="Cambria Math"/>
                                  <a:ea typeface="Cambria Math"/>
                                </a:rPr>
                                <m:t>′′</m:t>
                              </m:r>
                            </m:sup>
                          </m:sSup>
                          <m:d>
                            <m:dPr>
                              <m:ctrlPr>
                                <a:rPr lang="fr-FR" sz="2000" i="1">
                                  <a:latin typeface="Cambria Math"/>
                                  <a:ea typeface="Cambria Math"/>
                                </a:rPr>
                              </m:ctrlPr>
                            </m:dPr>
                            <m:e>
                              <m:r>
                                <a:rPr lang="fr-FR" sz="2000" i="1">
                                  <a:latin typeface="Cambria Math"/>
                                  <a:ea typeface="Cambria Math"/>
                                </a:rPr>
                                <m:t>0</m:t>
                              </m:r>
                            </m:e>
                          </m:d>
                          <m:sSup>
                            <m:sSupPr>
                              <m:ctrlPr>
                                <a:rPr lang="fr-FR" sz="2000" i="1">
                                  <a:latin typeface="Cambria Math"/>
                                  <a:ea typeface="Cambria Math"/>
                                </a:rPr>
                              </m:ctrlPr>
                            </m:sSupPr>
                            <m:e>
                              <m:r>
                                <a:rPr lang="fr-FR" sz="2000" i="1">
                                  <a:latin typeface="Cambria Math"/>
                                  <a:ea typeface="Cambria Math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fr-FR" sz="2000" i="1">
                                  <a:latin typeface="Cambria Math"/>
                                  <a:ea typeface="Cambria Math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fr-FR" sz="2000" i="1">
                              <a:latin typeface="Cambria Math"/>
                              <a:ea typeface="Cambria Math"/>
                            </a:rPr>
                            <m:t>2!</m:t>
                          </m:r>
                        </m:den>
                      </m:f>
                      <m:r>
                        <a:rPr lang="fr-FR" sz="2000" i="1">
                          <a:latin typeface="Cambria Math"/>
                          <a:ea typeface="Cambria Math"/>
                        </a:rPr>
                        <m:t>+…+</m:t>
                      </m:r>
                      <m:f>
                        <m:fPr>
                          <m:ctrlPr>
                            <a:rPr lang="fr-FR" sz="2000" i="1"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fr-FR" sz="2000" i="1">
                                  <a:latin typeface="Cambria Math"/>
                                  <a:ea typeface="Cambria Math"/>
                                </a:rPr>
                              </m:ctrlPr>
                            </m:sSupPr>
                            <m:e>
                              <m:r>
                                <a:rPr lang="fr-FR" sz="2000" i="1">
                                  <a:latin typeface="Cambria Math"/>
                                  <a:ea typeface="Cambria Math"/>
                                </a:rPr>
                                <m:t>𝑓</m:t>
                              </m:r>
                            </m:e>
                            <m:sup>
                              <m:d>
                                <m:dPr>
                                  <m:ctrlPr>
                                    <a:rPr lang="fr-FR" sz="2000" i="1">
                                      <a:latin typeface="Cambria Math"/>
                                      <a:ea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fr-FR" sz="2000" i="1">
                                      <a:latin typeface="Cambria Math"/>
                                      <a:ea typeface="Cambria Math"/>
                                    </a:rPr>
                                    <m:t>𝑛</m:t>
                                  </m:r>
                                </m:e>
                              </m:d>
                            </m:sup>
                          </m:sSup>
                          <m:d>
                            <m:dPr>
                              <m:ctrlPr>
                                <a:rPr lang="fr-FR" sz="2000" i="1">
                                  <a:latin typeface="Cambria Math"/>
                                  <a:ea typeface="Cambria Math"/>
                                </a:rPr>
                              </m:ctrlPr>
                            </m:dPr>
                            <m:e>
                              <m:r>
                                <a:rPr lang="fr-FR" sz="2000" i="1">
                                  <a:latin typeface="Cambria Math"/>
                                  <a:ea typeface="Cambria Math"/>
                                </a:rPr>
                                <m:t>0</m:t>
                              </m:r>
                            </m:e>
                          </m:d>
                          <m:sSup>
                            <m:sSupPr>
                              <m:ctrlPr>
                                <a:rPr lang="fr-FR" sz="2000" i="1">
                                  <a:latin typeface="Cambria Math"/>
                                  <a:ea typeface="Cambria Math"/>
                                </a:rPr>
                              </m:ctrlPr>
                            </m:sSupPr>
                            <m:e>
                              <m:r>
                                <a:rPr lang="fr-FR" sz="2000" i="1">
                                  <a:latin typeface="Cambria Math"/>
                                  <a:ea typeface="Cambria Math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fr-FR" sz="2000" i="1">
                                  <a:latin typeface="Cambria Math"/>
                                  <a:ea typeface="Cambria Math"/>
                                </a:rPr>
                                <m:t>𝑛</m:t>
                              </m:r>
                            </m:sup>
                          </m:sSup>
                        </m:num>
                        <m:den>
                          <m:r>
                            <a:rPr lang="fr-FR" sz="2000" i="1">
                              <a:latin typeface="Cambria Math"/>
                              <a:ea typeface="Cambria Math"/>
                            </a:rPr>
                            <m:t>𝑛</m:t>
                          </m:r>
                          <m:r>
                            <a:rPr lang="fr-FR" sz="2000" i="1">
                              <a:latin typeface="Cambria Math"/>
                              <a:ea typeface="Cambria Math"/>
                            </a:rPr>
                            <m:t>! </m:t>
                          </m:r>
                        </m:den>
                      </m:f>
                    </m:oMath>
                  </m:oMathPara>
                </a14:m>
                <a:endParaRPr lang="fr-FR" sz="2000" dirty="0" smtClean="0">
                  <a:solidFill>
                    <a:srgbClr val="3333FF"/>
                  </a:solidFill>
                  <a:latin typeface="Arial" charset="0"/>
                  <a:cs typeface="Arial" charset="0"/>
                </a:endParaRPr>
              </a:p>
              <a:p>
                <a:pPr marL="0" indent="0" algn="just">
                  <a:buNone/>
                </a:pPr>
                <a:endParaRPr lang="fr-FR" sz="2000" dirty="0" smtClean="0">
                  <a:solidFill>
                    <a:srgbClr val="3333FF"/>
                  </a:solidFill>
                  <a:latin typeface="Arial" charset="0"/>
                  <a:cs typeface="Arial" charset="0"/>
                </a:endParaRPr>
              </a:p>
              <a:p>
                <a:pPr marL="0" indent="0" algn="just">
                  <a:buNone/>
                </a:pPr>
                <a:r>
                  <a:rPr lang="fr-FR" sz="2000" dirty="0" err="1" smtClean="0">
                    <a:solidFill>
                      <a:srgbClr val="3333FF"/>
                    </a:solidFill>
                    <a:latin typeface="Arial" charset="0"/>
                    <a:cs typeface="Arial" charset="0"/>
                  </a:rPr>
                  <a:t>Remark</a:t>
                </a:r>
                <a:r>
                  <a:rPr lang="fr-FR" sz="2000" dirty="0" smtClean="0">
                    <a:solidFill>
                      <a:srgbClr val="3333FF"/>
                    </a:solidFill>
                    <a:latin typeface="Arial" charset="0"/>
                    <a:cs typeface="Arial" charset="0"/>
                  </a:rPr>
                  <a:t>: </a:t>
                </a:r>
                <a:r>
                  <a:rPr lang="en-US" sz="2000" dirty="0" smtClean="0">
                    <a:latin typeface="+mj-lt"/>
                  </a:rPr>
                  <a:t>By </a:t>
                </a:r>
                <a:r>
                  <a:rPr lang="en-US" sz="2000" dirty="0" smtClean="0">
                    <a:latin typeface="+mj-lt"/>
                  </a:rPr>
                  <a:t>definition the </a:t>
                </a:r>
                <a:r>
                  <a:rPr lang="en-US" sz="2000" dirty="0" err="1" smtClean="0">
                    <a:latin typeface="+mj-lt"/>
                  </a:rPr>
                  <a:t>Maclaurin</a:t>
                </a:r>
                <a:r>
                  <a:rPr lang="en-US" sz="2000" dirty="0" smtClean="0">
                    <a:latin typeface="+mj-lt"/>
                  </a:rPr>
                  <a:t> polynomial has the property that  its value and the values of its first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𝑛</m:t>
                    </m:r>
                  </m:oMath>
                </a14:m>
                <a:r>
                  <a:rPr lang="en-US" sz="2000" dirty="0" smtClean="0">
                    <a:latin typeface="+mj-lt"/>
                  </a:rPr>
                  <a:t> derivatives match the values of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𝑓</m:t>
                    </m:r>
                  </m:oMath>
                </a14:m>
                <a:r>
                  <a:rPr lang="en-US" sz="2000" dirty="0" smtClean="0">
                    <a:latin typeface="+mj-lt"/>
                  </a:rPr>
                  <a:t> and its first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𝑛</m:t>
                    </m:r>
                  </m:oMath>
                </a14:m>
                <a:r>
                  <a:rPr lang="en-US" sz="2000" dirty="0" smtClean="0">
                    <a:latin typeface="+mj-lt"/>
                  </a:rPr>
                  <a:t> derivatives at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𝑥</m:t>
                    </m:r>
                    <m:r>
                      <a:rPr lang="en-US" sz="2000" i="1" dirty="0" smtClean="0">
                        <a:latin typeface="Cambria Math"/>
                      </a:rPr>
                      <m:t>=0</m:t>
                    </m:r>
                  </m:oMath>
                </a14:m>
                <a:r>
                  <a:rPr lang="en-US" sz="2000" dirty="0" smtClean="0">
                    <a:latin typeface="+mj-lt"/>
                  </a:rPr>
                  <a:t>.</a:t>
                </a:r>
              </a:p>
              <a:p>
                <a:pPr marL="0" indent="0" algn="just">
                  <a:buNone/>
                </a:pPr>
                <a:endParaRPr lang="en-US" sz="2000" dirty="0">
                  <a:latin typeface="+mj-lt"/>
                </a:endParaRPr>
              </a:p>
              <a:p>
                <a:pPr marL="0" indent="0" algn="just">
                  <a:buNone/>
                </a:pPr>
                <a:r>
                  <a:rPr lang="en-US" sz="2000" dirty="0"/>
                  <a:t>Any smooth function can be approximated as a polynomial. </a:t>
                </a:r>
                <a:r>
                  <a:rPr lang="en-US" sz="2000" dirty="0" smtClean="0"/>
                  <a:t>This   representation </a:t>
                </a:r>
                <a:r>
                  <a:rPr lang="en-US" sz="2000" dirty="0"/>
                  <a:t>provides a means to </a:t>
                </a:r>
                <a:r>
                  <a:rPr lang="en-US" sz="2000" dirty="0">
                    <a:solidFill>
                      <a:srgbClr val="C00000"/>
                    </a:solidFill>
                  </a:rPr>
                  <a:t>predict the value of a function at one point in terms of the function value and its derivatives at another point.</a:t>
                </a:r>
              </a:p>
              <a:p>
                <a:pPr marL="0" indent="0" algn="just">
                  <a:buNone/>
                </a:pPr>
                <a:endParaRPr lang="en-US" sz="2000" dirty="0" smtClean="0">
                  <a:latin typeface="+mj-lt"/>
                </a:endParaRPr>
              </a:p>
            </p:txBody>
          </p:sp>
        </mc:Choice>
        <mc:Fallback>
          <p:sp>
            <p:nvSpPr>
              <p:cNvPr id="10" name="Rectangle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552" y="1450529"/>
                <a:ext cx="8352928" cy="4642767"/>
              </a:xfrm>
              <a:prstGeom prst="rect">
                <a:avLst/>
              </a:prstGeom>
              <a:blipFill rotWithShape="1">
                <a:blip r:embed="rId3"/>
                <a:stretch>
                  <a:fillRect l="-803" t="-525" r="-32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Maclaurin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Polynomials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71291677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1560" y="2132856"/>
            <a:ext cx="7171096" cy="32986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10" name="Rectangle 5"/>
          <p:cNvSpPr txBox="1">
            <a:spLocks noChangeArrowheads="1"/>
          </p:cNvSpPr>
          <p:nvPr/>
        </p:nvSpPr>
        <p:spPr>
          <a:xfrm>
            <a:off x="539552" y="1343878"/>
            <a:ext cx="8352928" cy="4642767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fr-FR" sz="2000" dirty="0" err="1" smtClean="0">
                <a:solidFill>
                  <a:srgbClr val="3333FF"/>
                </a:solidFill>
                <a:latin typeface="Arial" charset="0"/>
                <a:cs typeface="Arial" charset="0"/>
              </a:rPr>
              <a:t>Example</a:t>
            </a:r>
            <a:r>
              <a:rPr lang="fr-FR" sz="2000" dirty="0" smtClean="0">
                <a:solidFill>
                  <a:srgbClr val="3333FF"/>
                </a:solidFill>
                <a:latin typeface="Arial" charset="0"/>
                <a:cs typeface="Arial" charset="0"/>
              </a:rPr>
              <a:t>:</a:t>
            </a:r>
            <a:r>
              <a:rPr lang="en-US" sz="2000" dirty="0" smtClean="0">
                <a:solidFill>
                  <a:srgbClr val="3333FF"/>
                </a:solidFill>
                <a:latin typeface="Arial" charset="0"/>
                <a:cs typeface="Arial" charset="0"/>
              </a:rPr>
              <a:t> </a:t>
            </a:r>
            <a:r>
              <a:rPr lang="fr-FR" sz="2000" dirty="0" smtClean="0"/>
              <a:t> </a:t>
            </a:r>
            <a:endParaRPr lang="fr-FR" sz="2000" dirty="0" smtClean="0">
              <a:solidFill>
                <a:srgbClr val="3333FF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 smtClean="0">
              <a:solidFill>
                <a:srgbClr val="3333FF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r>
              <a:rPr lang="fr-FR" sz="2000" dirty="0" smtClean="0">
                <a:solidFill>
                  <a:srgbClr val="3333FF"/>
                </a:solidFill>
                <a:latin typeface="Arial" charset="0"/>
                <a:cs typeface="Arial" charset="0"/>
              </a:rPr>
              <a:t>Solution: </a:t>
            </a:r>
            <a:r>
              <a:rPr lang="en-US" sz="2000" dirty="0" smtClean="0">
                <a:latin typeface="+mj-lt"/>
              </a:rPr>
              <a:t> 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21384" y="1412776"/>
            <a:ext cx="6234992" cy="4153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Maclaurin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Polynomials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72785650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652120" y="1384446"/>
            <a:ext cx="2952328" cy="34847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3568" y="1717095"/>
            <a:ext cx="4960425" cy="26480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10" name="Rectangle 5"/>
          <p:cNvSpPr txBox="1">
            <a:spLocks noChangeArrowheads="1"/>
          </p:cNvSpPr>
          <p:nvPr/>
        </p:nvSpPr>
        <p:spPr>
          <a:xfrm>
            <a:off x="539552" y="1343878"/>
            <a:ext cx="8352928" cy="4642767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fr-FR" sz="2000" dirty="0" err="1" smtClean="0">
                <a:solidFill>
                  <a:srgbClr val="3333FF"/>
                </a:solidFill>
                <a:latin typeface="Arial" charset="0"/>
                <a:cs typeface="Arial" charset="0"/>
              </a:rPr>
              <a:t>Cont</a:t>
            </a:r>
            <a:r>
              <a:rPr lang="fr-FR" sz="2000" dirty="0" smtClean="0">
                <a:solidFill>
                  <a:srgbClr val="3333FF"/>
                </a:solidFill>
                <a:latin typeface="Arial" charset="0"/>
                <a:cs typeface="Arial" charset="0"/>
              </a:rPr>
              <a:t>..</a:t>
            </a:r>
            <a:r>
              <a:rPr lang="fr-FR" sz="2000" dirty="0" smtClean="0"/>
              <a:t> </a:t>
            </a:r>
            <a:endParaRPr lang="fr-FR" sz="2000" dirty="0" smtClean="0">
              <a:solidFill>
                <a:srgbClr val="3333FF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 smtClean="0">
              <a:solidFill>
                <a:srgbClr val="3333FF"/>
              </a:solidFill>
              <a:latin typeface="Arial" charset="0"/>
              <a:cs typeface="Arial" charset="0"/>
            </a:endParaRPr>
          </a:p>
        </p:txBody>
      </p:sp>
      <p:sp>
        <p:nvSpPr>
          <p:cNvPr id="13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Maclaurin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Polynomials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24411252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91680" y="1340769"/>
            <a:ext cx="4248472" cy="535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10" name="Rectangle 5"/>
          <p:cNvSpPr txBox="1">
            <a:spLocks noChangeArrowheads="1"/>
          </p:cNvSpPr>
          <p:nvPr/>
        </p:nvSpPr>
        <p:spPr>
          <a:xfrm>
            <a:off x="539552" y="1340768"/>
            <a:ext cx="8352928" cy="4642767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fr-FR" sz="2000" dirty="0" err="1" smtClean="0">
                <a:solidFill>
                  <a:srgbClr val="3333FF"/>
                </a:solidFill>
                <a:latin typeface="Arial" charset="0"/>
                <a:cs typeface="Arial" charset="0"/>
              </a:rPr>
              <a:t>Example</a:t>
            </a:r>
            <a:r>
              <a:rPr lang="fr-FR" sz="2000" dirty="0" smtClean="0">
                <a:solidFill>
                  <a:srgbClr val="3333FF"/>
                </a:solidFill>
                <a:latin typeface="Arial" charset="0"/>
                <a:cs typeface="Arial" charset="0"/>
              </a:rPr>
              <a:t>:</a:t>
            </a:r>
            <a:r>
              <a:rPr lang="en-US" sz="2000" dirty="0" smtClean="0">
                <a:solidFill>
                  <a:srgbClr val="3333FF"/>
                </a:solidFill>
                <a:latin typeface="Arial" charset="0"/>
                <a:cs typeface="Arial" charset="0"/>
              </a:rPr>
              <a:t> </a:t>
            </a:r>
            <a:r>
              <a:rPr lang="fr-FR" sz="2000" dirty="0" smtClean="0"/>
              <a:t> </a:t>
            </a:r>
            <a:endParaRPr lang="fr-FR" sz="2000" dirty="0" smtClean="0">
              <a:solidFill>
                <a:srgbClr val="3333FF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 smtClean="0">
              <a:solidFill>
                <a:srgbClr val="3333FF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r>
              <a:rPr lang="fr-FR" sz="2000" dirty="0" smtClean="0">
                <a:solidFill>
                  <a:srgbClr val="3333FF"/>
                </a:solidFill>
                <a:latin typeface="Arial" charset="0"/>
                <a:cs typeface="Arial" charset="0"/>
              </a:rPr>
              <a:t>Solution:</a:t>
            </a:r>
          </a:p>
          <a:p>
            <a:pPr marL="0" indent="0" algn="just">
              <a:buNone/>
            </a:pPr>
            <a:endParaRPr lang="fr-FR" sz="2000" dirty="0">
              <a:solidFill>
                <a:srgbClr val="3333FF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 smtClean="0">
              <a:solidFill>
                <a:srgbClr val="3333FF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solidFill>
                <a:srgbClr val="3333FF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 smtClean="0">
              <a:solidFill>
                <a:srgbClr val="3333FF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solidFill>
                <a:srgbClr val="3333FF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 smtClean="0">
              <a:solidFill>
                <a:srgbClr val="3333FF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solidFill>
                <a:srgbClr val="3333FF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 smtClean="0">
              <a:solidFill>
                <a:srgbClr val="3333FF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solidFill>
                <a:srgbClr val="3333FF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 smtClean="0">
              <a:solidFill>
                <a:srgbClr val="3333FF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r>
              <a:rPr lang="fr-FR" sz="2000" dirty="0" err="1" smtClean="0">
                <a:solidFill>
                  <a:srgbClr val="3333FF"/>
                </a:solidFill>
                <a:latin typeface="Arial" charset="0"/>
                <a:cs typeface="Arial" charset="0"/>
              </a:rPr>
              <a:t>Thus</a:t>
            </a:r>
            <a:r>
              <a:rPr lang="fr-FR" sz="2000" dirty="0">
                <a:solidFill>
                  <a:srgbClr val="3333FF"/>
                </a:solidFill>
                <a:latin typeface="Arial" charset="0"/>
                <a:cs typeface="Arial" charset="0"/>
              </a:rPr>
              <a:t>:</a:t>
            </a:r>
            <a:r>
              <a:rPr lang="en-US" sz="2000" dirty="0" smtClean="0">
                <a:latin typeface="+mj-lt"/>
              </a:rPr>
              <a:t> </a:t>
            </a:r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91680" y="2060848"/>
            <a:ext cx="3816424" cy="3830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331640" y="5987686"/>
            <a:ext cx="4968552" cy="6096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Maclaurin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Polynomials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905084202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355976" y="1772816"/>
            <a:ext cx="4348070" cy="27878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0" name="Rectangle 5"/>
              <p:cNvSpPr txBox="1">
                <a:spLocks noChangeArrowheads="1"/>
              </p:cNvSpPr>
              <p:nvPr/>
            </p:nvSpPr>
            <p:spPr>
              <a:xfrm>
                <a:off x="539552" y="1343878"/>
                <a:ext cx="3240360" cy="4642767"/>
              </a:xfrm>
              <a:prstGeom prst="rect">
                <a:avLst/>
              </a:prstGeom>
            </p:spPr>
            <p:txBody>
              <a:bodyPr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9pPr>
              </a:lstStyle>
              <a:p>
                <a:pPr marL="0" indent="0" algn="just">
                  <a:buNone/>
                </a:pPr>
                <a:r>
                  <a:rPr lang="fr-FR" sz="2000" dirty="0" smtClean="0">
                    <a:solidFill>
                      <a:srgbClr val="3333FF"/>
                    </a:solidFill>
                    <a:latin typeface="Arial" charset="0"/>
                    <a:cs typeface="Arial" charset="0"/>
                  </a:rPr>
                  <a:t>Cont. </a:t>
                </a:r>
              </a:p>
              <a:p>
                <a:pPr marL="0" indent="0" algn="just">
                  <a:buNone/>
                </a:pPr>
                <a:endParaRPr lang="fr-FR" sz="2000" dirty="0">
                  <a:solidFill>
                    <a:srgbClr val="3333FF"/>
                  </a:solidFill>
                  <a:latin typeface="Arial" charset="0"/>
                  <a:cs typeface="Arial" charset="0"/>
                </a:endParaRPr>
              </a:p>
              <a:p>
                <a:pPr marL="0" indent="0" algn="just">
                  <a:buNone/>
                </a:pPr>
                <a:endParaRPr lang="fr-FR" sz="2000" dirty="0" smtClean="0">
                  <a:solidFill>
                    <a:srgbClr val="3333FF"/>
                  </a:solidFill>
                  <a:latin typeface="Arial" charset="0"/>
                  <a:cs typeface="Arial" charset="0"/>
                </a:endParaRPr>
              </a:p>
              <a:p>
                <a:pPr marL="0" indent="0" algn="just">
                  <a:buNone/>
                </a:pPr>
                <a:endParaRPr lang="fr-FR" sz="2000" dirty="0">
                  <a:solidFill>
                    <a:srgbClr val="3333FF"/>
                  </a:solidFill>
                  <a:latin typeface="Arial" charset="0"/>
                  <a:cs typeface="Arial" charset="0"/>
                </a:endParaRPr>
              </a:p>
              <a:p>
                <a:pPr marL="0" indent="0" algn="just">
                  <a:buNone/>
                </a:pPr>
                <a:r>
                  <a:rPr lang="en-US" sz="2000" dirty="0" smtClean="0">
                    <a:latin typeface="Arial" charset="0"/>
                    <a:cs typeface="Arial" charset="0"/>
                  </a:rPr>
                  <a:t>The </a:t>
                </a:r>
                <a:r>
                  <a:rPr lang="en-US" sz="2000" dirty="0">
                    <a:latin typeface="Arial" charset="0"/>
                    <a:cs typeface="Arial" charset="0"/>
                  </a:rPr>
                  <a:t>graph of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  <a:cs typeface="Arial" charset="0"/>
                      </a:rPr>
                      <m:t>𝑓</m:t>
                    </m:r>
                    <m:d>
                      <m:dPr>
                        <m:ctrlPr>
                          <a:rPr lang="en-US" sz="2000" i="1" dirty="0" smtClean="0">
                            <a:latin typeface="Cambria Math"/>
                            <a:cs typeface="Arial" charset="0"/>
                          </a:rPr>
                        </m:ctrlPr>
                      </m:dPr>
                      <m:e>
                        <m:r>
                          <a:rPr lang="en-US" sz="2000" i="1" dirty="0" smtClean="0">
                            <a:latin typeface="Cambria Math"/>
                            <a:cs typeface="Arial" charset="0"/>
                          </a:rPr>
                          <m:t>𝑥</m:t>
                        </m:r>
                      </m:e>
                    </m:d>
                    <m:r>
                      <a:rPr lang="en-US" sz="2000" i="1" dirty="0" smtClean="0">
                        <a:latin typeface="Cambria Math"/>
                        <a:cs typeface="Arial" charset="0"/>
                      </a:rPr>
                      <m:t>=</m:t>
                    </m:r>
                    <m:f>
                      <m:fPr>
                        <m:ctrlPr>
                          <a:rPr lang="en-US" sz="2000" i="1" dirty="0" smtClean="0">
                            <a:latin typeface="Cambria Math"/>
                            <a:cs typeface="Arial" charset="0"/>
                          </a:rPr>
                        </m:ctrlPr>
                      </m:fPr>
                      <m:num>
                        <m:r>
                          <a:rPr lang="en-US" sz="2000" i="1" dirty="0" smtClean="0">
                            <a:latin typeface="Cambria Math"/>
                            <a:cs typeface="Arial" charset="0"/>
                          </a:rPr>
                          <m:t>1</m:t>
                        </m:r>
                      </m:num>
                      <m:den>
                        <m:r>
                          <a:rPr lang="en-US" sz="2000" i="1" dirty="0" smtClean="0">
                            <a:latin typeface="Cambria Math"/>
                            <a:cs typeface="Arial" charset="0"/>
                          </a:rPr>
                          <m:t>1−</m:t>
                        </m:r>
                        <m:r>
                          <a:rPr lang="en-US" sz="2000" i="1" dirty="0" smtClean="0">
                            <a:latin typeface="Cambria Math"/>
                            <a:cs typeface="Arial" charset="0"/>
                          </a:rPr>
                          <m:t>𝑥</m:t>
                        </m:r>
                      </m:den>
                    </m:f>
                  </m:oMath>
                </a14:m>
                <a:r>
                  <a:rPr lang="en-US" sz="2000" dirty="0" smtClean="0">
                    <a:latin typeface="Arial" charset="0"/>
                    <a:cs typeface="Arial" charset="0"/>
                  </a:rPr>
                  <a:t>  and four </a:t>
                </a:r>
                <a:r>
                  <a:rPr lang="en-US" sz="2000" dirty="0">
                    <a:latin typeface="Arial" charset="0"/>
                    <a:cs typeface="Arial" charset="0"/>
                  </a:rPr>
                  <a:t>of its </a:t>
                </a:r>
                <a:r>
                  <a:rPr lang="en-US" sz="2000" dirty="0" smtClean="0">
                    <a:latin typeface="Arial" charset="0"/>
                    <a:cs typeface="Arial" charset="0"/>
                  </a:rPr>
                  <a:t>polynomial approximations</a:t>
                </a:r>
                <a:endParaRPr lang="en-US" sz="2000" dirty="0">
                  <a:latin typeface="Arial" charset="0"/>
                  <a:cs typeface="Arial" charset="0"/>
                </a:endParaRPr>
              </a:p>
              <a:p>
                <a:pPr marL="0" indent="0" algn="just">
                  <a:buNone/>
                </a:pPr>
                <a:r>
                  <a:rPr lang="fr-FR" sz="2000" dirty="0" smtClean="0">
                    <a:latin typeface="Arial" charset="0"/>
                    <a:cs typeface="Arial" charset="0"/>
                  </a:rPr>
                  <a:t>.</a:t>
                </a:r>
                <a:endParaRPr lang="fr-FR" sz="2000" dirty="0" smtClean="0">
                  <a:latin typeface="Arial" charset="0"/>
                  <a:cs typeface="Arial" charset="0"/>
                </a:endParaRPr>
              </a:p>
              <a:p>
                <a:pPr marL="0" indent="0" algn="just">
                  <a:buNone/>
                </a:pPr>
                <a:endParaRPr lang="fr-FR" sz="2000" dirty="0" smtClean="0">
                  <a:solidFill>
                    <a:srgbClr val="3333FF"/>
                  </a:solidFill>
                  <a:latin typeface="Arial" charset="0"/>
                  <a:cs typeface="Arial" charset="0"/>
                </a:endParaRPr>
              </a:p>
            </p:txBody>
          </p:sp>
        </mc:Choice>
        <mc:Fallback>
          <p:sp>
            <p:nvSpPr>
              <p:cNvPr id="10" name="Rectangle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552" y="1343878"/>
                <a:ext cx="3240360" cy="4642767"/>
              </a:xfrm>
              <a:prstGeom prst="rect">
                <a:avLst/>
              </a:prstGeom>
              <a:blipFill rotWithShape="1">
                <a:blip r:embed="rId4"/>
                <a:stretch>
                  <a:fillRect l="-2072" t="-525" r="-62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Maclaurin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Polynomials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14278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0" name="Rectangle 5"/>
              <p:cNvSpPr txBox="1">
                <a:spLocks noChangeArrowheads="1"/>
              </p:cNvSpPr>
              <p:nvPr/>
            </p:nvSpPr>
            <p:spPr>
              <a:xfrm>
                <a:off x="539552" y="1340768"/>
                <a:ext cx="8352928" cy="4642767"/>
              </a:xfrm>
              <a:prstGeom prst="rect">
                <a:avLst/>
              </a:prstGeom>
            </p:spPr>
            <p:txBody>
              <a:bodyPr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9pPr>
              </a:lstStyle>
              <a:p>
                <a:pPr marL="0" indent="0" algn="just">
                  <a:buNone/>
                </a:pPr>
                <a:r>
                  <a:rPr lang="fr-FR" sz="2000" dirty="0" smtClean="0">
                    <a:solidFill>
                      <a:srgbClr val="3333FF"/>
                    </a:solidFill>
                    <a:latin typeface="Arial" charset="0"/>
                    <a:cs typeface="Arial" charset="0"/>
                  </a:rPr>
                  <a:t>Example:</a:t>
                </a:r>
                <a:r>
                  <a:rPr lang="en-US" sz="2000" dirty="0" smtClean="0">
                    <a:solidFill>
                      <a:srgbClr val="3333FF"/>
                    </a:solidFill>
                    <a:latin typeface="Arial" charset="0"/>
                    <a:cs typeface="Arial" charset="0"/>
                  </a:rPr>
                  <a:t/>
                </a:r>
                <a:r>
                  <a:rPr lang="fr-FR" sz="2000" dirty="0" smtClean="0"/>
                  <a:t/>
                </a:r>
                <a:r>
                  <a:rPr lang="fr-FR" sz="2000" dirty="0" err="1" smtClean="0"/>
                  <a:t>Find</a:t>
                </a:r>
                <a:r>
                  <a:rPr lang="fr-FR" sz="2000" dirty="0" smtClean="0"/>
                  <a:t> the Maclaurin polynomial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fr-FR" sz="2000" b="0" i="1" smtClean="0">
                            <a:latin typeface="Cambria Math"/>
                          </a:rPr>
                          <m:t>𝑝</m:t>
                        </m:r>
                      </m:e>
                      <m:sub>
                        <m:r>
                          <a:rPr lang="fr-FR" sz="2000" b="0" i="1" smtClean="0">
                            <a:latin typeface="Cambria Math"/>
                          </a:rPr>
                          <m:t>4</m:t>
                        </m:r>
                      </m:sub>
                    </m:sSub>
                    <m:d>
                      <m:d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fr-FR" sz="2000" b="0" i="1" smtClean="0">
                            <a:latin typeface="Cambria Math"/>
                          </a:rPr>
                          <m:t>𝑥</m:t>
                        </m:r>
                      </m:e>
                    </m:d>
                  </m:oMath>
                </a14:m>
                <a:r>
                  <a:rPr lang="fr-FR" sz="2000" dirty="0" smtClean="0"/>
                  <a:t> for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fr-FR" sz="2000" b="0" i="0" smtClean="0">
                            <a:latin typeface="Cambria Math"/>
                          </a:rPr>
                          <m:t>ln</m:t>
                        </m:r>
                      </m:fName>
                      <m:e>
                        <m:d>
                          <m:dPr>
                            <m:ctrlPr>
                              <a:rPr lang="fr-FR" sz="2000" b="0" i="1" smtClean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fr-FR" sz="2000" b="0" i="1" smtClean="0">
                                <a:latin typeface="Cambria Math"/>
                              </a:rPr>
                              <m:t>𝑥</m:t>
                            </m:r>
                            <m:r>
                              <a:rPr lang="fr-FR" sz="2000" b="0" i="1" smtClean="0">
                                <a:latin typeface="Cambria Math"/>
                              </a:rPr>
                              <m:t>+1</m:t>
                            </m:r>
                          </m:e>
                        </m:d>
                        <m:r>
                          <a:rPr lang="fr-FR" sz="2000" b="0" i="1" smtClean="0">
                            <a:latin typeface="Cambria Math"/>
                          </a:rPr>
                          <m:t>.</m:t>
                        </m:r>
                      </m:e>
                    </m:func>
                  </m:oMath>
                </a14:m>
                <a:endParaRPr lang="fr-FR" sz="2000" dirty="0" smtClean="0">
                  <a:solidFill>
                    <a:srgbClr val="3333FF"/>
                  </a:solidFill>
                  <a:latin typeface="Arial" charset="0"/>
                  <a:cs typeface="Arial" charset="0"/>
                </a:endParaRPr>
              </a:p>
              <a:p>
                <a:pPr marL="0" indent="0" algn="just">
                  <a:buNone/>
                </a:pPr>
                <a:endParaRPr lang="fr-FR" sz="2000" dirty="0" smtClean="0">
                  <a:solidFill>
                    <a:srgbClr val="3333FF"/>
                  </a:solidFill>
                  <a:latin typeface="Arial" charset="0"/>
                  <a:cs typeface="Arial" charset="0"/>
                </a:endParaRPr>
              </a:p>
              <a:p>
                <a:pPr marL="0" indent="0" algn="just">
                  <a:buNone/>
                </a:pPr>
                <a:r>
                  <a:rPr lang="fr-FR" sz="2000" dirty="0" smtClean="0">
                    <a:solidFill>
                      <a:srgbClr val="3333FF"/>
                    </a:solidFill>
                    <a:latin typeface="Arial" charset="0"/>
                    <a:cs typeface="Arial" charset="0"/>
                  </a:rPr>
                  <a:t>Solution</a:t>
                </a:r>
                <a:r>
                  <a:rPr lang="fr-FR" sz="2000" dirty="0" smtClean="0">
                    <a:solidFill>
                      <a:srgbClr val="3333FF"/>
                    </a:solidFill>
                    <a:latin typeface="Arial" charset="0"/>
                    <a:cs typeface="Arial" charset="0"/>
                  </a:rPr>
                  <a:t>: </a:t>
                </a:r>
              </a:p>
              <a:p>
                <a:pPr marL="0" indent="0" algn="just">
                  <a:buNone/>
                </a:pPr>
                <a:endParaRPr lang="fr-FR" sz="2000" dirty="0">
                  <a:solidFill>
                    <a:srgbClr val="3333FF"/>
                  </a:solidFill>
                  <a:latin typeface="Arial" charset="0"/>
                  <a:cs typeface="Arial" charset="0"/>
                </a:endParaRPr>
              </a:p>
              <a:p>
                <a:pPr marL="0" indent="0" algn="just">
                  <a:buNone/>
                </a:pPr>
                <a:endParaRPr lang="fr-FR" sz="2000" dirty="0" smtClean="0">
                  <a:solidFill>
                    <a:srgbClr val="3333FF"/>
                  </a:solidFill>
                  <a:latin typeface="Arial" charset="0"/>
                  <a:cs typeface="Arial" charset="0"/>
                </a:endParaRPr>
              </a:p>
              <a:p>
                <a:pPr marL="0" indent="0" algn="just">
                  <a:buNone/>
                </a:pPr>
                <a:endParaRPr lang="fr-FR" sz="2000" dirty="0">
                  <a:solidFill>
                    <a:srgbClr val="3333FF"/>
                  </a:solidFill>
                  <a:latin typeface="Arial" charset="0"/>
                  <a:cs typeface="Arial" charset="0"/>
                </a:endParaRPr>
              </a:p>
              <a:p>
                <a:pPr marL="0" indent="0" algn="just">
                  <a:buNone/>
                </a:pPr>
                <a:endParaRPr lang="fr-FR" sz="2000" dirty="0" smtClean="0">
                  <a:solidFill>
                    <a:srgbClr val="3333FF"/>
                  </a:solidFill>
                  <a:latin typeface="Arial" charset="0"/>
                  <a:cs typeface="Arial" charset="0"/>
                </a:endParaRPr>
              </a:p>
              <a:p>
                <a:pPr marL="0" indent="0" algn="just">
                  <a:buNone/>
                </a:pPr>
                <a:endParaRPr lang="fr-FR" sz="2000" dirty="0">
                  <a:solidFill>
                    <a:srgbClr val="3333FF"/>
                  </a:solidFill>
                  <a:latin typeface="Arial" charset="0"/>
                  <a:cs typeface="Arial" charset="0"/>
                </a:endParaRPr>
              </a:p>
              <a:p>
                <a:pPr marL="0" indent="0" algn="just">
                  <a:buNone/>
                </a:pPr>
                <a:endParaRPr lang="fr-FR" sz="2000" dirty="0" smtClean="0">
                  <a:solidFill>
                    <a:srgbClr val="3333FF"/>
                  </a:solidFill>
                  <a:latin typeface="Arial" charset="0"/>
                  <a:cs typeface="Arial" charset="0"/>
                </a:endParaRPr>
              </a:p>
              <a:p>
                <a:pPr marL="0" indent="0" algn="just">
                  <a:buNone/>
                </a:pPr>
                <a:endParaRPr lang="fr-FR" sz="2000" dirty="0">
                  <a:solidFill>
                    <a:srgbClr val="3333FF"/>
                  </a:solidFill>
                  <a:latin typeface="Arial" charset="0"/>
                  <a:cs typeface="Arial" charset="0"/>
                </a:endParaRPr>
              </a:p>
              <a:p>
                <a:pPr marL="0" indent="0" algn="just">
                  <a:buNone/>
                </a:pPr>
                <a:endParaRPr lang="fr-FR" sz="2000" dirty="0" smtClean="0">
                  <a:solidFill>
                    <a:srgbClr val="3333FF"/>
                  </a:solidFill>
                  <a:latin typeface="Arial" charset="0"/>
                  <a:cs typeface="Arial" charset="0"/>
                </a:endParaRPr>
              </a:p>
              <a:p>
                <a:pPr marL="0" indent="0" algn="just">
                  <a:buNone/>
                </a:pPr>
                <a:endParaRPr lang="fr-FR" sz="2000" dirty="0">
                  <a:solidFill>
                    <a:srgbClr val="3333FF"/>
                  </a:solidFill>
                  <a:latin typeface="Arial" charset="0"/>
                  <a:cs typeface="Arial" charset="0"/>
                </a:endParaRPr>
              </a:p>
              <a:p>
                <a:pPr marL="0" indent="0" algn="just">
                  <a:buNone/>
                </a:pPr>
                <a:endParaRPr lang="fr-FR" sz="2000" dirty="0" smtClean="0">
                  <a:solidFill>
                    <a:srgbClr val="3333FF"/>
                  </a:solidFill>
                  <a:latin typeface="Arial" charset="0"/>
                  <a:cs typeface="Arial" charset="0"/>
                </a:endParaRPr>
              </a:p>
              <a:p>
                <a:pPr marL="0" indent="0" algn="just">
                  <a:buNone/>
                </a:pPr>
                <a:r>
                  <a:rPr lang="fr-FR" sz="2000" dirty="0" smtClean="0">
                    <a:solidFill>
                      <a:srgbClr val="3333FF"/>
                    </a:solidFill>
                    <a:latin typeface="Arial" charset="0"/>
                    <a:cs typeface="Arial" charset="0"/>
                  </a:rPr>
                  <a:t>If </a:t>
                </a:r>
                <a:endParaRPr lang="en-US" sz="2000" dirty="0" smtClean="0">
                  <a:latin typeface="+mj-lt"/>
                </a:endParaRPr>
              </a:p>
            </p:txBody>
          </p:sp>
        </mc:Choice>
        <mc:Fallback>
          <p:sp>
            <p:nvSpPr>
              <p:cNvPr id="10" name="Rectangle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552" y="1340768"/>
                <a:ext cx="8352928" cy="4642767"/>
              </a:xfrm>
              <a:prstGeom prst="rect">
                <a:avLst/>
              </a:prstGeom>
              <a:blipFill rotWithShape="1">
                <a:blip r:embed="rId4"/>
                <a:stretch>
                  <a:fillRect l="-803" t="-525" b="-133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1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80854447"/>
              </p:ext>
            </p:extLst>
          </p:nvPr>
        </p:nvGraphicFramePr>
        <p:xfrm>
          <a:off x="1763688" y="2132856"/>
          <a:ext cx="1811741" cy="436649"/>
        </p:xfrm>
        <a:graphic>
          <a:graphicData uri="http://schemas.openxmlformats.org/presentationml/2006/ole">
            <p:oleObj spid="_x0000_s8788" name="Equation" r:id="rId5" imgW="1040948" imgH="253890" progId="">
              <p:embed/>
            </p:oleObj>
          </a:graphicData>
        </a:graphic>
      </p:graphicFrame>
      <p:graphicFrame>
        <p:nvGraphicFramePr>
          <p:cNvPr id="18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4063305996"/>
              </p:ext>
            </p:extLst>
          </p:nvPr>
        </p:nvGraphicFramePr>
        <p:xfrm>
          <a:off x="5197587" y="2132856"/>
          <a:ext cx="1789292" cy="432048"/>
        </p:xfrm>
        <a:graphic>
          <a:graphicData uri="http://schemas.openxmlformats.org/presentationml/2006/ole">
            <p:oleObj spid="_x0000_s8789" name="Equation" r:id="rId6" imgW="1040948" imgH="253890" progId="">
              <p:embed/>
            </p:oleObj>
          </a:graphicData>
        </a:graphic>
      </p:graphicFrame>
      <p:graphicFrame>
        <p:nvGraphicFramePr>
          <p:cNvPr id="19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474186800"/>
              </p:ext>
            </p:extLst>
          </p:nvPr>
        </p:nvGraphicFramePr>
        <p:xfrm>
          <a:off x="941059" y="6114985"/>
          <a:ext cx="3554067" cy="410359"/>
        </p:xfrm>
        <a:graphic>
          <a:graphicData uri="http://schemas.openxmlformats.org/presentationml/2006/ole">
            <p:oleObj spid="_x0000_s8790" name="Equation" r:id="rId7" imgW="2171700" imgH="254000" progId="">
              <p:embed/>
            </p:oleObj>
          </a:graphicData>
        </a:graphic>
      </p:graphicFrame>
      <p:graphicFrame>
        <p:nvGraphicFramePr>
          <p:cNvPr id="23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4058996018"/>
              </p:ext>
            </p:extLst>
          </p:nvPr>
        </p:nvGraphicFramePr>
        <p:xfrm>
          <a:off x="1763688" y="2844710"/>
          <a:ext cx="1399192" cy="649258"/>
        </p:xfrm>
        <a:graphic>
          <a:graphicData uri="http://schemas.openxmlformats.org/presentationml/2006/ole">
            <p:oleObj spid="_x0000_s8791" name="Equation" r:id="rId8" imgW="837836" imgH="393529" progId="">
              <p:embed/>
            </p:oleObj>
          </a:graphicData>
        </a:graphic>
      </p:graphicFrame>
      <p:graphicFrame>
        <p:nvGraphicFramePr>
          <p:cNvPr id="24" name="Object 1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426655585"/>
              </p:ext>
            </p:extLst>
          </p:nvPr>
        </p:nvGraphicFramePr>
        <p:xfrm>
          <a:off x="5148064" y="2927175"/>
          <a:ext cx="1368152" cy="645841"/>
        </p:xfrm>
        <a:graphic>
          <a:graphicData uri="http://schemas.openxmlformats.org/presentationml/2006/ole">
            <p:oleObj spid="_x0000_s8792" name="Equation" r:id="rId9" imgW="825500" imgH="393700" progId="">
              <p:embed/>
            </p:oleObj>
          </a:graphicData>
        </a:graphic>
      </p:graphicFrame>
      <p:graphicFrame>
        <p:nvGraphicFramePr>
          <p:cNvPr id="29" name="Object 2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17593318"/>
              </p:ext>
            </p:extLst>
          </p:nvPr>
        </p:nvGraphicFramePr>
        <p:xfrm>
          <a:off x="1763688" y="3662151"/>
          <a:ext cx="1910047" cy="774961"/>
        </p:xfrm>
        <a:graphic>
          <a:graphicData uri="http://schemas.openxmlformats.org/presentationml/2006/ole">
            <p:oleObj spid="_x0000_s8793" name="Equation" r:id="rId10" imgW="1143000" imgH="469900" progId="">
              <p:embed/>
            </p:oleObj>
          </a:graphicData>
        </a:graphic>
      </p:graphicFrame>
      <p:graphicFrame>
        <p:nvGraphicFramePr>
          <p:cNvPr id="30" name="Object 2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4063886780"/>
              </p:ext>
            </p:extLst>
          </p:nvPr>
        </p:nvGraphicFramePr>
        <p:xfrm>
          <a:off x="5148063" y="3690782"/>
          <a:ext cx="1609755" cy="602314"/>
        </p:xfrm>
        <a:graphic>
          <a:graphicData uri="http://schemas.openxmlformats.org/presentationml/2006/ole">
            <p:oleObj spid="_x0000_s8794" name="Equation" r:id="rId11" imgW="1040948" imgH="393529" progId="">
              <p:embed/>
            </p:oleObj>
          </a:graphicData>
        </a:graphic>
      </p:graphicFrame>
      <p:graphicFrame>
        <p:nvGraphicFramePr>
          <p:cNvPr id="54" name="Object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015027041"/>
              </p:ext>
            </p:extLst>
          </p:nvPr>
        </p:nvGraphicFramePr>
        <p:xfrm>
          <a:off x="1691680" y="4437112"/>
          <a:ext cx="2592786" cy="792088"/>
        </p:xfrm>
        <a:graphic>
          <a:graphicData uri="http://schemas.openxmlformats.org/presentationml/2006/ole">
            <p:oleObj spid="_x0000_s8795" name="Equation" r:id="rId12" imgW="1206500" imgH="469900" progId="">
              <p:embed/>
            </p:oleObj>
          </a:graphicData>
        </a:graphic>
      </p:graphicFrame>
      <p:graphicFrame>
        <p:nvGraphicFramePr>
          <p:cNvPr id="55" name="Object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420219973"/>
              </p:ext>
            </p:extLst>
          </p:nvPr>
        </p:nvGraphicFramePr>
        <p:xfrm>
          <a:off x="5148064" y="4509120"/>
          <a:ext cx="1396168" cy="421871"/>
        </p:xfrm>
        <a:graphic>
          <a:graphicData uri="http://schemas.openxmlformats.org/presentationml/2006/ole">
            <p:oleObj spid="_x0000_s8796" name="Equation" r:id="rId13" imgW="660113" imgH="253890" progId="">
              <p:embed/>
            </p:oleObj>
          </a:graphicData>
        </a:graphic>
      </p:graphicFrame>
      <p:graphicFrame>
        <p:nvGraphicFramePr>
          <p:cNvPr id="56" name="Object 2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047735078"/>
              </p:ext>
            </p:extLst>
          </p:nvPr>
        </p:nvGraphicFramePr>
        <p:xfrm>
          <a:off x="1691680" y="5167362"/>
          <a:ext cx="2585730" cy="735034"/>
        </p:xfrm>
        <a:graphic>
          <a:graphicData uri="http://schemas.openxmlformats.org/presentationml/2006/ole">
            <p:oleObj spid="_x0000_s8797" name="Equation" r:id="rId14" imgW="1295400" imgH="469900" progId="">
              <p:embed/>
            </p:oleObj>
          </a:graphicData>
        </a:graphic>
      </p:graphicFrame>
      <p:graphicFrame>
        <p:nvGraphicFramePr>
          <p:cNvPr id="57" name="Object 2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787324054"/>
              </p:ext>
            </p:extLst>
          </p:nvPr>
        </p:nvGraphicFramePr>
        <p:xfrm>
          <a:off x="5148064" y="5241802"/>
          <a:ext cx="1902465" cy="491454"/>
        </p:xfrm>
        <a:graphic>
          <a:graphicData uri="http://schemas.openxmlformats.org/presentationml/2006/ole">
            <p:oleObj spid="_x0000_s8798" name="Equation" r:id="rId15" imgW="812447" imgH="266584" progId="">
              <p:embed/>
            </p:oleObj>
          </a:graphicData>
        </a:graphic>
      </p:graphicFrame>
      <p:sp>
        <p:nvSpPr>
          <p:cNvPr id="58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Maclaurin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Polynomials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1583510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15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Maclaurin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Polynomials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0" name="Rectangle 5"/>
          <p:cNvSpPr txBox="1">
            <a:spLocks noChangeArrowheads="1"/>
          </p:cNvSpPr>
          <p:nvPr/>
        </p:nvSpPr>
        <p:spPr>
          <a:xfrm>
            <a:off x="539552" y="1340768"/>
            <a:ext cx="8352928" cy="4642767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fr-FR" sz="2000" dirty="0" err="1" smtClean="0">
                <a:solidFill>
                  <a:srgbClr val="3333FF"/>
                </a:solidFill>
                <a:latin typeface="Arial" charset="0"/>
                <a:cs typeface="Arial" charset="0"/>
              </a:rPr>
              <a:t>Cont</a:t>
            </a:r>
            <a:r>
              <a:rPr lang="fr-FR" sz="2000" dirty="0" smtClean="0">
                <a:solidFill>
                  <a:srgbClr val="3333FF"/>
                </a:solidFill>
                <a:latin typeface="Arial" charset="0"/>
                <a:cs typeface="Arial" charset="0"/>
              </a:rPr>
              <a:t>: </a:t>
            </a:r>
          </a:p>
          <a:p>
            <a:pPr marL="0" indent="0" algn="just">
              <a:buNone/>
            </a:pPr>
            <a:endParaRPr lang="fr-FR" sz="2000" dirty="0">
              <a:solidFill>
                <a:srgbClr val="3333FF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 smtClean="0">
              <a:solidFill>
                <a:srgbClr val="3333FF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 smtClean="0">
              <a:solidFill>
                <a:srgbClr val="3333FF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r>
              <a:rPr lang="fr-FR" sz="2000" dirty="0" err="1" smtClean="0">
                <a:solidFill>
                  <a:srgbClr val="3333FF"/>
                </a:solidFill>
                <a:latin typeface="Arial" charset="0"/>
                <a:cs typeface="Arial" charset="0"/>
              </a:rPr>
              <a:t>Consequently</a:t>
            </a:r>
            <a:r>
              <a:rPr lang="fr-FR" sz="2000" dirty="0" smtClean="0">
                <a:solidFill>
                  <a:srgbClr val="3333FF"/>
                </a:solidFill>
                <a:latin typeface="Arial" charset="0"/>
                <a:cs typeface="Arial" charset="0"/>
              </a:rPr>
              <a:t>, </a:t>
            </a:r>
            <a:endParaRPr lang="fr-FR" sz="2000" dirty="0">
              <a:solidFill>
                <a:srgbClr val="3333FF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 smtClean="0">
              <a:solidFill>
                <a:srgbClr val="3333FF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 smtClean="0">
              <a:solidFill>
                <a:srgbClr val="3333FF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 smtClean="0">
              <a:solidFill>
                <a:srgbClr val="3333FF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 smtClean="0">
              <a:solidFill>
                <a:srgbClr val="3333FF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 smtClean="0">
              <a:solidFill>
                <a:srgbClr val="3333FF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solidFill>
                <a:srgbClr val="3333FF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 smtClean="0">
              <a:solidFill>
                <a:srgbClr val="3333FF"/>
              </a:solidFill>
              <a:latin typeface="Arial" charset="0"/>
              <a:cs typeface="Arial" charset="0"/>
            </a:endParaRPr>
          </a:p>
        </p:txBody>
      </p:sp>
      <p:graphicFrame>
        <p:nvGraphicFramePr>
          <p:cNvPr id="19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324573114"/>
              </p:ext>
            </p:extLst>
          </p:nvPr>
        </p:nvGraphicFramePr>
        <p:xfrm>
          <a:off x="1403648" y="1350570"/>
          <a:ext cx="3554067" cy="410359"/>
        </p:xfrm>
        <a:graphic>
          <a:graphicData uri="http://schemas.openxmlformats.org/presentationml/2006/ole">
            <p:oleObj spid="_x0000_s9589" name="Equation" r:id="rId4" imgW="2171700" imgH="254000" progId="">
              <p:embed/>
            </p:oleObj>
          </a:graphicData>
        </a:graphic>
      </p:graphicFrame>
      <p:graphicFrame>
        <p:nvGraphicFramePr>
          <p:cNvPr id="22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4128789442"/>
              </p:ext>
            </p:extLst>
          </p:nvPr>
        </p:nvGraphicFramePr>
        <p:xfrm>
          <a:off x="1187624" y="1988840"/>
          <a:ext cx="666388" cy="369209"/>
        </p:xfrm>
        <a:graphic>
          <a:graphicData uri="http://schemas.openxmlformats.org/presentationml/2006/ole">
            <p:oleObj spid="_x0000_s9590" name="Equation" r:id="rId5" imgW="406224" imgH="228501" progId="">
              <p:embed/>
            </p:oleObj>
          </a:graphicData>
        </a:graphic>
      </p:graphicFrame>
      <p:graphicFrame>
        <p:nvGraphicFramePr>
          <p:cNvPr id="25" name="Object 2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68924861"/>
              </p:ext>
            </p:extLst>
          </p:nvPr>
        </p:nvGraphicFramePr>
        <p:xfrm>
          <a:off x="2051720" y="1988840"/>
          <a:ext cx="603914" cy="369209"/>
        </p:xfrm>
        <a:graphic>
          <a:graphicData uri="http://schemas.openxmlformats.org/presentationml/2006/ole">
            <p:oleObj spid="_x0000_s9591" name="Equation" r:id="rId6" imgW="368300" imgH="228600" progId="">
              <p:embed/>
            </p:oleObj>
          </a:graphicData>
        </a:graphic>
      </p:graphicFrame>
      <p:graphicFrame>
        <p:nvGraphicFramePr>
          <p:cNvPr id="26" name="Object 3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051686332"/>
              </p:ext>
            </p:extLst>
          </p:nvPr>
        </p:nvGraphicFramePr>
        <p:xfrm>
          <a:off x="2915816" y="1844824"/>
          <a:ext cx="895458" cy="586390"/>
        </p:xfrm>
        <a:graphic>
          <a:graphicData uri="http://schemas.openxmlformats.org/presentationml/2006/ole">
            <p:oleObj spid="_x0000_s9592" name="Equation" r:id="rId7" imgW="545863" imgH="393529" progId="">
              <p:embed/>
            </p:oleObj>
          </a:graphicData>
        </a:graphic>
      </p:graphicFrame>
      <p:graphicFrame>
        <p:nvGraphicFramePr>
          <p:cNvPr id="27" name="Object 2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567567726"/>
              </p:ext>
            </p:extLst>
          </p:nvPr>
        </p:nvGraphicFramePr>
        <p:xfrm>
          <a:off x="4126458" y="1844824"/>
          <a:ext cx="864096" cy="593803"/>
        </p:xfrm>
        <a:graphic>
          <a:graphicData uri="http://schemas.openxmlformats.org/presentationml/2006/ole">
            <p:oleObj spid="_x0000_s9593" name="Equation" r:id="rId8" imgW="431613" imgH="393529" progId="">
              <p:embed/>
            </p:oleObj>
          </a:graphicData>
        </a:graphic>
      </p:graphicFrame>
      <p:graphicFrame>
        <p:nvGraphicFramePr>
          <p:cNvPr id="28" name="Object 2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130435894"/>
              </p:ext>
            </p:extLst>
          </p:nvPr>
        </p:nvGraphicFramePr>
        <p:xfrm>
          <a:off x="5148064" y="1844824"/>
          <a:ext cx="1224136" cy="605485"/>
        </p:xfrm>
        <a:graphic>
          <a:graphicData uri="http://schemas.openxmlformats.org/presentationml/2006/ole">
            <p:oleObj spid="_x0000_s9594" name="Equation" r:id="rId9" imgW="622030" imgH="393529" progId="">
              <p:embed/>
            </p:oleObj>
          </a:graphicData>
        </a:graphic>
      </p:graphicFrame>
      <p:graphicFrame>
        <p:nvGraphicFramePr>
          <p:cNvPr id="36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701900264"/>
              </p:ext>
            </p:extLst>
          </p:nvPr>
        </p:nvGraphicFramePr>
        <p:xfrm>
          <a:off x="2364329" y="2712562"/>
          <a:ext cx="2711727" cy="572422"/>
        </p:xfrm>
        <a:graphic>
          <a:graphicData uri="http://schemas.openxmlformats.org/presentationml/2006/ole">
            <p:oleObj spid="_x0000_s9595" name="Equation" r:id="rId10" imgW="1701800" imgH="419100" progId="">
              <p:embed/>
            </p:oleObj>
          </a:graphicData>
        </a:graphic>
      </p:graphicFrame>
      <p:pic>
        <p:nvPicPr>
          <p:cNvPr id="37" name="Picture 10" descr="H9T5S700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131839" y="3587583"/>
            <a:ext cx="4641818" cy="26497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8" name="Picture 11" descr="H9T5S700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9511" y="3587583"/>
            <a:ext cx="4680521" cy="26718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691876071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0" name="Rectangle 5"/>
              <p:cNvSpPr txBox="1">
                <a:spLocks noChangeArrowheads="1"/>
              </p:cNvSpPr>
              <p:nvPr/>
            </p:nvSpPr>
            <p:spPr>
              <a:xfrm>
                <a:off x="612328" y="1484784"/>
                <a:ext cx="8136136" cy="4101346"/>
              </a:xfrm>
              <a:prstGeom prst="rect">
                <a:avLst/>
              </a:prstGeom>
            </p:spPr>
            <p:txBody>
              <a:bodyPr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9pPr>
              </a:lstStyle>
              <a:p>
                <a:pPr algn="just"/>
                <a:r>
                  <a:rPr lang="fr-FR" sz="2000" dirty="0" smtClean="0">
                    <a:latin typeface="Arial" charset="0"/>
                    <a:cs typeface="Arial" charset="0"/>
                  </a:rPr>
                  <a:t>Uptill </a:t>
                </a:r>
                <a:r>
                  <a:rPr lang="fr-FR" sz="2000" dirty="0" err="1" smtClean="0">
                    <a:latin typeface="Arial" charset="0"/>
                    <a:cs typeface="Arial" charset="0"/>
                  </a:rPr>
                  <a:t>now</a:t>
                </a:r>
                <a:r>
                  <a:rPr lang="fr-FR" sz="2000" dirty="0" smtClean="0">
                    <a:latin typeface="Arial" charset="0"/>
                    <a:cs typeface="Arial" charset="0"/>
                  </a:rPr>
                  <a:t>, </a:t>
                </a:r>
                <a:r>
                  <a:rPr lang="fr-FR" sz="2000" dirty="0" err="1" smtClean="0">
                    <a:latin typeface="Arial" charset="0"/>
                    <a:cs typeface="Arial" charset="0"/>
                  </a:rPr>
                  <a:t>we</a:t>
                </a:r>
                <a:r>
                  <a:rPr lang="fr-FR" sz="2000" dirty="0" smtClean="0">
                    <a:latin typeface="Arial" charset="0"/>
                    <a:cs typeface="Arial" charset="0"/>
                  </a:rPr>
                  <a:t> have </a:t>
                </a:r>
                <a:r>
                  <a:rPr lang="fr-FR" sz="2000" dirty="0" err="1" smtClean="0">
                    <a:latin typeface="Arial" charset="0"/>
                    <a:cs typeface="Arial" charset="0"/>
                  </a:rPr>
                  <a:t>approximated</a:t>
                </a:r>
                <a:r>
                  <a:rPr lang="fr-FR" sz="2000" dirty="0" smtClean="0">
                    <a:latin typeface="Arial" charset="0"/>
                    <a:cs typeface="Arial" charset="0"/>
                  </a:rPr>
                  <a:t/>
                </a:r>
                <a:r>
                  <a:rPr lang="fr-FR" sz="2000" dirty="0" err="1" smtClean="0">
                    <a:latin typeface="Arial" charset="0"/>
                    <a:cs typeface="Arial" charset="0"/>
                  </a:rPr>
                  <a:t>functions</a:t>
                </a:r>
                <a:r>
                  <a:rPr lang="fr-FR" sz="2000" dirty="0" smtClean="0">
                    <a:latin typeface="Arial" charset="0"/>
                    <a:cs typeface="Arial" charset="0"/>
                  </a:rPr>
                  <a:t/>
                </a:r>
                <a:r>
                  <a:rPr lang="fr-FR" sz="2000" dirty="0" err="1" smtClean="0">
                    <a:latin typeface="Arial" charset="0"/>
                    <a:cs typeface="Arial" charset="0"/>
                  </a:rPr>
                  <a:t>around</a:t>
                </a:r>
                <a:r>
                  <a:rPr lang="fr-FR" sz="2000" dirty="0" smtClean="0">
                    <a:latin typeface="Arial" charset="0"/>
                    <a:cs typeface="Arial" charset="0"/>
                  </a:rPr>
                  <a:t/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fr-FR" sz="2000" smtClean="0">
                        <a:solidFill>
                          <a:srgbClr val="C00000"/>
                        </a:solidFill>
                        <a:latin typeface="Cambria Math"/>
                        <a:cs typeface="Arial" charset="0"/>
                      </a:rPr>
                      <m:t>x</m:t>
                    </m:r>
                    <m:r>
                      <a:rPr lang="fr-FR" sz="2000" b="0" i="1" smtClean="0">
                        <a:solidFill>
                          <a:srgbClr val="C00000"/>
                        </a:solidFill>
                        <a:latin typeface="Cambria Math"/>
                        <a:cs typeface="Arial" charset="0"/>
                      </a:rPr>
                      <m:t>=0</m:t>
                    </m:r>
                  </m:oMath>
                </a14:m>
                <a:r>
                  <a:rPr lang="en-US" sz="2000" dirty="0" smtClean="0">
                    <a:latin typeface="Arial" charset="0"/>
                    <a:cs typeface="Arial" charset="0"/>
                  </a:rPr>
                  <a:t>. </a:t>
                </a:r>
              </a:p>
              <a:p>
                <a:pPr algn="just"/>
                <a:r>
                  <a:rPr lang="en-US" sz="2000" dirty="0" smtClean="0">
                    <a:latin typeface="Arial" charset="0"/>
                    <a:cs typeface="Arial" charset="0"/>
                  </a:rPr>
                  <a:t>Suppose there is a point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solidFill>
                          <a:srgbClr val="C00000"/>
                        </a:solidFill>
                        <a:latin typeface="Cambria Math"/>
                        <a:cs typeface="Arial" charset="0"/>
                      </a:rPr>
                      <m:t>𝑥</m:t>
                    </m:r>
                    <m:r>
                      <a:rPr lang="fr-FR" sz="2000" b="0" i="1" smtClean="0">
                        <a:solidFill>
                          <a:srgbClr val="C00000"/>
                        </a:solidFill>
                        <a:latin typeface="Cambria Math"/>
                        <a:cs typeface="Arial" charset="0"/>
                      </a:rPr>
                      <m:t>=</m:t>
                    </m:r>
                    <m:sSub>
                      <m:sSubPr>
                        <m:ctrlP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  <a:cs typeface="Arial" charset="0"/>
                          </a:rPr>
                        </m:ctrlPr>
                      </m:sSubPr>
                      <m:e>
                        <m: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  <a:cs typeface="Arial" charset="0"/>
                          </a:rPr>
                          <m:t>𝑥</m:t>
                        </m:r>
                      </m:e>
                      <m:sub>
                        <m: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  <a:cs typeface="Arial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sz="2000" dirty="0" smtClean="0">
                    <a:latin typeface="Arial" charset="0"/>
                    <a:cs typeface="Arial" charset="0"/>
                  </a:rPr>
                  <a:t>, we can also approximate a function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𝑓</m:t>
                    </m:r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(</m:t>
                    </m:r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𝑥</m:t>
                    </m:r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)</m:t>
                    </m:r>
                  </m:oMath>
                </a14:m>
                <a:r>
                  <a:rPr lang="en-US" sz="2000" dirty="0" smtClean="0">
                    <a:latin typeface="Arial" charset="0"/>
                    <a:cs typeface="Arial" charset="0"/>
                  </a:rPr>
                  <a:t> in the vicinity of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𝑥</m:t>
                    </m:r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=</m:t>
                    </m:r>
                    <m:sSub>
                      <m:sSubPr>
                        <m:ctrlPr>
                          <a:rPr lang="fr-FR" sz="2000" b="0" i="1" smtClean="0">
                            <a:latin typeface="Cambria Math"/>
                            <a:cs typeface="Arial" charset="0"/>
                          </a:rPr>
                        </m:ctrlPr>
                      </m:sSubPr>
                      <m:e>
                        <m:r>
                          <a:rPr lang="fr-FR" sz="2000" b="0" i="1" smtClean="0">
                            <a:latin typeface="Cambria Math"/>
                            <a:cs typeface="Arial" charset="0"/>
                          </a:rPr>
                          <m:t>𝑥</m:t>
                        </m:r>
                      </m:e>
                      <m:sub>
                        <m:r>
                          <a:rPr lang="fr-FR" sz="2000" b="0" i="1" smtClean="0">
                            <a:latin typeface="Cambria Math"/>
                            <a:cs typeface="Arial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sz="2000" dirty="0" smtClean="0">
                    <a:latin typeface="Arial" charset="0"/>
                    <a:cs typeface="Arial" charset="0"/>
                  </a:rPr>
                  <a:t>.</a:t>
                </a:r>
              </a:p>
              <a:p>
                <a:pPr algn="just"/>
                <a:r>
                  <a:rPr lang="en-US" sz="2000" dirty="0" smtClean="0">
                    <a:latin typeface="Arial" charset="0"/>
                    <a:cs typeface="Arial" charset="0"/>
                  </a:rPr>
                  <a:t>Instead of expressing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sz="2000" b="0" i="1" smtClean="0">
                            <a:latin typeface="Cambria Math"/>
                            <a:cs typeface="Arial" charset="0"/>
                          </a:rPr>
                        </m:ctrlPr>
                      </m:sSubPr>
                      <m:e>
                        <m:r>
                          <a:rPr lang="fr-FR" sz="2000" b="0" i="1" smtClean="0">
                            <a:latin typeface="Cambria Math"/>
                            <a:cs typeface="Arial" charset="0"/>
                          </a:rPr>
                          <m:t>𝑝</m:t>
                        </m:r>
                      </m:e>
                      <m:sub>
                        <m:r>
                          <a:rPr lang="fr-FR" sz="2000" b="0" i="1" smtClean="0">
                            <a:latin typeface="Cambria Math"/>
                            <a:cs typeface="Arial" charset="0"/>
                          </a:rPr>
                          <m:t>𝑛</m:t>
                        </m:r>
                      </m:sub>
                    </m:sSub>
                    <m:d>
                      <m:dPr>
                        <m:ctrlPr>
                          <a:rPr lang="fr-FR" sz="2000" b="0" i="1" smtClean="0">
                            <a:latin typeface="Cambria Math"/>
                            <a:cs typeface="Arial" charset="0"/>
                          </a:rPr>
                        </m:ctrlPr>
                      </m:dPr>
                      <m:e>
                        <m:r>
                          <a:rPr lang="fr-FR" sz="2000" b="0" i="1" smtClean="0">
                            <a:latin typeface="Cambria Math"/>
                            <a:cs typeface="Arial" charset="0"/>
                          </a:rPr>
                          <m:t>𝑥</m:t>
                        </m:r>
                      </m:e>
                    </m:d>
                  </m:oMath>
                </a14:m>
                <a:r>
                  <a:rPr lang="en-US" sz="2000" dirty="0" smtClean="0">
                    <a:latin typeface="Arial" charset="0"/>
                    <a:cs typeface="Arial" charset="0"/>
                  </a:rPr>
                  <a:t> in the powers of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  <a:cs typeface="Arial" charset="0"/>
                      </a:rPr>
                      <m:t>𝑥</m:t>
                    </m:r>
                  </m:oMath>
                </a14:m>
                <a:r>
                  <a:rPr lang="en-US" sz="2000" dirty="0" smtClean="0">
                    <a:latin typeface="Arial" charset="0"/>
                    <a:cs typeface="Arial" charset="0"/>
                  </a:rPr>
                  <a:t>, we </a:t>
                </a:r>
                <a:r>
                  <a:rPr lang="en-US" sz="2000" dirty="0" smtClean="0">
                    <a:solidFill>
                      <a:srgbClr val="C00000"/>
                    </a:solidFill>
                    <a:latin typeface="Arial" charset="0"/>
                    <a:cs typeface="Arial" charset="0"/>
                  </a:rPr>
                  <a:t>express it using powers of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solidFill>
                          <a:srgbClr val="C00000"/>
                        </a:solidFill>
                        <a:latin typeface="Cambria Math"/>
                        <a:cs typeface="Arial" charset="0"/>
                      </a:rPr>
                      <m:t>(</m:t>
                    </m:r>
                    <m:r>
                      <a:rPr lang="en-US" sz="2000" i="1" dirty="0" smtClean="0">
                        <a:solidFill>
                          <a:srgbClr val="C00000"/>
                        </a:solidFill>
                        <a:latin typeface="Cambria Math"/>
                        <a:cs typeface="Arial" charset="0"/>
                      </a:rPr>
                      <m:t>𝑥</m:t>
                    </m:r>
                    <m:r>
                      <a:rPr lang="en-US" sz="2000" i="1" dirty="0" smtClean="0">
                        <a:solidFill>
                          <a:srgbClr val="C00000"/>
                        </a:solidFill>
                        <a:latin typeface="Cambria Math"/>
                        <a:cs typeface="Arial" charset="0"/>
                      </a:rPr>
                      <m:t>−</m:t>
                    </m:r>
                    <m:sSub>
                      <m:sSubPr>
                        <m:ctrlPr>
                          <a:rPr lang="en-US" sz="2000" i="1" dirty="0" smtClean="0">
                            <a:solidFill>
                              <a:srgbClr val="C00000"/>
                            </a:solidFill>
                            <a:latin typeface="Cambria Math"/>
                            <a:cs typeface="Arial" charset="0"/>
                          </a:rPr>
                        </m:ctrlPr>
                      </m:sSubPr>
                      <m:e>
                        <m:r>
                          <a:rPr lang="en-US" sz="2000" i="1" dirty="0" smtClean="0">
                            <a:solidFill>
                              <a:srgbClr val="C00000"/>
                            </a:solidFill>
                            <a:latin typeface="Cambria Math"/>
                            <a:cs typeface="Arial" charset="0"/>
                          </a:rPr>
                          <m:t>𝑥</m:t>
                        </m:r>
                      </m:e>
                      <m:sub>
                        <m:r>
                          <a:rPr lang="en-US" sz="2000" i="1" dirty="0" smtClean="0">
                            <a:solidFill>
                              <a:srgbClr val="C00000"/>
                            </a:solidFill>
                            <a:latin typeface="Cambria Math"/>
                            <a:cs typeface="Arial" charset="0"/>
                          </a:rPr>
                          <m:t>0</m:t>
                        </m:r>
                      </m:sub>
                    </m:sSub>
                    <m:r>
                      <a:rPr lang="en-US" sz="2000" i="1" dirty="0" smtClean="0">
                        <a:solidFill>
                          <a:srgbClr val="C00000"/>
                        </a:solidFill>
                        <a:latin typeface="Cambria Math"/>
                        <a:cs typeface="Arial" charset="0"/>
                      </a:rPr>
                      <m:t>)</m:t>
                    </m:r>
                  </m:oMath>
                </a14:m>
                <a:endParaRPr lang="en-US" sz="2000" dirty="0" smtClean="0">
                  <a:latin typeface="Arial" charset="0"/>
                  <a:cs typeface="Arial" charset="0"/>
                </a:endParaRPr>
              </a:p>
              <a:p>
                <a:pPr algn="just"/>
                <a:endParaRPr lang="en-US" sz="2000" dirty="0" smtClean="0">
                  <a:latin typeface="Arial" charset="0"/>
                  <a:cs typeface="Arial" charset="0"/>
                </a:endParaRPr>
              </a:p>
              <a:p>
                <a:pPr marL="0" indent="0" algn="just">
                  <a:buNone/>
                </a:pPr>
                <a:endParaRPr lang="en-US" sz="2000" dirty="0">
                  <a:latin typeface="Arial" charset="0"/>
                  <a:cs typeface="Arial" charset="0"/>
                </a:endParaRPr>
              </a:p>
              <a:p>
                <a:pPr algn="just"/>
                <a:r>
                  <a:rPr lang="en-US" sz="2000" dirty="0" smtClean="0">
                    <a:latin typeface="Arial" charset="0"/>
                    <a:cs typeface="Arial" charset="0"/>
                  </a:rPr>
                  <a:t>where</a:t>
                </a:r>
              </a:p>
              <a:p>
                <a:pPr algn="just"/>
                <a:endParaRPr lang="en-US" sz="2000" dirty="0" smtClean="0">
                  <a:latin typeface="Arial" charset="0"/>
                  <a:cs typeface="Arial" charset="0"/>
                </a:endParaRPr>
              </a:p>
              <a:p>
                <a:pPr algn="just"/>
                <a:endParaRPr lang="en-US" sz="2000" dirty="0" smtClean="0">
                  <a:latin typeface="Arial" charset="0"/>
                  <a:cs typeface="Arial" charset="0"/>
                </a:endParaRPr>
              </a:p>
              <a:p>
                <a:pPr algn="just"/>
                <a:r>
                  <a:rPr lang="en-US" sz="2000" dirty="0" smtClean="0">
                    <a:latin typeface="Arial" charset="0"/>
                    <a:cs typeface="Arial" charset="0"/>
                  </a:rPr>
                  <a:t>We call it the </a:t>
                </a:r>
                <a:r>
                  <a:rPr lang="en-US" sz="2000" dirty="0" smtClean="0">
                    <a:solidFill>
                      <a:srgbClr val="C00000"/>
                    </a:solidFill>
                    <a:latin typeface="Arial" charset="0"/>
                    <a:cs typeface="Arial" charset="0"/>
                  </a:rPr>
                  <a:t>Taylor polynomial of degree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solidFill>
                          <a:srgbClr val="C00000"/>
                        </a:solidFill>
                        <a:latin typeface="Cambria Math"/>
                        <a:cs typeface="Arial" charset="0"/>
                      </a:rPr>
                      <m:t>𝑛</m:t>
                    </m:r>
                  </m:oMath>
                </a14:m>
                <a:endParaRPr lang="en-US" sz="2000" dirty="0" smtClean="0">
                  <a:latin typeface="Arial" charset="0"/>
                  <a:cs typeface="Arial" charset="0"/>
                </a:endParaRPr>
              </a:p>
            </p:txBody>
          </p:sp>
        </mc:Choice>
        <mc:Fallback>
          <p:sp>
            <p:nvSpPr>
              <p:cNvPr id="10" name="Rectangle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2328" y="1484784"/>
                <a:ext cx="8136136" cy="4101346"/>
              </a:xfrm>
              <a:prstGeom prst="rect">
                <a:avLst/>
              </a:prstGeom>
              <a:blipFill rotWithShape="1">
                <a:blip r:embed="rId3"/>
                <a:stretch>
                  <a:fillRect l="-749" t="-595" r="-164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247" name="Picture 7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331640" y="3429000"/>
            <a:ext cx="6720582" cy="4389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8" name="Picture 8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331640" y="4365104"/>
            <a:ext cx="6999078" cy="5823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7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Taylor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Polynomials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62552287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2" name="Rectangle 5"/>
              <p:cNvSpPr txBox="1">
                <a:spLocks noChangeArrowheads="1"/>
              </p:cNvSpPr>
              <p:nvPr/>
            </p:nvSpPr>
            <p:spPr>
              <a:xfrm>
                <a:off x="611560" y="1450529"/>
                <a:ext cx="8064128" cy="4642767"/>
              </a:xfrm>
              <a:prstGeom prst="rect">
                <a:avLst/>
              </a:prstGeom>
            </p:spPr>
            <p:txBody>
              <a:bodyPr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9pPr>
              </a:lstStyle>
              <a:p>
                <a:pPr marL="0" indent="0" algn="just">
                  <a:buNone/>
                </a:pPr>
                <a:r>
                  <a:rPr lang="fr-FR" sz="2000" dirty="0" smtClean="0">
                    <a:solidFill>
                      <a:srgbClr val="3333FF"/>
                    </a:solidFill>
                    <a:latin typeface="Arial" charset="0"/>
                    <a:cs typeface="Arial" charset="0"/>
                  </a:rPr>
                  <a:t>Definition:</a:t>
                </a:r>
                <a:r>
                  <a:rPr lang="en-US" sz="2000" dirty="0" smtClean="0">
                    <a:solidFill>
                      <a:srgbClr val="3333FF"/>
                    </a:solidFill>
                    <a:latin typeface="Arial" charset="0"/>
                    <a:cs typeface="Arial" charset="0"/>
                  </a:rPr>
                  <a:t/>
                </a:r>
                <a:r>
                  <a:rPr lang="fr-FR" sz="2000" dirty="0" smtClean="0"/>
                  <a:t>If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fr-FR" sz="2000" b="0" i="1" smtClean="0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fr-FR" sz="2000" b="0" i="0" smtClean="0">
                        <a:latin typeface="Cambria Math"/>
                      </a:rPr>
                      <m:t>, </m:t>
                    </m:r>
                  </m:oMath>
                </a14:m>
                <a:r>
                  <a:rPr lang="en-US" sz="2000" dirty="0" smtClean="0"/>
                  <a:t/>
                </a:r>
                <a:r>
                  <a:rPr lang="en-US" sz="2000" dirty="0" smtClean="0"/>
                  <a:t>can be  </a:t>
                </a:r>
                <a14:m>
                  <m:oMath xmlns:m="http://schemas.openxmlformats.org/officeDocument/2006/math">
                    <m:r>
                      <a:rPr lang="fr-FR" sz="2000" b="0" i="1" dirty="0" smtClean="0">
                        <a:latin typeface="Cambria Math"/>
                      </a:rPr>
                      <m:t>𝑛</m:t>
                    </m:r>
                  </m:oMath>
                </a14:m>
                <a:r>
                  <a:rPr lang="en-US" sz="2000" dirty="0" smtClean="0"/>
                  <a:t> times </a:t>
                </a:r>
                <a:r>
                  <a:rPr lang="en-US" sz="2000" dirty="0" smtClean="0"/>
                  <a:t>differentiated at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sz="2000" b="0" i="1" dirty="0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fr-FR" sz="2000" b="0" i="1" dirty="0" smtClean="0">
                            <a:latin typeface="Cambria Math"/>
                          </a:rPr>
                          <m:t>𝑥</m:t>
                        </m:r>
                        <m:r>
                          <a:rPr lang="fr-FR" sz="2000" b="0" i="1" dirty="0" smtClean="0">
                            <a:latin typeface="Cambria Math"/>
                          </a:rPr>
                          <m:t>=</m:t>
                        </m:r>
                        <m:r>
                          <a:rPr lang="fr-FR" sz="2000" b="0" i="1" dirty="0" smtClean="0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fr-FR" sz="2000" b="0" i="1" dirty="0" smtClean="0">
                            <a:latin typeface="Cambria Math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sz="2000" dirty="0" smtClean="0"/>
                  <a:t>, then we define the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fr-FR" sz="2000" b="0" i="1" smtClean="0">
                            <a:latin typeface="Cambria Math"/>
                          </a:rPr>
                          <m:t>𝑛</m:t>
                        </m:r>
                      </m:e>
                      <m:sup>
                        <m:r>
                          <a:rPr lang="fr-FR" sz="2000" b="0" i="1" smtClean="0">
                            <a:latin typeface="Cambria Math"/>
                          </a:rPr>
                          <m:t>𝑡h</m:t>
                        </m:r>
                      </m:sup>
                    </m:sSup>
                  </m:oMath>
                </a14:m>
                <a:r>
                  <a:rPr lang="en-US" sz="2000" dirty="0" smtClean="0"/>
                  <a:t> Taylor</a:t>
                </a:r>
                <a:r>
                  <a:rPr lang="en-US" sz="2000" dirty="0" smtClean="0"/>
                  <a:t/>
                </a:r>
                <a:r>
                  <a:rPr lang="en-US" sz="2000" dirty="0" smtClean="0"/>
                  <a:t>polynomial for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𝑓</m:t>
                    </m:r>
                  </m:oMath>
                </a14:m>
                <a:r>
                  <a:rPr lang="en-US" sz="2000" dirty="0" smtClean="0"/>
                  <a:t> to be </a:t>
                </a:r>
              </a:p>
              <a:p>
                <a:pPr marL="0" indent="0" algn="just">
                  <a:buNone/>
                </a:pPr>
                <a:endParaRPr lang="en-US" sz="2000" dirty="0" smtClean="0"/>
              </a:p>
              <a:p>
                <a:pPr marL="0" indent="0" algn="just">
                  <a:buNone/>
                </a:pPr>
                <a14:m>
                  <m:oMath xmlns:m="http://schemas.openxmlformats.org/officeDocument/2006/math">
                    <m:r>
                      <a:rPr lang="fr-FR" sz="2000" i="1">
                        <a:latin typeface="Cambria Math"/>
                        <a:ea typeface="Cambria Math"/>
                      </a:rPr>
                      <m:t>𝑝</m:t>
                    </m:r>
                    <m:d>
                      <m:dPr>
                        <m:ctrlPr>
                          <a:rPr lang="fr-FR" sz="2000" i="1">
                            <a:latin typeface="Cambria Math"/>
                            <a:ea typeface="Cambria Math"/>
                          </a:rPr>
                        </m:ctrlPr>
                      </m:dPr>
                      <m:e>
                        <m:r>
                          <a:rPr lang="fr-FR" sz="2000" i="1">
                            <a:latin typeface="Cambria Math"/>
                            <a:ea typeface="Cambria Math"/>
                          </a:rPr>
                          <m:t>𝑥</m:t>
                        </m:r>
                      </m:e>
                    </m:d>
                    <m:r>
                      <a:rPr lang="fr-FR" sz="2000" i="1">
                        <a:latin typeface="Cambria Math"/>
                        <a:ea typeface="Cambria Math"/>
                      </a:rPr>
                      <m:t>=</m:t>
                    </m:r>
                    <m:r>
                      <a:rPr lang="fr-FR" sz="2000" i="1">
                        <a:latin typeface="Cambria Math"/>
                        <a:ea typeface="Cambria Math"/>
                      </a:rPr>
                      <m:t>𝑓</m:t>
                    </m:r>
                    <m:d>
                      <m:dPr>
                        <m:ctrlPr>
                          <a:rPr lang="fr-FR" sz="2000" i="1">
                            <a:latin typeface="Cambria Math"/>
                            <a:ea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fr-FR" sz="2000" b="0" i="1" smtClean="0">
                                <a:latin typeface="Cambria Math"/>
                                <a:ea typeface="Cambria Math"/>
                              </a:rPr>
                            </m:ctrlPr>
                          </m:sSubPr>
                          <m:e>
                            <m:r>
                              <a:rPr lang="fr-FR" sz="2000" b="0" i="1" smtClean="0">
                                <a:latin typeface="Cambria Math"/>
                                <a:ea typeface="Cambria Math"/>
                              </a:rPr>
                              <m:t>𝑥</m:t>
                            </m:r>
                          </m:e>
                          <m:sub>
                            <m:r>
                              <a:rPr lang="fr-FR" sz="2000" i="1">
                                <a:latin typeface="Cambria Math"/>
                                <a:ea typeface="Cambria Math"/>
                              </a:rPr>
                              <m:t>0</m:t>
                            </m:r>
                          </m:sub>
                        </m:sSub>
                      </m:e>
                    </m:d>
                    <m:r>
                      <a:rPr lang="fr-FR" sz="2000" i="1">
                        <a:latin typeface="Cambria Math"/>
                        <a:ea typeface="Cambria Math"/>
                      </a:rPr>
                      <m:t>+</m:t>
                    </m:r>
                    <m:f>
                      <m:fPr>
                        <m:ctrlPr>
                          <a:rPr lang="fr-FR" sz="2000" i="1">
                            <a:latin typeface="Cambria Math"/>
                            <a:ea typeface="Cambria Math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fr-FR" sz="2000" i="1">
                                <a:latin typeface="Cambria Math"/>
                                <a:ea typeface="Cambria Math"/>
                              </a:rPr>
                            </m:ctrlPr>
                          </m:sSupPr>
                          <m:e>
                            <m:r>
                              <a:rPr lang="fr-FR" sz="2000" i="1">
                                <a:latin typeface="Cambria Math"/>
                                <a:ea typeface="Cambria Math"/>
                              </a:rPr>
                              <m:t>𝑓</m:t>
                            </m:r>
                          </m:e>
                          <m:sup>
                            <m:r>
                              <a:rPr lang="fr-FR" sz="2000" i="1">
                                <a:latin typeface="Cambria Math"/>
                                <a:ea typeface="Cambria Math"/>
                              </a:rPr>
                              <m:t>′</m:t>
                            </m:r>
                          </m:sup>
                        </m:sSup>
                        <m:d>
                          <m:dPr>
                            <m:ctrlPr>
                              <a:rPr lang="fr-FR" sz="2000" i="1">
                                <a:latin typeface="Cambria Math"/>
                                <a:ea typeface="Cambria Math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fr-FR" sz="2000" b="0" i="1" smtClean="0">
                                    <a:latin typeface="Cambria Math"/>
                                    <a:ea typeface="Cambria Math"/>
                                  </a:rPr>
                                </m:ctrlPr>
                              </m:sSubPr>
                              <m:e>
                                <m:r>
                                  <a:rPr lang="fr-FR" sz="2000" b="0" i="1" smtClean="0">
                                    <a:latin typeface="Cambria Math"/>
                                    <a:ea typeface="Cambria Math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fr-FR" sz="2000" i="1">
                                    <a:latin typeface="Cambria Math"/>
                                    <a:ea typeface="Cambria Math"/>
                                  </a:rPr>
                                  <m:t>0</m:t>
                                </m:r>
                              </m:sub>
                            </m:sSub>
                          </m:e>
                        </m:d>
                      </m:num>
                      <m:den>
                        <m:r>
                          <a:rPr lang="fr-FR" sz="2000" i="1">
                            <a:latin typeface="Cambria Math"/>
                            <a:ea typeface="Cambria Math"/>
                          </a:rPr>
                          <m:t>1</m:t>
                        </m:r>
                        <m:r>
                          <a:rPr lang="fr-FR" sz="2000" i="1" smtClean="0">
                            <a:latin typeface="Cambria Math"/>
                            <a:ea typeface="Cambria Math"/>
                          </a:rPr>
                          <m:t>!</m:t>
                        </m:r>
                      </m:den>
                    </m:f>
                    <m:r>
                      <a:rPr lang="fr-FR" sz="2000" b="0" i="1" smtClean="0">
                        <a:latin typeface="Cambria Math"/>
                        <a:ea typeface="Cambria Math"/>
                      </a:rPr>
                      <m:t>(</m:t>
                    </m:r>
                    <m:r>
                      <a:rPr lang="fr-FR" sz="2000" i="1">
                        <a:latin typeface="Cambria Math"/>
                        <a:ea typeface="Cambria Math"/>
                      </a:rPr>
                      <m:t>𝑥</m:t>
                    </m:r>
                    <m:r>
                      <a:rPr lang="fr-FR" sz="2000" b="0" i="1" smtClean="0">
                        <a:latin typeface="Cambria Math"/>
                        <a:ea typeface="Cambria Math"/>
                      </a:rPr>
                      <m:t>−</m:t>
                    </m:r>
                    <m:sSub>
                      <m:sSubPr>
                        <m:ctrlPr>
                          <a:rPr lang="fr-FR" sz="2000" i="1"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a:rPr lang="fr-FR" sz="2000" i="1">
                            <a:latin typeface="Cambria Math"/>
                            <a:ea typeface="Cambria Math"/>
                          </a:rPr>
                          <m:t>𝑥</m:t>
                        </m:r>
                      </m:e>
                      <m:sub>
                        <m:r>
                          <a:rPr lang="fr-FR" sz="2000" i="1">
                            <a:latin typeface="Cambria Math"/>
                            <a:ea typeface="Cambria Math"/>
                          </a:rPr>
                          <m:t>0</m:t>
                        </m:r>
                      </m:sub>
                    </m:sSub>
                    <m:r>
                      <a:rPr lang="fr-FR" sz="2000" b="0" i="1" smtClean="0">
                        <a:latin typeface="Cambria Math"/>
                        <a:ea typeface="Cambria Math"/>
                      </a:rPr>
                      <m:t>)</m:t>
                    </m:r>
                    <m:r>
                      <a:rPr lang="fr-FR" sz="2000" i="1">
                        <a:latin typeface="Cambria Math"/>
                        <a:ea typeface="Cambria Math"/>
                      </a:rPr>
                      <m:t>+</m:t>
                    </m:r>
                    <m:f>
                      <m:fPr>
                        <m:ctrlPr>
                          <a:rPr lang="fr-FR" sz="2000" i="1">
                            <a:latin typeface="Cambria Math"/>
                            <a:ea typeface="Cambria Math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fr-FR" sz="2000" i="1">
                                <a:latin typeface="Cambria Math"/>
                                <a:ea typeface="Cambria Math"/>
                              </a:rPr>
                            </m:ctrlPr>
                          </m:sSupPr>
                          <m:e>
                            <m:r>
                              <a:rPr lang="fr-FR" sz="2000" i="1">
                                <a:latin typeface="Cambria Math"/>
                                <a:ea typeface="Cambria Math"/>
                              </a:rPr>
                              <m:t>𝑓</m:t>
                            </m:r>
                          </m:e>
                          <m:sup>
                            <m:r>
                              <a:rPr lang="fr-FR" sz="2000" i="1">
                                <a:latin typeface="Cambria Math"/>
                                <a:ea typeface="Cambria Math"/>
                              </a:rPr>
                              <m:t>′′</m:t>
                            </m:r>
                          </m:sup>
                        </m:sSup>
                        <m:d>
                          <m:dPr>
                            <m:ctrlPr>
                              <a:rPr lang="fr-FR" sz="2000" i="1">
                                <a:latin typeface="Cambria Math"/>
                                <a:ea typeface="Cambria Math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fr-FR" sz="2000" b="0" i="1" smtClean="0">
                                    <a:latin typeface="Cambria Math"/>
                                    <a:ea typeface="Cambria Math"/>
                                  </a:rPr>
                                </m:ctrlPr>
                              </m:sSubPr>
                              <m:e>
                                <m:r>
                                  <a:rPr lang="fr-FR" sz="2000" b="0" i="1" smtClean="0">
                                    <a:latin typeface="Cambria Math"/>
                                    <a:ea typeface="Cambria Math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fr-FR" sz="2000" b="0" i="1" smtClean="0">
                                    <a:latin typeface="Cambria Math"/>
                                    <a:ea typeface="Cambria Math"/>
                                  </a:rPr>
                                  <m:t>0</m:t>
                                </m:r>
                              </m:sub>
                            </m:sSub>
                          </m:e>
                        </m:d>
                      </m:num>
                      <m:den>
                        <m:r>
                          <a:rPr lang="fr-FR" sz="2000" i="1">
                            <a:latin typeface="Cambria Math"/>
                            <a:ea typeface="Cambria Math"/>
                          </a:rPr>
                          <m:t>2!</m:t>
                        </m:r>
                      </m:den>
                    </m:f>
                    <m:sSup>
                      <m:sSupPr>
                        <m:ctrlPr>
                          <a:rPr lang="fr-FR" sz="2000" i="1">
                            <a:latin typeface="Cambria Math"/>
                            <a:ea typeface="Cambria Math"/>
                          </a:rPr>
                        </m:ctrlPr>
                      </m:sSupPr>
                      <m:e>
                        <m:r>
                          <a:rPr lang="fr-FR" sz="2000" i="1">
                            <a:latin typeface="Cambria Math"/>
                            <a:ea typeface="Cambria Math"/>
                          </a:rPr>
                          <m:t>(</m:t>
                        </m:r>
                        <m:r>
                          <a:rPr lang="fr-FR" sz="2000" i="1">
                            <a:latin typeface="Cambria Math"/>
                            <a:ea typeface="Cambria Math"/>
                          </a:rPr>
                          <m:t>𝑥</m:t>
                        </m:r>
                        <m:r>
                          <a:rPr lang="fr-FR" sz="2000" i="1">
                            <a:latin typeface="Cambria Math"/>
                            <a:ea typeface="Cambria Math"/>
                          </a:rPr>
                          <m:t>−</m:t>
                        </m:r>
                        <m:sSub>
                          <m:sSubPr>
                            <m:ctrlPr>
                              <a:rPr lang="fr-FR" sz="2000" i="1">
                                <a:latin typeface="Cambria Math"/>
                                <a:ea typeface="Cambria Math"/>
                              </a:rPr>
                            </m:ctrlPr>
                          </m:sSubPr>
                          <m:e>
                            <m:r>
                              <a:rPr lang="fr-FR" sz="2000" i="1">
                                <a:latin typeface="Cambria Math"/>
                                <a:ea typeface="Cambria Math"/>
                              </a:rPr>
                              <m:t>𝑥</m:t>
                            </m:r>
                          </m:e>
                          <m:sub>
                            <m:r>
                              <a:rPr lang="fr-FR" sz="2000" i="1">
                                <a:latin typeface="Cambria Math"/>
                                <a:ea typeface="Cambria Math"/>
                              </a:rPr>
                              <m:t>0</m:t>
                            </m:r>
                          </m:sub>
                        </m:sSub>
                        <m:r>
                          <a:rPr lang="fr-FR" sz="2000" i="1">
                            <a:latin typeface="Cambria Math"/>
                            <a:ea typeface="Cambria Math"/>
                          </a:rPr>
                          <m:t>)</m:t>
                        </m:r>
                      </m:e>
                      <m:sup>
                        <m:r>
                          <a:rPr lang="fr-FR" sz="2000" i="1">
                            <a:latin typeface="Cambria Math"/>
                            <a:ea typeface="Cambria Math"/>
                          </a:rPr>
                          <m:t>2</m:t>
                        </m:r>
                      </m:sup>
                    </m:sSup>
                    <m:r>
                      <a:rPr lang="fr-FR" sz="2000" i="1">
                        <a:latin typeface="Cambria Math"/>
                        <a:ea typeface="Cambria Math"/>
                      </a:rPr>
                      <m:t>+…+</m:t>
                    </m:r>
                    <m:f>
                      <m:fPr>
                        <m:ctrlPr>
                          <a:rPr lang="fr-FR" sz="2000" i="1">
                            <a:latin typeface="Cambria Math"/>
                            <a:ea typeface="Cambria Math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fr-FR" sz="2000" i="1">
                                <a:latin typeface="Cambria Math"/>
                                <a:ea typeface="Cambria Math"/>
                              </a:rPr>
                            </m:ctrlPr>
                          </m:sSupPr>
                          <m:e>
                            <m:r>
                              <a:rPr lang="fr-FR" sz="2000" i="1">
                                <a:latin typeface="Cambria Math"/>
                                <a:ea typeface="Cambria Math"/>
                              </a:rPr>
                              <m:t>𝑓</m:t>
                            </m:r>
                          </m:e>
                          <m:sup>
                            <m:d>
                              <m:dPr>
                                <m:ctrlPr>
                                  <a:rPr lang="fr-FR" sz="2000" i="1">
                                    <a:latin typeface="Cambria Math"/>
                                    <a:ea typeface="Cambria Math"/>
                                  </a:rPr>
                                </m:ctrlPr>
                              </m:dPr>
                              <m:e>
                                <m:r>
                                  <a:rPr lang="fr-FR" sz="2000" i="1">
                                    <a:latin typeface="Cambria Math"/>
                                    <a:ea typeface="Cambria Math"/>
                                  </a:rPr>
                                  <m:t>𝑛</m:t>
                                </m:r>
                              </m:e>
                            </m:d>
                          </m:sup>
                        </m:sSup>
                        <m:d>
                          <m:dPr>
                            <m:ctrlPr>
                              <a:rPr lang="fr-FR" sz="2000" i="1">
                                <a:latin typeface="Cambria Math"/>
                                <a:ea typeface="Cambria Math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fr-FR" sz="2000" b="0" i="1" smtClean="0">
                                    <a:latin typeface="Cambria Math"/>
                                    <a:ea typeface="Cambria Math"/>
                                  </a:rPr>
                                </m:ctrlPr>
                              </m:sSubPr>
                              <m:e>
                                <m:r>
                                  <a:rPr lang="fr-FR" sz="2000" b="0" i="1" smtClean="0">
                                    <a:latin typeface="Cambria Math"/>
                                    <a:ea typeface="Cambria Math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fr-FR" sz="2000" i="1">
                                    <a:latin typeface="Cambria Math"/>
                                    <a:ea typeface="Cambria Math"/>
                                  </a:rPr>
                                  <m:t>0</m:t>
                                </m:r>
                              </m:sub>
                            </m:sSub>
                          </m:e>
                        </m:d>
                      </m:num>
                      <m:den>
                        <m:r>
                          <a:rPr lang="fr-FR" sz="2000" i="1">
                            <a:latin typeface="Cambria Math"/>
                            <a:ea typeface="Cambria Math"/>
                          </a:rPr>
                          <m:t>𝑛</m:t>
                        </m:r>
                        <m:r>
                          <a:rPr lang="fr-FR" sz="2000" i="1">
                            <a:latin typeface="Cambria Math"/>
                            <a:ea typeface="Cambria Math"/>
                          </a:rPr>
                          <m:t>! </m:t>
                        </m:r>
                      </m:den>
                    </m:f>
                    <m:sSup>
                      <m:sSupPr>
                        <m:ctrlPr>
                          <a:rPr lang="fr-FR" sz="2000" i="1">
                            <a:latin typeface="Cambria Math"/>
                            <a:ea typeface="Cambria Math"/>
                          </a:rPr>
                        </m:ctrlPr>
                      </m:sSupPr>
                      <m:e>
                        <m:r>
                          <a:rPr lang="fr-FR" sz="2000" i="1">
                            <a:latin typeface="Cambria Math"/>
                            <a:ea typeface="Cambria Math"/>
                          </a:rPr>
                          <m:t>(</m:t>
                        </m:r>
                        <m:r>
                          <a:rPr lang="fr-FR" sz="2000" i="1">
                            <a:latin typeface="Cambria Math"/>
                            <a:ea typeface="Cambria Math"/>
                          </a:rPr>
                          <m:t>𝑥</m:t>
                        </m:r>
                        <m:r>
                          <a:rPr lang="fr-FR" sz="2000" i="1">
                            <a:latin typeface="Cambria Math"/>
                            <a:ea typeface="Cambria Math"/>
                          </a:rPr>
                          <m:t>−</m:t>
                        </m:r>
                        <m:sSub>
                          <m:sSubPr>
                            <m:ctrlPr>
                              <a:rPr lang="fr-FR" sz="2000" i="1">
                                <a:latin typeface="Cambria Math"/>
                                <a:ea typeface="Cambria Math"/>
                              </a:rPr>
                            </m:ctrlPr>
                          </m:sSubPr>
                          <m:e>
                            <m:r>
                              <a:rPr lang="fr-FR" sz="2000" i="1">
                                <a:latin typeface="Cambria Math"/>
                                <a:ea typeface="Cambria Math"/>
                              </a:rPr>
                              <m:t>𝑥</m:t>
                            </m:r>
                          </m:e>
                          <m:sub>
                            <m:r>
                              <a:rPr lang="fr-FR" sz="2000" i="1">
                                <a:latin typeface="Cambria Math"/>
                                <a:ea typeface="Cambria Math"/>
                              </a:rPr>
                              <m:t>0</m:t>
                            </m:r>
                          </m:sub>
                        </m:sSub>
                        <m:r>
                          <a:rPr lang="fr-FR" sz="2000" i="1">
                            <a:latin typeface="Cambria Math"/>
                            <a:ea typeface="Cambria Math"/>
                          </a:rPr>
                          <m:t>)</m:t>
                        </m:r>
                      </m:e>
                      <m:sup>
                        <m:r>
                          <a:rPr lang="fr-FR" sz="2000" i="1">
                            <a:latin typeface="Cambria Math"/>
                            <a:ea typeface="Cambria Math"/>
                          </a:rPr>
                          <m:t>𝑛</m:t>
                        </m:r>
                      </m:sup>
                    </m:sSup>
                  </m:oMath>
                </a14:m>
                <a:r>
                  <a:rPr lang="fr-FR" sz="2000" dirty="0" smtClean="0">
                    <a:solidFill>
                      <a:srgbClr val="3333FF"/>
                    </a:solidFill>
                    <a:latin typeface="Arial" charset="0"/>
                    <a:cs typeface="Arial" charset="0"/>
                  </a:rPr>
                  <a:t>.</a:t>
                </a:r>
              </a:p>
              <a:p>
                <a:pPr marL="0" indent="0" algn="just">
                  <a:buNone/>
                </a:pPr>
                <a:endParaRPr lang="fr-FR" sz="2000" dirty="0" smtClean="0">
                  <a:solidFill>
                    <a:srgbClr val="3333FF"/>
                  </a:solidFill>
                  <a:latin typeface="Arial" charset="0"/>
                  <a:cs typeface="Arial" charset="0"/>
                </a:endParaRPr>
              </a:p>
              <a:p>
                <a:pPr algn="just"/>
                <a:r>
                  <a:rPr lang="fr-FR" sz="2000" dirty="0" err="1" smtClean="0">
                    <a:latin typeface="Arial" charset="0"/>
                    <a:cs typeface="Arial" charset="0"/>
                  </a:rPr>
                  <a:t>Moreove</a:t>
                </a:r>
                <a:r>
                  <a:rPr lang="fr-FR" sz="2000" dirty="0" err="1" smtClean="0">
                    <a:latin typeface="Arial" charset="0"/>
                    <a:cs typeface="Arial" charset="0"/>
                  </a:rPr>
                  <a:t>r</a:t>
                </a:r>
                <a:r>
                  <a:rPr lang="fr-FR" sz="2000" dirty="0" smtClean="0">
                    <a:latin typeface="Arial" charset="0"/>
                    <a:cs typeface="Arial" charset="0"/>
                  </a:rPr>
                  <a:t>, for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solidFill>
                          <a:srgbClr val="3333FF"/>
                        </a:solidFill>
                        <a:latin typeface="Cambria Math"/>
                        <a:cs typeface="Arial" charset="0"/>
                      </a:rPr>
                      <m:t>h</m:t>
                    </m:r>
                    <m:r>
                      <a:rPr lang="fr-FR" sz="2000" b="0" i="1" smtClean="0">
                        <a:solidFill>
                          <a:srgbClr val="3333FF"/>
                        </a:solidFill>
                        <a:latin typeface="Cambria Math"/>
                        <a:cs typeface="Arial" charset="0"/>
                      </a:rPr>
                      <m:t>=</m:t>
                    </m:r>
                    <m:r>
                      <a:rPr lang="fr-FR" sz="2000" b="0" i="1" smtClean="0">
                        <a:solidFill>
                          <a:srgbClr val="3333FF"/>
                        </a:solidFill>
                        <a:latin typeface="Cambria Math"/>
                        <a:cs typeface="Arial" charset="0"/>
                      </a:rPr>
                      <m:t>𝑥</m:t>
                    </m:r>
                    <m:r>
                      <a:rPr lang="fr-FR" sz="2000" b="0" i="1" smtClean="0">
                        <a:solidFill>
                          <a:srgbClr val="3333FF"/>
                        </a:solidFill>
                        <a:latin typeface="Cambria Math"/>
                        <a:cs typeface="Arial" charset="0"/>
                      </a:rPr>
                      <m:t>−</m:t>
                    </m:r>
                    <m:sSub>
                      <m:sSubPr>
                        <m:ctrlPr>
                          <a:rPr lang="fr-FR" sz="2000" b="0" i="1" smtClean="0">
                            <a:solidFill>
                              <a:srgbClr val="3333FF"/>
                            </a:solidFill>
                            <a:latin typeface="Cambria Math"/>
                            <a:cs typeface="Arial" charset="0"/>
                          </a:rPr>
                        </m:ctrlPr>
                      </m:sSubPr>
                      <m:e>
                        <m:r>
                          <a:rPr lang="fr-FR" sz="2000" b="0" i="1" smtClean="0">
                            <a:solidFill>
                              <a:srgbClr val="3333FF"/>
                            </a:solidFill>
                            <a:latin typeface="Cambria Math"/>
                            <a:cs typeface="Arial" charset="0"/>
                          </a:rPr>
                          <m:t>𝑥</m:t>
                        </m:r>
                      </m:e>
                      <m:sub>
                        <m:r>
                          <a:rPr lang="fr-FR" sz="2000" b="0" i="1" smtClean="0">
                            <a:solidFill>
                              <a:srgbClr val="3333FF"/>
                            </a:solidFill>
                            <a:latin typeface="Cambria Math"/>
                            <a:cs typeface="Arial" charset="0"/>
                          </a:rPr>
                          <m:t>0</m:t>
                        </m:r>
                      </m:sub>
                    </m:sSub>
                  </m:oMath>
                </a14:m>
                <a:endParaRPr lang="en-US" sz="2000" dirty="0" smtClean="0">
                  <a:latin typeface="+mj-lt"/>
                </a:endParaRPr>
              </a:p>
              <a:p>
                <a:pPr marL="0" indent="0" algn="just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000" b="0" i="1" smtClean="0">
                          <a:latin typeface="Cambria Math"/>
                          <a:ea typeface="Cambria Math"/>
                        </a:rPr>
                        <m:t>𝑓</m:t>
                      </m:r>
                      <m:d>
                        <m:dPr>
                          <m:ctrlPr>
                            <a:rPr lang="fr-FR" sz="2000" b="0" i="1" smtClean="0">
                              <a:latin typeface="Cambria Math"/>
                              <a:ea typeface="Cambria Math"/>
                            </a:rPr>
                          </m:ctrlPr>
                        </m:dPr>
                        <m:e>
                          <m:r>
                            <a:rPr lang="fr-FR" sz="2000" b="0" i="1" smtClean="0">
                              <a:latin typeface="Cambria Math"/>
                              <a:ea typeface="Cambria Math"/>
                            </a:rPr>
                            <m:t>𝑥</m:t>
                          </m:r>
                          <m:r>
                            <a:rPr lang="fr-FR" sz="2000" b="0" i="1" smtClean="0">
                              <a:latin typeface="Cambria Math"/>
                              <a:ea typeface="Cambria Math"/>
                            </a:rPr>
                            <m:t>+</m:t>
                          </m:r>
                          <m:r>
                            <a:rPr lang="fr-FR" sz="2000" b="0" i="1" smtClean="0">
                              <a:latin typeface="Cambria Math"/>
                              <a:ea typeface="Cambria Math"/>
                            </a:rPr>
                            <m:t>h</m:t>
                          </m:r>
                        </m:e>
                      </m:d>
                      <m:r>
                        <a:rPr lang="fr-FR" sz="2000" i="1">
                          <a:latin typeface="Cambria Math"/>
                          <a:ea typeface="Cambria Math"/>
                        </a:rPr>
                        <m:t>≈</m:t>
                      </m:r>
                      <m:r>
                        <a:rPr lang="fr-FR" sz="2000" i="1">
                          <a:latin typeface="Cambria Math"/>
                          <a:ea typeface="Cambria Math"/>
                        </a:rPr>
                        <m:t>𝑓</m:t>
                      </m:r>
                      <m:d>
                        <m:dPr>
                          <m:ctrlPr>
                            <a:rPr lang="fr-FR" sz="2000" i="1">
                              <a:latin typeface="Cambria Math"/>
                              <a:ea typeface="Cambria Math"/>
                            </a:rPr>
                          </m:ctrlPr>
                        </m:dPr>
                        <m:e>
                          <m:r>
                            <a:rPr lang="fr-FR" sz="2000" b="0" i="1" smtClean="0">
                              <a:latin typeface="Cambria Math"/>
                              <a:ea typeface="Cambria Math"/>
                            </a:rPr>
                            <m:t>𝑥</m:t>
                          </m:r>
                        </m:e>
                      </m:d>
                      <m:r>
                        <a:rPr lang="fr-FR" sz="2000" i="1">
                          <a:latin typeface="Cambria Math"/>
                          <a:ea typeface="Cambria Math"/>
                        </a:rPr>
                        <m:t>+</m:t>
                      </m:r>
                      <m:f>
                        <m:fPr>
                          <m:ctrlPr>
                            <a:rPr lang="fr-FR" sz="2000" i="1"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fr-FR" sz="2000" i="1">
                                  <a:latin typeface="Cambria Math"/>
                                  <a:ea typeface="Cambria Math"/>
                                </a:rPr>
                              </m:ctrlPr>
                            </m:sSupPr>
                            <m:e>
                              <m:r>
                                <a:rPr lang="fr-FR" sz="2000" i="1">
                                  <a:latin typeface="Cambria Math"/>
                                  <a:ea typeface="Cambria Math"/>
                                </a:rPr>
                                <m:t>𝑓</m:t>
                              </m:r>
                            </m:e>
                            <m:sup>
                              <m:r>
                                <a:rPr lang="fr-FR" sz="2000" i="1">
                                  <a:latin typeface="Cambria Math"/>
                                  <a:ea typeface="Cambria Math"/>
                                </a:rPr>
                                <m:t>′</m:t>
                              </m:r>
                            </m:sup>
                          </m:sSup>
                          <m:d>
                            <m:dPr>
                              <m:ctrlPr>
                                <a:rPr lang="fr-FR" sz="2000" i="1">
                                  <a:latin typeface="Cambria Math"/>
                                  <a:ea typeface="Cambria Math"/>
                                </a:rPr>
                              </m:ctrlPr>
                            </m:dPr>
                            <m:e>
                              <m:r>
                                <a:rPr lang="fr-FR" sz="2000" b="0" i="1" smtClean="0">
                                  <a:latin typeface="Cambria Math"/>
                                  <a:ea typeface="Cambria Math"/>
                                </a:rPr>
                                <m:t>𝑥</m:t>
                              </m:r>
                            </m:e>
                          </m:d>
                        </m:num>
                        <m:den>
                          <m:r>
                            <a:rPr lang="fr-FR" sz="2000" i="1">
                              <a:latin typeface="Cambria Math"/>
                              <a:ea typeface="Cambria Math"/>
                            </a:rPr>
                            <m:t>1</m:t>
                          </m:r>
                          <m:r>
                            <a:rPr lang="fr-FR" sz="2000" i="1">
                              <a:latin typeface="Cambria Math"/>
                              <a:ea typeface="Cambria Math"/>
                            </a:rPr>
                            <m:t>!</m:t>
                          </m:r>
                        </m:den>
                      </m:f>
                      <m:r>
                        <a:rPr lang="fr-FR" sz="2000" i="1">
                          <a:latin typeface="Cambria Math"/>
                          <a:ea typeface="Cambria Math"/>
                        </a:rPr>
                        <m:t>(</m:t>
                      </m:r>
                      <m:r>
                        <a:rPr lang="fr-FR" sz="2000" b="0" i="1" smtClean="0">
                          <a:latin typeface="Cambria Math"/>
                          <a:ea typeface="Cambria Math"/>
                        </a:rPr>
                        <m:t>h</m:t>
                      </m:r>
                      <m:r>
                        <a:rPr lang="fr-FR" sz="2000" i="1">
                          <a:latin typeface="Cambria Math"/>
                          <a:ea typeface="Cambria Math"/>
                        </a:rPr>
                        <m:t>)</m:t>
                      </m:r>
                      <m:r>
                        <a:rPr lang="fr-FR" sz="2000" i="1">
                          <a:latin typeface="Cambria Math"/>
                          <a:ea typeface="Cambria Math"/>
                        </a:rPr>
                        <m:t>+</m:t>
                      </m:r>
                      <m:f>
                        <m:fPr>
                          <m:ctrlPr>
                            <a:rPr lang="fr-FR" sz="2000" i="1"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fr-FR" sz="2000" i="1">
                                  <a:latin typeface="Cambria Math"/>
                                  <a:ea typeface="Cambria Math"/>
                                </a:rPr>
                              </m:ctrlPr>
                            </m:sSupPr>
                            <m:e>
                              <m:r>
                                <a:rPr lang="fr-FR" sz="2000" i="1">
                                  <a:latin typeface="Cambria Math"/>
                                  <a:ea typeface="Cambria Math"/>
                                </a:rPr>
                                <m:t>𝑓</m:t>
                              </m:r>
                            </m:e>
                            <m:sup>
                              <m:r>
                                <a:rPr lang="fr-FR" sz="2000" i="1">
                                  <a:latin typeface="Cambria Math"/>
                                  <a:ea typeface="Cambria Math"/>
                                </a:rPr>
                                <m:t>′′</m:t>
                              </m:r>
                            </m:sup>
                          </m:sSup>
                          <m:d>
                            <m:dPr>
                              <m:ctrlPr>
                                <a:rPr lang="fr-FR" sz="2000" i="1">
                                  <a:latin typeface="Cambria Math"/>
                                  <a:ea typeface="Cambria Math"/>
                                </a:rPr>
                              </m:ctrlPr>
                            </m:dPr>
                            <m:e>
                              <m:r>
                                <a:rPr lang="fr-FR" sz="2000" b="0" i="1" smtClean="0">
                                  <a:latin typeface="Cambria Math"/>
                                  <a:ea typeface="Cambria Math"/>
                                </a:rPr>
                                <m:t>𝑥</m:t>
                              </m:r>
                            </m:e>
                          </m:d>
                        </m:num>
                        <m:den>
                          <m:r>
                            <a:rPr lang="fr-FR" sz="2000" i="1">
                              <a:latin typeface="Cambria Math"/>
                              <a:ea typeface="Cambria Math"/>
                            </a:rPr>
                            <m:t>2!</m:t>
                          </m:r>
                        </m:den>
                      </m:f>
                      <m:sSup>
                        <m:sSupPr>
                          <m:ctrlPr>
                            <a:rPr lang="fr-FR" sz="2000" i="1">
                              <a:latin typeface="Cambria Math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fr-FR" sz="2000" b="0" i="1" smtClean="0">
                              <a:latin typeface="Cambria Math"/>
                              <a:ea typeface="Cambria Math"/>
                            </a:rPr>
                            <m:t>h</m:t>
                          </m:r>
                        </m:e>
                        <m:sup>
                          <m:r>
                            <a:rPr lang="fr-FR" sz="2000" i="1">
                              <a:latin typeface="Cambria Math"/>
                              <a:ea typeface="Cambria Math"/>
                            </a:rPr>
                            <m:t>2</m:t>
                          </m:r>
                        </m:sup>
                      </m:sSup>
                      <m:r>
                        <a:rPr lang="fr-FR" sz="2000" i="1">
                          <a:latin typeface="Cambria Math"/>
                          <a:ea typeface="Cambria Math"/>
                        </a:rPr>
                        <m:t>+…+</m:t>
                      </m:r>
                      <m:f>
                        <m:fPr>
                          <m:ctrlPr>
                            <a:rPr lang="fr-FR" sz="2000" i="1"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fr-FR" sz="2000" i="1">
                                  <a:latin typeface="Cambria Math"/>
                                  <a:ea typeface="Cambria Math"/>
                                </a:rPr>
                              </m:ctrlPr>
                            </m:sSupPr>
                            <m:e>
                              <m:r>
                                <a:rPr lang="fr-FR" sz="2000" i="1">
                                  <a:latin typeface="Cambria Math"/>
                                  <a:ea typeface="Cambria Math"/>
                                </a:rPr>
                                <m:t>𝑓</m:t>
                              </m:r>
                            </m:e>
                            <m:sup>
                              <m:d>
                                <m:dPr>
                                  <m:ctrlPr>
                                    <a:rPr lang="fr-FR" sz="2000" i="1">
                                      <a:latin typeface="Cambria Math"/>
                                      <a:ea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fr-FR" sz="2000" i="1">
                                      <a:latin typeface="Cambria Math"/>
                                      <a:ea typeface="Cambria Math"/>
                                    </a:rPr>
                                    <m:t>𝑛</m:t>
                                  </m:r>
                                </m:e>
                              </m:d>
                            </m:sup>
                          </m:sSup>
                          <m:d>
                            <m:dPr>
                              <m:ctrlPr>
                                <a:rPr lang="fr-FR" sz="2000" i="1">
                                  <a:latin typeface="Cambria Math"/>
                                  <a:ea typeface="Cambria Math"/>
                                </a:rPr>
                              </m:ctrlPr>
                            </m:dPr>
                            <m:e>
                              <m:r>
                                <a:rPr lang="fr-FR" sz="2000" b="0" i="1" smtClean="0">
                                  <a:latin typeface="Cambria Math"/>
                                  <a:ea typeface="Cambria Math"/>
                                </a:rPr>
                                <m:t>𝑥</m:t>
                              </m:r>
                            </m:e>
                          </m:d>
                        </m:num>
                        <m:den>
                          <m:r>
                            <a:rPr lang="fr-FR" sz="2000" i="1">
                              <a:latin typeface="Cambria Math"/>
                              <a:ea typeface="Cambria Math"/>
                            </a:rPr>
                            <m:t>𝑛</m:t>
                          </m:r>
                          <m:r>
                            <a:rPr lang="fr-FR" sz="2000" i="1">
                              <a:latin typeface="Cambria Math"/>
                              <a:ea typeface="Cambria Math"/>
                            </a:rPr>
                            <m:t>! </m:t>
                          </m:r>
                        </m:den>
                      </m:f>
                      <m:sSup>
                        <m:sSupPr>
                          <m:ctrlPr>
                            <a:rPr lang="fr-FR" sz="2000" i="1">
                              <a:latin typeface="Cambria Math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fr-FR" sz="2000" b="0" i="1" smtClean="0">
                              <a:latin typeface="Cambria Math"/>
                              <a:ea typeface="Cambria Math"/>
                            </a:rPr>
                            <m:t>h</m:t>
                          </m:r>
                        </m:e>
                        <m:sup>
                          <m:r>
                            <a:rPr lang="fr-FR" sz="2000" i="1">
                              <a:latin typeface="Cambria Math"/>
                              <a:ea typeface="Cambria Math"/>
                            </a:rPr>
                            <m:t>𝑛</m:t>
                          </m:r>
                        </m:sup>
                      </m:sSup>
                    </m:oMath>
                  </m:oMathPara>
                </a14:m>
                <a:endParaRPr lang="fr-FR" sz="2000" dirty="0" smtClean="0">
                  <a:solidFill>
                    <a:srgbClr val="3333FF"/>
                  </a:solidFill>
                  <a:latin typeface="Arial" charset="0"/>
                  <a:cs typeface="Arial" charset="0"/>
                </a:endParaRPr>
              </a:p>
              <a:p>
                <a:pPr algn="just"/>
                <a:endParaRPr lang="fr-FR" sz="2000" dirty="0" smtClean="0">
                  <a:solidFill>
                    <a:schemeClr val="tx1"/>
                  </a:solidFill>
                  <a:latin typeface="Arial" charset="0"/>
                  <a:cs typeface="Arial" charset="0"/>
                </a:endParaRPr>
              </a:p>
              <a:p>
                <a:pPr algn="just"/>
                <a:r>
                  <a:rPr lang="fr-FR" sz="2000" dirty="0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>Maclaurin </a:t>
                </a:r>
                <a:r>
                  <a:rPr lang="fr-FR" sz="2000" dirty="0" err="1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>polynomical</a:t>
                </a:r>
                <a:r>
                  <a:rPr lang="fr-FR" sz="2000" dirty="0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/>
                </a:r>
                <a:r>
                  <a:rPr lang="fr-FR" sz="2000" dirty="0" err="1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>is</a:t>
                </a:r>
                <a:r>
                  <a:rPr lang="fr-FR" sz="2000" dirty="0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> the Taylor polynomial </a:t>
                </a:r>
                <a:r>
                  <a:rPr lang="fr-FR" sz="2000" dirty="0" err="1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>with</a:t>
                </a:r>
                <a:r>
                  <a:rPr lang="fr-FR" sz="2000" dirty="0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/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  <a:cs typeface="Arial" charset="0"/>
                          </a:rPr>
                        </m:ctrlPr>
                      </m:sSubPr>
                      <m:e>
                        <m: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  <a:cs typeface="Arial" charset="0"/>
                          </a:rPr>
                          <m:t>𝑥</m:t>
                        </m:r>
                      </m:e>
                      <m:sub>
                        <m: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  <a:cs typeface="Arial" charset="0"/>
                          </a:rPr>
                          <m:t>0</m:t>
                        </m:r>
                      </m:sub>
                    </m:sSub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  <a:cs typeface="Arial" charset="0"/>
                      </a:rPr>
                      <m:t>=0</m:t>
                    </m:r>
                    <m:r>
                      <a:rPr lang="fr-FR" sz="2000" b="0" i="1" smtClean="0">
                        <a:solidFill>
                          <a:srgbClr val="3333FF"/>
                        </a:solidFill>
                        <a:latin typeface="Cambria Math"/>
                        <a:cs typeface="Arial" charset="0"/>
                      </a:rPr>
                      <m:t>.</m:t>
                    </m:r>
                  </m:oMath>
                </a14:m>
                <a:endParaRPr lang="fr-FR" sz="2000" dirty="0">
                  <a:solidFill>
                    <a:srgbClr val="3333FF"/>
                  </a:solidFill>
                  <a:latin typeface="Arial" charset="0"/>
                  <a:cs typeface="Arial" charset="0"/>
                </a:endParaRPr>
              </a:p>
            </p:txBody>
          </p:sp>
        </mc:Choice>
        <mc:Fallback>
          <p:sp>
            <p:nvSpPr>
              <p:cNvPr id="32" name="Rectangle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560" y="1450529"/>
                <a:ext cx="8064128" cy="4642767"/>
              </a:xfrm>
              <a:prstGeom prst="rect">
                <a:avLst/>
              </a:prstGeom>
              <a:blipFill rotWithShape="1">
                <a:blip r:embed="rId3"/>
                <a:stretch>
                  <a:fillRect l="-756" t="-525" r="-18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6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Taylor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Polynomials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46366302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32" name="Rectangle 5"/>
          <p:cNvSpPr txBox="1">
            <a:spLocks noChangeArrowheads="1"/>
          </p:cNvSpPr>
          <p:nvPr/>
        </p:nvSpPr>
        <p:spPr>
          <a:xfrm>
            <a:off x="611560" y="1522537"/>
            <a:ext cx="8064128" cy="4642767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fr-FR" sz="2000" dirty="0" err="1" smtClean="0">
                <a:solidFill>
                  <a:srgbClr val="3333FF"/>
                </a:solidFill>
                <a:latin typeface="Arial" charset="0"/>
                <a:cs typeface="Arial" charset="0"/>
              </a:rPr>
              <a:t>Example</a:t>
            </a:r>
            <a:r>
              <a:rPr lang="fr-FR" sz="2000" dirty="0" smtClean="0">
                <a:solidFill>
                  <a:srgbClr val="3333FF"/>
                </a:solidFill>
                <a:latin typeface="Arial" charset="0"/>
                <a:cs typeface="Arial" charset="0"/>
              </a:rPr>
              <a:t>:</a:t>
            </a:r>
            <a:endParaRPr lang="fr-FR" sz="2000" dirty="0">
              <a:solidFill>
                <a:srgbClr val="3333FF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 smtClean="0">
              <a:solidFill>
                <a:srgbClr val="3333FF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r>
              <a:rPr lang="fr-FR" sz="2000" dirty="0" smtClean="0">
                <a:solidFill>
                  <a:srgbClr val="3333FF"/>
                </a:solidFill>
                <a:latin typeface="Arial" charset="0"/>
                <a:cs typeface="Arial" charset="0"/>
              </a:rPr>
              <a:t>Solution: </a:t>
            </a:r>
            <a:r>
              <a:rPr lang="en-US" sz="2000" dirty="0" smtClean="0">
                <a:solidFill>
                  <a:srgbClr val="3333FF"/>
                </a:solidFill>
                <a:latin typeface="Arial" charset="0"/>
                <a:cs typeface="Arial" charset="0"/>
              </a:rPr>
              <a:t> </a:t>
            </a:r>
            <a:r>
              <a:rPr lang="fr-FR" sz="2000" dirty="0" smtClean="0"/>
              <a:t> </a:t>
            </a:r>
            <a:endParaRPr lang="en-US" sz="2000" dirty="0" smtClean="0"/>
          </a:p>
        </p:txBody>
      </p:sp>
      <p:pic>
        <p:nvPicPr>
          <p:cNvPr id="13318" name="Picture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76327" y="1582639"/>
            <a:ext cx="6944145" cy="3341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319" name="Picture 7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43451" y="2378519"/>
            <a:ext cx="5752885" cy="22746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Taylor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Polynomials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85022476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pic>
        <p:nvPicPr>
          <p:cNvPr id="13320" name="Picture 8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3895" y="1468209"/>
            <a:ext cx="7749221" cy="25691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483768" y="4077071"/>
            <a:ext cx="2952328" cy="2666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Taylor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Polynomials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55442532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15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Taylor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Polynomials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1" name="Rectangle 5"/>
              <p:cNvSpPr txBox="1">
                <a:spLocks noChangeArrowheads="1"/>
              </p:cNvSpPr>
              <p:nvPr/>
            </p:nvSpPr>
            <p:spPr>
              <a:xfrm>
                <a:off x="539552" y="1340768"/>
                <a:ext cx="8064128" cy="4642767"/>
              </a:xfrm>
              <a:prstGeom prst="rect">
                <a:avLst/>
              </a:prstGeom>
            </p:spPr>
            <p:txBody>
              <a:bodyPr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9pPr>
              </a:lstStyle>
              <a:p>
                <a:pPr marL="0" indent="0" algn="just">
                  <a:buNone/>
                </a:pPr>
                <a:r>
                  <a:rPr lang="fr-FR" sz="2000" dirty="0" smtClean="0">
                    <a:solidFill>
                      <a:srgbClr val="3333FF"/>
                    </a:solidFill>
                    <a:latin typeface="Arial" charset="0"/>
                    <a:cs typeface="Arial" charset="0"/>
                  </a:rPr>
                  <a:t>Remainder: </a:t>
                </a:r>
                <a:r>
                  <a:rPr lang="fr-FR" sz="2000" dirty="0" smtClean="0">
                    <a:latin typeface="Arial" charset="0"/>
                    <a:cs typeface="Arial" charset="0"/>
                  </a:rPr>
                  <a:t>As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𝑓</m:t>
                    </m:r>
                    <m:d>
                      <m:dPr>
                        <m:ctrlPr>
                          <a:rPr lang="fr-FR" sz="2000" b="0" i="1" smtClean="0">
                            <a:latin typeface="Cambria Math"/>
                            <a:cs typeface="Arial" charset="0"/>
                          </a:rPr>
                        </m:ctrlPr>
                      </m:dPr>
                      <m:e>
                        <m:r>
                          <a:rPr lang="fr-FR" sz="2000" b="0" i="1" smtClean="0">
                            <a:latin typeface="Cambria Math"/>
                            <a:cs typeface="Arial" charset="0"/>
                          </a:rPr>
                          <m:t>𝑥</m:t>
                        </m:r>
                      </m:e>
                    </m:d>
                    <m:r>
                      <a:rPr lang="fr-FR" sz="2000" b="0" i="1" smtClean="0">
                        <a:latin typeface="Cambria Math"/>
                        <a:ea typeface="Cambria Math"/>
                        <a:cs typeface="Arial" charset="0"/>
                      </a:rPr>
                      <m:t>≈</m:t>
                    </m:r>
                    <m:sSub>
                      <m:sSubPr>
                        <m:ctrlPr>
                          <a:rPr lang="fr-FR" sz="2000" b="0" i="1" smtClean="0">
                            <a:latin typeface="Cambria Math"/>
                            <a:cs typeface="Arial" charset="0"/>
                          </a:rPr>
                        </m:ctrlPr>
                      </m:sSubPr>
                      <m:e>
                        <m:r>
                          <a:rPr lang="fr-FR" sz="2000" b="0" i="1" smtClean="0">
                            <a:latin typeface="Cambria Math"/>
                            <a:cs typeface="Arial" charset="0"/>
                          </a:rPr>
                          <m:t>𝑝</m:t>
                        </m:r>
                      </m:e>
                      <m:sub>
                        <m:r>
                          <a:rPr lang="fr-FR" sz="2000" b="0" i="1" smtClean="0">
                            <a:latin typeface="Cambria Math"/>
                            <a:cs typeface="Arial" charset="0"/>
                          </a:rPr>
                          <m:t>𝑛</m:t>
                        </m:r>
                      </m:sub>
                    </m:sSub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(</m:t>
                    </m:r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𝑥</m:t>
                    </m:r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)</m:t>
                    </m:r>
                  </m:oMath>
                </a14:m>
                <a:r>
                  <a:rPr lang="fr-FR" sz="2000" dirty="0" smtClean="0"/>
                  <a:t/>
                </a:r>
                <a:r>
                  <a:rPr lang="fr-FR" sz="2000" dirty="0" err="1" smtClean="0"/>
                  <a:t>we</a:t>
                </a:r>
                <a:r>
                  <a:rPr lang="fr-FR" sz="2000" dirty="0" smtClean="0"/>
                  <a:t/>
                </a:r>
                <a:r>
                  <a:rPr lang="fr-FR" sz="2000" dirty="0" err="1" smtClean="0"/>
                  <a:t>define</a:t>
                </a:r>
                <a:r>
                  <a:rPr lang="fr-FR" sz="2000" dirty="0" smtClean="0"/>
                  <a:t> the </a:t>
                </a:r>
                <a:r>
                  <a:rPr lang="fr-FR" sz="2000" dirty="0" err="1" smtClean="0"/>
                  <a:t>remainder</a:t>
                </a:r>
                <a:r>
                  <a:rPr lang="fr-FR" sz="2000" dirty="0" smtClean="0"/>
                  <a:t/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fr-FR" sz="2000" b="0" i="1" smtClean="0">
                            <a:latin typeface="Cambria Math"/>
                          </a:rPr>
                          <m:t>𝑅</m:t>
                        </m:r>
                      </m:e>
                      <m:sub>
                        <m:r>
                          <a:rPr lang="fr-FR" sz="2000" b="0" i="1" smtClean="0">
                            <a:latin typeface="Cambria Math"/>
                          </a:rPr>
                          <m:t>𝑛</m:t>
                        </m:r>
                      </m:sub>
                    </m:sSub>
                    <m:d>
                      <m:d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fr-FR" sz="2000" b="0" i="1" smtClean="0">
                            <a:latin typeface="Cambria Math"/>
                          </a:rPr>
                          <m:t>𝑥</m:t>
                        </m:r>
                      </m:e>
                    </m:d>
                  </m:oMath>
                </a14:m>
                <a:r>
                  <a:rPr lang="fr-FR" sz="2000" dirty="0" smtClean="0"/>
                  <a:t> as the </a:t>
                </a:r>
                <a:r>
                  <a:rPr lang="fr-FR" sz="2000" dirty="0" err="1" smtClean="0"/>
                  <a:t>difference</a:t>
                </a:r>
                <a:r>
                  <a:rPr lang="fr-FR" sz="2000" dirty="0" smtClean="0"/>
                  <a:t/>
                </a:r>
                <a:r>
                  <a:rPr lang="fr-FR" sz="2000" dirty="0" err="1" smtClean="0"/>
                  <a:t>between</a:t>
                </a:r>
                <a:r>
                  <a:rPr lang="fr-FR" sz="2000" dirty="0" smtClean="0"/>
                  <a:t/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𝑓</m:t>
                    </m:r>
                    <m:r>
                      <a:rPr lang="fr-FR" sz="2000" b="0" i="1" smtClean="0">
                        <a:latin typeface="Cambria Math"/>
                      </a:rPr>
                      <m:t>(</m:t>
                    </m:r>
                    <m:r>
                      <a:rPr lang="fr-FR" sz="2000" b="0" i="1" smtClean="0">
                        <a:latin typeface="Cambria Math"/>
                      </a:rPr>
                      <m:t>𝑥</m:t>
                    </m:r>
                    <m:r>
                      <a:rPr lang="fr-FR" sz="2000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sz="2000" dirty="0" smtClean="0"/>
                  <a:t> and its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fr-FR" sz="2000" b="0" i="1" smtClean="0">
                            <a:latin typeface="Cambria Math"/>
                          </a:rPr>
                          <m:t>𝑛</m:t>
                        </m:r>
                      </m:e>
                      <m:sup>
                        <m:r>
                          <a:rPr lang="fr-FR" sz="2000" b="0" i="1" smtClean="0">
                            <a:latin typeface="Cambria Math"/>
                          </a:rPr>
                          <m:t>𝑡h</m:t>
                        </m:r>
                      </m:sup>
                    </m:sSup>
                  </m:oMath>
                </a14:m>
                <a:r>
                  <a:rPr lang="en-US" sz="2000" dirty="0" smtClean="0"/>
                  <a:t> Taylor polynomial, that is </a:t>
                </a:r>
                <a:endParaRPr lang="en-US" sz="2000" dirty="0"/>
              </a:p>
              <a:p>
                <a:pPr marL="0" indent="0" algn="just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sz="20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fr-FR" sz="2000" b="0" i="1" smtClean="0">
                              <a:latin typeface="Cambria Math"/>
                            </a:rPr>
                            <m:t>𝑅</m:t>
                          </m:r>
                        </m:e>
                        <m:sub>
                          <m:r>
                            <a:rPr lang="fr-FR" sz="2000" b="0" i="1" smtClean="0">
                              <a:latin typeface="Cambria Math"/>
                            </a:rPr>
                            <m:t>𝑛</m:t>
                          </m:r>
                          <m:d>
                            <m:dPr>
                              <m:ctrlPr>
                                <a:rPr lang="fr-FR" sz="2000" b="0" i="1" smtClean="0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fr-FR" sz="2000" b="0" i="1" smtClean="0">
                                  <a:latin typeface="Cambria Math"/>
                                </a:rPr>
                                <m:t>𝑥</m:t>
                              </m:r>
                            </m:e>
                          </m:d>
                        </m:sub>
                      </m:sSub>
                      <m:r>
                        <a:rPr lang="fr-FR" sz="2000" b="0" i="1" smtClean="0">
                          <a:latin typeface="Cambria Math"/>
                        </a:rPr>
                        <m:t>=</m:t>
                      </m:r>
                      <m:r>
                        <a:rPr lang="fr-FR" sz="2000" b="0" i="1" smtClean="0">
                          <a:latin typeface="Cambria Math"/>
                        </a:rPr>
                        <m:t>𝑓</m:t>
                      </m:r>
                      <m:d>
                        <m:dPr>
                          <m:ctrlPr>
                            <a:rPr lang="fr-FR" sz="20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fr-FR" sz="2000" b="0" i="1" smtClean="0">
                              <a:latin typeface="Cambria Math"/>
                            </a:rPr>
                            <m:t>𝑥</m:t>
                          </m:r>
                        </m:e>
                      </m:d>
                      <m:r>
                        <a:rPr lang="fr-FR" sz="2000" b="0" i="1" smtClean="0">
                          <a:latin typeface="Cambria Math"/>
                        </a:rPr>
                        <m:t>−</m:t>
                      </m:r>
                      <m:sSub>
                        <m:sSubPr>
                          <m:ctrlPr>
                            <a:rPr lang="fr-FR" sz="20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fr-FR" sz="2000" b="0" i="1" smtClean="0">
                              <a:latin typeface="Cambria Math"/>
                            </a:rPr>
                            <m:t>𝑝</m:t>
                          </m:r>
                        </m:e>
                        <m:sub>
                          <m:r>
                            <a:rPr lang="fr-FR" sz="2000" b="0" i="1" smtClean="0">
                              <a:latin typeface="Cambria Math"/>
                            </a:rPr>
                            <m:t>𝑛</m:t>
                          </m:r>
                        </m:sub>
                      </m:sSub>
                      <m:d>
                        <m:dPr>
                          <m:ctrlPr>
                            <a:rPr lang="fr-FR" sz="20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fr-FR" sz="2000" b="0" i="1" smtClean="0">
                              <a:latin typeface="Cambria Math"/>
                            </a:rPr>
                            <m:t>𝑥</m:t>
                          </m:r>
                        </m:e>
                      </m:d>
                      <m:r>
                        <a:rPr lang="fr-FR" sz="2000" b="0" i="1" smtClean="0">
                          <a:latin typeface="Cambria Math"/>
                        </a:rPr>
                        <m:t>=</m:t>
                      </m:r>
                      <m:r>
                        <a:rPr lang="fr-FR" sz="2000" b="0" i="1" smtClean="0">
                          <a:latin typeface="Cambria Math"/>
                        </a:rPr>
                        <m:t>𝑓</m:t>
                      </m:r>
                      <m:d>
                        <m:dPr>
                          <m:ctrlPr>
                            <a:rPr lang="fr-FR" sz="20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fr-FR" sz="2000" b="0" i="1" smtClean="0">
                              <a:latin typeface="Cambria Math"/>
                            </a:rPr>
                            <m:t>𝑥</m:t>
                          </m:r>
                        </m:e>
                      </m:d>
                      <m:r>
                        <a:rPr lang="fr-FR" sz="2000" b="0" i="1" smtClean="0">
                          <a:latin typeface="Cambria Math"/>
                        </a:rPr>
                        <m:t>−</m:t>
                      </m:r>
                      <m:nary>
                        <m:naryPr>
                          <m:chr m:val="∑"/>
                          <m:ctrlPr>
                            <a:rPr lang="fr-FR" sz="2000" b="0" i="1" smtClean="0">
                              <a:latin typeface="Cambria Math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fr-FR" sz="2000" b="0" i="1" smtClean="0">
                              <a:latin typeface="Cambria Math"/>
                            </a:rPr>
                            <m:t>𝑘</m:t>
                          </m:r>
                          <m:r>
                            <a:rPr lang="fr-FR" sz="2000" b="0" i="1" smtClean="0">
                              <a:latin typeface="Cambria Math"/>
                            </a:rPr>
                            <m:t>=0</m:t>
                          </m:r>
                        </m:sub>
                        <m:sup>
                          <m:r>
                            <a:rPr lang="fr-FR" sz="2000" b="0" i="1" smtClean="0">
                              <a:latin typeface="Cambria Math"/>
                            </a:rPr>
                            <m:t>𝑛</m:t>
                          </m:r>
                        </m:sup>
                        <m:e>
                          <m:f>
                            <m:fPr>
                              <m:ctrlPr>
                                <a:rPr lang="fr-FR" sz="2000" b="0" i="1" smtClean="0">
                                  <a:latin typeface="Cambria Math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fr-FR" sz="2000" b="0" i="1" smtClean="0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fr-FR" sz="2000" b="0" i="1" smtClean="0">
                                      <a:latin typeface="Cambria Math"/>
                                    </a:rPr>
                                    <m:t>𝑓</m:t>
                                  </m:r>
                                </m:e>
                                <m:sup>
                                  <m:d>
                                    <m:dPr>
                                      <m:ctrlPr>
                                        <a:rPr lang="fr-FR" sz="2000" b="0" i="1" smtClean="0">
                                          <a:latin typeface="Cambria Math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fr-FR" sz="2000" b="0" i="1" smtClean="0">
                                          <a:latin typeface="Cambria Math"/>
                                        </a:rPr>
                                        <m:t>𝑘</m:t>
                                      </m:r>
                                    </m:e>
                                  </m:d>
                                </m:sup>
                              </m:sSup>
                              <m:d>
                                <m:dPr>
                                  <m:ctrlPr>
                                    <a:rPr lang="fr-FR" sz="2000" b="0" i="1" smtClean="0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fr-FR" sz="2000" b="0" i="1" smtClean="0"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fr-FR" sz="2000" b="0" i="1" smtClean="0">
                                          <a:latin typeface="Cambria Math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fr-FR" sz="2000" b="0" i="1" smtClean="0">
                                          <a:latin typeface="Cambria Math"/>
                                        </a:rPr>
                                        <m:t>0</m:t>
                                      </m:r>
                                    </m:sub>
                                  </m:sSub>
                                </m:e>
                              </m:d>
                            </m:num>
                            <m:den>
                              <m:r>
                                <a:rPr lang="fr-FR" sz="2000" b="0" i="1" smtClean="0">
                                  <a:latin typeface="Cambria Math"/>
                                </a:rPr>
                                <m:t>𝑘</m:t>
                              </m:r>
                              <m:r>
                                <a:rPr lang="fr-FR" sz="2000" b="0" i="1" smtClean="0">
                                  <a:latin typeface="Cambria Math"/>
                                </a:rPr>
                                <m:t>!</m:t>
                              </m:r>
                            </m:den>
                          </m:f>
                          <m:sSup>
                            <m:sSupPr>
                              <m:ctrlPr>
                                <a:rPr lang="fr-FR" sz="2000" b="0" i="1" smtClean="0">
                                  <a:latin typeface="Cambria Math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fr-FR" sz="2000" b="0" i="1" smtClean="0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fr-FR" sz="2000" b="0" i="1" smtClean="0">
                                      <a:latin typeface="Cambria Math"/>
                                    </a:rPr>
                                    <m:t>𝑥</m:t>
                                  </m:r>
                                  <m:r>
                                    <a:rPr lang="fr-FR" sz="2000" b="0" i="1" smtClean="0">
                                      <a:latin typeface="Cambria Math"/>
                                    </a:rPr>
                                    <m:t>−</m:t>
                                  </m:r>
                                  <m:sSub>
                                    <m:sSubPr>
                                      <m:ctrlPr>
                                        <a:rPr lang="fr-FR" sz="2000" b="0" i="1" smtClean="0"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fr-FR" sz="2000" b="0" i="1" smtClean="0">
                                          <a:latin typeface="Cambria Math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fr-FR" sz="2000" b="0" i="1" smtClean="0">
                                          <a:latin typeface="Cambria Math"/>
                                        </a:rPr>
                                        <m:t>0</m:t>
                                      </m:r>
                                    </m:sub>
                                  </m:sSub>
                                </m:e>
                              </m:d>
                            </m:e>
                            <m:sup>
                              <m:r>
                                <a:rPr lang="fr-FR" sz="2000" b="0" i="1" smtClean="0">
                                  <a:latin typeface="Cambria Math"/>
                                </a:rPr>
                                <m:t>𝑘</m:t>
                              </m:r>
                            </m:sup>
                          </m:sSup>
                        </m:e>
                      </m:nary>
                    </m:oMath>
                  </m:oMathPara>
                </a14:m>
                <a:endParaRPr lang="en-US" sz="2000" dirty="0" smtClean="0"/>
              </a:p>
              <a:p>
                <a:pPr marL="0" indent="0" algn="just">
                  <a:buNone/>
                </a:pPr>
                <a:r>
                  <a:rPr lang="en-US" sz="2000" dirty="0" smtClean="0"/>
                  <a:t>It gives us the indication of the accuracy of the approximation.</a:t>
                </a:r>
              </a:p>
              <a:p>
                <a:pPr marL="0" indent="0" algn="just">
                  <a:buNone/>
                </a:pPr>
                <a:endParaRPr lang="en-US" sz="2000" dirty="0"/>
              </a:p>
              <a:p>
                <a:pPr marL="0" indent="0" algn="just">
                  <a:buNone/>
                </a:pPr>
                <a:r>
                  <a:rPr lang="en-US" sz="2000" dirty="0">
                    <a:solidFill>
                      <a:srgbClr val="3333FF"/>
                    </a:solidFill>
                    <a:latin typeface="Arial" charset="0"/>
                    <a:cs typeface="Arial" charset="0"/>
                  </a:rPr>
                  <a:t>Theorem (Lagrange formula for the remainder): </a:t>
                </a:r>
                <a:r>
                  <a:rPr lang="en-US" sz="2000" dirty="0" smtClean="0"/>
                  <a:t>The remainder in Taylor polynomial approximation of degree n can be written as </a:t>
                </a:r>
              </a:p>
              <a:p>
                <a:pPr marL="0" indent="0" algn="just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sz="20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fr-FR" sz="2000" b="0" i="1" smtClean="0">
                              <a:latin typeface="Cambria Math"/>
                            </a:rPr>
                            <m:t>𝑅</m:t>
                          </m:r>
                        </m:e>
                        <m:sub>
                          <m:r>
                            <a:rPr lang="fr-FR" sz="2000" b="0" i="1" smtClean="0">
                              <a:latin typeface="Cambria Math"/>
                            </a:rPr>
                            <m:t>𝑛</m:t>
                          </m:r>
                        </m:sub>
                      </m:sSub>
                      <m:d>
                        <m:dPr>
                          <m:ctrlPr>
                            <a:rPr lang="fr-FR" sz="20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fr-FR" sz="2000" b="0" i="1" smtClean="0">
                              <a:latin typeface="Cambria Math"/>
                            </a:rPr>
                            <m:t>𝑥</m:t>
                          </m:r>
                        </m:e>
                      </m:d>
                      <m:r>
                        <a:rPr lang="fr-FR" sz="20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fr-FR" sz="2000" b="0" i="1" smtClean="0">
                              <a:latin typeface="Cambria Math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fr-FR" sz="2000" b="0" i="1" smtClean="0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fr-FR" sz="2000" b="0" i="1" smtClean="0">
                                  <a:latin typeface="Cambria Math"/>
                                </a:rPr>
                                <m:t>𝑓</m:t>
                              </m:r>
                            </m:e>
                            <m:sup>
                              <m:d>
                                <m:dPr>
                                  <m:ctrlPr>
                                    <a:rPr lang="fr-FR" sz="2000" b="0" i="1" smtClean="0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fr-FR" sz="2000" b="0" i="1" smtClean="0">
                                      <a:latin typeface="Cambria Math"/>
                                    </a:rPr>
                                    <m:t>𝑛</m:t>
                                  </m:r>
                                  <m:r>
                                    <a:rPr lang="fr-FR" sz="2000" b="0" i="1" smtClean="0">
                                      <a:latin typeface="Cambria Math"/>
                                    </a:rPr>
                                    <m:t>+1</m:t>
                                  </m:r>
                                </m:e>
                              </m:d>
                            </m:sup>
                          </m:sSup>
                          <m:d>
                            <m:dPr>
                              <m:ctrlPr>
                                <a:rPr lang="fr-FR" sz="2000" b="0" i="1" smtClean="0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fr-FR" sz="2000" b="0" i="1" smtClean="0">
                                  <a:latin typeface="Cambria Math"/>
                                </a:rPr>
                                <m:t>𝑐</m:t>
                              </m:r>
                            </m:e>
                          </m:d>
                        </m:num>
                        <m:den>
                          <m:d>
                            <m:dPr>
                              <m:ctrlPr>
                                <a:rPr lang="fr-FR" sz="2000" b="0" i="1" smtClean="0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fr-FR" sz="2000" b="0" i="1" smtClean="0">
                                  <a:latin typeface="Cambria Math"/>
                                </a:rPr>
                                <m:t>𝑛</m:t>
                              </m:r>
                              <m:r>
                                <a:rPr lang="fr-FR" sz="2000" b="0" i="1" smtClean="0">
                                  <a:latin typeface="Cambria Math"/>
                                </a:rPr>
                                <m:t>+1</m:t>
                              </m:r>
                            </m:e>
                          </m:d>
                          <m:r>
                            <a:rPr lang="fr-FR" sz="2000" b="0" i="1" smtClean="0">
                              <a:latin typeface="Cambria Math"/>
                            </a:rPr>
                            <m:t>!</m:t>
                          </m:r>
                        </m:den>
                      </m:f>
                      <m:sSup>
                        <m:sSupPr>
                          <m:ctrlPr>
                            <a:rPr lang="fr-FR" sz="2000" b="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fr-FR" sz="2000" b="0" i="1" smtClean="0">
                              <a:latin typeface="Cambria Math"/>
                            </a:rPr>
                            <m:t>𝑥</m:t>
                          </m:r>
                        </m:e>
                        <m:sup>
                          <m:r>
                            <a:rPr lang="fr-FR" sz="2000" b="0" i="1" smtClean="0">
                              <a:latin typeface="Cambria Math"/>
                            </a:rPr>
                            <m:t>𝑛</m:t>
                          </m:r>
                          <m:r>
                            <a:rPr lang="fr-FR" sz="2000" b="0" i="1" smtClean="0">
                              <a:latin typeface="Cambria Math"/>
                            </a:rPr>
                            <m:t>+1</m:t>
                          </m:r>
                        </m:sup>
                      </m:sSup>
                    </m:oMath>
                  </m:oMathPara>
                </a14:m>
                <a:endParaRPr lang="fr-FR" sz="2000" b="0" dirty="0" smtClean="0"/>
              </a:p>
              <a:p>
                <a:pPr marL="0" indent="0" algn="just">
                  <a:buNone/>
                </a:pPr>
                <a:r>
                  <a:rPr lang="en-US" sz="2000" dirty="0" smtClean="0"/>
                  <a:t>with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𝑐</m:t>
                    </m:r>
                  </m:oMath>
                </a14:m>
                <a:r>
                  <a:rPr lang="en-US" sz="2000" dirty="0" smtClean="0"/>
                  <a:t> some number between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0</m:t>
                    </m:r>
                  </m:oMath>
                </a14:m>
                <a:r>
                  <a:rPr lang="en-US" sz="2000" dirty="0" smtClean="0"/>
                  <a:t> and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𝑥</m:t>
                    </m:r>
                  </m:oMath>
                </a14:m>
                <a:r>
                  <a:rPr lang="en-US" sz="2000" dirty="0" smtClean="0"/>
                  <a:t>.</a:t>
                </a:r>
              </a:p>
              <a:p>
                <a:pPr marL="0" indent="0" algn="just">
                  <a:buNone/>
                </a:pPr>
                <a:endParaRPr lang="en-US" sz="2000" dirty="0"/>
              </a:p>
              <a:p>
                <a:pPr marL="0" indent="0" algn="just">
                  <a:buNone/>
                </a:pPr>
                <a:endParaRPr lang="en-US" sz="2000" dirty="0" smtClean="0"/>
              </a:p>
            </p:txBody>
          </p:sp>
        </mc:Choice>
        <mc:Fallback>
          <p:sp>
            <p:nvSpPr>
              <p:cNvPr id="11" name="Rectangle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552" y="1340768"/>
                <a:ext cx="8064128" cy="4642767"/>
              </a:xfrm>
              <a:prstGeom prst="rect">
                <a:avLst/>
              </a:prstGeom>
              <a:blipFill rotWithShape="1">
                <a:blip r:embed="rId4"/>
                <a:stretch>
                  <a:fillRect l="-832" t="-525" r="-1664" b="-393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925449951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07909" y="1772816"/>
            <a:ext cx="8203308" cy="41054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11" name="Rectangle 5"/>
          <p:cNvSpPr txBox="1">
            <a:spLocks noChangeArrowheads="1"/>
          </p:cNvSpPr>
          <p:nvPr/>
        </p:nvSpPr>
        <p:spPr>
          <a:xfrm>
            <a:off x="539552" y="1340768"/>
            <a:ext cx="8064128" cy="4642767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fr-FR" sz="2000" dirty="0" err="1" smtClean="0">
                <a:solidFill>
                  <a:srgbClr val="3333FF"/>
                </a:solidFill>
                <a:latin typeface="Arial" charset="0"/>
                <a:cs typeface="Arial" charset="0"/>
              </a:rPr>
              <a:t>Definition</a:t>
            </a:r>
            <a:r>
              <a:rPr lang="fr-FR" sz="2000" dirty="0" smtClean="0">
                <a:solidFill>
                  <a:srgbClr val="3333FF"/>
                </a:solidFill>
                <a:latin typeface="Arial" charset="0"/>
                <a:cs typeface="Arial" charset="0"/>
              </a:rPr>
              <a:t>: </a:t>
            </a:r>
            <a:r>
              <a:rPr lang="fr-FR" sz="2000" dirty="0" smtClean="0">
                <a:latin typeface="Arial" charset="0"/>
                <a:cs typeface="Arial" charset="0"/>
              </a:rPr>
              <a:t> </a:t>
            </a:r>
            <a:endParaRPr lang="en-US" sz="2000" dirty="0" smtClean="0"/>
          </a:p>
        </p:txBody>
      </p:sp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Taylor &amp; Maclaurin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Series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565631454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0" name="Rectangle 5"/>
              <p:cNvSpPr txBox="1">
                <a:spLocks noChangeArrowheads="1"/>
              </p:cNvSpPr>
              <p:nvPr/>
            </p:nvSpPr>
            <p:spPr>
              <a:xfrm>
                <a:off x="539552" y="1340768"/>
                <a:ext cx="8352928" cy="4642767"/>
              </a:xfrm>
              <a:prstGeom prst="rect">
                <a:avLst/>
              </a:prstGeom>
            </p:spPr>
            <p:txBody>
              <a:bodyPr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9pPr>
              </a:lstStyle>
              <a:p>
                <a:pPr marL="0" indent="0" algn="just">
                  <a:buNone/>
                </a:pPr>
                <a:r>
                  <a:rPr lang="fr-FR" sz="2000" dirty="0" smtClean="0">
                    <a:solidFill>
                      <a:srgbClr val="3333FF"/>
                    </a:solidFill>
                    <a:latin typeface="Arial" charset="0"/>
                    <a:cs typeface="Arial" charset="0"/>
                  </a:rPr>
                  <a:t>Example: </a:t>
                </a:r>
                <a:r>
                  <a:rPr lang="fr-FR" sz="2000" dirty="0" smtClean="0">
                    <a:latin typeface="Arial" charset="0"/>
                    <a:cs typeface="Arial" charset="0"/>
                  </a:rPr>
                  <a:t>Maclaurin </a:t>
                </a:r>
                <a:r>
                  <a:rPr lang="fr-FR" sz="2000" dirty="0" err="1" smtClean="0">
                    <a:latin typeface="Arial" charset="0"/>
                    <a:cs typeface="Arial" charset="0"/>
                  </a:rPr>
                  <a:t>series</a:t>
                </a:r>
                <a:r>
                  <a:rPr lang="fr-FR" sz="2000" dirty="0" smtClean="0">
                    <a:latin typeface="Arial" charset="0"/>
                    <a:cs typeface="Arial" charset="0"/>
                  </a:rPr>
                  <a:t/>
                </a:r>
                <a:r>
                  <a:rPr lang="fr-FR" sz="2000" dirty="0" err="1" smtClean="0">
                    <a:latin typeface="Arial" charset="0"/>
                    <a:cs typeface="Arial" charset="0"/>
                  </a:rPr>
                  <a:t>representation</a:t>
                </a:r>
                <a:r>
                  <a:rPr lang="fr-FR" sz="2000" dirty="0" smtClean="0">
                    <a:latin typeface="Arial" charset="0"/>
                    <a:cs typeface="Arial" charset="0"/>
                  </a:rPr>
                  <a:t> of </a:t>
                </a:r>
                <a14:m>
                  <m:oMath xmlns:m="http://schemas.openxmlformats.org/officeDocument/2006/math">
                    <m:r>
                      <a:rPr lang="fr-FR" sz="2000" i="1" dirty="0" smtClean="0">
                        <a:latin typeface="Cambria Math"/>
                        <a:cs typeface="Arial" charset="0"/>
                      </a:rPr>
                      <m:t>𝑓</m:t>
                    </m:r>
                    <m:d>
                      <m:dPr>
                        <m:ctrlPr>
                          <a:rPr lang="fr-FR" sz="2000" i="1" dirty="0" smtClean="0">
                            <a:latin typeface="Cambria Math"/>
                            <a:cs typeface="Arial" charset="0"/>
                          </a:rPr>
                        </m:ctrlPr>
                      </m:dPr>
                      <m:e>
                        <m:r>
                          <a:rPr lang="fr-FR" sz="2000" i="1" dirty="0" smtClean="0">
                            <a:latin typeface="Cambria Math"/>
                            <a:cs typeface="Arial" charset="0"/>
                          </a:rPr>
                          <m:t>𝑥</m:t>
                        </m:r>
                      </m:e>
                    </m:d>
                    <m:r>
                      <a:rPr lang="fr-FR" sz="2000" i="1" dirty="0" smtClean="0">
                        <a:latin typeface="Cambria Math"/>
                        <a:cs typeface="Arial" charset="0"/>
                      </a:rPr>
                      <m:t>=</m:t>
                    </m:r>
                    <m:func>
                      <m:funcPr>
                        <m:ctrlPr>
                          <a:rPr lang="fr-FR" sz="2000" b="0" i="1" dirty="0" smtClean="0">
                            <a:latin typeface="Cambria Math"/>
                            <a:cs typeface="Arial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fr-FR" sz="2000" i="0" dirty="0" err="1" smtClean="0">
                            <a:latin typeface="Cambria Math"/>
                            <a:cs typeface="Arial" charset="0"/>
                          </a:rPr>
                          <m:t>cos</m:t>
                        </m:r>
                      </m:fName>
                      <m:e>
                        <m:r>
                          <a:rPr lang="fr-FR" sz="2000" b="0" i="1" dirty="0" smtClean="0">
                            <a:latin typeface="Cambria Math"/>
                            <a:cs typeface="Arial" charset="0"/>
                          </a:rPr>
                          <m:t>𝑥</m:t>
                        </m:r>
                      </m:e>
                    </m:func>
                    <m:r>
                      <a:rPr lang="fr-FR" sz="2000" b="0" i="1" dirty="0" smtClean="0">
                        <a:latin typeface="Cambria Math"/>
                        <a:cs typeface="Arial" charset="0"/>
                      </a:rPr>
                      <m:t>.</m:t>
                    </m:r>
                  </m:oMath>
                </a14:m>
                <a:endParaRPr lang="fr-FR" sz="2000" dirty="0" smtClean="0">
                  <a:solidFill>
                    <a:srgbClr val="3333FF"/>
                  </a:solidFill>
                  <a:latin typeface="Arial" charset="0"/>
                  <a:cs typeface="Arial" charset="0"/>
                </a:endParaRPr>
              </a:p>
              <a:p>
                <a:pPr marL="0" indent="0" algn="just">
                  <a:buNone/>
                </a:pPr>
                <a:endParaRPr lang="fr-FR" sz="2000" dirty="0">
                  <a:solidFill>
                    <a:srgbClr val="3333FF"/>
                  </a:solidFill>
                  <a:latin typeface="Arial" charset="0"/>
                  <a:cs typeface="Arial" charset="0"/>
                </a:endParaRPr>
              </a:p>
              <a:p>
                <a:pPr marL="0" indent="0" algn="just">
                  <a:buNone/>
                </a:pPr>
                <a:r>
                  <a:rPr lang="fr-FR" sz="2000" dirty="0" smtClean="0">
                    <a:solidFill>
                      <a:srgbClr val="3333FF"/>
                    </a:solidFill>
                    <a:latin typeface="Arial" charset="0"/>
                    <a:cs typeface="Arial" charset="0"/>
                  </a:rPr>
                  <a:t>Solution: </a:t>
                </a:r>
                <a:endParaRPr lang="fr-FR" sz="2000" dirty="0">
                  <a:solidFill>
                    <a:srgbClr val="3333FF"/>
                  </a:solidFill>
                  <a:latin typeface="Arial" charset="0"/>
                  <a:cs typeface="Arial" charset="0"/>
                </a:endParaRPr>
              </a:p>
              <a:p>
                <a:pPr marL="0" indent="0" algn="just">
                  <a:buNone/>
                </a:pPr>
                <a:endParaRPr lang="fr-FR" sz="2000" dirty="0" smtClean="0">
                  <a:solidFill>
                    <a:srgbClr val="3333FF"/>
                  </a:solidFill>
                  <a:latin typeface="Arial" charset="0"/>
                  <a:cs typeface="Arial" charset="0"/>
                </a:endParaRPr>
              </a:p>
              <a:p>
                <a:pPr marL="0" indent="0" algn="just">
                  <a:buNone/>
                </a:pPr>
                <a:endParaRPr lang="fr-FR" sz="2000" dirty="0" smtClean="0">
                  <a:solidFill>
                    <a:srgbClr val="3333FF"/>
                  </a:solidFill>
                  <a:latin typeface="Arial" charset="0"/>
                  <a:cs typeface="Arial" charset="0"/>
                </a:endParaRPr>
              </a:p>
              <a:p>
                <a:pPr marL="0" indent="0" algn="just">
                  <a:buNone/>
                </a:pPr>
                <a:endParaRPr lang="fr-FR" sz="2000" dirty="0" smtClean="0">
                  <a:solidFill>
                    <a:srgbClr val="3333FF"/>
                  </a:solidFill>
                  <a:latin typeface="Arial" charset="0"/>
                  <a:cs typeface="Arial" charset="0"/>
                </a:endParaRPr>
              </a:p>
              <a:p>
                <a:pPr marL="0" indent="0" algn="just">
                  <a:buNone/>
                </a:pPr>
                <a:endParaRPr lang="fr-FR" sz="2000" dirty="0" smtClean="0">
                  <a:solidFill>
                    <a:srgbClr val="3333FF"/>
                  </a:solidFill>
                  <a:latin typeface="Arial" charset="0"/>
                  <a:cs typeface="Arial" charset="0"/>
                </a:endParaRPr>
              </a:p>
              <a:p>
                <a:pPr marL="0" indent="0" algn="just">
                  <a:buNone/>
                </a:pPr>
                <a:endParaRPr lang="fr-FR" sz="2000" dirty="0" smtClean="0">
                  <a:solidFill>
                    <a:srgbClr val="3333FF"/>
                  </a:solidFill>
                  <a:latin typeface="Arial" charset="0"/>
                  <a:cs typeface="Arial" charset="0"/>
                </a:endParaRPr>
              </a:p>
              <a:p>
                <a:pPr marL="0" indent="0" algn="just">
                  <a:buNone/>
                </a:pPr>
                <a:endParaRPr lang="fr-FR" sz="2000" dirty="0">
                  <a:solidFill>
                    <a:srgbClr val="3333FF"/>
                  </a:solidFill>
                  <a:latin typeface="Arial" charset="0"/>
                  <a:cs typeface="Arial" charset="0"/>
                </a:endParaRPr>
              </a:p>
              <a:p>
                <a:pPr marL="0" indent="0" algn="just">
                  <a:buNone/>
                </a:pPr>
                <a:endParaRPr lang="fr-FR" sz="2000" dirty="0" smtClean="0">
                  <a:solidFill>
                    <a:srgbClr val="3333FF"/>
                  </a:solidFill>
                  <a:latin typeface="Arial" charset="0"/>
                  <a:cs typeface="Arial" charset="0"/>
                </a:endParaRPr>
              </a:p>
            </p:txBody>
          </p:sp>
        </mc:Choice>
        <mc:Fallback>
          <p:sp>
            <p:nvSpPr>
              <p:cNvPr id="10" name="Rectangle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552" y="1340768"/>
                <a:ext cx="8352928" cy="4642767"/>
              </a:xfrm>
              <a:prstGeom prst="rect">
                <a:avLst/>
              </a:prstGeom>
              <a:blipFill rotWithShape="1">
                <a:blip r:embed="rId4"/>
                <a:stretch>
                  <a:fillRect l="-803" t="-5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7" name="Group 16"/>
          <p:cNvGrpSpPr/>
          <p:nvPr/>
        </p:nvGrpSpPr>
        <p:grpSpPr>
          <a:xfrm>
            <a:off x="1475656" y="2060849"/>
            <a:ext cx="4968552" cy="3384373"/>
            <a:chOff x="1691680" y="2060850"/>
            <a:chExt cx="5616624" cy="4392486"/>
          </a:xfrm>
        </p:grpSpPr>
        <p:graphicFrame>
          <p:nvGraphicFramePr>
            <p:cNvPr id="2" name="Object 1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xmlns="" val="151371523"/>
                </p:ext>
              </p:extLst>
            </p:nvPr>
          </p:nvGraphicFramePr>
          <p:xfrm>
            <a:off x="2021533" y="2060850"/>
            <a:ext cx="1830388" cy="561975"/>
          </p:xfrm>
          <a:graphic>
            <a:graphicData uri="http://schemas.openxmlformats.org/presentationml/2006/ole">
              <p:oleObj spid="_x0000_s12820" name="Equation" r:id="rId5" imgW="825500" imgH="254000" progId="">
                <p:embed/>
              </p:oleObj>
            </a:graphicData>
          </a:graphic>
        </p:graphicFrame>
        <p:graphicFrame>
          <p:nvGraphicFramePr>
            <p:cNvPr id="4" name="Object 3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xmlns="" val="3772156046"/>
                </p:ext>
              </p:extLst>
            </p:nvPr>
          </p:nvGraphicFramePr>
          <p:xfrm>
            <a:off x="5276378" y="2067200"/>
            <a:ext cx="1239838" cy="561975"/>
          </p:xfrm>
          <a:graphic>
            <a:graphicData uri="http://schemas.openxmlformats.org/presentationml/2006/ole">
              <p:oleObj spid="_x0000_s12821" name="Equation" r:id="rId6" imgW="558558" imgH="253890" progId="">
                <p:embed/>
              </p:oleObj>
            </a:graphicData>
          </a:graphic>
        </p:graphicFrame>
        <p:graphicFrame>
          <p:nvGraphicFramePr>
            <p:cNvPr id="5" name="Object 4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xmlns="" val="1194013967"/>
                </p:ext>
              </p:extLst>
            </p:nvPr>
          </p:nvGraphicFramePr>
          <p:xfrm>
            <a:off x="1835696" y="3789043"/>
            <a:ext cx="1943100" cy="561975"/>
          </p:xfrm>
          <a:graphic>
            <a:graphicData uri="http://schemas.openxmlformats.org/presentationml/2006/ole">
              <p:oleObj spid="_x0000_s12822" name="Equation" r:id="rId7" imgW="875920" imgH="253890" progId="">
                <p:embed/>
              </p:oleObj>
            </a:graphicData>
          </a:graphic>
        </p:graphicFrame>
        <p:graphicFrame>
          <p:nvGraphicFramePr>
            <p:cNvPr id="6" name="Object 5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xmlns="" val="1964169862"/>
                </p:ext>
              </p:extLst>
            </p:nvPr>
          </p:nvGraphicFramePr>
          <p:xfrm>
            <a:off x="1691680" y="4365106"/>
            <a:ext cx="2111375" cy="588962"/>
          </p:xfrm>
          <a:graphic>
            <a:graphicData uri="http://schemas.openxmlformats.org/presentationml/2006/ole">
              <p:oleObj spid="_x0000_s12823" name="Equation" r:id="rId8" imgW="952087" imgH="266584" progId="">
                <p:embed/>
              </p:oleObj>
            </a:graphicData>
          </a:graphic>
        </p:graphicFrame>
        <p:graphicFrame>
          <p:nvGraphicFramePr>
            <p:cNvPr id="7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xmlns="" val="3133976113"/>
                </p:ext>
              </p:extLst>
            </p:nvPr>
          </p:nvGraphicFramePr>
          <p:xfrm>
            <a:off x="5148064" y="4365106"/>
            <a:ext cx="1550988" cy="590550"/>
          </p:xfrm>
          <a:graphic>
            <a:graphicData uri="http://schemas.openxmlformats.org/presentationml/2006/ole">
              <p:oleObj spid="_x0000_s12824" name="Equation" r:id="rId9" imgW="698197" imgH="266584" progId="">
                <p:embed/>
              </p:oleObj>
            </a:graphicData>
          </a:graphic>
        </p:graphicFrame>
        <p:graphicFrame>
          <p:nvGraphicFramePr>
            <p:cNvPr id="8" name="Object 7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xmlns="" val="997572308"/>
                </p:ext>
              </p:extLst>
            </p:nvPr>
          </p:nvGraphicFramePr>
          <p:xfrm>
            <a:off x="5122962" y="3789043"/>
            <a:ext cx="1465262" cy="561975"/>
          </p:xfrm>
          <a:graphic>
            <a:graphicData uri="http://schemas.openxmlformats.org/presentationml/2006/ole">
              <p:oleObj spid="_x0000_s12825" name="Equation" r:id="rId10" imgW="660113" imgH="253890" progId="">
                <p:embed/>
              </p:oleObj>
            </a:graphicData>
          </a:graphic>
        </p:graphicFrame>
        <p:graphicFrame>
          <p:nvGraphicFramePr>
            <p:cNvPr id="9" name="Object 8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xmlns="" val="2147346279"/>
                </p:ext>
              </p:extLst>
            </p:nvPr>
          </p:nvGraphicFramePr>
          <p:xfrm>
            <a:off x="5207099" y="2636916"/>
            <a:ext cx="1381124" cy="561975"/>
          </p:xfrm>
          <a:graphic>
            <a:graphicData uri="http://schemas.openxmlformats.org/presentationml/2006/ole">
              <p:oleObj spid="_x0000_s12826" name="Equation" r:id="rId11" imgW="622030" imgH="253890" progId="">
                <p:embed/>
              </p:oleObj>
            </a:graphicData>
          </a:graphic>
        </p:graphicFrame>
        <p:graphicFrame>
          <p:nvGraphicFramePr>
            <p:cNvPr id="11" name="Object 10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xmlns="" val="2612515712"/>
                </p:ext>
              </p:extLst>
            </p:nvPr>
          </p:nvGraphicFramePr>
          <p:xfrm>
            <a:off x="1911549" y="2651004"/>
            <a:ext cx="2084388" cy="561975"/>
          </p:xfrm>
          <a:graphic>
            <a:graphicData uri="http://schemas.openxmlformats.org/presentationml/2006/ole">
              <p:oleObj spid="_x0000_s12827" name="Equation" r:id="rId12" imgW="939392" imgH="253890" progId="">
                <p:embed/>
              </p:oleObj>
            </a:graphicData>
          </a:graphic>
        </p:graphicFrame>
        <p:graphicFrame>
          <p:nvGraphicFramePr>
            <p:cNvPr id="12" name="Object 11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xmlns="" val="4245976631"/>
                </p:ext>
              </p:extLst>
            </p:nvPr>
          </p:nvGraphicFramePr>
          <p:xfrm>
            <a:off x="1899419" y="3227069"/>
            <a:ext cx="2168525" cy="561975"/>
          </p:xfrm>
          <a:graphic>
            <a:graphicData uri="http://schemas.openxmlformats.org/presentationml/2006/ole">
              <p:oleObj spid="_x0000_s12828" name="Equation" r:id="rId13" imgW="977476" imgH="253890" progId="">
                <p:embed/>
              </p:oleObj>
            </a:graphicData>
          </a:graphic>
        </p:graphicFrame>
        <p:graphicFrame>
          <p:nvGraphicFramePr>
            <p:cNvPr id="13" name="Object 12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xmlns="" val="596790022"/>
                </p:ext>
              </p:extLst>
            </p:nvPr>
          </p:nvGraphicFramePr>
          <p:xfrm>
            <a:off x="5148064" y="3212979"/>
            <a:ext cx="1577975" cy="561975"/>
          </p:xfrm>
          <a:graphic>
            <a:graphicData uri="http://schemas.openxmlformats.org/presentationml/2006/ole">
              <p:oleObj spid="_x0000_s12829" name="Equation" r:id="rId14" imgW="710891" imgH="253890" progId="">
                <p:embed/>
              </p:oleObj>
            </a:graphicData>
          </a:graphic>
        </p:graphicFrame>
        <p:graphicFrame>
          <p:nvGraphicFramePr>
            <p:cNvPr id="14" name="Object 13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xmlns="" val="2693154549"/>
                </p:ext>
              </p:extLst>
            </p:nvPr>
          </p:nvGraphicFramePr>
          <p:xfrm>
            <a:off x="1774279" y="4941171"/>
            <a:ext cx="5534025" cy="777875"/>
          </p:xfrm>
          <a:graphic>
            <a:graphicData uri="http://schemas.openxmlformats.org/presentationml/2006/ole">
              <p:oleObj spid="_x0000_s12830" name="Equation" r:id="rId15" imgW="2984500" imgH="419100" progId="">
                <p:embed/>
              </p:oleObj>
            </a:graphicData>
          </a:graphic>
        </p:graphicFrame>
        <p:graphicFrame>
          <p:nvGraphicFramePr>
            <p:cNvPr id="16" name="Object 15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xmlns="" val="1742332712"/>
                </p:ext>
              </p:extLst>
            </p:nvPr>
          </p:nvGraphicFramePr>
          <p:xfrm>
            <a:off x="1727498" y="5675461"/>
            <a:ext cx="4284662" cy="777875"/>
          </p:xfrm>
          <a:graphic>
            <a:graphicData uri="http://schemas.openxmlformats.org/presentationml/2006/ole">
              <p:oleObj spid="_x0000_s12831" name="Equation" r:id="rId16" imgW="2311400" imgH="419100" progId="">
                <p:embed/>
              </p:oleObj>
            </a:graphicData>
          </a:graphic>
        </p:graphicFrame>
      </p:grpSp>
      <p:sp>
        <p:nvSpPr>
          <p:cNvPr id="32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Taylor &amp; Maclaurin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Series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74034758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10" name="Rectangle 5"/>
          <p:cNvSpPr txBox="1">
            <a:spLocks noChangeArrowheads="1"/>
          </p:cNvSpPr>
          <p:nvPr/>
        </p:nvSpPr>
        <p:spPr>
          <a:xfrm>
            <a:off x="539552" y="1340768"/>
            <a:ext cx="8352928" cy="4642767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fr-FR" sz="2000" dirty="0" err="1" smtClean="0">
                <a:solidFill>
                  <a:srgbClr val="3333FF"/>
                </a:solidFill>
                <a:latin typeface="Arial" charset="0"/>
                <a:cs typeface="Arial" charset="0"/>
              </a:rPr>
              <a:t>Cont</a:t>
            </a:r>
            <a:r>
              <a:rPr lang="fr-FR" sz="2000" dirty="0" smtClean="0">
                <a:solidFill>
                  <a:srgbClr val="3333FF"/>
                </a:solidFill>
                <a:latin typeface="Arial" charset="0"/>
                <a:cs typeface="Arial" charset="0"/>
              </a:rPr>
              <a:t>: </a:t>
            </a:r>
            <a:endParaRPr lang="fr-FR" sz="2000" dirty="0">
              <a:solidFill>
                <a:srgbClr val="3333FF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 smtClean="0">
              <a:solidFill>
                <a:srgbClr val="3333FF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 smtClean="0">
              <a:solidFill>
                <a:srgbClr val="3333FF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 smtClean="0">
              <a:solidFill>
                <a:srgbClr val="3333FF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 smtClean="0">
              <a:solidFill>
                <a:srgbClr val="3333FF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 smtClean="0">
              <a:solidFill>
                <a:srgbClr val="3333FF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solidFill>
                <a:srgbClr val="3333FF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 smtClean="0">
              <a:solidFill>
                <a:srgbClr val="3333FF"/>
              </a:solidFill>
              <a:latin typeface="Arial" charset="0"/>
              <a:cs typeface="Arial" charset="0"/>
            </a:endParaRPr>
          </a:p>
        </p:txBody>
      </p:sp>
      <p:pic>
        <p:nvPicPr>
          <p:cNvPr id="42" name="Picture 2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64717" y="2132856"/>
            <a:ext cx="6886004" cy="38164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3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Taylor &amp; Maclaurin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Series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11507218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15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Taylor &amp; Maclaurin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Series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0" name="Rectangle 5"/>
              <p:cNvSpPr txBox="1">
                <a:spLocks noChangeArrowheads="1"/>
              </p:cNvSpPr>
              <p:nvPr/>
            </p:nvSpPr>
            <p:spPr>
              <a:xfrm>
                <a:off x="539552" y="1343878"/>
                <a:ext cx="8136136" cy="5325482"/>
              </a:xfrm>
              <a:prstGeom prst="rect">
                <a:avLst/>
              </a:prstGeom>
            </p:spPr>
            <p:txBody>
              <a:bodyPr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9pPr>
              </a:lstStyle>
              <a:p>
                <a:pPr marL="0" indent="0" algn="just">
                  <a:buNone/>
                </a:pPr>
                <a:r>
                  <a:rPr lang="fr-FR" sz="2000" dirty="0" smtClean="0">
                    <a:solidFill>
                      <a:srgbClr val="3333FF"/>
                    </a:solidFill>
                    <a:latin typeface="Arial" charset="0"/>
                    <a:cs typeface="Arial" charset="0"/>
                  </a:rPr>
                  <a:t>Example: </a:t>
                </a:r>
                <a:r>
                  <a:rPr lang="en-US" sz="2000" dirty="0" smtClean="0">
                    <a:latin typeface="Arial" charset="0"/>
                    <a:cs typeface="Arial" charset="0"/>
                  </a:rPr>
                  <a:t>Find the value of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  <a:cs typeface="Arial" charset="0"/>
                      </a:rPr>
                      <m:t>𝑓</m:t>
                    </m:r>
                    <m:d>
                      <m:dPr>
                        <m:ctrlPr>
                          <a:rPr lang="en-US" sz="2000" i="1" dirty="0" smtClean="0">
                            <a:latin typeface="Cambria Math"/>
                            <a:cs typeface="Arial" charset="0"/>
                          </a:rPr>
                        </m:ctrlPr>
                      </m:dPr>
                      <m:e>
                        <m:r>
                          <a:rPr lang="fr-FR" sz="2000" b="0" i="1" dirty="0" smtClean="0">
                            <a:latin typeface="Cambria Math"/>
                            <a:cs typeface="Arial" charset="0"/>
                          </a:rPr>
                          <m:t>6</m:t>
                        </m:r>
                      </m:e>
                    </m:d>
                  </m:oMath>
                </a14:m>
                <a:r>
                  <a:rPr lang="en-US" sz="2000" dirty="0" smtClean="0">
                    <a:latin typeface="Arial" charset="0"/>
                    <a:cs typeface="Arial" charset="0"/>
                  </a:rPr>
                  <a:t> given that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𝑓</m:t>
                    </m:r>
                    <m:d>
                      <m:dPr>
                        <m:ctrlPr>
                          <a:rPr lang="fr-FR" sz="2000" b="0" i="1" smtClean="0">
                            <a:latin typeface="Cambria Math"/>
                            <a:cs typeface="Arial" charset="0"/>
                          </a:rPr>
                        </m:ctrlPr>
                      </m:dPr>
                      <m:e>
                        <m:r>
                          <a:rPr lang="fr-FR" sz="2000" b="0" i="1" smtClean="0">
                            <a:latin typeface="Cambria Math"/>
                            <a:cs typeface="Arial" charset="0"/>
                          </a:rPr>
                          <m:t>4</m:t>
                        </m:r>
                      </m:e>
                    </m:d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=125, </m:t>
                    </m:r>
                    <m:sSup>
                      <m:sSupPr>
                        <m:ctrlPr>
                          <a:rPr lang="fr-FR" sz="2000" b="0" i="1" smtClean="0">
                            <a:latin typeface="Cambria Math"/>
                            <a:cs typeface="Arial" charset="0"/>
                          </a:rPr>
                        </m:ctrlPr>
                      </m:sSupPr>
                      <m:e>
                        <m:r>
                          <a:rPr lang="fr-FR" sz="2000" b="0" i="1" smtClean="0">
                            <a:latin typeface="Cambria Math"/>
                            <a:cs typeface="Arial" charset="0"/>
                          </a:rPr>
                          <m:t>𝑓</m:t>
                        </m:r>
                      </m:e>
                      <m:sup>
                        <m:r>
                          <a:rPr lang="fr-FR" sz="2000" b="0" i="1" smtClean="0">
                            <a:latin typeface="Cambria Math"/>
                            <a:cs typeface="Arial" charset="0"/>
                          </a:rPr>
                          <m:t>′</m:t>
                        </m:r>
                      </m:sup>
                    </m:sSup>
                    <m:d>
                      <m:dPr>
                        <m:ctrlPr>
                          <a:rPr lang="fr-FR" sz="2000" b="0" i="1" smtClean="0">
                            <a:latin typeface="Cambria Math"/>
                            <a:cs typeface="Arial" charset="0"/>
                          </a:rPr>
                        </m:ctrlPr>
                      </m:dPr>
                      <m:e>
                        <m:r>
                          <a:rPr lang="fr-FR" sz="2000" b="0" i="1" smtClean="0">
                            <a:latin typeface="Cambria Math"/>
                            <a:cs typeface="Arial" charset="0"/>
                          </a:rPr>
                          <m:t>4</m:t>
                        </m:r>
                      </m:e>
                    </m:d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=74,</m:t>
                    </m:r>
                  </m:oMath>
                </a14:m>
                <a:r>
                  <a:rPr lang="en-US" sz="2000" dirty="0" smtClean="0">
                    <a:latin typeface="Arial" charset="0"/>
                    <a:cs typeface="Arial" charset="0"/>
                  </a:rPr>
                  <a:t/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fr-FR" sz="2000" b="0" i="1" dirty="0" smtClean="0">
                            <a:latin typeface="Cambria Math"/>
                            <a:cs typeface="Arial" charset="0"/>
                          </a:rPr>
                        </m:ctrlPr>
                      </m:sSupPr>
                      <m:e>
                        <m:r>
                          <a:rPr lang="fr-FR" sz="2000" b="0" i="1" dirty="0" smtClean="0">
                            <a:latin typeface="Cambria Math"/>
                            <a:cs typeface="Arial" charset="0"/>
                          </a:rPr>
                          <m:t>𝑓</m:t>
                        </m:r>
                      </m:e>
                      <m:sup>
                        <m:r>
                          <a:rPr lang="fr-FR" sz="2000" b="0" i="1" dirty="0" smtClean="0">
                            <a:latin typeface="Cambria Math"/>
                            <a:cs typeface="Arial" charset="0"/>
                          </a:rPr>
                          <m:t>′′</m:t>
                        </m:r>
                        <m:d>
                          <m:dPr>
                            <m:ctrlPr>
                              <a:rPr lang="fr-FR" sz="2000" b="0" i="1" dirty="0" smtClean="0">
                                <a:latin typeface="Cambria Math"/>
                                <a:cs typeface="Arial" charset="0"/>
                              </a:rPr>
                            </m:ctrlPr>
                          </m:dPr>
                          <m:e>
                            <m:r>
                              <a:rPr lang="fr-FR" sz="2000" b="0" i="1" dirty="0" smtClean="0">
                                <a:latin typeface="Cambria Math"/>
                                <a:cs typeface="Arial" charset="0"/>
                              </a:rPr>
                              <m:t>4</m:t>
                            </m:r>
                          </m:e>
                        </m:d>
                      </m:sup>
                    </m:sSup>
                    <m:r>
                      <a:rPr lang="fr-FR" sz="2000" b="0" i="1" dirty="0" smtClean="0">
                        <a:latin typeface="Cambria Math"/>
                        <a:cs typeface="Arial" charset="0"/>
                      </a:rPr>
                      <m:t>=30,  </m:t>
                    </m:r>
                    <m:sSup>
                      <m:sSupPr>
                        <m:ctrlPr>
                          <a:rPr lang="fr-FR" sz="2000" b="0" i="1" dirty="0" smtClean="0">
                            <a:latin typeface="Cambria Math"/>
                            <a:cs typeface="Arial" charset="0"/>
                          </a:rPr>
                        </m:ctrlPr>
                      </m:sSupPr>
                      <m:e>
                        <m:r>
                          <a:rPr lang="fr-FR" sz="2000" b="0" i="1" dirty="0" smtClean="0">
                            <a:latin typeface="Cambria Math"/>
                            <a:cs typeface="Arial" charset="0"/>
                          </a:rPr>
                          <m:t>𝑓</m:t>
                        </m:r>
                      </m:e>
                      <m:sup>
                        <m:r>
                          <a:rPr lang="fr-FR" sz="2000" b="0" i="1" dirty="0" smtClean="0">
                            <a:latin typeface="Cambria Math"/>
                            <a:cs typeface="Arial" charset="0"/>
                          </a:rPr>
                          <m:t>′′′</m:t>
                        </m:r>
                      </m:sup>
                    </m:sSup>
                    <m:d>
                      <m:dPr>
                        <m:ctrlPr>
                          <a:rPr lang="fr-FR" sz="2000" b="0" i="1" dirty="0" smtClean="0">
                            <a:latin typeface="Cambria Math"/>
                            <a:cs typeface="Arial" charset="0"/>
                          </a:rPr>
                        </m:ctrlPr>
                      </m:dPr>
                      <m:e>
                        <m:r>
                          <a:rPr lang="fr-FR" sz="2000" b="0" i="1" dirty="0" smtClean="0">
                            <a:latin typeface="Cambria Math"/>
                            <a:cs typeface="Arial" charset="0"/>
                          </a:rPr>
                          <m:t>4</m:t>
                        </m:r>
                      </m:e>
                    </m:d>
                    <m:r>
                      <a:rPr lang="fr-FR" sz="2000" b="0" i="1" dirty="0" smtClean="0">
                        <a:latin typeface="Cambria Math"/>
                        <a:cs typeface="Arial" charset="0"/>
                      </a:rPr>
                      <m:t>=6 </m:t>
                    </m:r>
                  </m:oMath>
                </a14:m>
                <a:r>
                  <a:rPr lang="en-US" sz="2000" dirty="0" smtClean="0">
                    <a:latin typeface="Arial" charset="0"/>
                    <a:cs typeface="Arial" charset="0"/>
                  </a:rPr>
                  <a:t> and all other higher order derivatives of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𝑓</m:t>
                    </m:r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(</m:t>
                    </m:r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𝑥</m:t>
                    </m:r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)</m:t>
                    </m:r>
                  </m:oMath>
                </a14:m>
                <a:r>
                  <a:rPr lang="en-US" sz="2000" dirty="0" smtClean="0">
                    <a:latin typeface="Arial" charset="0"/>
                    <a:cs typeface="Arial" charset="0"/>
                  </a:rPr>
                  <a:t> at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𝑥</m:t>
                    </m:r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=4</m:t>
                    </m:r>
                  </m:oMath>
                </a14:m>
                <a:r>
                  <a:rPr lang="en-US" sz="2000" dirty="0" smtClean="0">
                    <a:latin typeface="Arial" charset="0"/>
                    <a:cs typeface="Arial" charset="0"/>
                  </a:rPr>
                  <a:t> are zero.</a:t>
                </a:r>
              </a:p>
              <a:p>
                <a:pPr marL="0" indent="0" algn="just">
                  <a:buNone/>
                </a:pPr>
                <a:endParaRPr lang="en-US" sz="2000" dirty="0">
                  <a:latin typeface="Arial" charset="0"/>
                  <a:cs typeface="Arial" charset="0"/>
                </a:endParaRPr>
              </a:p>
              <a:p>
                <a:pPr marL="0" indent="0" algn="just">
                  <a:buNone/>
                </a:pPr>
                <a:r>
                  <a:rPr lang="fr-FR" sz="2000" dirty="0">
                    <a:solidFill>
                      <a:srgbClr val="3333FF"/>
                    </a:solidFill>
                    <a:latin typeface="Arial" charset="0"/>
                    <a:cs typeface="Arial" charset="0"/>
                  </a:rPr>
                  <a:t>Solution: </a:t>
                </a:r>
                <a:r>
                  <a:rPr lang="fr-FR" sz="2000" dirty="0" smtClean="0">
                    <a:latin typeface="Arial" charset="0"/>
                    <a:cs typeface="Arial" charset="0"/>
                  </a:rPr>
                  <a:t>By Taylor </a:t>
                </a:r>
                <a:r>
                  <a:rPr lang="fr-FR" sz="2000" dirty="0" err="1" smtClean="0">
                    <a:latin typeface="Arial" charset="0"/>
                    <a:cs typeface="Arial" charset="0"/>
                  </a:rPr>
                  <a:t>series</a:t>
                </a:r>
                <a:endParaRPr lang="fr-FR" sz="2000" dirty="0" smtClean="0">
                  <a:latin typeface="Arial" charset="0"/>
                  <a:cs typeface="Arial" charset="0"/>
                </a:endParaRPr>
              </a:p>
              <a:p>
                <a:pPr marL="0" indent="0" algn="just">
                  <a:buNone/>
                </a:pPr>
                <a:endParaRPr lang="fr-FR" sz="2000" dirty="0">
                  <a:latin typeface="Arial" charset="0"/>
                  <a:cs typeface="Arial" charset="0"/>
                </a:endParaRPr>
              </a:p>
              <a:p>
                <a:pPr marL="0" indent="0" algn="just">
                  <a:buNone/>
                </a:pPr>
                <a:endParaRPr lang="fr-FR" sz="2000" dirty="0" smtClean="0">
                  <a:latin typeface="Arial" charset="0"/>
                  <a:cs typeface="Arial" charset="0"/>
                </a:endParaRPr>
              </a:p>
              <a:p>
                <a:pPr marL="0" indent="0" algn="just">
                  <a:buNone/>
                </a:pPr>
                <a:r>
                  <a:rPr lang="fr-FR" sz="2000" dirty="0" smtClean="0">
                    <a:latin typeface="Arial" charset="0"/>
                    <a:cs typeface="Arial" charset="0"/>
                  </a:rPr>
                  <a:t>and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𝑥</m:t>
                    </m:r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=4</m:t>
                    </m:r>
                  </m:oMath>
                </a14:m>
                <a:r>
                  <a:rPr lang="fr-FR" sz="2000" dirty="0" smtClean="0">
                    <a:latin typeface="Arial" charset="0"/>
                    <a:cs typeface="Arial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h</m:t>
                    </m:r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=6−4=2</m:t>
                    </m:r>
                  </m:oMath>
                </a14:m>
                <a:r>
                  <a:rPr lang="fr-FR" sz="2000" dirty="0" smtClean="0">
                    <a:latin typeface="Arial" charset="0"/>
                    <a:cs typeface="Arial" charset="0"/>
                  </a:rPr>
                  <a:t>. </a:t>
                </a:r>
              </a:p>
              <a:p>
                <a:pPr marL="0" indent="0" algn="just">
                  <a:buNone/>
                </a:pPr>
                <a:r>
                  <a:rPr lang="fr-FR" sz="2000" dirty="0" err="1" smtClean="0">
                    <a:latin typeface="Arial" charset="0"/>
                    <a:cs typeface="Arial" charset="0"/>
                  </a:rPr>
                  <a:t>Since</a:t>
                </a:r>
                <a:r>
                  <a:rPr lang="fr-FR" sz="2000" dirty="0" smtClean="0">
                    <a:latin typeface="Arial" charset="0"/>
                    <a:cs typeface="Arial" charset="0"/>
                  </a:rPr>
                  <a:t> the </a:t>
                </a:r>
                <a:r>
                  <a:rPr lang="fr-FR" sz="2000" dirty="0" err="1" smtClean="0">
                    <a:latin typeface="Arial" charset="0"/>
                    <a:cs typeface="Arial" charset="0"/>
                  </a:rPr>
                  <a:t>higher</a:t>
                </a:r>
                <a:r>
                  <a:rPr lang="fr-FR" sz="2000" dirty="0" smtClean="0">
                    <a:latin typeface="Arial" charset="0"/>
                    <a:cs typeface="Arial" charset="0"/>
                  </a:rPr>
                  <a:t/>
                </a:r>
                <a:r>
                  <a:rPr lang="fr-FR" sz="2000" dirty="0" err="1" smtClean="0">
                    <a:latin typeface="Arial" charset="0"/>
                    <a:cs typeface="Arial" charset="0"/>
                  </a:rPr>
                  <a:t>order</a:t>
                </a:r>
                <a:r>
                  <a:rPr lang="fr-FR" sz="2000" dirty="0" smtClean="0">
                    <a:latin typeface="Arial" charset="0"/>
                    <a:cs typeface="Arial" charset="0"/>
                  </a:rPr>
                  <a:t/>
                </a:r>
                <a:r>
                  <a:rPr lang="fr-FR" sz="2000" dirty="0" err="1" smtClean="0">
                    <a:latin typeface="Arial" charset="0"/>
                    <a:cs typeface="Arial" charset="0"/>
                  </a:rPr>
                  <a:t>derivatives</a:t>
                </a:r>
                <a:r>
                  <a:rPr lang="fr-FR" sz="2000" dirty="0" smtClean="0">
                    <a:latin typeface="Arial" charset="0"/>
                    <a:cs typeface="Arial" charset="0"/>
                  </a:rPr>
                  <a:t> are </a:t>
                </a:r>
                <a:r>
                  <a:rPr lang="fr-FR" sz="2000" dirty="0" err="1" smtClean="0">
                    <a:latin typeface="Arial" charset="0"/>
                    <a:cs typeface="Arial" charset="0"/>
                  </a:rPr>
                  <a:t>zero</a:t>
                </a:r>
                <a:endParaRPr lang="fr-FR" sz="2000" dirty="0" smtClean="0">
                  <a:latin typeface="Arial" charset="0"/>
                  <a:cs typeface="Arial" charset="0"/>
                </a:endParaRPr>
              </a:p>
              <a:p>
                <a:pPr marL="0" indent="0" algn="just">
                  <a:buNone/>
                </a:pPr>
                <a:endParaRPr lang="fr-FR" sz="2000" dirty="0" smtClean="0">
                  <a:solidFill>
                    <a:srgbClr val="3333FF"/>
                  </a:solidFill>
                  <a:latin typeface="Arial" charset="0"/>
                  <a:cs typeface="Arial" charset="0"/>
                </a:endParaRPr>
              </a:p>
            </p:txBody>
          </p:sp>
        </mc:Choice>
        <mc:Fallback>
          <p:sp>
            <p:nvSpPr>
              <p:cNvPr id="10" name="Rectangle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552" y="1343878"/>
                <a:ext cx="8136136" cy="5325482"/>
              </a:xfrm>
              <a:prstGeom prst="rect">
                <a:avLst/>
              </a:prstGeom>
              <a:blipFill rotWithShape="1">
                <a:blip r:embed="rId4"/>
                <a:stretch>
                  <a:fillRect l="-825" t="-458" r="-239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432825449"/>
              </p:ext>
            </p:extLst>
          </p:nvPr>
        </p:nvGraphicFramePr>
        <p:xfrm>
          <a:off x="2051720" y="3096890"/>
          <a:ext cx="5105400" cy="692150"/>
        </p:xfrm>
        <a:graphic>
          <a:graphicData uri="http://schemas.openxmlformats.org/presentationml/2006/ole">
            <p:oleObj spid="_x0000_s11483" name="Equation" r:id="rId5" imgW="3086100" imgH="419100" progId="Equation.3">
              <p:embed/>
            </p:oleObj>
          </a:graphicData>
        </a:graphic>
      </p:graphicFrame>
      <p:grpSp>
        <p:nvGrpSpPr>
          <p:cNvPr id="5" name="Group 4"/>
          <p:cNvGrpSpPr/>
          <p:nvPr/>
        </p:nvGrpSpPr>
        <p:grpSpPr>
          <a:xfrm>
            <a:off x="683568" y="4578647"/>
            <a:ext cx="4419600" cy="2018705"/>
            <a:chOff x="1619672" y="4005064"/>
            <a:chExt cx="4419600" cy="2018705"/>
          </a:xfrm>
        </p:grpSpPr>
        <p:graphicFrame>
          <p:nvGraphicFramePr>
            <p:cNvPr id="26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xmlns="" val="2035613128"/>
                </p:ext>
              </p:extLst>
            </p:nvPr>
          </p:nvGraphicFramePr>
          <p:xfrm>
            <a:off x="1619672" y="4005064"/>
            <a:ext cx="4419600" cy="663575"/>
          </p:xfrm>
          <a:graphic>
            <a:graphicData uri="http://schemas.openxmlformats.org/presentationml/2006/ole">
              <p:oleObj spid="_x0000_s11484" name="Equation" r:id="rId6" imgW="2794000" imgH="419100" progId="Equation.3">
                <p:embed/>
              </p:oleObj>
            </a:graphicData>
          </a:graphic>
        </p:graphicFrame>
        <p:graphicFrame>
          <p:nvGraphicFramePr>
            <p:cNvPr id="27" name="Object 7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xmlns="" val="1447735273"/>
                </p:ext>
              </p:extLst>
            </p:nvPr>
          </p:nvGraphicFramePr>
          <p:xfrm>
            <a:off x="1979712" y="4581128"/>
            <a:ext cx="3581400" cy="752475"/>
          </p:xfrm>
          <a:graphic>
            <a:graphicData uri="http://schemas.openxmlformats.org/presentationml/2006/ole">
              <p:oleObj spid="_x0000_s11485" name="Equation" r:id="rId7" imgW="2311400" imgH="482600" progId="Equation.3">
                <p:embed/>
              </p:oleObj>
            </a:graphicData>
          </a:graphic>
        </p:graphicFrame>
        <p:graphicFrame>
          <p:nvGraphicFramePr>
            <p:cNvPr id="28" name="Object 9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xmlns="" val="155712866"/>
                </p:ext>
              </p:extLst>
            </p:nvPr>
          </p:nvGraphicFramePr>
          <p:xfrm>
            <a:off x="2450306" y="5301208"/>
            <a:ext cx="1905000" cy="276225"/>
          </p:xfrm>
          <a:graphic>
            <a:graphicData uri="http://schemas.openxmlformats.org/presentationml/2006/ole">
              <p:oleObj spid="_x0000_s11486" name="Equation" r:id="rId8" imgW="1244060" imgH="177723" progId="Equation.3">
                <p:embed/>
              </p:oleObj>
            </a:graphicData>
          </a:graphic>
        </p:graphicFrame>
        <p:graphicFrame>
          <p:nvGraphicFramePr>
            <p:cNvPr id="29" name="Object 11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xmlns="" val="2767641815"/>
                </p:ext>
              </p:extLst>
            </p:nvPr>
          </p:nvGraphicFramePr>
          <p:xfrm>
            <a:off x="2450232" y="5733256"/>
            <a:ext cx="609600" cy="290513"/>
          </p:xfrm>
          <a:graphic>
            <a:graphicData uri="http://schemas.openxmlformats.org/presentationml/2006/ole">
              <p:oleObj spid="_x0000_s11487" name="Equation" r:id="rId9" imgW="380670" imgH="177646" progId="Equation.3">
                <p:embed/>
              </p:oleObj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xmlns="" val="1879424555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15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Taylor &amp; Maclaurin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Series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7" name="Text Box 2"/>
              <p:cNvSpPr txBox="1">
                <a:spLocks noChangeArrowheads="1"/>
              </p:cNvSpPr>
              <p:nvPr/>
            </p:nvSpPr>
            <p:spPr bwMode="auto">
              <a:xfrm>
                <a:off x="599256" y="1335113"/>
                <a:ext cx="8077200" cy="288322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sz="2000" dirty="0" smtClean="0">
                    <a:solidFill>
                      <a:srgbClr val="C00000"/>
                    </a:solidFill>
                  </a:rPr>
                  <a:t>Examples: </a:t>
                </a:r>
                <a:r>
                  <a:rPr lang="en-US" sz="2000" dirty="0" smtClean="0">
                    <a:solidFill>
                      <a:schemeClr val="tx1"/>
                    </a:solidFill>
                  </a:rPr>
                  <a:t>Find the </a:t>
                </a:r>
                <a:r>
                  <a:rPr lang="en-US" sz="2000" dirty="0" err="1">
                    <a:solidFill>
                      <a:schemeClr val="tx1"/>
                    </a:solidFill>
                  </a:rPr>
                  <a:t>Maclaurin</a:t>
                </a:r>
                <a:r>
                  <a:rPr lang="en-US" sz="2000" dirty="0">
                    <a:solidFill>
                      <a:schemeClr val="tx1"/>
                    </a:solidFill>
                  </a:rPr>
                  <a:t> polynomial for f(x) = </a:t>
                </a:r>
                <a:r>
                  <a:rPr lang="en-US" sz="2000" dirty="0" err="1" smtClean="0">
                    <a:solidFill>
                      <a:schemeClr val="tx1"/>
                    </a:solidFill>
                  </a:rPr>
                  <a:t>sinx</a:t>
                </a:r>
                <a:endParaRPr lang="en-US" sz="2000" dirty="0" smtClean="0">
                  <a:solidFill>
                    <a:schemeClr val="tx1"/>
                  </a:solidFill>
                </a:endParaRPr>
              </a:p>
              <a:p>
                <a:pPr>
                  <a:spcBef>
                    <a:spcPct val="50000"/>
                  </a:spcBef>
                </a:pPr>
                <a:r>
                  <a:rPr lang="en-US" sz="2000" dirty="0" smtClean="0">
                    <a:solidFill>
                      <a:srgbClr val="C00000"/>
                    </a:solidFill>
                  </a:rPr>
                  <a:t>Solution</a:t>
                </a:r>
              </a:p>
              <a:p>
                <a:pPr>
                  <a:spcBef>
                    <a:spcPct val="50000"/>
                  </a:spcBef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000" b="0" i="1" dirty="0" smtClean="0">
                          <a:solidFill>
                            <a:schemeClr val="tx1"/>
                          </a:solidFill>
                          <a:latin typeface="Cambria Math"/>
                          <a:sym typeface="Symbol" pitchFamily="18" charset="2"/>
                        </a:rPr>
                        <m:t>𝑓</m:t>
                      </m:r>
                      <m:d>
                        <m:dPr>
                          <m:ctrlPr>
                            <a:rPr lang="en-US" sz="2000" b="0" i="1" dirty="0" smtClean="0">
                              <a:solidFill>
                                <a:schemeClr val="tx1"/>
                              </a:solidFill>
                              <a:latin typeface="Cambria Math"/>
                              <a:sym typeface="Symbol" pitchFamily="18" charset="2"/>
                            </a:rPr>
                          </m:ctrlPr>
                        </m:dPr>
                        <m:e>
                          <m:r>
                            <a:rPr lang="en-US" sz="2000" b="0" i="1" dirty="0" smtClean="0">
                              <a:solidFill>
                                <a:schemeClr val="tx1"/>
                              </a:solidFill>
                              <a:latin typeface="Cambria Math"/>
                              <a:sym typeface="Symbol" pitchFamily="18" charset="2"/>
                            </a:rPr>
                            <m:t>𝑥</m:t>
                          </m:r>
                        </m:e>
                      </m:d>
                      <m:r>
                        <a:rPr lang="en-US" sz="2000" b="0" i="1" dirty="0" smtClean="0">
                          <a:solidFill>
                            <a:schemeClr val="tx1"/>
                          </a:solidFill>
                          <a:latin typeface="Cambria Math"/>
                          <a:sym typeface="Symbol" pitchFamily="18" charset="2"/>
                        </a:rPr>
                        <m:t>= </m:t>
                      </m:r>
                      <m:r>
                        <a:rPr lang="en-US" sz="2000" b="0" i="1" dirty="0" smtClean="0">
                          <a:solidFill>
                            <a:schemeClr val="tx1"/>
                          </a:solidFill>
                          <a:latin typeface="Cambria Math"/>
                          <a:sym typeface="Symbol" pitchFamily="18" charset="2"/>
                        </a:rPr>
                        <m:t>𝑠𝑖</m:t>
                      </m:r>
                      <m:func>
                        <m:funcPr>
                          <m:ctrlPr>
                            <a:rPr lang="en-US" sz="2000" b="0" i="1" dirty="0" smtClean="0">
                              <a:solidFill>
                                <a:schemeClr val="tx1"/>
                              </a:solidFill>
                              <a:latin typeface="Cambria Math"/>
                              <a:sym typeface="Symbol" pitchFamily="18" charset="2"/>
                            </a:rPr>
                          </m:ctrlPr>
                        </m:funcPr>
                        <m:fName>
                          <m:r>
                            <a:rPr lang="en-US" sz="2000" b="0" i="1" dirty="0" smtClean="0">
                              <a:solidFill>
                                <a:schemeClr val="tx1"/>
                              </a:solidFill>
                              <a:latin typeface="Cambria Math"/>
                              <a:sym typeface="Symbol" pitchFamily="18" charset="2"/>
                            </a:rPr>
                            <m:t>𝑛</m:t>
                          </m:r>
                        </m:fName>
                        <m:e>
                          <m:r>
                            <a:rPr lang="en-US" sz="2000" b="0" i="1" dirty="0" smtClean="0">
                              <a:solidFill>
                                <a:schemeClr val="tx1"/>
                              </a:solidFill>
                              <a:latin typeface="Cambria Math"/>
                              <a:sym typeface="Symbol" pitchFamily="18" charset="2"/>
                            </a:rPr>
                            <m:t>𝑥</m:t>
                          </m:r>
                        </m:e>
                      </m:func>
                      <m:r>
                        <a:rPr lang="fr-FR" sz="2000" b="0" i="1" dirty="0" smtClean="0">
                          <a:solidFill>
                            <a:schemeClr val="tx1"/>
                          </a:solidFill>
                          <a:latin typeface="Cambria Math"/>
                          <a:sym typeface="Symbol" pitchFamily="18" charset="2"/>
                        </a:rPr>
                        <m:t>                      </m:t>
                      </m:r>
                      <m:r>
                        <a:rPr lang="en-US" sz="2000" b="0" i="1" dirty="0" smtClean="0">
                          <a:solidFill>
                            <a:schemeClr val="tx1"/>
                          </a:solidFill>
                          <a:latin typeface="Cambria Math"/>
                          <a:sym typeface="Symbol" pitchFamily="18" charset="2"/>
                        </a:rPr>
                        <m:t> 				</m:t>
                      </m:r>
                      <m:r>
                        <a:rPr lang="en-US" sz="2000" b="0" i="1" dirty="0" smtClean="0">
                          <a:solidFill>
                            <a:schemeClr val="tx1"/>
                          </a:solidFill>
                          <a:latin typeface="Cambria Math"/>
                          <a:sym typeface="Symbol" pitchFamily="18" charset="2"/>
                        </a:rPr>
                        <m:t>𝑓</m:t>
                      </m:r>
                      <m:r>
                        <a:rPr lang="en-US" sz="2000" b="0" i="1" dirty="0" smtClean="0">
                          <a:solidFill>
                            <a:schemeClr val="tx1"/>
                          </a:solidFill>
                          <a:latin typeface="Cambria Math"/>
                          <a:sym typeface="Symbol" pitchFamily="18" charset="2"/>
                        </a:rPr>
                        <m:t>(0) =  0</m:t>
                      </m:r>
                    </m:oMath>
                  </m:oMathPara>
                </a14:m>
                <a:endParaRPr lang="en-US" sz="2000" i="1" dirty="0" smtClean="0">
                  <a:solidFill>
                    <a:schemeClr val="tx1"/>
                  </a:solidFill>
                  <a:sym typeface="Symbol" pitchFamily="18" charset="2"/>
                </a:endParaRPr>
              </a:p>
              <a:p>
                <a:pPr>
                  <a:spcBef>
                    <a:spcPct val="50000"/>
                  </a:spcBef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000" b="0" i="1" dirty="0" smtClean="0">
                          <a:solidFill>
                            <a:schemeClr val="tx1"/>
                          </a:solidFill>
                          <a:latin typeface="Cambria Math"/>
                          <a:sym typeface="Symbol" pitchFamily="18" charset="2"/>
                        </a:rPr>
                        <m:t>𝑓</m:t>
                      </m:r>
                      <m:r>
                        <a:rPr lang="fr-FR" sz="2000" b="0" i="1" dirty="0" smtClean="0">
                          <a:solidFill>
                            <a:schemeClr val="tx1"/>
                          </a:solidFill>
                          <a:latin typeface="Cambria Math"/>
                          <a:sym typeface="Symbol" pitchFamily="18" charset="2"/>
                        </a:rPr>
                        <m:t>′</m:t>
                      </m:r>
                      <m:d>
                        <m:dPr>
                          <m:ctrlPr>
                            <a:rPr lang="en-US" sz="2000" b="0" i="1" dirty="0" smtClean="0">
                              <a:solidFill>
                                <a:schemeClr val="tx1"/>
                              </a:solidFill>
                              <a:latin typeface="Cambria Math"/>
                              <a:sym typeface="Symbol" pitchFamily="18" charset="2"/>
                            </a:rPr>
                          </m:ctrlPr>
                        </m:dPr>
                        <m:e>
                          <m:r>
                            <a:rPr lang="en-US" sz="2000" b="0" i="1" dirty="0" smtClean="0">
                              <a:solidFill>
                                <a:schemeClr val="tx1"/>
                              </a:solidFill>
                              <a:latin typeface="Cambria Math"/>
                              <a:sym typeface="Symbol" pitchFamily="18" charset="2"/>
                            </a:rPr>
                            <m:t>𝑥</m:t>
                          </m:r>
                        </m:e>
                      </m:d>
                      <m:r>
                        <a:rPr lang="en-US" sz="2000" b="0" i="1" dirty="0" smtClean="0">
                          <a:solidFill>
                            <a:schemeClr val="tx1"/>
                          </a:solidFill>
                          <a:latin typeface="Cambria Math"/>
                          <a:sym typeface="Symbol" pitchFamily="18" charset="2"/>
                        </a:rPr>
                        <m:t>= </m:t>
                      </m:r>
                      <m:r>
                        <a:rPr lang="en-US" sz="2000" b="0" i="1" dirty="0" err="1" smtClean="0">
                          <a:solidFill>
                            <a:schemeClr val="tx1"/>
                          </a:solidFill>
                          <a:latin typeface="Cambria Math"/>
                          <a:sym typeface="Symbol" pitchFamily="18" charset="2"/>
                        </a:rPr>
                        <m:t>𝑐𝑜</m:t>
                      </m:r>
                      <m:func>
                        <m:funcPr>
                          <m:ctrlPr>
                            <a:rPr lang="en-US" sz="2000" b="0" i="1" dirty="0" smtClean="0">
                              <a:solidFill>
                                <a:schemeClr val="tx1"/>
                              </a:solidFill>
                              <a:latin typeface="Cambria Math"/>
                              <a:sym typeface="Symbol" pitchFamily="18" charset="2"/>
                            </a:rPr>
                          </m:ctrlPr>
                        </m:funcPr>
                        <m:fName>
                          <m:r>
                            <a:rPr lang="en-US" sz="2000" b="0" i="1" dirty="0" err="1" smtClean="0">
                              <a:solidFill>
                                <a:schemeClr val="tx1"/>
                              </a:solidFill>
                              <a:latin typeface="Cambria Math"/>
                              <a:sym typeface="Symbol" pitchFamily="18" charset="2"/>
                            </a:rPr>
                            <m:t>𝑠</m:t>
                          </m:r>
                        </m:fName>
                        <m:e>
                          <m:r>
                            <a:rPr lang="en-US" sz="2000" b="0" i="1" dirty="0" smtClean="0">
                              <a:solidFill>
                                <a:schemeClr val="tx1"/>
                              </a:solidFill>
                              <a:latin typeface="Cambria Math"/>
                              <a:sym typeface="Symbol" pitchFamily="18" charset="2"/>
                            </a:rPr>
                            <m:t>𝑥</m:t>
                          </m:r>
                        </m:e>
                      </m:func>
                      <m:r>
                        <a:rPr lang="en-US" sz="2000" b="0" i="1" dirty="0" smtClean="0">
                          <a:solidFill>
                            <a:schemeClr val="tx1"/>
                          </a:solidFill>
                          <a:latin typeface="Cambria Math"/>
                          <a:sym typeface="Symbol" pitchFamily="18" charset="2"/>
                        </a:rPr>
                        <m:t/>
                      </m:r>
                      <m:r>
                        <a:rPr lang="fr-FR" sz="2000" b="0" i="1" dirty="0" smtClean="0">
                          <a:solidFill>
                            <a:schemeClr val="tx1"/>
                          </a:solidFill>
                          <a:latin typeface="Cambria Math"/>
                          <a:sym typeface="Symbol" pitchFamily="18" charset="2"/>
                        </a:rPr>
                        <m:t>                     </m:t>
                      </m:r>
                      <m:r>
                        <a:rPr lang="en-US" sz="2000" b="0" i="1" dirty="0" smtClean="0">
                          <a:solidFill>
                            <a:schemeClr val="tx1"/>
                          </a:solidFill>
                          <a:latin typeface="Cambria Math"/>
                          <a:sym typeface="Symbol" pitchFamily="18" charset="2"/>
                        </a:rPr>
                        <m:t>𝑓</m:t>
                      </m:r>
                      <m:r>
                        <a:rPr lang="en-US" sz="2000" b="0" i="1" dirty="0" smtClean="0">
                          <a:solidFill>
                            <a:schemeClr val="tx1"/>
                          </a:solidFill>
                          <a:latin typeface="Cambria Math"/>
                          <a:sym typeface="Symbol" pitchFamily="18" charset="2"/>
                        </a:rPr>
                        <m:t> ′ (0</m:t>
                      </m:r>
                      <m:r>
                        <a:rPr lang="en-US" sz="2000" b="0" i="1" dirty="0" smtClean="0">
                          <a:solidFill>
                            <a:schemeClr val="tx1"/>
                          </a:solidFill>
                          <a:latin typeface="Cambria Math"/>
                          <a:sym typeface="Symbol" pitchFamily="18" charset="2"/>
                        </a:rPr>
                        <m:t>) =  1</m:t>
                      </m:r>
                    </m:oMath>
                  </m:oMathPara>
                </a14:m>
                <a:endParaRPr lang="en-US" sz="2000" i="1" dirty="0" smtClean="0">
                  <a:solidFill>
                    <a:schemeClr val="tx1"/>
                  </a:solidFill>
                  <a:sym typeface="Symbol" pitchFamily="18" charset="2"/>
                </a:endParaRPr>
              </a:p>
              <a:p>
                <a:pPr>
                  <a:spcBef>
                    <a:spcPct val="50000"/>
                  </a:spcBef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000" b="0" i="1" dirty="0" smtClean="0">
                          <a:solidFill>
                            <a:schemeClr val="tx1"/>
                          </a:solidFill>
                          <a:latin typeface="Cambria Math"/>
                          <a:sym typeface="Symbol" pitchFamily="18" charset="2"/>
                        </a:rPr>
                        <m:t>𝑓</m:t>
                      </m:r>
                      <m:r>
                        <a:rPr lang="en-US" sz="2000" b="0" i="1" dirty="0" smtClean="0">
                          <a:solidFill>
                            <a:schemeClr val="tx1"/>
                          </a:solidFill>
                          <a:latin typeface="Cambria Math"/>
                          <a:sym typeface="Symbol" pitchFamily="18" charset="2"/>
                        </a:rPr>
                        <m:t> ′′</m:t>
                      </m:r>
                      <m:d>
                        <m:dPr>
                          <m:ctrlPr>
                            <a:rPr lang="en-US" sz="2000" b="0" i="1" dirty="0" smtClean="0">
                              <a:solidFill>
                                <a:schemeClr val="tx1"/>
                              </a:solidFill>
                              <a:latin typeface="Cambria Math"/>
                              <a:sym typeface="Symbol" pitchFamily="18" charset="2"/>
                            </a:rPr>
                          </m:ctrlPr>
                        </m:dPr>
                        <m:e>
                          <m:r>
                            <a:rPr lang="en-US" sz="2000" b="0" i="1" dirty="0" smtClean="0">
                              <a:solidFill>
                                <a:schemeClr val="tx1"/>
                              </a:solidFill>
                              <a:latin typeface="Cambria Math"/>
                              <a:sym typeface="Symbol" pitchFamily="18" charset="2"/>
                            </a:rPr>
                            <m:t>𝑥</m:t>
                          </m:r>
                        </m:e>
                      </m:d>
                      <m:r>
                        <a:rPr lang="en-US" sz="2000" b="0" i="1" dirty="0" smtClean="0">
                          <a:solidFill>
                            <a:schemeClr val="tx1"/>
                          </a:solidFill>
                          <a:latin typeface="Cambria Math"/>
                          <a:sym typeface="Symbol" pitchFamily="18" charset="2"/>
                        </a:rPr>
                        <m:t>= −</m:t>
                      </m:r>
                      <m:r>
                        <a:rPr lang="en-US" sz="2000" b="0" i="1" dirty="0" smtClean="0">
                          <a:solidFill>
                            <a:schemeClr val="tx1"/>
                          </a:solidFill>
                          <a:latin typeface="Cambria Math"/>
                          <a:sym typeface="Symbol" pitchFamily="18" charset="2"/>
                        </a:rPr>
                        <m:t>𝑠𝑖</m:t>
                      </m:r>
                      <m:func>
                        <m:funcPr>
                          <m:ctrlPr>
                            <a:rPr lang="en-US" sz="2000" b="0" i="1" dirty="0" smtClean="0">
                              <a:solidFill>
                                <a:schemeClr val="tx1"/>
                              </a:solidFill>
                              <a:latin typeface="Cambria Math"/>
                              <a:sym typeface="Symbol" pitchFamily="18" charset="2"/>
                            </a:rPr>
                          </m:ctrlPr>
                        </m:funcPr>
                        <m:fName>
                          <m:r>
                            <a:rPr lang="en-US" sz="2000" b="0" i="1" dirty="0" smtClean="0">
                              <a:solidFill>
                                <a:schemeClr val="tx1"/>
                              </a:solidFill>
                              <a:latin typeface="Cambria Math"/>
                              <a:sym typeface="Symbol" pitchFamily="18" charset="2"/>
                            </a:rPr>
                            <m:t>𝑛</m:t>
                          </m:r>
                        </m:fName>
                        <m:e>
                          <m:r>
                            <a:rPr lang="en-US" sz="2000" b="0" i="1" dirty="0" smtClean="0">
                              <a:solidFill>
                                <a:schemeClr val="tx1"/>
                              </a:solidFill>
                              <a:latin typeface="Cambria Math"/>
                              <a:sym typeface="Symbol" pitchFamily="18" charset="2"/>
                            </a:rPr>
                            <m:t>𝑥</m:t>
                          </m:r>
                        </m:e>
                      </m:func>
                      <m:r>
                        <a:rPr lang="en-US" sz="2000" b="0" i="1" dirty="0" smtClean="0">
                          <a:solidFill>
                            <a:schemeClr val="tx1"/>
                          </a:solidFill>
                          <a:latin typeface="Cambria Math"/>
                          <a:sym typeface="Symbol" pitchFamily="18" charset="2"/>
                        </a:rPr>
                        <m:t/>
                      </m:r>
                      <m:r>
                        <a:rPr lang="fr-FR" sz="2000" b="0" i="1" dirty="0" smtClean="0">
                          <a:solidFill>
                            <a:schemeClr val="tx1"/>
                          </a:solidFill>
                          <a:latin typeface="Cambria Math"/>
                          <a:sym typeface="Symbol" pitchFamily="18" charset="2"/>
                        </a:rPr>
                        <m:t>                 </m:t>
                      </m:r>
                      <m:r>
                        <a:rPr lang="en-US" sz="2000" b="0" i="1" dirty="0" smtClean="0">
                          <a:solidFill>
                            <a:schemeClr val="tx1"/>
                          </a:solidFill>
                          <a:latin typeface="Cambria Math"/>
                          <a:sym typeface="Symbol" pitchFamily="18" charset="2"/>
                        </a:rPr>
                        <m:t/>
                      </m:r>
                      <m:r>
                        <a:rPr lang="fr-FR" sz="2000" b="0" i="1" dirty="0" smtClean="0">
                          <a:solidFill>
                            <a:schemeClr val="tx1"/>
                          </a:solidFill>
                          <a:latin typeface="Cambria Math"/>
                          <a:sym typeface="Symbol" pitchFamily="18" charset="2"/>
                        </a:rPr>
                        <m:t> </m:t>
                      </m:r>
                      <m:r>
                        <a:rPr lang="en-US" sz="2000" b="0" i="1" dirty="0" smtClean="0">
                          <a:solidFill>
                            <a:schemeClr val="tx1"/>
                          </a:solidFill>
                          <a:latin typeface="Cambria Math"/>
                          <a:sym typeface="Symbol" pitchFamily="18" charset="2"/>
                        </a:rPr>
                        <m:t>𝑓</m:t>
                      </m:r>
                      <m:r>
                        <a:rPr lang="en-US" sz="2000" b="0" i="1" dirty="0" smtClean="0">
                          <a:solidFill>
                            <a:schemeClr val="tx1"/>
                          </a:solidFill>
                          <a:latin typeface="Cambria Math"/>
                          <a:sym typeface="Symbol" pitchFamily="18" charset="2"/>
                        </a:rPr>
                        <m:t> ′′(0</m:t>
                      </m:r>
                      <m:r>
                        <a:rPr lang="en-US" sz="2000" b="0" i="1" dirty="0" smtClean="0">
                          <a:solidFill>
                            <a:schemeClr val="tx1"/>
                          </a:solidFill>
                          <a:latin typeface="Cambria Math"/>
                          <a:sym typeface="Symbol" pitchFamily="18" charset="2"/>
                        </a:rPr>
                        <m:t>) =  0</m:t>
                      </m:r>
                    </m:oMath>
                  </m:oMathPara>
                </a14:m>
                <a:endParaRPr lang="en-US" sz="2000" i="1" dirty="0" smtClean="0">
                  <a:solidFill>
                    <a:schemeClr val="tx1"/>
                  </a:solidFill>
                  <a:sym typeface="Symbol" pitchFamily="18" charset="2"/>
                </a:endParaRPr>
              </a:p>
              <a:p>
                <a:pPr>
                  <a:spcBef>
                    <a:spcPct val="50000"/>
                  </a:spcBef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000" b="0" i="1" dirty="0" smtClean="0">
                          <a:solidFill>
                            <a:schemeClr val="tx1"/>
                          </a:solidFill>
                          <a:latin typeface="Cambria Math"/>
                          <a:sym typeface="Symbol" pitchFamily="18" charset="2"/>
                        </a:rPr>
                        <m:t>𝑓</m:t>
                      </m:r>
                      <m:r>
                        <a:rPr lang="en-US" sz="2000" b="0" i="1" dirty="0" smtClean="0">
                          <a:solidFill>
                            <a:schemeClr val="tx1"/>
                          </a:solidFill>
                          <a:latin typeface="Cambria Math"/>
                          <a:sym typeface="Symbol" pitchFamily="18" charset="2"/>
                        </a:rPr>
                        <m:t> ′′′(</m:t>
                      </m:r>
                      <m:r>
                        <a:rPr lang="en-US" sz="2000" b="0" i="1" dirty="0" smtClean="0">
                          <a:solidFill>
                            <a:schemeClr val="tx1"/>
                          </a:solidFill>
                          <a:latin typeface="Cambria Math"/>
                          <a:sym typeface="Symbol" pitchFamily="18" charset="2"/>
                        </a:rPr>
                        <m:t>𝑥</m:t>
                      </m:r>
                      <m:r>
                        <a:rPr lang="en-US" sz="2000" b="0" i="1" dirty="0" smtClean="0">
                          <a:solidFill>
                            <a:schemeClr val="tx1"/>
                          </a:solidFill>
                          <a:latin typeface="Cambria Math"/>
                          <a:sym typeface="Symbol" pitchFamily="18" charset="2"/>
                        </a:rPr>
                        <m:t>) = − </m:t>
                      </m:r>
                      <m:r>
                        <a:rPr lang="en-US" sz="2000" b="0" i="1" dirty="0" err="1" smtClean="0">
                          <a:solidFill>
                            <a:schemeClr val="tx1"/>
                          </a:solidFill>
                          <a:latin typeface="Cambria Math"/>
                          <a:sym typeface="Symbol" pitchFamily="18" charset="2"/>
                        </a:rPr>
                        <m:t>𝑐𝑜𝑠</m:t>
                      </m:r>
                      <m:r>
                        <a:rPr lang="en-US" sz="2000" b="0" i="1" dirty="0" smtClean="0">
                          <a:solidFill>
                            <a:schemeClr val="tx1"/>
                          </a:solidFill>
                          <a:latin typeface="Cambria Math"/>
                          <a:sym typeface="Symbol" pitchFamily="18" charset="2"/>
                        </a:rPr>
                        <m:t>⁡</m:t>
                      </m:r>
                      <m:r>
                        <a:rPr lang="en-US" sz="2000" b="0" i="1" dirty="0" smtClean="0">
                          <a:solidFill>
                            <a:schemeClr val="tx1"/>
                          </a:solidFill>
                          <a:latin typeface="Cambria Math"/>
                          <a:sym typeface="Symbol" pitchFamily="18" charset="2"/>
                        </a:rPr>
                        <m:t>𝑥</m:t>
                      </m:r>
                      <m:r>
                        <a:rPr lang="en-US" sz="2000" b="0" i="1" dirty="0" smtClean="0">
                          <a:solidFill>
                            <a:schemeClr val="tx1"/>
                          </a:solidFill>
                          <a:latin typeface="Cambria Math"/>
                          <a:sym typeface="Symbol" pitchFamily="18" charset="2"/>
                        </a:rPr>
                        <m:t>				      </m:t>
                      </m:r>
                      <m:r>
                        <a:rPr lang="fr-FR" sz="2000" b="0" i="1" dirty="0" smtClean="0">
                          <a:solidFill>
                            <a:schemeClr val="tx1"/>
                          </a:solidFill>
                          <a:latin typeface="Cambria Math"/>
                          <a:sym typeface="Symbol" pitchFamily="18" charset="2"/>
                        </a:rPr>
                        <m:t>        </m:t>
                      </m:r>
                      <m:r>
                        <a:rPr lang="en-US" sz="2000" b="0" i="1" dirty="0" smtClean="0">
                          <a:solidFill>
                            <a:schemeClr val="tx1"/>
                          </a:solidFill>
                          <a:latin typeface="Cambria Math"/>
                          <a:sym typeface="Symbol" pitchFamily="18" charset="2"/>
                        </a:rPr>
                        <m:t>𝑓</m:t>
                      </m:r>
                      <m:r>
                        <a:rPr lang="en-US" sz="2000" b="0" i="1" dirty="0" smtClean="0">
                          <a:solidFill>
                            <a:schemeClr val="tx1"/>
                          </a:solidFill>
                          <a:latin typeface="Cambria Math"/>
                          <a:sym typeface="Symbol" pitchFamily="18" charset="2"/>
                        </a:rPr>
                        <m:t> ′′′(</m:t>
                      </m:r>
                      <m:r>
                        <a:rPr lang="en-US" sz="2000" b="0" i="1" dirty="0" smtClean="0">
                          <a:solidFill>
                            <a:schemeClr val="tx1"/>
                          </a:solidFill>
                          <a:latin typeface="Cambria Math"/>
                          <a:sym typeface="Symbol" pitchFamily="18" charset="2"/>
                        </a:rPr>
                        <m:t>0) =  −1 </m:t>
                      </m:r>
                    </m:oMath>
                  </m:oMathPara>
                </a14:m>
                <a:endParaRPr lang="en-US" sz="2000" i="1" dirty="0" smtClean="0">
                  <a:solidFill>
                    <a:schemeClr val="tx1"/>
                  </a:solidFill>
                  <a:sym typeface="Symbol" pitchFamily="18" charset="2"/>
                </a:endParaRPr>
              </a:p>
              <a:p>
                <a:pPr>
                  <a:spcBef>
                    <a:spcPct val="50000"/>
                  </a:spcBef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fr-FR" sz="2000" b="0" i="1" dirty="0" smtClean="0">
                              <a:solidFill>
                                <a:schemeClr val="tx1"/>
                              </a:solidFill>
                              <a:latin typeface="Cambria Math"/>
                              <a:sym typeface="Symbol" pitchFamily="18" charset="2"/>
                            </a:rPr>
                          </m:ctrlPr>
                        </m:sSupPr>
                        <m:e>
                          <m:r>
                            <a:rPr lang="en-US" sz="2000" b="0" i="1" dirty="0" smtClean="0">
                              <a:solidFill>
                                <a:schemeClr val="tx1"/>
                              </a:solidFill>
                              <a:latin typeface="Cambria Math"/>
                              <a:sym typeface="Symbol" pitchFamily="18" charset="2"/>
                            </a:rPr>
                            <m:t>𝑓</m:t>
                          </m:r>
                        </m:e>
                        <m:sup>
                          <m:d>
                            <m:dPr>
                              <m:ctrlPr>
                                <a:rPr lang="fr-FR" sz="2000" b="0" i="1" dirty="0" smtClean="0">
                                  <a:solidFill>
                                    <a:schemeClr val="tx1"/>
                                  </a:solidFill>
                                  <a:latin typeface="Cambria Math"/>
                                  <a:sym typeface="Symbol" pitchFamily="18" charset="2"/>
                                </a:rPr>
                              </m:ctrlPr>
                            </m:dPr>
                            <m:e>
                              <m:r>
                                <a:rPr lang="fr-FR" sz="2000" b="0" i="1" dirty="0" smtClean="0">
                                  <a:solidFill>
                                    <a:schemeClr val="tx1"/>
                                  </a:solidFill>
                                  <a:latin typeface="Cambria Math"/>
                                  <a:sym typeface="Symbol" pitchFamily="18" charset="2"/>
                                </a:rPr>
                                <m:t>4</m:t>
                              </m:r>
                            </m:e>
                          </m:d>
                        </m:sup>
                      </m:sSup>
                      <m:d>
                        <m:dPr>
                          <m:ctrlPr>
                            <a:rPr lang="en-US" sz="2000" b="0" i="1" dirty="0" smtClean="0">
                              <a:solidFill>
                                <a:schemeClr val="tx1"/>
                              </a:solidFill>
                              <a:latin typeface="Cambria Math"/>
                              <a:sym typeface="Symbol" pitchFamily="18" charset="2"/>
                            </a:rPr>
                          </m:ctrlPr>
                        </m:dPr>
                        <m:e>
                          <m:r>
                            <a:rPr lang="en-US" sz="2000" b="0" i="1" dirty="0" smtClean="0">
                              <a:solidFill>
                                <a:schemeClr val="tx1"/>
                              </a:solidFill>
                              <a:latin typeface="Cambria Math"/>
                              <a:sym typeface="Symbol" pitchFamily="18" charset="2"/>
                            </a:rPr>
                            <m:t>𝑥</m:t>
                          </m:r>
                        </m:e>
                      </m:d>
                      <m:r>
                        <a:rPr lang="en-US" sz="2000" b="0" i="1" dirty="0" smtClean="0">
                          <a:solidFill>
                            <a:schemeClr val="tx1"/>
                          </a:solidFill>
                          <a:latin typeface="Cambria Math"/>
                          <a:sym typeface="Symbol" pitchFamily="18" charset="2"/>
                        </a:rPr>
                        <m:t>=</m:t>
                      </m:r>
                      <m:r>
                        <a:rPr lang="en-US" sz="2000" b="0" i="1" dirty="0" smtClean="0">
                          <a:solidFill>
                            <a:schemeClr val="tx1"/>
                          </a:solidFill>
                          <a:latin typeface="Cambria Math"/>
                          <a:sym typeface="Symbol" pitchFamily="18" charset="2"/>
                        </a:rPr>
                        <m:t>𝑠𝑖</m:t>
                      </m:r>
                      <m:func>
                        <m:funcPr>
                          <m:ctrlPr>
                            <a:rPr lang="en-US" sz="2000" b="0" i="1" dirty="0" smtClean="0">
                              <a:solidFill>
                                <a:schemeClr val="tx1"/>
                              </a:solidFill>
                              <a:latin typeface="Cambria Math"/>
                              <a:sym typeface="Symbol" pitchFamily="18" charset="2"/>
                            </a:rPr>
                          </m:ctrlPr>
                        </m:funcPr>
                        <m:fName>
                          <m:r>
                            <a:rPr lang="en-US" sz="2000" b="0" i="1" dirty="0" smtClean="0">
                              <a:solidFill>
                                <a:schemeClr val="tx1"/>
                              </a:solidFill>
                              <a:latin typeface="Cambria Math"/>
                              <a:sym typeface="Symbol" pitchFamily="18" charset="2"/>
                            </a:rPr>
                            <m:t>𝑛</m:t>
                          </m:r>
                        </m:fName>
                        <m:e>
                          <m:r>
                            <a:rPr lang="en-US" sz="2000" b="0" i="1" dirty="0" smtClean="0">
                              <a:solidFill>
                                <a:schemeClr val="tx1"/>
                              </a:solidFill>
                              <a:latin typeface="Cambria Math"/>
                              <a:sym typeface="Symbol" pitchFamily="18" charset="2"/>
                            </a:rPr>
                            <m:t>𝑥</m:t>
                          </m:r>
                        </m:e>
                      </m:func>
                      <m:r>
                        <a:rPr lang="en-US" sz="2000" b="0" i="1" dirty="0" smtClean="0">
                          <a:solidFill>
                            <a:schemeClr val="tx1"/>
                          </a:solidFill>
                          <a:latin typeface="Cambria Math"/>
                          <a:sym typeface="Symbol" pitchFamily="18" charset="2"/>
                        </a:rPr>
                        <m:t/>
                      </m:r>
                      <m:r>
                        <a:rPr lang="fr-FR" sz="2000" b="0" i="1" dirty="0" smtClean="0">
                          <a:solidFill>
                            <a:schemeClr val="tx1"/>
                          </a:solidFill>
                          <a:latin typeface="Cambria Math"/>
                          <a:sym typeface="Symbol" pitchFamily="18" charset="2"/>
                        </a:rPr>
                        <m:t>                  </m:t>
                      </m:r>
                      <m:r>
                        <a:rPr lang="en-US" sz="2000" b="0" i="1" dirty="0" smtClean="0">
                          <a:solidFill>
                            <a:schemeClr val="tx1"/>
                          </a:solidFill>
                          <a:latin typeface="Cambria Math"/>
                          <a:sym typeface="Symbol" pitchFamily="18" charset="2"/>
                        </a:rPr>
                        <m:t/>
                      </m:r>
                      <m:sSup>
                        <m:sSupPr>
                          <m:ctrlPr>
                            <a:rPr lang="fr-FR" sz="2000" b="0" i="1" dirty="0" smtClean="0">
                              <a:solidFill>
                                <a:schemeClr val="tx1"/>
                              </a:solidFill>
                              <a:latin typeface="Cambria Math"/>
                              <a:sym typeface="Symbol" pitchFamily="18" charset="2"/>
                            </a:rPr>
                          </m:ctrlPr>
                        </m:sSupPr>
                        <m:e>
                          <m:r>
                            <a:rPr lang="en-US" sz="2000" b="0" i="1" dirty="0" smtClean="0">
                              <a:solidFill>
                                <a:schemeClr val="tx1"/>
                              </a:solidFill>
                              <a:latin typeface="Cambria Math"/>
                              <a:sym typeface="Symbol" pitchFamily="18" charset="2"/>
                            </a:rPr>
                            <m:t>𝑓</m:t>
                          </m:r>
                        </m:e>
                        <m:sup>
                          <m:d>
                            <m:dPr>
                              <m:ctrlPr>
                                <a:rPr lang="fr-FR" sz="2000" b="0" i="1" dirty="0" smtClean="0">
                                  <a:solidFill>
                                    <a:schemeClr val="tx1"/>
                                  </a:solidFill>
                                  <a:latin typeface="Cambria Math"/>
                                  <a:sym typeface="Symbol" pitchFamily="18" charset="2"/>
                                </a:rPr>
                              </m:ctrlPr>
                            </m:dPr>
                            <m:e>
                              <m:r>
                                <a:rPr lang="fr-FR" sz="2000" b="0" i="1" dirty="0" smtClean="0">
                                  <a:solidFill>
                                    <a:schemeClr val="tx1"/>
                                  </a:solidFill>
                                  <a:latin typeface="Cambria Math"/>
                                  <a:sym typeface="Symbol" pitchFamily="18" charset="2"/>
                                </a:rPr>
                                <m:t>4</m:t>
                              </m:r>
                            </m:e>
                          </m:d>
                        </m:sup>
                      </m:sSup>
                      <m:d>
                        <m:dPr>
                          <m:ctrlPr>
                            <a:rPr lang="en-US" sz="2000" b="0" i="1" dirty="0" smtClean="0">
                              <a:solidFill>
                                <a:schemeClr val="tx1"/>
                              </a:solidFill>
                              <a:latin typeface="Cambria Math"/>
                              <a:sym typeface="Symbol" pitchFamily="18" charset="2"/>
                            </a:rPr>
                          </m:ctrlPr>
                        </m:dPr>
                        <m:e>
                          <m:r>
                            <a:rPr lang="en-US" sz="2000" b="0" i="1" dirty="0" smtClean="0">
                              <a:solidFill>
                                <a:schemeClr val="tx1"/>
                              </a:solidFill>
                              <a:latin typeface="Cambria Math"/>
                              <a:sym typeface="Symbol" pitchFamily="18" charset="2"/>
                            </a:rPr>
                            <m:t>0</m:t>
                          </m:r>
                        </m:e>
                      </m:d>
                      <m:r>
                        <a:rPr lang="fr-FR" sz="2000" b="0" i="1" dirty="0" smtClean="0">
                          <a:solidFill>
                            <a:schemeClr val="tx1"/>
                          </a:solidFill>
                          <a:latin typeface="Cambria Math"/>
                          <a:sym typeface="Symbol" pitchFamily="18" charset="2"/>
                        </a:rPr>
                        <m:t> </m:t>
                      </m:r>
                      <m:r>
                        <a:rPr lang="en-US" sz="2000" b="0" i="1" dirty="0" smtClean="0">
                          <a:solidFill>
                            <a:schemeClr val="tx1"/>
                          </a:solidFill>
                          <a:latin typeface="Cambria Math"/>
                          <a:sym typeface="Symbol" pitchFamily="18" charset="2"/>
                        </a:rPr>
                        <m:t>=  0</m:t>
                      </m:r>
                    </m:oMath>
                  </m:oMathPara>
                </a14:m>
                <a:endParaRPr lang="en-US" sz="2000" dirty="0" smtClean="0">
                  <a:solidFill>
                    <a:schemeClr val="tx1"/>
                  </a:solidFill>
                </a:endParaRPr>
              </a:p>
              <a:p>
                <a:pPr>
                  <a:spcBef>
                    <a:spcPct val="50000"/>
                  </a:spcBef>
                </a:pPr>
                <a:r>
                  <a:rPr lang="en-US" sz="2000" dirty="0" smtClean="0">
                    <a:solidFill>
                      <a:schemeClr val="tx1"/>
                    </a:solidFill>
                  </a:rPr>
                  <a:t>Therefore: </a:t>
                </a:r>
                <a:endParaRPr lang="en-US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17" name="Text 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99256" y="1335113"/>
                <a:ext cx="8077200" cy="2883225"/>
              </a:xfrm>
              <a:prstGeom prst="rect">
                <a:avLst/>
              </a:prstGeom>
              <a:blipFill rotWithShape="1">
                <a:blip r:embed="rId7"/>
                <a:stretch>
                  <a:fillRect l="-755" t="-846" b="-2960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7" name="Group 6"/>
          <p:cNvGrpSpPr/>
          <p:nvPr/>
        </p:nvGrpSpPr>
        <p:grpSpPr>
          <a:xfrm>
            <a:off x="748506" y="4293096"/>
            <a:ext cx="5623694" cy="1656184"/>
            <a:chOff x="676498" y="4437112"/>
            <a:chExt cx="6127750" cy="2376264"/>
          </a:xfrm>
        </p:grpSpPr>
        <p:graphicFrame>
          <p:nvGraphicFramePr>
            <p:cNvPr id="2" name="Object 1"/>
            <p:cNvGraphicFramePr>
              <a:graphicFrameLocks noChangeAspect="1"/>
            </p:cNvGraphicFramePr>
            <p:nvPr>
              <p:custDataLst>
                <p:tags r:id="rId2"/>
              </p:custDataLst>
              <p:extLst>
                <p:ext uri="{D42A27DB-BD31-4B8C-83A1-F6EECF244321}">
                  <p14:modId xmlns:p14="http://schemas.microsoft.com/office/powerpoint/2010/main" xmlns="" val="3001225230"/>
                </p:ext>
              </p:extLst>
            </p:nvPr>
          </p:nvGraphicFramePr>
          <p:xfrm>
            <a:off x="1259632" y="5157192"/>
            <a:ext cx="2879725" cy="846137"/>
          </p:xfrm>
          <a:graphic>
            <a:graphicData uri="http://schemas.openxmlformats.org/presentationml/2006/ole">
              <p:oleObj spid="_x0000_s24599" name="Equation" r:id="rId8" imgW="1587500" imgH="469900" progId="">
                <p:embed/>
              </p:oleObj>
            </a:graphicData>
          </a:graphic>
        </p:graphicFrame>
        <p:graphicFrame>
          <p:nvGraphicFramePr>
            <p:cNvPr id="4" name="Object 3"/>
            <p:cNvGraphicFramePr>
              <a:graphicFrameLocks noChangeAspect="1"/>
            </p:cNvGraphicFramePr>
            <p:nvPr>
              <p:custDataLst>
                <p:tags r:id="rId3"/>
              </p:custDataLst>
              <p:extLst>
                <p:ext uri="{D42A27DB-BD31-4B8C-83A1-F6EECF244321}">
                  <p14:modId xmlns:p14="http://schemas.microsoft.com/office/powerpoint/2010/main" xmlns="" val="2224576649"/>
                </p:ext>
              </p:extLst>
            </p:nvPr>
          </p:nvGraphicFramePr>
          <p:xfrm>
            <a:off x="676498" y="4437112"/>
            <a:ext cx="6127750" cy="815975"/>
          </p:xfrm>
          <a:graphic>
            <a:graphicData uri="http://schemas.openxmlformats.org/presentationml/2006/ole">
              <p:oleObj spid="_x0000_s24600" name="Equation" r:id="rId9" imgW="3505200" imgH="469900" progId="">
                <p:embed/>
              </p:oleObj>
            </a:graphicData>
          </a:graphic>
        </p:graphicFrame>
        <p:graphicFrame>
          <p:nvGraphicFramePr>
            <p:cNvPr id="6" name="Object 5"/>
            <p:cNvGraphicFramePr>
              <a:graphicFrameLocks noChangeAspect="1"/>
            </p:cNvGraphicFramePr>
            <p:nvPr>
              <p:custDataLst>
                <p:tags r:id="rId4"/>
              </p:custDataLst>
              <p:extLst>
                <p:ext uri="{D42A27DB-BD31-4B8C-83A1-F6EECF244321}">
                  <p14:modId xmlns:p14="http://schemas.microsoft.com/office/powerpoint/2010/main" xmlns="" val="3753017009"/>
                </p:ext>
              </p:extLst>
            </p:nvPr>
          </p:nvGraphicFramePr>
          <p:xfrm>
            <a:off x="1259632" y="5967239"/>
            <a:ext cx="2789238" cy="846137"/>
          </p:xfrm>
          <a:graphic>
            <a:graphicData uri="http://schemas.openxmlformats.org/presentationml/2006/ole">
              <p:oleObj spid="_x0000_s24601" name="Equation" r:id="rId10" imgW="1536700" imgH="469900" progId="">
                <p:embed/>
              </p:oleObj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xmlns="" val="3659057689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15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Taylor &amp; Maclaurin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Series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0" name="Rectangle 5"/>
          <p:cNvSpPr txBox="1">
            <a:spLocks noChangeArrowheads="1"/>
          </p:cNvSpPr>
          <p:nvPr/>
        </p:nvSpPr>
        <p:spPr>
          <a:xfrm>
            <a:off x="539552" y="1343878"/>
            <a:ext cx="8136136" cy="5325482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fr-FR" sz="2000" dirty="0" err="1" smtClean="0">
                <a:solidFill>
                  <a:srgbClr val="3333FF"/>
                </a:solidFill>
                <a:latin typeface="Arial" charset="0"/>
                <a:cs typeface="Arial" charset="0"/>
              </a:rPr>
              <a:t>Example</a:t>
            </a:r>
            <a:r>
              <a:rPr lang="fr-FR" sz="2000" dirty="0" smtClean="0">
                <a:solidFill>
                  <a:srgbClr val="3333FF"/>
                </a:solidFill>
                <a:latin typeface="Arial" charset="0"/>
                <a:cs typeface="Arial" charset="0"/>
              </a:rPr>
              <a:t>:</a:t>
            </a:r>
            <a:endParaRPr lang="en-US" sz="2000" dirty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 smtClean="0">
              <a:solidFill>
                <a:srgbClr val="3333FF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r>
              <a:rPr lang="fr-FR" sz="2000" dirty="0" smtClean="0">
                <a:solidFill>
                  <a:srgbClr val="3333FF"/>
                </a:solidFill>
                <a:latin typeface="Arial" charset="0"/>
                <a:cs typeface="Arial" charset="0"/>
              </a:rPr>
              <a:t>Solution:</a:t>
            </a:r>
            <a:endParaRPr lang="fr-FR" sz="2000" dirty="0">
              <a:latin typeface="Arial" charset="0"/>
              <a:cs typeface="Arial" charset="0"/>
            </a:endParaRPr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377520610"/>
              </p:ext>
            </p:extLst>
          </p:nvPr>
        </p:nvGraphicFramePr>
        <p:xfrm>
          <a:off x="1281906" y="2420888"/>
          <a:ext cx="6098406" cy="858327"/>
        </p:xfrm>
        <a:graphic>
          <a:graphicData uri="http://schemas.openxmlformats.org/presentationml/2006/ole">
            <p:oleObj spid="_x0000_s18506" name="Equation" r:id="rId4" imgW="3606800" imgH="508000" progId="">
              <p:embed/>
            </p:oleObj>
          </a:graphicData>
        </a:graphic>
      </p:graphicFrame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863134467"/>
              </p:ext>
            </p:extLst>
          </p:nvPr>
        </p:nvGraphicFramePr>
        <p:xfrm>
          <a:off x="1843906" y="1340768"/>
          <a:ext cx="5608414" cy="469111"/>
        </p:xfrm>
        <a:graphic>
          <a:graphicData uri="http://schemas.openxmlformats.org/presentationml/2006/ole">
            <p:oleObj spid="_x0000_s18507" name="Equation" r:id="rId5" imgW="3340100" imgH="279400" progId="">
              <p:embed/>
            </p:oleObj>
          </a:graphicData>
        </a:graphic>
      </p:graphicFrame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654005939"/>
              </p:ext>
            </p:extLst>
          </p:nvPr>
        </p:nvGraphicFramePr>
        <p:xfrm>
          <a:off x="1259632" y="3354950"/>
          <a:ext cx="6388100" cy="1303337"/>
        </p:xfrm>
        <a:graphic>
          <a:graphicData uri="http://schemas.openxmlformats.org/presentationml/2006/ole">
            <p:oleObj spid="_x0000_s18508" name="Equation" r:id="rId6" imgW="3733800" imgH="762000" progId="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1597622773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15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Taylor &amp; Maclaurin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Series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0" name="Rectangle 5"/>
              <p:cNvSpPr txBox="1">
                <a:spLocks noChangeArrowheads="1"/>
              </p:cNvSpPr>
              <p:nvPr/>
            </p:nvSpPr>
            <p:spPr>
              <a:xfrm>
                <a:off x="539552" y="1343878"/>
                <a:ext cx="8136136" cy="5325482"/>
              </a:xfrm>
              <a:prstGeom prst="rect">
                <a:avLst/>
              </a:prstGeom>
            </p:spPr>
            <p:txBody>
              <a:bodyPr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9pPr>
              </a:lstStyle>
              <a:p>
                <a:pPr marL="0" indent="0" algn="just">
                  <a:buNone/>
                </a:pPr>
                <a:r>
                  <a:rPr lang="fr-FR" sz="2000" dirty="0" smtClean="0">
                    <a:solidFill>
                      <a:srgbClr val="3333FF"/>
                    </a:solidFill>
                    <a:latin typeface="Arial" charset="0"/>
                    <a:cs typeface="Arial" charset="0"/>
                  </a:rPr>
                  <a:t>Example: </a:t>
                </a:r>
                <a:r>
                  <a:rPr lang="fr-FR" sz="2000" dirty="0" err="1" smtClean="0">
                    <a:latin typeface="Arial" charset="0"/>
                    <a:cs typeface="Arial" charset="0"/>
                  </a:rPr>
                  <a:t>Find</a:t>
                </a:r>
                <a:r>
                  <a:rPr lang="fr-FR" sz="2000" dirty="0" smtClean="0">
                    <a:latin typeface="Arial" charset="0"/>
                    <a:cs typeface="Arial" charset="0"/>
                  </a:rPr>
                  <a:t> the Maclaurin </a:t>
                </a:r>
                <a:r>
                  <a:rPr lang="fr-FR" sz="2000" dirty="0" err="1" smtClean="0">
                    <a:latin typeface="Arial" charset="0"/>
                    <a:cs typeface="Arial" charset="0"/>
                  </a:rPr>
                  <a:t>Series</a:t>
                </a:r>
                <a:r>
                  <a:rPr lang="fr-FR" sz="2000" dirty="0" smtClean="0">
                    <a:latin typeface="Arial" charset="0"/>
                    <a:cs typeface="Arial" charset="0"/>
                  </a:rPr>
                  <a:t> of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fr-FR" sz="2000" b="0" i="1" smtClean="0">
                            <a:latin typeface="Cambria Math"/>
                            <a:cs typeface="Arial" charset="0"/>
                          </a:rPr>
                        </m:ctrlPr>
                      </m:sSupPr>
                      <m:e>
                        <m:r>
                          <a:rPr lang="fr-FR" sz="2000" b="0" i="1" smtClean="0">
                            <a:latin typeface="Cambria Math"/>
                            <a:cs typeface="Arial" charset="0"/>
                          </a:rPr>
                          <m:t>𝑒</m:t>
                        </m:r>
                      </m:e>
                      <m:sup>
                        <m:r>
                          <a:rPr lang="fr-FR" sz="2000" b="0" i="1" smtClean="0">
                            <a:latin typeface="Cambria Math"/>
                            <a:cs typeface="Arial" charset="0"/>
                          </a:rPr>
                          <m:t>𝑥</m:t>
                        </m:r>
                      </m:sup>
                    </m:sSup>
                  </m:oMath>
                </a14:m>
                <a:endParaRPr lang="en-US" sz="2000" dirty="0">
                  <a:latin typeface="Arial" charset="0"/>
                  <a:cs typeface="Arial" charset="0"/>
                </a:endParaRPr>
              </a:p>
              <a:p>
                <a:pPr marL="0" indent="0" algn="just">
                  <a:buNone/>
                </a:pPr>
                <a:endParaRPr lang="fr-FR" sz="2000" dirty="0" smtClean="0">
                  <a:solidFill>
                    <a:srgbClr val="3333FF"/>
                  </a:solidFill>
                  <a:latin typeface="Arial" charset="0"/>
                  <a:cs typeface="Arial" charset="0"/>
                </a:endParaRPr>
              </a:p>
              <a:p>
                <a:pPr marL="0" indent="0" algn="just">
                  <a:buNone/>
                </a:pPr>
                <a:r>
                  <a:rPr lang="fr-FR" sz="2000" dirty="0" smtClean="0">
                    <a:solidFill>
                      <a:srgbClr val="3333FF"/>
                    </a:solidFill>
                    <a:latin typeface="Arial" charset="0"/>
                    <a:cs typeface="Arial" charset="0"/>
                  </a:rPr>
                  <a:t>Solution:</a:t>
                </a:r>
                <a:endParaRPr lang="fr-FR" sz="2000" dirty="0">
                  <a:latin typeface="Arial" charset="0"/>
                  <a:cs typeface="Arial" charset="0"/>
                </a:endParaRPr>
              </a:p>
            </p:txBody>
          </p:sp>
        </mc:Choice>
        <mc:Fallback>
          <p:sp>
            <p:nvSpPr>
              <p:cNvPr id="10" name="Rectangle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552" y="1343878"/>
                <a:ext cx="8136136" cy="5325482"/>
              </a:xfrm>
              <a:prstGeom prst="rect">
                <a:avLst/>
              </a:prstGeom>
              <a:blipFill rotWithShape="1">
                <a:blip r:embed="rId4"/>
                <a:stretch>
                  <a:fillRect l="-825" t="-4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13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539221148"/>
              </p:ext>
            </p:extLst>
          </p:nvPr>
        </p:nvGraphicFramePr>
        <p:xfrm>
          <a:off x="957065" y="3862412"/>
          <a:ext cx="317500" cy="390525"/>
        </p:xfrm>
        <a:graphic>
          <a:graphicData uri="http://schemas.openxmlformats.org/presentationml/2006/ole">
            <p:oleObj spid="_x0000_s19752" name="Equation" r:id="rId5" imgW="164957" imgH="203024" progId="">
              <p:embed/>
            </p:oleObj>
          </a:graphicData>
        </a:graphic>
      </p:graphicFrame>
      <p:graphicFrame>
        <p:nvGraphicFramePr>
          <p:cNvPr id="14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61806674"/>
              </p:ext>
            </p:extLst>
          </p:nvPr>
        </p:nvGraphicFramePr>
        <p:xfrm>
          <a:off x="920552" y="4324374"/>
          <a:ext cx="317500" cy="390525"/>
        </p:xfrm>
        <a:graphic>
          <a:graphicData uri="http://schemas.openxmlformats.org/presentationml/2006/ole">
            <p:oleObj spid="_x0000_s19753" name="Equation" r:id="rId6" imgW="164957" imgH="203024" progId="">
              <p:embed/>
            </p:oleObj>
          </a:graphicData>
        </a:graphic>
      </p:graphicFrame>
      <p:graphicFrame>
        <p:nvGraphicFramePr>
          <p:cNvPr id="16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4230278751"/>
              </p:ext>
            </p:extLst>
          </p:nvPr>
        </p:nvGraphicFramePr>
        <p:xfrm>
          <a:off x="920552" y="4781574"/>
          <a:ext cx="315913" cy="390525"/>
        </p:xfrm>
        <a:graphic>
          <a:graphicData uri="http://schemas.openxmlformats.org/presentationml/2006/ole">
            <p:oleObj spid="_x0000_s19754" name="Equation" r:id="rId7" imgW="164957" imgH="203024" progId="">
              <p:embed/>
            </p:oleObj>
          </a:graphicData>
        </a:graphic>
      </p:graphicFrame>
      <p:graphicFrame>
        <p:nvGraphicFramePr>
          <p:cNvPr id="17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620838897"/>
              </p:ext>
            </p:extLst>
          </p:nvPr>
        </p:nvGraphicFramePr>
        <p:xfrm>
          <a:off x="920552" y="5314974"/>
          <a:ext cx="317500" cy="390525"/>
        </p:xfrm>
        <a:graphic>
          <a:graphicData uri="http://schemas.openxmlformats.org/presentationml/2006/ole">
            <p:oleObj spid="_x0000_s19755" name="Equation" r:id="rId8" imgW="164957" imgH="203024" progId="">
              <p:embed/>
            </p:oleObj>
          </a:graphicData>
        </a:graphic>
      </p:graphicFrame>
      <p:graphicFrame>
        <p:nvGraphicFramePr>
          <p:cNvPr id="18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28677516"/>
              </p:ext>
            </p:extLst>
          </p:nvPr>
        </p:nvGraphicFramePr>
        <p:xfrm>
          <a:off x="920552" y="5848374"/>
          <a:ext cx="315913" cy="388938"/>
        </p:xfrm>
        <a:graphic>
          <a:graphicData uri="http://schemas.openxmlformats.org/presentationml/2006/ole">
            <p:oleObj spid="_x0000_s19756" name="Equation" r:id="rId9" imgW="164957" imgH="203024" progId="">
              <p:embed/>
            </p:oleObj>
          </a:graphicData>
        </a:graphic>
      </p:graphicFrame>
      <p:graphicFrame>
        <p:nvGraphicFramePr>
          <p:cNvPr id="19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425747039"/>
              </p:ext>
            </p:extLst>
          </p:nvPr>
        </p:nvGraphicFramePr>
        <p:xfrm>
          <a:off x="2139752" y="3867174"/>
          <a:ext cx="173038" cy="317500"/>
        </p:xfrm>
        <a:graphic>
          <a:graphicData uri="http://schemas.openxmlformats.org/presentationml/2006/ole">
            <p:oleObj spid="_x0000_s19757" name="Equation" r:id="rId10" imgW="88707" imgH="164742" progId="">
              <p:embed/>
            </p:oleObj>
          </a:graphicData>
        </a:graphic>
      </p:graphicFrame>
      <p:graphicFrame>
        <p:nvGraphicFramePr>
          <p:cNvPr id="20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54097949"/>
              </p:ext>
            </p:extLst>
          </p:nvPr>
        </p:nvGraphicFramePr>
        <p:xfrm>
          <a:off x="2139752" y="4324374"/>
          <a:ext cx="171450" cy="317500"/>
        </p:xfrm>
        <a:graphic>
          <a:graphicData uri="http://schemas.openxmlformats.org/presentationml/2006/ole">
            <p:oleObj spid="_x0000_s19758" name="Equation" r:id="rId11" imgW="88707" imgH="164742" progId="">
              <p:embed/>
            </p:oleObj>
          </a:graphicData>
        </a:graphic>
      </p:graphicFrame>
      <p:graphicFrame>
        <p:nvGraphicFramePr>
          <p:cNvPr id="21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456980345"/>
              </p:ext>
            </p:extLst>
          </p:nvPr>
        </p:nvGraphicFramePr>
        <p:xfrm>
          <a:off x="2139752" y="4857774"/>
          <a:ext cx="171450" cy="317500"/>
        </p:xfrm>
        <a:graphic>
          <a:graphicData uri="http://schemas.openxmlformats.org/presentationml/2006/ole">
            <p:oleObj spid="_x0000_s19759" name="Equation" r:id="rId12" imgW="88707" imgH="164742" progId="">
              <p:embed/>
            </p:oleObj>
          </a:graphicData>
        </a:graphic>
      </p:graphicFrame>
      <p:graphicFrame>
        <p:nvGraphicFramePr>
          <p:cNvPr id="22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940141474"/>
              </p:ext>
            </p:extLst>
          </p:nvPr>
        </p:nvGraphicFramePr>
        <p:xfrm>
          <a:off x="2139752" y="5314974"/>
          <a:ext cx="171450" cy="319088"/>
        </p:xfrm>
        <a:graphic>
          <a:graphicData uri="http://schemas.openxmlformats.org/presentationml/2006/ole">
            <p:oleObj spid="_x0000_s19760" name="Equation" r:id="rId13" imgW="88707" imgH="164742" progId="">
              <p:embed/>
            </p:oleObj>
          </a:graphicData>
        </a:graphic>
      </p:graphicFrame>
      <p:graphicFrame>
        <p:nvGraphicFramePr>
          <p:cNvPr id="23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766475100"/>
              </p:ext>
            </p:extLst>
          </p:nvPr>
        </p:nvGraphicFramePr>
        <p:xfrm>
          <a:off x="2139752" y="5848374"/>
          <a:ext cx="171450" cy="317500"/>
        </p:xfrm>
        <a:graphic>
          <a:graphicData uri="http://schemas.openxmlformats.org/presentationml/2006/ole">
            <p:oleObj spid="_x0000_s19761" name="Equation" r:id="rId14" imgW="88707" imgH="164742" progId="">
              <p:embed/>
            </p:oleObj>
          </a:graphicData>
        </a:graphic>
      </p:graphicFrame>
      <p:graphicFrame>
        <p:nvGraphicFramePr>
          <p:cNvPr id="24" name="Object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386995767"/>
              </p:ext>
            </p:extLst>
          </p:nvPr>
        </p:nvGraphicFramePr>
        <p:xfrm>
          <a:off x="1758752" y="3028974"/>
          <a:ext cx="954088" cy="512763"/>
        </p:xfrm>
        <a:graphic>
          <a:graphicData uri="http://schemas.openxmlformats.org/presentationml/2006/ole">
            <p:oleObj spid="_x0000_s19762" name="Equation" r:id="rId15" imgW="494870" imgH="266469" progId="">
              <p:embed/>
            </p:oleObj>
          </a:graphicData>
        </a:graphic>
      </p:graphicFrame>
      <p:graphicFrame>
        <p:nvGraphicFramePr>
          <p:cNvPr id="25" name="Object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665778721"/>
              </p:ext>
            </p:extLst>
          </p:nvPr>
        </p:nvGraphicFramePr>
        <p:xfrm>
          <a:off x="603052" y="3049612"/>
          <a:ext cx="979488" cy="512762"/>
        </p:xfrm>
        <a:graphic>
          <a:graphicData uri="http://schemas.openxmlformats.org/presentationml/2006/ole">
            <p:oleObj spid="_x0000_s19763" name="Equation" r:id="rId16" imgW="507780" imgH="266584" progId="">
              <p:embed/>
            </p:oleObj>
          </a:graphicData>
        </a:graphic>
      </p:graphicFrame>
      <p:sp>
        <p:nvSpPr>
          <p:cNvPr id="26" name="Line 19"/>
          <p:cNvSpPr>
            <a:spLocks noChangeShapeType="1"/>
          </p:cNvSpPr>
          <p:nvPr/>
        </p:nvSpPr>
        <p:spPr bwMode="auto">
          <a:xfrm>
            <a:off x="1758752" y="3638574"/>
            <a:ext cx="1066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graphicFrame>
        <p:nvGraphicFramePr>
          <p:cNvPr id="27" name="Object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4224828879"/>
              </p:ext>
            </p:extLst>
          </p:nvPr>
        </p:nvGraphicFramePr>
        <p:xfrm>
          <a:off x="3452391" y="3212976"/>
          <a:ext cx="4071937" cy="730250"/>
        </p:xfrm>
        <a:graphic>
          <a:graphicData uri="http://schemas.openxmlformats.org/presentationml/2006/ole">
            <p:oleObj spid="_x0000_s19764" name="Equation" r:id="rId17" imgW="2197100" imgH="393700" progId="">
              <p:embed/>
            </p:oleObj>
          </a:graphicData>
        </a:graphic>
      </p:graphicFrame>
      <p:graphicFrame>
        <p:nvGraphicFramePr>
          <p:cNvPr id="28" name="Object 2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855110503"/>
              </p:ext>
            </p:extLst>
          </p:nvPr>
        </p:nvGraphicFramePr>
        <p:xfrm>
          <a:off x="3491880" y="4108522"/>
          <a:ext cx="3177604" cy="760638"/>
        </p:xfrm>
        <a:graphic>
          <a:graphicData uri="http://schemas.openxmlformats.org/presentationml/2006/ole">
            <p:oleObj spid="_x0000_s19765" name="Equation" r:id="rId18" imgW="1752600" imgH="419100" progId="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200310511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15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Taylor &amp; Maclaurin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Series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0" name="Rectangle 5"/>
              <p:cNvSpPr txBox="1">
                <a:spLocks noChangeArrowheads="1"/>
              </p:cNvSpPr>
              <p:nvPr/>
            </p:nvSpPr>
            <p:spPr>
              <a:xfrm>
                <a:off x="539552" y="1343878"/>
                <a:ext cx="8136136" cy="5325482"/>
              </a:xfrm>
              <a:prstGeom prst="rect">
                <a:avLst/>
              </a:prstGeom>
            </p:spPr>
            <p:txBody>
              <a:bodyPr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9pPr>
              </a:lstStyle>
              <a:p>
                <a:pPr marL="0" indent="0" algn="just">
                  <a:buNone/>
                </a:pPr>
                <a:r>
                  <a:rPr lang="fr-FR" sz="2000" dirty="0" smtClean="0">
                    <a:solidFill>
                      <a:srgbClr val="3333FF"/>
                    </a:solidFill>
                    <a:latin typeface="Arial" charset="0"/>
                    <a:cs typeface="Arial" charset="0"/>
                  </a:rPr>
                  <a:t>Example: </a:t>
                </a:r>
                <a:r>
                  <a:rPr lang="fr-FR" sz="2000" dirty="0" err="1" smtClean="0">
                    <a:latin typeface="Arial" charset="0"/>
                    <a:cs typeface="Arial" charset="0"/>
                  </a:rPr>
                  <a:t>Find</a:t>
                </a:r>
                <a:r>
                  <a:rPr lang="fr-FR" sz="2000" dirty="0" smtClean="0">
                    <a:latin typeface="Arial" charset="0"/>
                    <a:cs typeface="Arial" charset="0"/>
                  </a:rPr>
                  <a:t> the Maclaurin </a:t>
                </a:r>
                <a:r>
                  <a:rPr lang="fr-FR" sz="2000" dirty="0" err="1" smtClean="0">
                    <a:latin typeface="Arial" charset="0"/>
                    <a:cs typeface="Arial" charset="0"/>
                  </a:rPr>
                  <a:t>Series</a:t>
                </a:r>
                <a:r>
                  <a:rPr lang="fr-FR" sz="2000" dirty="0" smtClean="0">
                    <a:latin typeface="Arial" charset="0"/>
                    <a:cs typeface="Arial" charset="0"/>
                  </a:rPr>
                  <a:t> of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FR" sz="2000" b="0" i="1" smtClean="0">
                            <a:latin typeface="Cambria Math"/>
                            <a:cs typeface="Arial" charset="0"/>
                          </a:rPr>
                        </m:ctrlPr>
                      </m:fPr>
                      <m:num>
                        <m:r>
                          <a:rPr lang="fr-FR" sz="2000" b="0" i="1" smtClean="0">
                            <a:latin typeface="Cambria Math"/>
                            <a:cs typeface="Arial" charset="0"/>
                          </a:rPr>
                          <m:t>1</m:t>
                        </m:r>
                      </m:num>
                      <m:den>
                        <m:r>
                          <a:rPr lang="fr-FR" sz="2000" b="0" i="1" smtClean="0">
                            <a:latin typeface="Cambria Math"/>
                            <a:cs typeface="Arial" charset="0"/>
                          </a:rPr>
                          <m:t>1−</m:t>
                        </m:r>
                        <m:r>
                          <a:rPr lang="fr-FR" sz="2000" b="0" i="1" smtClean="0">
                            <a:latin typeface="Cambria Math"/>
                            <a:cs typeface="Arial" charset="0"/>
                          </a:rPr>
                          <m:t>𝑥</m:t>
                        </m:r>
                      </m:den>
                    </m:f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.</m:t>
                    </m:r>
                  </m:oMath>
                </a14:m>
                <a:endParaRPr lang="en-US" sz="2000" dirty="0">
                  <a:latin typeface="Arial" charset="0"/>
                  <a:cs typeface="Arial" charset="0"/>
                </a:endParaRPr>
              </a:p>
              <a:p>
                <a:pPr marL="0" indent="0" algn="just">
                  <a:buNone/>
                </a:pPr>
                <a:endParaRPr lang="fr-FR" sz="2000" dirty="0" smtClean="0">
                  <a:solidFill>
                    <a:srgbClr val="3333FF"/>
                  </a:solidFill>
                  <a:latin typeface="Arial" charset="0"/>
                  <a:cs typeface="Arial" charset="0"/>
                </a:endParaRPr>
              </a:p>
              <a:p>
                <a:pPr marL="0" indent="0" algn="just">
                  <a:buNone/>
                </a:pPr>
                <a:r>
                  <a:rPr lang="fr-FR" sz="2000" dirty="0" smtClean="0">
                    <a:solidFill>
                      <a:srgbClr val="3333FF"/>
                    </a:solidFill>
                    <a:latin typeface="Arial" charset="0"/>
                    <a:cs typeface="Arial" charset="0"/>
                  </a:rPr>
                  <a:t>Solution: </a:t>
                </a:r>
                <a:endParaRPr lang="fr-FR" sz="2000" dirty="0">
                  <a:latin typeface="Arial" charset="0"/>
                  <a:cs typeface="Arial" charset="0"/>
                </a:endParaRPr>
              </a:p>
            </p:txBody>
          </p:sp>
        </mc:Choice>
        <mc:Fallback>
          <p:sp>
            <p:nvSpPr>
              <p:cNvPr id="10" name="Rectangle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552" y="1343878"/>
                <a:ext cx="8136136" cy="5325482"/>
              </a:xfrm>
              <a:prstGeom prst="rect">
                <a:avLst/>
              </a:prstGeom>
              <a:blipFill rotWithShape="1">
                <a:blip r:embed="rId4"/>
                <a:stretch>
                  <a:fillRect l="-8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" name="Group 1"/>
          <p:cNvGrpSpPr/>
          <p:nvPr/>
        </p:nvGrpSpPr>
        <p:grpSpPr>
          <a:xfrm>
            <a:off x="611560" y="2719412"/>
            <a:ext cx="8424936" cy="3517900"/>
            <a:chOff x="611560" y="2954611"/>
            <a:chExt cx="8424936" cy="3517900"/>
          </a:xfrm>
        </p:grpSpPr>
        <mc:AlternateContent xmlns:mc="http://schemas.openxmlformats.org/markup-compatibility/2006">
          <mc:Choice xmlns:a14="http://schemas.microsoft.com/office/drawing/2010/main" xmlns="" Requires="a14">
            <p:graphicFrame>
              <p:nvGraphicFramePr>
                <p:cNvPr id="30" name="Object 10"/>
                <p:cNvGraphicFramePr>
                  <a:graphicFrameLocks noChangeAspect="1"/>
                </p:cNvGraphicFramePr>
                <p:nvPr>
                  <p:extLst>
                    <p:ext uri="{D42A27DB-BD31-4B8C-83A1-F6EECF244321}">
                      <p14:modId xmlns:p14="http://schemas.microsoft.com/office/powerpoint/2010/main" val="3058530585"/>
                    </p:ext>
                  </p:extLst>
                </p:nvPr>
              </p:nvGraphicFramePr>
              <p:xfrm>
                <a:off x="763960" y="3716611"/>
                <a:ext cx="998538" cy="536575"/>
              </p:xfrm>
              <a:graphic>
                <a:graphicData uri="http://schemas.openxmlformats.org/presentationml/2006/ole">
                  <mc:AlternateContent>
                    <mc:Choice xmlns:v="urn:schemas-microsoft-com:vml" Requires="v">
                      <p:oleObj spid="_x0000_s20762" name="Equation" r:id="rId5" imgW="520560" imgH="279360" progId="Equation.DSMT4">
                        <p:embed/>
                      </p:oleObj>
                    </mc:Choice>
                    <mc:Fallback>
                      <p:oleObj name="Equation" r:id="rId5" imgW="520560" imgH="279360" progId="Equation.DSMT4">
                        <p:embed/>
                        <p:pic>
                          <p:nvPicPr>
                            <p:cNvPr id="0" name=""/>
                            <p:cNvPicPr>
                              <a:picLocks noChangeAspect="1" noChangeArrowheads="1"/>
                            </p:cNvPicPr>
                            <p:nvPr/>
                          </p:nvPicPr>
                          <p:blipFill>
                            <a:blip r:embed="rId6">
                              <a:extLst>
                                <a:ext uri="{28A0092B-C50C-407E-A947-70E740481C1C}">
                                  <a14:useLocalDpi val="0"/>
                                </a:ext>
                              </a:extLst>
                            </a:blip>
                            <a:srcRect/>
                            <a:stretch>
                              <a:fillRect/>
                            </a:stretch>
                          </p:blipFill>
                          <p:spPr bwMode="auto">
                            <a:xfrm>
                              <a:off x="763960" y="3716611"/>
                              <a:ext cx="998538" cy="536575"/>
                            </a:xfrm>
                            <a:prstGeom prst="rect">
                              <a:avLst/>
                            </a:prstGeom>
                            <a:noFill/>
                            <a:ln>
                              <a:noFill/>
                            </a:ln>
                            <a:effectLst/>
                            <a:extLst>
                              <a:ext uri="{909E8E84-426E-40DD-AFC4-6F175D3DCCD1}">
                                <a14:hiddenFill>
                                  <a:solidFill>
                                    <a:srgbClr val="FFFFFF"/>
                                  </a:solidFill>
                                </a14:hiddenFill>
                              </a:ext>
                              <a:ext uri="{91240B29-F687-4F45-9708-019B960494DF}">
                                <a14:hiddenLine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14:hiddenLine>
                              </a:ext>
                              <a:ext uri="{AF507438-7753-43E0-B8FC-AC1667EBCBE1}">
                                <a14:hiddenEffects>
                                  <a:effectLst>
                                    <a:outerShdw dist="35921" dir="2700000" algn="ctr" rotWithShape="0">
                                      <a:srgbClr val="808080"/>
                                    </a:outerShdw>
                                  </a:effectLst>
                                </a14:hiddenEffects>
                              </a:ext>
                            </a:extLst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</mc:Choice>
          <mc:Fallback>
            <p:graphicFrame>
              <p:nvGraphicFramePr>
                <p:cNvPr id="30" name="Object 10"/>
                <p:cNvGraphicFramePr>
                  <a:graphicFrameLocks noChangeAspect="1"/>
                </p:cNvGraphicFramePr>
                <p:nvPr>
                  <p:extLst>
                    <p:ext uri="{D42A27DB-BD31-4B8C-83A1-F6EECF244321}">
                      <p14:modId xmlns:p14="http://schemas.microsoft.com/office/powerpoint/2010/main" xmlns="" val="3058530585"/>
                    </p:ext>
                  </p:extLst>
                </p:nvPr>
              </p:nvGraphicFramePr>
              <p:xfrm>
                <a:off x="763960" y="3716611"/>
                <a:ext cx="998538" cy="536575"/>
              </p:xfrm>
              <a:graphic>
                <a:graphicData uri="http://schemas.openxmlformats.org/presentationml/2006/ole">
                  <p:oleObj spid="_x0000_s20762" name="Equation" r:id="rId7" imgW="520474" imgH="279279" progId="">
                    <p:embed/>
                  </p:oleObj>
                </a:graphicData>
              </a:graphic>
            </p:graphicFrame>
          </mc:Fallback>
        </mc:AlternateContent>
        <mc:AlternateContent xmlns:mc="http://schemas.openxmlformats.org/markup-compatibility/2006">
          <mc:Choice xmlns:a14="http://schemas.microsoft.com/office/drawing/2010/main" xmlns="" Requires="a14">
            <p:graphicFrame>
              <p:nvGraphicFramePr>
                <p:cNvPr id="31" name="Object 11"/>
                <p:cNvGraphicFramePr>
                  <a:graphicFrameLocks noChangeAspect="1"/>
                </p:cNvGraphicFramePr>
                <p:nvPr>
                  <p:extLst>
                    <p:ext uri="{D42A27DB-BD31-4B8C-83A1-F6EECF244321}">
                      <p14:modId xmlns:p14="http://schemas.microsoft.com/office/powerpoint/2010/main" val="3643462081"/>
                    </p:ext>
                  </p:extLst>
                </p:nvPr>
              </p:nvGraphicFramePr>
              <p:xfrm>
                <a:off x="763960" y="4259536"/>
                <a:ext cx="998538" cy="536575"/>
              </p:xfrm>
              <a:graphic>
                <a:graphicData uri="http://schemas.openxmlformats.org/presentationml/2006/ole">
                  <mc:AlternateContent>
                    <mc:Choice xmlns:v="urn:schemas-microsoft-com:vml" Requires="v">
                      <p:oleObj spid="_x0000_s20763" name="Equation" r:id="rId8" imgW="520560" imgH="279360" progId="Equation.DSMT4">
                        <p:embed/>
                      </p:oleObj>
                    </mc:Choice>
                    <mc:Fallback>
                      <p:oleObj name="Equation" r:id="rId8" imgW="520560" imgH="279360" progId="Equation.DSMT4">
                        <p:embed/>
                        <p:pic>
                          <p:nvPicPr>
                            <p:cNvPr id="0" name=""/>
                            <p:cNvPicPr>
                              <a:picLocks noChangeAspect="1" noChangeArrowheads="1"/>
                            </p:cNvPicPr>
                            <p:nvPr/>
                          </p:nvPicPr>
                          <p:blipFill>
                            <a:blip r:embed="rId9">
                              <a:extLst>
                                <a:ext uri="{28A0092B-C50C-407E-A947-70E740481C1C}">
                                  <a14:useLocalDpi val="0"/>
                                </a:ext>
                              </a:extLst>
                            </a:blip>
                            <a:srcRect/>
                            <a:stretch>
                              <a:fillRect/>
                            </a:stretch>
                          </p:blipFill>
                          <p:spPr bwMode="auto">
                            <a:xfrm>
                              <a:off x="763960" y="4259536"/>
                              <a:ext cx="998538" cy="536575"/>
                            </a:xfrm>
                            <a:prstGeom prst="rect">
                              <a:avLst/>
                            </a:prstGeom>
                            <a:noFill/>
                            <a:ln>
                              <a:noFill/>
                            </a:ln>
                            <a:effectLst/>
                            <a:extLst>
                              <a:ext uri="{909E8E84-426E-40DD-AFC4-6F175D3DCCD1}">
                                <a14:hiddenFill>
                                  <a:solidFill>
                                    <a:srgbClr val="FFFFFF"/>
                                  </a:solidFill>
                                </a14:hiddenFill>
                              </a:ext>
                              <a:ext uri="{91240B29-F687-4F45-9708-019B960494DF}">
                                <a14:hiddenLine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14:hiddenLine>
                              </a:ext>
                              <a:ext uri="{AF507438-7753-43E0-B8FC-AC1667EBCBE1}">
                                <a14:hiddenEffects>
                                  <a:effectLst>
                                    <a:outerShdw dist="35921" dir="2700000" algn="ctr" rotWithShape="0">
                                      <a:srgbClr val="808080"/>
                                    </a:outerShdw>
                                  </a:effectLst>
                                </a14:hiddenEffects>
                              </a:ext>
                            </a:extLst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</mc:Choice>
          <mc:Fallback>
            <p:graphicFrame>
              <p:nvGraphicFramePr>
                <p:cNvPr id="31" name="Object 11"/>
                <p:cNvGraphicFramePr>
                  <a:graphicFrameLocks noChangeAspect="1"/>
                </p:cNvGraphicFramePr>
                <p:nvPr>
                  <p:extLst>
                    <p:ext uri="{D42A27DB-BD31-4B8C-83A1-F6EECF244321}">
                      <p14:modId xmlns:p14="http://schemas.microsoft.com/office/powerpoint/2010/main" xmlns="" val="3643462081"/>
                    </p:ext>
                  </p:extLst>
                </p:nvPr>
              </p:nvGraphicFramePr>
              <p:xfrm>
                <a:off x="763960" y="4259536"/>
                <a:ext cx="998538" cy="536575"/>
              </p:xfrm>
              <a:graphic>
                <a:graphicData uri="http://schemas.openxmlformats.org/presentationml/2006/ole">
                  <p:oleObj spid="_x0000_s20763" name="Equation" r:id="rId10" imgW="520474" imgH="279279" progId="">
                    <p:embed/>
                  </p:oleObj>
                </a:graphicData>
              </a:graphic>
            </p:graphicFrame>
          </mc:Fallback>
        </mc:AlternateContent>
        <mc:AlternateContent xmlns:mc="http://schemas.openxmlformats.org/markup-compatibility/2006">
          <mc:Choice xmlns:a14="http://schemas.microsoft.com/office/drawing/2010/main" xmlns="" Requires="a14">
            <p:graphicFrame>
              <p:nvGraphicFramePr>
                <p:cNvPr id="32" name="Object 12"/>
                <p:cNvGraphicFramePr>
                  <a:graphicFrameLocks noChangeAspect="1"/>
                </p:cNvGraphicFramePr>
                <p:nvPr>
                  <p:extLst>
                    <p:ext uri="{D42A27DB-BD31-4B8C-83A1-F6EECF244321}">
                      <p14:modId xmlns:p14="http://schemas.microsoft.com/office/powerpoint/2010/main" val="1183572947"/>
                    </p:ext>
                  </p:extLst>
                </p:nvPr>
              </p:nvGraphicFramePr>
              <p:xfrm>
                <a:off x="687760" y="4792936"/>
                <a:ext cx="1168400" cy="536575"/>
              </p:xfrm>
              <a:graphic>
                <a:graphicData uri="http://schemas.openxmlformats.org/presentationml/2006/ole">
                  <mc:AlternateContent>
                    <mc:Choice xmlns:v="urn:schemas-microsoft-com:vml" Requires="v">
                      <p:oleObj spid="_x0000_s20764" name="Equation" r:id="rId11" imgW="609480" imgH="279360" progId="Equation.DSMT4">
                        <p:embed/>
                      </p:oleObj>
                    </mc:Choice>
                    <mc:Fallback>
                      <p:oleObj name="Equation" r:id="rId11" imgW="609480" imgH="279360" progId="Equation.DSMT4">
                        <p:embed/>
                        <p:pic>
                          <p:nvPicPr>
                            <p:cNvPr id="0" name=""/>
                            <p:cNvPicPr>
                              <a:picLocks noChangeAspect="1" noChangeArrowheads="1"/>
                            </p:cNvPicPr>
                            <p:nvPr/>
                          </p:nvPicPr>
                          <p:blipFill>
                            <a:blip r:embed="rId12">
                              <a:extLst>
                                <a:ext uri="{28A0092B-C50C-407E-A947-70E740481C1C}">
                                  <a14:useLocalDpi val="0"/>
                                </a:ext>
                              </a:extLst>
                            </a:blip>
                            <a:srcRect/>
                            <a:stretch>
                              <a:fillRect/>
                            </a:stretch>
                          </p:blipFill>
                          <p:spPr bwMode="auto">
                            <a:xfrm>
                              <a:off x="687760" y="4792936"/>
                              <a:ext cx="1168400" cy="536575"/>
                            </a:xfrm>
                            <a:prstGeom prst="rect">
                              <a:avLst/>
                            </a:prstGeom>
                            <a:noFill/>
                            <a:ln>
                              <a:noFill/>
                            </a:ln>
                            <a:effectLst/>
                            <a:extLst>
                              <a:ext uri="{909E8E84-426E-40DD-AFC4-6F175D3DCCD1}">
                                <a14:hiddenFill>
                                  <a:solidFill>
                                    <a:srgbClr val="FFFFFF"/>
                                  </a:solidFill>
                                </a14:hiddenFill>
                              </a:ext>
                              <a:ext uri="{91240B29-F687-4F45-9708-019B960494DF}">
                                <a14:hiddenLine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14:hiddenLine>
                              </a:ext>
                              <a:ext uri="{AF507438-7753-43E0-B8FC-AC1667EBCBE1}">
                                <a14:hiddenEffects>
                                  <a:effectLst>
                                    <a:outerShdw dist="35921" dir="2700000" algn="ctr" rotWithShape="0">
                                      <a:srgbClr val="808080"/>
                                    </a:outerShdw>
                                  </a:effectLst>
                                </a14:hiddenEffects>
                              </a:ext>
                            </a:extLst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</mc:Choice>
          <mc:Fallback>
            <p:graphicFrame>
              <p:nvGraphicFramePr>
                <p:cNvPr id="32" name="Object 12"/>
                <p:cNvGraphicFramePr>
                  <a:graphicFrameLocks noChangeAspect="1"/>
                </p:cNvGraphicFramePr>
                <p:nvPr>
                  <p:extLst>
                    <p:ext uri="{D42A27DB-BD31-4B8C-83A1-F6EECF244321}">
                      <p14:modId xmlns:p14="http://schemas.microsoft.com/office/powerpoint/2010/main" xmlns="" val="1183572947"/>
                    </p:ext>
                  </p:extLst>
                </p:nvPr>
              </p:nvGraphicFramePr>
              <p:xfrm>
                <a:off x="687760" y="4792936"/>
                <a:ext cx="1168400" cy="536575"/>
              </p:xfrm>
              <a:graphic>
                <a:graphicData uri="http://schemas.openxmlformats.org/presentationml/2006/ole">
                  <p:oleObj spid="_x0000_s20764" name="Equation" r:id="rId13" imgW="609600" imgH="279400" progId="">
                    <p:embed/>
                  </p:oleObj>
                </a:graphicData>
              </a:graphic>
            </p:graphicFrame>
          </mc:Fallback>
        </mc:AlternateContent>
        <mc:AlternateContent xmlns:mc="http://schemas.openxmlformats.org/markup-compatibility/2006">
          <mc:Choice xmlns:a14="http://schemas.microsoft.com/office/drawing/2010/main" xmlns="" Requires="a14">
            <p:graphicFrame>
              <p:nvGraphicFramePr>
                <p:cNvPr id="33" name="Object 13"/>
                <p:cNvGraphicFramePr>
                  <a:graphicFrameLocks noChangeAspect="1"/>
                </p:cNvGraphicFramePr>
                <p:nvPr>
                  <p:extLst>
                    <p:ext uri="{D42A27DB-BD31-4B8C-83A1-F6EECF244321}">
                      <p14:modId xmlns:p14="http://schemas.microsoft.com/office/powerpoint/2010/main" val="3625271462"/>
                    </p:ext>
                  </p:extLst>
                </p:nvPr>
              </p:nvGraphicFramePr>
              <p:xfrm>
                <a:off x="687760" y="5402536"/>
                <a:ext cx="1168400" cy="536575"/>
              </p:xfrm>
              <a:graphic>
                <a:graphicData uri="http://schemas.openxmlformats.org/presentationml/2006/ole">
                  <mc:AlternateContent>
                    <mc:Choice xmlns:v="urn:schemas-microsoft-com:vml" Requires="v">
                      <p:oleObj spid="_x0000_s20765" name="Equation" r:id="rId14" imgW="609480" imgH="279360" progId="Equation.DSMT4">
                        <p:embed/>
                      </p:oleObj>
                    </mc:Choice>
                    <mc:Fallback>
                      <p:oleObj name="Equation" r:id="rId14" imgW="609480" imgH="279360" progId="Equation.DSMT4">
                        <p:embed/>
                        <p:pic>
                          <p:nvPicPr>
                            <p:cNvPr id="0" name=""/>
                            <p:cNvPicPr>
                              <a:picLocks noChangeAspect="1" noChangeArrowheads="1"/>
                            </p:cNvPicPr>
                            <p:nvPr/>
                          </p:nvPicPr>
                          <p:blipFill>
                            <a:blip r:embed="rId15">
                              <a:extLst>
                                <a:ext uri="{28A0092B-C50C-407E-A947-70E740481C1C}">
                                  <a14:useLocalDpi val="0"/>
                                </a:ext>
                              </a:extLst>
                            </a:blip>
                            <a:srcRect/>
                            <a:stretch>
                              <a:fillRect/>
                            </a:stretch>
                          </p:blipFill>
                          <p:spPr bwMode="auto">
                            <a:xfrm>
                              <a:off x="687760" y="5402536"/>
                              <a:ext cx="1168400" cy="536575"/>
                            </a:xfrm>
                            <a:prstGeom prst="rect">
                              <a:avLst/>
                            </a:prstGeom>
                            <a:noFill/>
                            <a:ln>
                              <a:noFill/>
                            </a:ln>
                            <a:effectLst/>
                            <a:extLst>
                              <a:ext uri="{909E8E84-426E-40DD-AFC4-6F175D3DCCD1}">
                                <a14:hiddenFill>
                                  <a:solidFill>
                                    <a:srgbClr val="FFFFFF"/>
                                  </a:solidFill>
                                </a14:hiddenFill>
                              </a:ext>
                              <a:ext uri="{91240B29-F687-4F45-9708-019B960494DF}">
                                <a14:hiddenLine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14:hiddenLine>
                              </a:ext>
                              <a:ext uri="{AF507438-7753-43E0-B8FC-AC1667EBCBE1}">
                                <a14:hiddenEffects>
                                  <a:effectLst>
                                    <a:outerShdw dist="35921" dir="2700000" algn="ctr" rotWithShape="0">
                                      <a:srgbClr val="808080"/>
                                    </a:outerShdw>
                                  </a:effectLst>
                                </a14:hiddenEffects>
                              </a:ext>
                            </a:extLst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</mc:Choice>
          <mc:Fallback>
            <p:graphicFrame>
              <p:nvGraphicFramePr>
                <p:cNvPr id="33" name="Object 13"/>
                <p:cNvGraphicFramePr>
                  <a:graphicFrameLocks noChangeAspect="1"/>
                </p:cNvGraphicFramePr>
                <p:nvPr>
                  <p:extLst>
                    <p:ext uri="{D42A27DB-BD31-4B8C-83A1-F6EECF244321}">
                      <p14:modId xmlns:p14="http://schemas.microsoft.com/office/powerpoint/2010/main" xmlns="" val="3625271462"/>
                    </p:ext>
                  </p:extLst>
                </p:nvPr>
              </p:nvGraphicFramePr>
              <p:xfrm>
                <a:off x="687760" y="5402536"/>
                <a:ext cx="1168400" cy="536575"/>
              </p:xfrm>
              <a:graphic>
                <a:graphicData uri="http://schemas.openxmlformats.org/presentationml/2006/ole">
                  <p:oleObj spid="_x0000_s20765" name="Equation" r:id="rId16" imgW="609600" imgH="279400" progId="">
                    <p:embed/>
                  </p:oleObj>
                </a:graphicData>
              </a:graphic>
            </p:graphicFrame>
          </mc:Fallback>
        </mc:AlternateContent>
        <mc:AlternateContent xmlns:mc="http://schemas.openxmlformats.org/markup-compatibility/2006">
          <mc:Choice xmlns:a14="http://schemas.microsoft.com/office/drawing/2010/main" xmlns="" Requires="a14">
            <p:graphicFrame>
              <p:nvGraphicFramePr>
                <p:cNvPr id="34" name="Object 14"/>
                <p:cNvGraphicFramePr>
                  <a:graphicFrameLocks noChangeAspect="1"/>
                </p:cNvGraphicFramePr>
                <p:nvPr>
                  <p:extLst>
                    <p:ext uri="{D42A27DB-BD31-4B8C-83A1-F6EECF244321}">
                      <p14:modId xmlns:p14="http://schemas.microsoft.com/office/powerpoint/2010/main" val="1966392608"/>
                    </p:ext>
                  </p:extLst>
                </p:nvPr>
              </p:nvGraphicFramePr>
              <p:xfrm>
                <a:off x="611560" y="5935936"/>
                <a:ext cx="1338263" cy="536575"/>
              </p:xfrm>
              <a:graphic>
                <a:graphicData uri="http://schemas.openxmlformats.org/presentationml/2006/ole">
                  <mc:AlternateContent>
                    <mc:Choice xmlns:v="urn:schemas-microsoft-com:vml" Requires="v">
                      <p:oleObj spid="_x0000_s20766" name="Equation" r:id="rId17" imgW="698400" imgH="279360" progId="Equation.DSMT4">
                        <p:embed/>
                      </p:oleObj>
                    </mc:Choice>
                    <mc:Fallback>
                      <p:oleObj name="Equation" r:id="rId17" imgW="698400" imgH="279360" progId="Equation.DSMT4">
                        <p:embed/>
                        <p:pic>
                          <p:nvPicPr>
                            <p:cNvPr id="0" name=""/>
                            <p:cNvPicPr>
                              <a:picLocks noChangeAspect="1" noChangeArrowheads="1"/>
                            </p:cNvPicPr>
                            <p:nvPr/>
                          </p:nvPicPr>
                          <p:blipFill>
                            <a:blip r:embed="rId18">
                              <a:extLst>
                                <a:ext uri="{28A0092B-C50C-407E-A947-70E740481C1C}">
                                  <a14:useLocalDpi val="0"/>
                                </a:ext>
                              </a:extLst>
                            </a:blip>
                            <a:srcRect/>
                            <a:stretch>
                              <a:fillRect/>
                            </a:stretch>
                          </p:blipFill>
                          <p:spPr bwMode="auto">
                            <a:xfrm>
                              <a:off x="611560" y="5935936"/>
                              <a:ext cx="1338263" cy="536575"/>
                            </a:xfrm>
                            <a:prstGeom prst="rect">
                              <a:avLst/>
                            </a:prstGeom>
                            <a:noFill/>
                            <a:ln>
                              <a:noFill/>
                            </a:ln>
                            <a:effectLst/>
                            <a:extLst>
                              <a:ext uri="{909E8E84-426E-40DD-AFC4-6F175D3DCCD1}">
                                <a14:hiddenFill>
                                  <a:solidFill>
                                    <a:srgbClr val="FFFFFF"/>
                                  </a:solidFill>
                                </a14:hiddenFill>
                              </a:ext>
                              <a:ext uri="{91240B29-F687-4F45-9708-019B960494DF}">
                                <a14:hiddenLine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14:hiddenLine>
                              </a:ext>
                              <a:ext uri="{AF507438-7753-43E0-B8FC-AC1667EBCBE1}">
                                <a14:hiddenEffects>
                                  <a:effectLst>
                                    <a:outerShdw dist="35921" dir="2700000" algn="ctr" rotWithShape="0">
                                      <a:srgbClr val="808080"/>
                                    </a:outerShdw>
                                  </a:effectLst>
                                </a14:hiddenEffects>
                              </a:ext>
                            </a:extLst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</mc:Choice>
          <mc:Fallback>
            <p:graphicFrame>
              <p:nvGraphicFramePr>
                <p:cNvPr id="34" name="Object 14"/>
                <p:cNvGraphicFramePr>
                  <a:graphicFrameLocks noChangeAspect="1"/>
                </p:cNvGraphicFramePr>
                <p:nvPr>
                  <p:extLst>
                    <p:ext uri="{D42A27DB-BD31-4B8C-83A1-F6EECF244321}">
                      <p14:modId xmlns:p14="http://schemas.microsoft.com/office/powerpoint/2010/main" xmlns="" val="1966392608"/>
                    </p:ext>
                  </p:extLst>
                </p:nvPr>
              </p:nvGraphicFramePr>
              <p:xfrm>
                <a:off x="611560" y="5935936"/>
                <a:ext cx="1338263" cy="536575"/>
              </p:xfrm>
              <a:graphic>
                <a:graphicData uri="http://schemas.openxmlformats.org/presentationml/2006/ole">
                  <p:oleObj spid="_x0000_s20766" name="Equation" r:id="rId19" imgW="698500" imgH="279400" progId="">
                    <p:embed/>
                  </p:oleObj>
                </a:graphicData>
              </a:graphic>
            </p:graphicFrame>
          </mc:Fallback>
        </mc:AlternateContent>
        <mc:AlternateContent xmlns:mc="http://schemas.openxmlformats.org/markup-compatibility/2006">
          <mc:Choice xmlns:a14="http://schemas.microsoft.com/office/drawing/2010/main" xmlns="" Requires="a14">
            <p:graphicFrame>
              <p:nvGraphicFramePr>
                <p:cNvPr id="35" name="Object 15"/>
                <p:cNvGraphicFramePr>
                  <a:graphicFrameLocks noChangeAspect="1"/>
                </p:cNvGraphicFramePr>
                <p:nvPr>
                  <p:extLst>
                    <p:ext uri="{D42A27DB-BD31-4B8C-83A1-F6EECF244321}">
                      <p14:modId xmlns:p14="http://schemas.microsoft.com/office/powerpoint/2010/main" val="851746934"/>
                    </p:ext>
                  </p:extLst>
                </p:nvPr>
              </p:nvGraphicFramePr>
              <p:xfrm>
                <a:off x="2287960" y="3792811"/>
                <a:ext cx="171450" cy="317500"/>
              </p:xfrm>
              <a:graphic>
                <a:graphicData uri="http://schemas.openxmlformats.org/presentationml/2006/ole">
                  <mc:AlternateContent>
                    <mc:Choice xmlns:v="urn:schemas-microsoft-com:vml" Requires="v">
                      <p:oleObj spid="_x0000_s20767" name="Equation" r:id="rId20" imgW="88560" imgH="164880" progId="Equation.DSMT4">
                        <p:embed/>
                      </p:oleObj>
                    </mc:Choice>
                    <mc:Fallback>
                      <p:oleObj name="Equation" r:id="rId20" imgW="88560" imgH="164880" progId="Equation.DSMT4">
                        <p:embed/>
                        <p:pic>
                          <p:nvPicPr>
                            <p:cNvPr id="0" name=""/>
                            <p:cNvPicPr>
                              <a:picLocks noChangeAspect="1" noChangeArrowheads="1"/>
                            </p:cNvPicPr>
                            <p:nvPr/>
                          </p:nvPicPr>
                          <p:blipFill>
                            <a:blip r:embed="rId21">
                              <a:extLst>
                                <a:ext uri="{28A0092B-C50C-407E-A947-70E740481C1C}">
                                  <a14:useLocalDpi val="0"/>
                                </a:ext>
                              </a:extLst>
                            </a:blip>
                            <a:srcRect/>
                            <a:stretch>
                              <a:fillRect/>
                            </a:stretch>
                          </p:blipFill>
                          <p:spPr bwMode="auto">
                            <a:xfrm>
                              <a:off x="2287960" y="3792811"/>
                              <a:ext cx="171450" cy="317500"/>
                            </a:xfrm>
                            <a:prstGeom prst="rect">
                              <a:avLst/>
                            </a:prstGeom>
                            <a:noFill/>
                            <a:ln>
                              <a:noFill/>
                            </a:ln>
                            <a:effectLst/>
                            <a:extLst>
                              <a:ext uri="{909E8E84-426E-40DD-AFC4-6F175D3DCCD1}">
                                <a14:hiddenFill>
                                  <a:solidFill>
                                    <a:srgbClr val="FFFFFF"/>
                                  </a:solidFill>
                                </a14:hiddenFill>
                              </a:ext>
                              <a:ext uri="{91240B29-F687-4F45-9708-019B960494DF}">
                                <a14:hiddenLine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14:hiddenLine>
                              </a:ext>
                              <a:ext uri="{AF507438-7753-43E0-B8FC-AC1667EBCBE1}">
                                <a14:hiddenEffects>
                                  <a:effectLst>
                                    <a:outerShdw dist="35921" dir="2700000" algn="ctr" rotWithShape="0">
                                      <a:srgbClr val="808080"/>
                                    </a:outerShdw>
                                  </a:effectLst>
                                </a14:hiddenEffects>
                              </a:ext>
                            </a:extLst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</mc:Choice>
          <mc:Fallback>
            <p:graphicFrame>
              <p:nvGraphicFramePr>
                <p:cNvPr id="35" name="Object 15"/>
                <p:cNvGraphicFramePr>
                  <a:graphicFrameLocks noChangeAspect="1"/>
                </p:cNvGraphicFramePr>
                <p:nvPr>
                  <p:extLst>
                    <p:ext uri="{D42A27DB-BD31-4B8C-83A1-F6EECF244321}">
                      <p14:modId xmlns:p14="http://schemas.microsoft.com/office/powerpoint/2010/main" xmlns="" val="851746934"/>
                    </p:ext>
                  </p:extLst>
                </p:nvPr>
              </p:nvGraphicFramePr>
              <p:xfrm>
                <a:off x="2287960" y="3792811"/>
                <a:ext cx="171450" cy="317500"/>
              </p:xfrm>
              <a:graphic>
                <a:graphicData uri="http://schemas.openxmlformats.org/presentationml/2006/ole">
                  <p:oleObj spid="_x0000_s20767" name="Equation" r:id="rId22" imgW="88707" imgH="164742" progId="">
                    <p:embed/>
                  </p:oleObj>
                </a:graphicData>
              </a:graphic>
            </p:graphicFrame>
          </mc:Fallback>
        </mc:AlternateContent>
        <mc:AlternateContent xmlns:mc="http://schemas.openxmlformats.org/markup-compatibility/2006">
          <mc:Choice xmlns:a14="http://schemas.microsoft.com/office/drawing/2010/main" xmlns="" Requires="a14">
            <p:graphicFrame>
              <p:nvGraphicFramePr>
                <p:cNvPr id="36" name="Object 16"/>
                <p:cNvGraphicFramePr>
                  <a:graphicFrameLocks noChangeAspect="1"/>
                </p:cNvGraphicFramePr>
                <p:nvPr>
                  <p:extLst>
                    <p:ext uri="{D42A27DB-BD31-4B8C-83A1-F6EECF244321}">
                      <p14:modId xmlns:p14="http://schemas.microsoft.com/office/powerpoint/2010/main" val="270654922"/>
                    </p:ext>
                  </p:extLst>
                </p:nvPr>
              </p:nvGraphicFramePr>
              <p:xfrm>
                <a:off x="2287960" y="4335736"/>
                <a:ext cx="171450" cy="317500"/>
              </p:xfrm>
              <a:graphic>
                <a:graphicData uri="http://schemas.openxmlformats.org/presentationml/2006/ole">
                  <mc:AlternateContent>
                    <mc:Choice xmlns:v="urn:schemas-microsoft-com:vml" Requires="v">
                      <p:oleObj spid="_x0000_s20768" name="Equation" r:id="rId23" imgW="88560" imgH="164880" progId="Equation.DSMT4">
                        <p:embed/>
                      </p:oleObj>
                    </mc:Choice>
                    <mc:Fallback>
                      <p:oleObj name="Equation" r:id="rId23" imgW="88560" imgH="164880" progId="Equation.DSMT4">
                        <p:embed/>
                        <p:pic>
                          <p:nvPicPr>
                            <p:cNvPr id="0" name=""/>
                            <p:cNvPicPr>
                              <a:picLocks noChangeAspect="1" noChangeArrowheads="1"/>
                            </p:cNvPicPr>
                            <p:nvPr/>
                          </p:nvPicPr>
                          <p:blipFill>
                            <a:blip r:embed="rId21">
                              <a:extLst>
                                <a:ext uri="{28A0092B-C50C-407E-A947-70E740481C1C}">
                                  <a14:useLocalDpi val="0"/>
                                </a:ext>
                              </a:extLst>
                            </a:blip>
                            <a:srcRect/>
                            <a:stretch>
                              <a:fillRect/>
                            </a:stretch>
                          </p:blipFill>
                          <p:spPr bwMode="auto">
                            <a:xfrm>
                              <a:off x="2287960" y="4335736"/>
                              <a:ext cx="171450" cy="317500"/>
                            </a:xfrm>
                            <a:prstGeom prst="rect">
                              <a:avLst/>
                            </a:prstGeom>
                            <a:noFill/>
                            <a:ln>
                              <a:noFill/>
                            </a:ln>
                            <a:effectLst/>
                            <a:extLst>
                              <a:ext uri="{909E8E84-426E-40DD-AFC4-6F175D3DCCD1}">
                                <a14:hiddenFill>
                                  <a:solidFill>
                                    <a:srgbClr val="FFFFFF"/>
                                  </a:solidFill>
                                </a14:hiddenFill>
                              </a:ext>
                              <a:ext uri="{91240B29-F687-4F45-9708-019B960494DF}">
                                <a14:hiddenLine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14:hiddenLine>
                              </a:ext>
                              <a:ext uri="{AF507438-7753-43E0-B8FC-AC1667EBCBE1}">
                                <a14:hiddenEffects>
                                  <a:effectLst>
                                    <a:outerShdw dist="35921" dir="2700000" algn="ctr" rotWithShape="0">
                                      <a:srgbClr val="808080"/>
                                    </a:outerShdw>
                                  </a:effectLst>
                                </a14:hiddenEffects>
                              </a:ext>
                            </a:extLst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</mc:Choice>
          <mc:Fallback>
            <p:graphicFrame>
              <p:nvGraphicFramePr>
                <p:cNvPr id="36" name="Object 16"/>
                <p:cNvGraphicFramePr>
                  <a:graphicFrameLocks noChangeAspect="1"/>
                </p:cNvGraphicFramePr>
                <p:nvPr>
                  <p:extLst>
                    <p:ext uri="{D42A27DB-BD31-4B8C-83A1-F6EECF244321}">
                      <p14:modId xmlns:p14="http://schemas.microsoft.com/office/powerpoint/2010/main" xmlns="" val="270654922"/>
                    </p:ext>
                  </p:extLst>
                </p:nvPr>
              </p:nvGraphicFramePr>
              <p:xfrm>
                <a:off x="2287960" y="4335736"/>
                <a:ext cx="171450" cy="317500"/>
              </p:xfrm>
              <a:graphic>
                <a:graphicData uri="http://schemas.openxmlformats.org/presentationml/2006/ole">
                  <p:oleObj spid="_x0000_s20768" name="Equation" r:id="rId24" imgW="88707" imgH="164742" progId="">
                    <p:embed/>
                  </p:oleObj>
                </a:graphicData>
              </a:graphic>
            </p:graphicFrame>
          </mc:Fallback>
        </mc:AlternateContent>
        <mc:AlternateContent xmlns:mc="http://schemas.openxmlformats.org/markup-compatibility/2006">
          <mc:Choice xmlns:a14="http://schemas.microsoft.com/office/drawing/2010/main" xmlns="" Requires="a14">
            <p:graphicFrame>
              <p:nvGraphicFramePr>
                <p:cNvPr id="37" name="Object 17"/>
                <p:cNvGraphicFramePr>
                  <a:graphicFrameLocks noChangeAspect="1"/>
                </p:cNvGraphicFramePr>
                <p:nvPr>
                  <p:extLst>
                    <p:ext uri="{D42A27DB-BD31-4B8C-83A1-F6EECF244321}">
                      <p14:modId xmlns:p14="http://schemas.microsoft.com/office/powerpoint/2010/main" val="121361473"/>
                    </p:ext>
                  </p:extLst>
                </p:nvPr>
              </p:nvGraphicFramePr>
              <p:xfrm>
                <a:off x="2211760" y="4792936"/>
                <a:ext cx="246063" cy="317500"/>
              </p:xfrm>
              <a:graphic>
                <a:graphicData uri="http://schemas.openxmlformats.org/presentationml/2006/ole">
                  <mc:AlternateContent>
                    <mc:Choice xmlns:v="urn:schemas-microsoft-com:vml" Requires="v">
                      <p:oleObj spid="_x0000_s20769" name="Equation" r:id="rId25" imgW="126720" imgH="164880" progId="Equation.DSMT4">
                        <p:embed/>
                      </p:oleObj>
                    </mc:Choice>
                    <mc:Fallback>
                      <p:oleObj name="Equation" r:id="rId25" imgW="126720" imgH="164880" progId="Equation.DSMT4">
                        <p:embed/>
                        <p:pic>
                          <p:nvPicPr>
                            <p:cNvPr id="0" name=""/>
                            <p:cNvPicPr>
                              <a:picLocks noChangeAspect="1" noChangeArrowheads="1"/>
                            </p:cNvPicPr>
                            <p:nvPr/>
                          </p:nvPicPr>
                          <p:blipFill>
                            <a:blip r:embed="rId26">
                              <a:extLst>
                                <a:ext uri="{28A0092B-C50C-407E-A947-70E740481C1C}">
                                  <a14:useLocalDpi val="0"/>
                                </a:ext>
                              </a:extLst>
                            </a:blip>
                            <a:srcRect/>
                            <a:stretch>
                              <a:fillRect/>
                            </a:stretch>
                          </p:blipFill>
                          <p:spPr bwMode="auto">
                            <a:xfrm>
                              <a:off x="2211760" y="4792936"/>
                              <a:ext cx="246063" cy="317500"/>
                            </a:xfrm>
                            <a:prstGeom prst="rect">
                              <a:avLst/>
                            </a:prstGeom>
                            <a:noFill/>
                            <a:ln>
                              <a:noFill/>
                            </a:ln>
                            <a:effectLst/>
                            <a:extLst>
                              <a:ext uri="{909E8E84-426E-40DD-AFC4-6F175D3DCCD1}">
                                <a14:hiddenFill>
                                  <a:solidFill>
                                    <a:srgbClr val="FFFFFF"/>
                                  </a:solidFill>
                                </a14:hiddenFill>
                              </a:ext>
                              <a:ext uri="{91240B29-F687-4F45-9708-019B960494DF}">
                                <a14:hiddenLine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14:hiddenLine>
                              </a:ext>
                              <a:ext uri="{AF507438-7753-43E0-B8FC-AC1667EBCBE1}">
                                <a14:hiddenEffects>
                                  <a:effectLst>
                                    <a:outerShdw dist="35921" dir="2700000" algn="ctr" rotWithShape="0">
                                      <a:srgbClr val="808080"/>
                                    </a:outerShdw>
                                  </a:effectLst>
                                </a14:hiddenEffects>
                              </a:ext>
                            </a:extLst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</mc:Choice>
          <mc:Fallback>
            <p:graphicFrame>
              <p:nvGraphicFramePr>
                <p:cNvPr id="37" name="Object 17"/>
                <p:cNvGraphicFramePr>
                  <a:graphicFrameLocks noChangeAspect="1"/>
                </p:cNvGraphicFramePr>
                <p:nvPr>
                  <p:extLst>
                    <p:ext uri="{D42A27DB-BD31-4B8C-83A1-F6EECF244321}">
                      <p14:modId xmlns:p14="http://schemas.microsoft.com/office/powerpoint/2010/main" xmlns="" val="121361473"/>
                    </p:ext>
                  </p:extLst>
                </p:nvPr>
              </p:nvGraphicFramePr>
              <p:xfrm>
                <a:off x="2211760" y="4792936"/>
                <a:ext cx="246063" cy="317500"/>
              </p:xfrm>
              <a:graphic>
                <a:graphicData uri="http://schemas.openxmlformats.org/presentationml/2006/ole">
                  <p:oleObj spid="_x0000_s20769" name="Equation" r:id="rId27" imgW="126780" imgH="164814" progId="">
                    <p:embed/>
                  </p:oleObj>
                </a:graphicData>
              </a:graphic>
            </p:graphicFrame>
          </mc:Fallback>
        </mc:AlternateContent>
        <mc:AlternateContent xmlns:mc="http://schemas.openxmlformats.org/markup-compatibility/2006">
          <mc:Choice xmlns:a14="http://schemas.microsoft.com/office/drawing/2010/main" xmlns="" Requires="a14">
            <p:graphicFrame>
              <p:nvGraphicFramePr>
                <p:cNvPr id="38" name="Object 18"/>
                <p:cNvGraphicFramePr>
                  <a:graphicFrameLocks noChangeAspect="1"/>
                </p:cNvGraphicFramePr>
                <p:nvPr>
                  <p:extLst>
                    <p:ext uri="{D42A27DB-BD31-4B8C-83A1-F6EECF244321}">
                      <p14:modId xmlns:p14="http://schemas.microsoft.com/office/powerpoint/2010/main" val="901673217"/>
                    </p:ext>
                  </p:extLst>
                </p:nvPr>
              </p:nvGraphicFramePr>
              <p:xfrm>
                <a:off x="2059360" y="5478736"/>
                <a:ext cx="735013" cy="342900"/>
              </p:xfrm>
              <a:graphic>
                <a:graphicData uri="http://schemas.openxmlformats.org/presentationml/2006/ole">
                  <mc:AlternateContent>
                    <mc:Choice xmlns:v="urn:schemas-microsoft-com:vml" Requires="v">
                      <p:oleObj spid="_x0000_s20770" name="Equation" r:id="rId28" imgW="380880" imgH="177480" progId="Equation.DSMT4">
                        <p:embed/>
                      </p:oleObj>
                    </mc:Choice>
                    <mc:Fallback>
                      <p:oleObj name="Equation" r:id="rId28" imgW="380880" imgH="177480" progId="Equation.DSMT4">
                        <p:embed/>
                        <p:pic>
                          <p:nvPicPr>
                            <p:cNvPr id="0" name=""/>
                            <p:cNvPicPr>
                              <a:picLocks noChangeAspect="1" noChangeArrowheads="1"/>
                            </p:cNvPicPr>
                            <p:nvPr/>
                          </p:nvPicPr>
                          <p:blipFill>
                            <a:blip r:embed="rId29">
                              <a:extLst>
                                <a:ext uri="{28A0092B-C50C-407E-A947-70E740481C1C}">
                                  <a14:useLocalDpi val="0"/>
                                </a:ext>
                              </a:extLst>
                            </a:blip>
                            <a:srcRect/>
                            <a:stretch>
                              <a:fillRect/>
                            </a:stretch>
                          </p:blipFill>
                          <p:spPr bwMode="auto">
                            <a:xfrm>
                              <a:off x="2059360" y="5478736"/>
                              <a:ext cx="735013" cy="342900"/>
                            </a:xfrm>
                            <a:prstGeom prst="rect">
                              <a:avLst/>
                            </a:prstGeom>
                            <a:noFill/>
                            <a:ln>
                              <a:noFill/>
                            </a:ln>
                            <a:effectLst/>
                            <a:extLst>
                              <a:ext uri="{909E8E84-426E-40DD-AFC4-6F175D3DCCD1}">
                                <a14:hiddenFill>
                                  <a:solidFill>
                                    <a:srgbClr val="FFFFFF"/>
                                  </a:solidFill>
                                </a14:hiddenFill>
                              </a:ext>
                              <a:ext uri="{91240B29-F687-4F45-9708-019B960494DF}">
                                <a14:hiddenLine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14:hiddenLine>
                              </a:ext>
                              <a:ext uri="{AF507438-7753-43E0-B8FC-AC1667EBCBE1}">
                                <a14:hiddenEffects>
                                  <a:effectLst>
                                    <a:outerShdw dist="35921" dir="2700000" algn="ctr" rotWithShape="0">
                                      <a:srgbClr val="808080"/>
                                    </a:outerShdw>
                                  </a:effectLst>
                                </a14:hiddenEffects>
                              </a:ext>
                            </a:extLst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</mc:Choice>
          <mc:Fallback>
            <p:graphicFrame>
              <p:nvGraphicFramePr>
                <p:cNvPr id="38" name="Object 18"/>
                <p:cNvGraphicFramePr>
                  <a:graphicFrameLocks noChangeAspect="1"/>
                </p:cNvGraphicFramePr>
                <p:nvPr>
                  <p:extLst>
                    <p:ext uri="{D42A27DB-BD31-4B8C-83A1-F6EECF244321}">
                      <p14:modId xmlns:p14="http://schemas.microsoft.com/office/powerpoint/2010/main" xmlns="" val="901673217"/>
                    </p:ext>
                  </p:extLst>
                </p:nvPr>
              </p:nvGraphicFramePr>
              <p:xfrm>
                <a:off x="2059360" y="5478736"/>
                <a:ext cx="735013" cy="342900"/>
              </p:xfrm>
              <a:graphic>
                <a:graphicData uri="http://schemas.openxmlformats.org/presentationml/2006/ole">
                  <p:oleObj spid="_x0000_s20770" name="Equation" r:id="rId30" imgW="380670" imgH="177646" progId="">
                    <p:embed/>
                  </p:oleObj>
                </a:graphicData>
              </a:graphic>
            </p:graphicFrame>
          </mc:Fallback>
        </mc:AlternateContent>
        <mc:AlternateContent xmlns:mc="http://schemas.openxmlformats.org/markup-compatibility/2006">
          <mc:Choice xmlns:a14="http://schemas.microsoft.com/office/drawing/2010/main" xmlns="" Requires="a14">
            <p:graphicFrame>
              <p:nvGraphicFramePr>
                <p:cNvPr id="39" name="Object 19"/>
                <p:cNvGraphicFramePr>
                  <a:graphicFrameLocks noChangeAspect="1"/>
                </p:cNvGraphicFramePr>
                <p:nvPr>
                  <p:extLst>
                    <p:ext uri="{D42A27DB-BD31-4B8C-83A1-F6EECF244321}">
                      <p14:modId xmlns:p14="http://schemas.microsoft.com/office/powerpoint/2010/main" val="1229520670"/>
                    </p:ext>
                  </p:extLst>
                </p:nvPr>
              </p:nvGraphicFramePr>
              <p:xfrm>
                <a:off x="1983160" y="6012136"/>
                <a:ext cx="906463" cy="342900"/>
              </p:xfrm>
              <a:graphic>
                <a:graphicData uri="http://schemas.openxmlformats.org/presentationml/2006/ole">
                  <mc:AlternateContent>
                    <mc:Choice xmlns:v="urn:schemas-microsoft-com:vml" Requires="v">
                      <p:oleObj spid="_x0000_s20771" name="Equation" r:id="rId31" imgW="469800" imgH="177480" progId="Equation.DSMT4">
                        <p:embed/>
                      </p:oleObj>
                    </mc:Choice>
                    <mc:Fallback>
                      <p:oleObj name="Equation" r:id="rId31" imgW="469800" imgH="177480" progId="Equation.DSMT4">
                        <p:embed/>
                        <p:pic>
                          <p:nvPicPr>
                            <p:cNvPr id="0" name=""/>
                            <p:cNvPicPr>
                              <a:picLocks noChangeAspect="1" noChangeArrowheads="1"/>
                            </p:cNvPicPr>
                            <p:nvPr/>
                          </p:nvPicPr>
                          <p:blipFill>
                            <a:blip r:embed="rId32">
                              <a:extLst>
                                <a:ext uri="{28A0092B-C50C-407E-A947-70E740481C1C}">
                                  <a14:useLocalDpi val="0"/>
                                </a:ext>
                              </a:extLst>
                            </a:blip>
                            <a:srcRect/>
                            <a:stretch>
                              <a:fillRect/>
                            </a:stretch>
                          </p:blipFill>
                          <p:spPr bwMode="auto">
                            <a:xfrm>
                              <a:off x="1983160" y="6012136"/>
                              <a:ext cx="906463" cy="342900"/>
                            </a:xfrm>
                            <a:prstGeom prst="rect">
                              <a:avLst/>
                            </a:prstGeom>
                            <a:noFill/>
                            <a:ln>
                              <a:noFill/>
                            </a:ln>
                            <a:effectLst/>
                            <a:extLst>
                              <a:ext uri="{909E8E84-426E-40DD-AFC4-6F175D3DCCD1}">
                                <a14:hiddenFill>
                                  <a:solidFill>
                                    <a:srgbClr val="FFFFFF"/>
                                  </a:solidFill>
                                </a14:hiddenFill>
                              </a:ext>
                              <a:ext uri="{91240B29-F687-4F45-9708-019B960494DF}">
                                <a14:hiddenLine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14:hiddenLine>
                              </a:ext>
                              <a:ext uri="{AF507438-7753-43E0-B8FC-AC1667EBCBE1}">
                                <a14:hiddenEffects>
                                  <a:effectLst>
                                    <a:outerShdw dist="35921" dir="2700000" algn="ctr" rotWithShape="0">
                                      <a:srgbClr val="808080"/>
                                    </a:outerShdw>
                                  </a:effectLst>
                                </a14:hiddenEffects>
                              </a:ext>
                            </a:extLst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</mc:Choice>
          <mc:Fallback>
            <p:graphicFrame>
              <p:nvGraphicFramePr>
                <p:cNvPr id="39" name="Object 19"/>
                <p:cNvGraphicFramePr>
                  <a:graphicFrameLocks noChangeAspect="1"/>
                </p:cNvGraphicFramePr>
                <p:nvPr>
                  <p:extLst>
                    <p:ext uri="{D42A27DB-BD31-4B8C-83A1-F6EECF244321}">
                      <p14:modId xmlns:p14="http://schemas.microsoft.com/office/powerpoint/2010/main" xmlns="" val="1229520670"/>
                    </p:ext>
                  </p:extLst>
                </p:nvPr>
              </p:nvGraphicFramePr>
              <p:xfrm>
                <a:off x="1983160" y="6012136"/>
                <a:ext cx="906463" cy="342900"/>
              </p:xfrm>
              <a:graphic>
                <a:graphicData uri="http://schemas.openxmlformats.org/presentationml/2006/ole">
                  <p:oleObj spid="_x0000_s20771" name="Equation" r:id="rId33" imgW="469696" imgH="177723" progId="">
                    <p:embed/>
                  </p:oleObj>
                </a:graphicData>
              </a:graphic>
            </p:graphicFrame>
          </mc:Fallback>
        </mc:AlternateContent>
        <mc:AlternateContent xmlns:mc="http://schemas.openxmlformats.org/markup-compatibility/2006">
          <mc:Choice xmlns:a14="http://schemas.microsoft.com/office/drawing/2010/main" xmlns="" Requires="a14">
            <p:graphicFrame>
              <p:nvGraphicFramePr>
                <p:cNvPr id="40" name="Object 20"/>
                <p:cNvGraphicFramePr>
                  <a:graphicFrameLocks noChangeAspect="1"/>
                </p:cNvGraphicFramePr>
                <p:nvPr>
                  <p:extLst>
                    <p:ext uri="{D42A27DB-BD31-4B8C-83A1-F6EECF244321}">
                      <p14:modId xmlns:p14="http://schemas.microsoft.com/office/powerpoint/2010/main" val="4104129480"/>
                    </p:ext>
                  </p:extLst>
                </p:nvPr>
              </p:nvGraphicFramePr>
              <p:xfrm>
                <a:off x="1906960" y="2954611"/>
                <a:ext cx="954088" cy="512762"/>
              </p:xfrm>
              <a:graphic>
                <a:graphicData uri="http://schemas.openxmlformats.org/presentationml/2006/ole">
                  <mc:AlternateContent>
                    <mc:Choice xmlns:v="urn:schemas-microsoft-com:vml" Requires="v">
                      <p:oleObj spid="_x0000_s20772" name="Equation" r:id="rId34" imgW="495000" imgH="266400" progId="Equation.DSMT4">
                        <p:embed/>
                      </p:oleObj>
                    </mc:Choice>
                    <mc:Fallback>
                      <p:oleObj name="Equation" r:id="rId34" imgW="495000" imgH="266400" progId="Equation.DSMT4">
                        <p:embed/>
                        <p:pic>
                          <p:nvPicPr>
                            <p:cNvPr id="0" name=""/>
                            <p:cNvPicPr>
                              <a:picLocks noChangeAspect="1" noChangeArrowheads="1"/>
                            </p:cNvPicPr>
                            <p:nvPr/>
                          </p:nvPicPr>
                          <p:blipFill>
                            <a:blip r:embed="rId35">
                              <a:extLst>
                                <a:ext uri="{28A0092B-C50C-407E-A947-70E740481C1C}">
                                  <a14:useLocalDpi val="0"/>
                                </a:ext>
                              </a:extLst>
                            </a:blip>
                            <a:srcRect/>
                            <a:stretch>
                              <a:fillRect/>
                            </a:stretch>
                          </p:blipFill>
                          <p:spPr bwMode="auto">
                            <a:xfrm>
                              <a:off x="1906960" y="2954611"/>
                              <a:ext cx="954088" cy="512762"/>
                            </a:xfrm>
                            <a:prstGeom prst="rect">
                              <a:avLst/>
                            </a:prstGeom>
                            <a:noFill/>
                            <a:ln>
                              <a:noFill/>
                            </a:ln>
                            <a:effectLst/>
                            <a:extLst>
                              <a:ext uri="{909E8E84-426E-40DD-AFC4-6F175D3DCCD1}">
                                <a14:hiddenFill>
                                  <a:solidFill>
                                    <a:srgbClr val="FFFFFF"/>
                                  </a:solidFill>
                                </a14:hiddenFill>
                              </a:ext>
                              <a:ext uri="{91240B29-F687-4F45-9708-019B960494DF}">
                                <a14:hiddenLine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14:hiddenLine>
                              </a:ext>
                              <a:ext uri="{AF507438-7753-43E0-B8FC-AC1667EBCBE1}">
                                <a14:hiddenEffects>
                                  <a:effectLst>
                                    <a:outerShdw dist="35921" dir="2700000" algn="ctr" rotWithShape="0">
                                      <a:srgbClr val="808080"/>
                                    </a:outerShdw>
                                  </a:effectLst>
                                </a14:hiddenEffects>
                              </a:ext>
                            </a:extLst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</mc:Choice>
          <mc:Fallback>
            <p:graphicFrame>
              <p:nvGraphicFramePr>
                <p:cNvPr id="40" name="Object 20"/>
                <p:cNvGraphicFramePr>
                  <a:graphicFrameLocks noChangeAspect="1"/>
                </p:cNvGraphicFramePr>
                <p:nvPr>
                  <p:extLst>
                    <p:ext uri="{D42A27DB-BD31-4B8C-83A1-F6EECF244321}">
                      <p14:modId xmlns:p14="http://schemas.microsoft.com/office/powerpoint/2010/main" xmlns="" val="4104129480"/>
                    </p:ext>
                  </p:extLst>
                </p:nvPr>
              </p:nvGraphicFramePr>
              <p:xfrm>
                <a:off x="1906960" y="2954611"/>
                <a:ext cx="954088" cy="512762"/>
              </p:xfrm>
              <a:graphic>
                <a:graphicData uri="http://schemas.openxmlformats.org/presentationml/2006/ole">
                  <p:oleObj spid="_x0000_s20772" name="Equation" r:id="rId36" imgW="494870" imgH="266469" progId="">
                    <p:embed/>
                  </p:oleObj>
                </a:graphicData>
              </a:graphic>
            </p:graphicFrame>
          </mc:Fallback>
        </mc:AlternateContent>
        <mc:AlternateContent xmlns:mc="http://schemas.openxmlformats.org/markup-compatibility/2006">
          <mc:Choice xmlns:a14="http://schemas.microsoft.com/office/drawing/2010/main" xmlns="" Requires="a14">
            <p:graphicFrame>
              <p:nvGraphicFramePr>
                <p:cNvPr id="41" name="Object 21"/>
                <p:cNvGraphicFramePr>
                  <a:graphicFrameLocks noChangeAspect="1"/>
                </p:cNvGraphicFramePr>
                <p:nvPr>
                  <p:extLst>
                    <p:ext uri="{D42A27DB-BD31-4B8C-83A1-F6EECF244321}">
                      <p14:modId xmlns:p14="http://schemas.microsoft.com/office/powerpoint/2010/main" val="3718398245"/>
                    </p:ext>
                  </p:extLst>
                </p:nvPr>
              </p:nvGraphicFramePr>
              <p:xfrm>
                <a:off x="751260" y="2975248"/>
                <a:ext cx="979488" cy="512763"/>
              </p:xfrm>
              <a:graphic>
                <a:graphicData uri="http://schemas.openxmlformats.org/presentationml/2006/ole">
                  <mc:AlternateContent>
                    <mc:Choice xmlns:v="urn:schemas-microsoft-com:vml" Requires="v">
                      <p:oleObj spid="_x0000_s20773" name="Equation" r:id="rId37" imgW="507960" imgH="266400" progId="Equation.DSMT4">
                        <p:embed/>
                      </p:oleObj>
                    </mc:Choice>
                    <mc:Fallback>
                      <p:oleObj name="Equation" r:id="rId37" imgW="507960" imgH="266400" progId="Equation.DSMT4">
                        <p:embed/>
                        <p:pic>
                          <p:nvPicPr>
                            <p:cNvPr id="0" name=""/>
                            <p:cNvPicPr>
                              <a:picLocks noChangeAspect="1" noChangeArrowheads="1"/>
                            </p:cNvPicPr>
                            <p:nvPr/>
                          </p:nvPicPr>
                          <p:blipFill>
                            <a:blip r:embed="rId38">
                              <a:extLst>
                                <a:ext uri="{28A0092B-C50C-407E-A947-70E740481C1C}">
                                  <a14:useLocalDpi val="0"/>
                                </a:ext>
                              </a:extLst>
                            </a:blip>
                            <a:srcRect/>
                            <a:stretch>
                              <a:fillRect/>
                            </a:stretch>
                          </p:blipFill>
                          <p:spPr bwMode="auto">
                            <a:xfrm>
                              <a:off x="751260" y="2975248"/>
                              <a:ext cx="979488" cy="512763"/>
                            </a:xfrm>
                            <a:prstGeom prst="rect">
                              <a:avLst/>
                            </a:prstGeom>
                            <a:noFill/>
                            <a:ln>
                              <a:noFill/>
                            </a:ln>
                            <a:effectLst/>
                            <a:extLst>
                              <a:ext uri="{909E8E84-426E-40DD-AFC4-6F175D3DCCD1}">
                                <a14:hiddenFill>
                                  <a:solidFill>
                                    <a:srgbClr val="FFFFFF"/>
                                  </a:solidFill>
                                </a14:hiddenFill>
                              </a:ext>
                              <a:ext uri="{91240B29-F687-4F45-9708-019B960494DF}">
                                <a14:hiddenLine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14:hiddenLine>
                              </a:ext>
                              <a:ext uri="{AF507438-7753-43E0-B8FC-AC1667EBCBE1}">
                                <a14:hiddenEffects>
                                  <a:effectLst>
                                    <a:outerShdw dist="35921" dir="2700000" algn="ctr" rotWithShape="0">
                                      <a:srgbClr val="808080"/>
                                    </a:outerShdw>
                                  </a:effectLst>
                                </a14:hiddenEffects>
                              </a:ext>
                            </a:extLst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</mc:Choice>
          <mc:Fallback>
            <p:graphicFrame>
              <p:nvGraphicFramePr>
                <p:cNvPr id="41" name="Object 21"/>
                <p:cNvGraphicFramePr>
                  <a:graphicFrameLocks noChangeAspect="1"/>
                </p:cNvGraphicFramePr>
                <p:nvPr>
                  <p:extLst>
                    <p:ext uri="{D42A27DB-BD31-4B8C-83A1-F6EECF244321}">
                      <p14:modId xmlns:p14="http://schemas.microsoft.com/office/powerpoint/2010/main" xmlns="" val="3718398245"/>
                    </p:ext>
                  </p:extLst>
                </p:nvPr>
              </p:nvGraphicFramePr>
              <p:xfrm>
                <a:off x="751260" y="2975248"/>
                <a:ext cx="979488" cy="512763"/>
              </p:xfrm>
              <a:graphic>
                <a:graphicData uri="http://schemas.openxmlformats.org/presentationml/2006/ole">
                  <p:oleObj spid="_x0000_s20773" name="Equation" r:id="rId39" imgW="507780" imgH="266584" progId="">
                    <p:embed/>
                  </p:oleObj>
                </a:graphicData>
              </a:graphic>
            </p:graphicFrame>
          </mc:Fallback>
        </mc:AlternateContent>
        <p:sp>
          <p:nvSpPr>
            <p:cNvPr id="42" name="Line 22"/>
            <p:cNvSpPr>
              <a:spLocks noChangeShapeType="1"/>
            </p:cNvSpPr>
            <p:nvPr/>
          </p:nvSpPr>
          <p:spPr bwMode="auto">
            <a:xfrm>
              <a:off x="687760" y="3564211"/>
              <a:ext cx="10668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3" name="Line 23"/>
            <p:cNvSpPr>
              <a:spLocks noChangeShapeType="1"/>
            </p:cNvSpPr>
            <p:nvPr/>
          </p:nvSpPr>
          <p:spPr bwMode="auto">
            <a:xfrm>
              <a:off x="1906960" y="3564211"/>
              <a:ext cx="10668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mc:AlternateContent xmlns:mc="http://schemas.openxmlformats.org/markup-compatibility/2006">
          <mc:Choice xmlns:a14="http://schemas.microsoft.com/office/drawing/2010/main" xmlns="" Requires="a14">
            <p:graphicFrame>
              <p:nvGraphicFramePr>
                <p:cNvPr id="44" name="Object 24"/>
                <p:cNvGraphicFramePr>
                  <a:graphicFrameLocks noChangeAspect="1"/>
                </p:cNvGraphicFramePr>
                <p:nvPr>
                  <p:extLst>
                    <p:ext uri="{D42A27DB-BD31-4B8C-83A1-F6EECF244321}">
                      <p14:modId xmlns:p14="http://schemas.microsoft.com/office/powerpoint/2010/main" val="675885802"/>
                    </p:ext>
                  </p:extLst>
                </p:nvPr>
              </p:nvGraphicFramePr>
              <p:xfrm>
                <a:off x="3486523" y="2996952"/>
                <a:ext cx="4356100" cy="730250"/>
              </p:xfrm>
              <a:graphic>
                <a:graphicData uri="http://schemas.openxmlformats.org/presentationml/2006/ole">
                  <mc:AlternateContent>
                    <mc:Choice xmlns:v="urn:schemas-microsoft-com:vml" Requires="v">
                      <p:oleObj spid="_x0000_s20774" name="Equation" r:id="rId40" imgW="2349360" imgH="393480" progId="Equation.DSMT4">
                        <p:embed/>
                      </p:oleObj>
                    </mc:Choice>
                    <mc:Fallback>
                      <p:oleObj name="Equation" r:id="rId40" imgW="2349360" imgH="393480" progId="Equation.DSMT4">
                        <p:embed/>
                        <p:pic>
                          <p:nvPicPr>
                            <p:cNvPr id="0" name=""/>
                            <p:cNvPicPr>
                              <a:picLocks noChangeAspect="1" noChangeArrowheads="1"/>
                            </p:cNvPicPr>
                            <p:nvPr/>
                          </p:nvPicPr>
                          <p:blipFill>
                            <a:blip r:embed="rId41">
                              <a:extLst>
                                <a:ext uri="{28A0092B-C50C-407E-A947-70E740481C1C}">
                                  <a14:useLocalDpi val="0"/>
                                </a:ext>
                              </a:extLst>
                            </a:blip>
                            <a:srcRect/>
                            <a:stretch>
                              <a:fillRect/>
                            </a:stretch>
                          </p:blipFill>
                          <p:spPr bwMode="auto">
                            <a:xfrm>
                              <a:off x="3486523" y="2996952"/>
                              <a:ext cx="4356100" cy="730250"/>
                            </a:xfrm>
                            <a:prstGeom prst="rect">
                              <a:avLst/>
                            </a:prstGeom>
                            <a:noFill/>
                            <a:ln>
                              <a:noFill/>
                            </a:ln>
                            <a:effectLst/>
                            <a:extLst>
                              <a:ext uri="{909E8E84-426E-40DD-AFC4-6F175D3DCCD1}">
                                <a14:hiddenFill>
                                  <a:solidFill>
                                    <a:srgbClr val="FFFFFF"/>
                                  </a:solidFill>
                                </a14:hiddenFill>
                              </a:ext>
                              <a:ext uri="{91240B29-F687-4F45-9708-019B960494DF}">
                                <a14:hiddenLine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14:hiddenLine>
                              </a:ext>
                              <a:ext uri="{AF507438-7753-43E0-B8FC-AC1667EBCBE1}">
                                <a14:hiddenEffects>
                                  <a:effectLst>
                                    <a:outerShdw dist="35921" dir="2700000" algn="ctr" rotWithShape="0">
                                      <a:srgbClr val="808080"/>
                                    </a:outerShdw>
                                  </a:effectLst>
                                </a14:hiddenEffects>
                              </a:ext>
                            </a:extLst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</mc:Choice>
          <mc:Fallback>
            <p:graphicFrame>
              <p:nvGraphicFramePr>
                <p:cNvPr id="44" name="Object 24"/>
                <p:cNvGraphicFramePr>
                  <a:graphicFrameLocks noChangeAspect="1"/>
                </p:cNvGraphicFramePr>
                <p:nvPr>
                  <p:extLst>
                    <p:ext uri="{D42A27DB-BD31-4B8C-83A1-F6EECF244321}">
                      <p14:modId xmlns:p14="http://schemas.microsoft.com/office/powerpoint/2010/main" xmlns="" val="675885802"/>
                    </p:ext>
                  </p:extLst>
                </p:nvPr>
              </p:nvGraphicFramePr>
              <p:xfrm>
                <a:off x="3486523" y="2996952"/>
                <a:ext cx="4356100" cy="730250"/>
              </p:xfrm>
              <a:graphic>
                <a:graphicData uri="http://schemas.openxmlformats.org/presentationml/2006/ole">
                  <p:oleObj spid="_x0000_s20774" name="Equation" r:id="rId42" imgW="2349500" imgH="393700" progId="">
                    <p:embed/>
                  </p:oleObj>
                </a:graphicData>
              </a:graphic>
            </p:graphicFrame>
          </mc:Fallback>
        </mc:AlternateContent>
        <mc:AlternateContent xmlns:mc="http://schemas.openxmlformats.org/markup-compatibility/2006">
          <mc:Choice xmlns:a14="http://schemas.microsoft.com/office/drawing/2010/main" xmlns="" Requires="a14">
            <p:graphicFrame>
              <p:nvGraphicFramePr>
                <p:cNvPr id="45" name="Object 25"/>
                <p:cNvGraphicFramePr>
                  <a:graphicFrameLocks noChangeAspect="1"/>
                </p:cNvGraphicFramePr>
                <p:nvPr>
                  <p:extLst>
                    <p:ext uri="{D42A27DB-BD31-4B8C-83A1-F6EECF244321}">
                      <p14:modId xmlns:p14="http://schemas.microsoft.com/office/powerpoint/2010/main" val="859536435"/>
                    </p:ext>
                  </p:extLst>
                </p:nvPr>
              </p:nvGraphicFramePr>
              <p:xfrm>
                <a:off x="3491880" y="3922886"/>
                <a:ext cx="3414713" cy="730250"/>
              </p:xfrm>
              <a:graphic>
                <a:graphicData uri="http://schemas.openxmlformats.org/presentationml/2006/ole">
                  <mc:AlternateContent>
                    <mc:Choice xmlns:v="urn:schemas-microsoft-com:vml" Requires="v">
                      <p:oleObj spid="_x0000_s20775" name="Equation" r:id="rId43" imgW="1841400" imgH="393480" progId="Equation.DSMT4">
                        <p:embed/>
                      </p:oleObj>
                    </mc:Choice>
                    <mc:Fallback>
                      <p:oleObj name="Equation" r:id="rId43" imgW="1841400" imgH="393480" progId="Equation.DSMT4">
                        <p:embed/>
                        <p:pic>
                          <p:nvPicPr>
                            <p:cNvPr id="0" name=""/>
                            <p:cNvPicPr>
                              <a:picLocks noChangeAspect="1" noChangeArrowheads="1"/>
                            </p:cNvPicPr>
                            <p:nvPr/>
                          </p:nvPicPr>
                          <p:blipFill>
                            <a:blip r:embed="rId44">
                              <a:extLst>
                                <a:ext uri="{28A0092B-C50C-407E-A947-70E740481C1C}">
                                  <a14:useLocalDpi val="0"/>
                                </a:ext>
                              </a:extLst>
                            </a:blip>
                            <a:srcRect/>
                            <a:stretch>
                              <a:fillRect/>
                            </a:stretch>
                          </p:blipFill>
                          <p:spPr bwMode="auto">
                            <a:xfrm>
                              <a:off x="3491880" y="3922886"/>
                              <a:ext cx="3414713" cy="730250"/>
                            </a:xfrm>
                            <a:prstGeom prst="rect">
                              <a:avLst/>
                            </a:prstGeom>
                            <a:noFill/>
                            <a:ln>
                              <a:noFill/>
                            </a:ln>
                            <a:effectLst/>
                            <a:extLst>
                              <a:ext uri="{909E8E84-426E-40DD-AFC4-6F175D3DCCD1}">
                                <a14:hiddenFill>
                                  <a:solidFill>
                                    <a:srgbClr val="FFFFFF"/>
                                  </a:solidFill>
                                </a14:hiddenFill>
                              </a:ext>
                              <a:ext uri="{91240B29-F687-4F45-9708-019B960494DF}">
                                <a14:hiddenLine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14:hiddenLine>
                              </a:ext>
                              <a:ext uri="{AF507438-7753-43E0-B8FC-AC1667EBCBE1}">
                                <a14:hiddenEffects>
                                  <a:effectLst>
                                    <a:outerShdw dist="35921" dir="2700000" algn="ctr" rotWithShape="0">
                                      <a:srgbClr val="808080"/>
                                    </a:outerShdw>
                                  </a:effectLst>
                                </a14:hiddenEffects>
                              </a:ext>
                            </a:extLst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</mc:Choice>
          <mc:Fallback>
            <p:graphicFrame>
              <p:nvGraphicFramePr>
                <p:cNvPr id="45" name="Object 25"/>
                <p:cNvGraphicFramePr>
                  <a:graphicFrameLocks noChangeAspect="1"/>
                </p:cNvGraphicFramePr>
                <p:nvPr>
                  <p:extLst>
                    <p:ext uri="{D42A27DB-BD31-4B8C-83A1-F6EECF244321}">
                      <p14:modId xmlns:p14="http://schemas.microsoft.com/office/powerpoint/2010/main" xmlns="" val="859536435"/>
                    </p:ext>
                  </p:extLst>
                </p:nvPr>
              </p:nvGraphicFramePr>
              <p:xfrm>
                <a:off x="3491880" y="3922886"/>
                <a:ext cx="3414713" cy="730250"/>
              </p:xfrm>
              <a:graphic>
                <a:graphicData uri="http://schemas.openxmlformats.org/presentationml/2006/ole">
                  <p:oleObj spid="_x0000_s20775" name="Equation" r:id="rId45" imgW="1841500" imgH="393700" progId="">
                    <p:embed/>
                  </p:oleObj>
                </a:graphicData>
              </a:graphic>
            </p:graphicFrame>
          </mc:Fallback>
        </mc:AlternateContent>
        <mc:AlternateContent xmlns:mc="http://schemas.openxmlformats.org/markup-compatibility/2006">
          <mc:Choice xmlns:a14="http://schemas.microsoft.com/office/drawing/2010/main" xmlns="" Requires="a14">
            <p:sp>
              <p:nvSpPr>
                <p:cNvPr id="46" name="Text Box 26"/>
                <p:cNvSpPr txBox="1">
                  <a:spLocks noChangeArrowheads="1"/>
                </p:cNvSpPr>
                <p:nvPr/>
              </p:nvSpPr>
              <p:spPr bwMode="auto">
                <a:xfrm>
                  <a:off x="3376464" y="4829090"/>
                  <a:ext cx="5660032" cy="707886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square">
                  <a:spAutoFit/>
                </a:bodyPr>
                <a:lstStyle/>
                <a:p>
                  <a:r>
                    <a:rPr lang="en-US" sz="2000" dirty="0" smtClean="0">
                      <a:solidFill>
                        <a:srgbClr val="C00000"/>
                      </a:solidFill>
                    </a:rPr>
                    <a:t>This is a geometric series with </a:t>
                  </a:r>
                  <a14:m>
                    <m:oMath xmlns:m="http://schemas.openxmlformats.org/officeDocument/2006/math">
                      <m:r>
                        <a:rPr lang="en-US" sz="2000" i="1" dirty="0" smtClean="0">
                          <a:solidFill>
                            <a:srgbClr val="C00000"/>
                          </a:solidFill>
                          <a:latin typeface="Cambria Math"/>
                        </a:rPr>
                        <m:t>𝑎</m:t>
                      </m:r>
                      <m:r>
                        <a:rPr lang="en-US" sz="2000" i="1" dirty="0" smtClean="0">
                          <a:solidFill>
                            <a:srgbClr val="C00000"/>
                          </a:solidFill>
                          <a:latin typeface="Cambria Math"/>
                        </a:rPr>
                        <m:t> = 1 </m:t>
                      </m:r>
                    </m:oMath>
                  </a14:m>
                  <a:r>
                    <a:rPr lang="en-US" sz="2000" dirty="0">
                      <a:solidFill>
                        <a:srgbClr val="C00000"/>
                      </a:solidFill>
                    </a:rPr>
                    <a:t>and </a:t>
                  </a:r>
                  <a14:m>
                    <m:oMath xmlns:m="http://schemas.openxmlformats.org/officeDocument/2006/math">
                      <m:r>
                        <a:rPr lang="en-US" sz="2000" i="1" dirty="0" smtClean="0">
                          <a:solidFill>
                            <a:srgbClr val="C00000"/>
                          </a:solidFill>
                          <a:latin typeface="Cambria Math"/>
                        </a:rPr>
                        <m:t>𝑟</m:t>
                      </m:r>
                      <m:r>
                        <a:rPr lang="en-US" sz="2000" i="1" dirty="0" smtClean="0">
                          <a:solidFill>
                            <a:srgbClr val="C00000"/>
                          </a:solidFill>
                          <a:latin typeface="Cambria Math"/>
                        </a:rPr>
                        <m:t> = </m:t>
                      </m:r>
                      <m:r>
                        <a:rPr lang="en-US" sz="2000" i="1" dirty="0" smtClean="0">
                          <a:solidFill>
                            <a:srgbClr val="C00000"/>
                          </a:solidFill>
                          <a:latin typeface="Cambria Math"/>
                        </a:rPr>
                        <m:t>𝑥</m:t>
                      </m:r>
                      <m:r>
                        <a:rPr lang="en-US" sz="2000" i="1" dirty="0">
                          <a:solidFill>
                            <a:srgbClr val="C00000"/>
                          </a:solidFill>
                          <a:latin typeface="Cambria Math"/>
                        </a:rPr>
                        <m:t>.</m:t>
                      </m:r>
                    </m:oMath>
                  </a14:m>
                  <a:endParaRPr lang="en-US" sz="2000" dirty="0">
                    <a:solidFill>
                      <a:srgbClr val="C00000"/>
                    </a:solidFill>
                  </a:endParaRPr>
                </a:p>
              </p:txBody>
            </p:sp>
          </mc:Choice>
          <mc:Fallback>
            <p:sp>
              <p:nvSpPr>
                <p:cNvPr id="46" name="Text Box 2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376464" y="4829090"/>
                  <a:ext cx="5660032" cy="707886"/>
                </a:xfrm>
                <a:prstGeom prst="rect">
                  <a:avLst/>
                </a:prstGeom>
                <a:blipFill rotWithShape="1">
                  <a:blip r:embed="rId46"/>
                  <a:stretch>
                    <a:fillRect l="-1185" t="-3448" b="-15517"/>
                  </a:stretch>
                </a:blipFill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xmlns="" val="183681626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15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Taylor &amp; Maclaurin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Series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27" name="Text Box 2"/>
          <p:cNvSpPr txBox="1">
            <a:spLocks noChangeArrowheads="1"/>
          </p:cNvSpPr>
          <p:nvPr/>
        </p:nvSpPr>
        <p:spPr bwMode="auto">
          <a:xfrm>
            <a:off x="539552" y="1476067"/>
            <a:ext cx="8077200" cy="44012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dirty="0">
                <a:solidFill>
                  <a:srgbClr val="0000CC"/>
                </a:solidFill>
              </a:rPr>
              <a:t>Example</a:t>
            </a:r>
            <a:r>
              <a:rPr lang="en-US" sz="2000" dirty="0" smtClean="0"/>
              <a:t>: Find </a:t>
            </a:r>
            <a:r>
              <a:rPr lang="en-US" sz="2000" dirty="0"/>
              <a:t>the </a:t>
            </a:r>
            <a:r>
              <a:rPr lang="en-US" sz="2000" dirty="0" err="1"/>
              <a:t>Maclaurin</a:t>
            </a:r>
            <a:r>
              <a:rPr lang="en-US" sz="2000" dirty="0"/>
              <a:t> polynomial for f(x) = cos</a:t>
            </a:r>
            <a:r>
              <a:rPr lang="en-US" sz="2000" baseline="30000" dirty="0"/>
              <a:t>2 </a:t>
            </a:r>
            <a:r>
              <a:rPr lang="en-US" sz="2000" dirty="0" smtClean="0"/>
              <a:t>x. </a:t>
            </a:r>
          </a:p>
          <a:p>
            <a:pPr>
              <a:spcBef>
                <a:spcPct val="50000"/>
              </a:spcBef>
            </a:pPr>
            <a:endParaRPr lang="en-US" sz="2000" dirty="0" smtClean="0">
              <a:solidFill>
                <a:srgbClr val="0000CC"/>
              </a:solidFill>
              <a:sym typeface="Symbol" pitchFamily="18" charset="2"/>
            </a:endParaRPr>
          </a:p>
          <a:p>
            <a:pPr>
              <a:spcBef>
                <a:spcPct val="50000"/>
              </a:spcBef>
            </a:pPr>
            <a:r>
              <a:rPr lang="en-US" sz="2000" dirty="0" smtClean="0">
                <a:solidFill>
                  <a:srgbClr val="0000CC"/>
                </a:solidFill>
                <a:sym typeface="Symbol" pitchFamily="18" charset="2"/>
              </a:rPr>
              <a:t>Solution:   Since</a:t>
            </a:r>
            <a:endParaRPr lang="en-US" sz="2000" dirty="0">
              <a:sym typeface="Symbol" pitchFamily="18" charset="2"/>
            </a:endParaRPr>
          </a:p>
          <a:p>
            <a:pPr>
              <a:spcBef>
                <a:spcPct val="50000"/>
              </a:spcBef>
            </a:pPr>
            <a:r>
              <a:rPr lang="en-US" sz="2000" dirty="0">
                <a:sym typeface="Symbol" pitchFamily="18" charset="2"/>
              </a:rPr>
              <a:t>Write the </a:t>
            </a:r>
            <a:r>
              <a:rPr lang="en-US" sz="2000" dirty="0" err="1">
                <a:sym typeface="Symbol" pitchFamily="18" charset="2"/>
              </a:rPr>
              <a:t>Maclaurin</a:t>
            </a:r>
            <a:r>
              <a:rPr lang="en-US" sz="2000" dirty="0">
                <a:sym typeface="Symbol" pitchFamily="18" charset="2"/>
              </a:rPr>
              <a:t> </a:t>
            </a:r>
            <a:r>
              <a:rPr lang="en-US" sz="2000" dirty="0" smtClean="0">
                <a:sym typeface="Symbol" pitchFamily="18" charset="2"/>
              </a:rPr>
              <a:t>series </a:t>
            </a:r>
            <a:r>
              <a:rPr lang="en-US" sz="2000" dirty="0">
                <a:sym typeface="Symbol" pitchFamily="18" charset="2"/>
              </a:rPr>
              <a:t>for </a:t>
            </a:r>
            <a:r>
              <a:rPr lang="en-US" sz="2000" dirty="0" err="1">
                <a:sym typeface="Symbol" pitchFamily="18" charset="2"/>
              </a:rPr>
              <a:t>cos</a:t>
            </a:r>
            <a:r>
              <a:rPr lang="en-US" sz="2000" dirty="0">
                <a:sym typeface="Symbol" pitchFamily="18" charset="2"/>
              </a:rPr>
              <a:t> x and replace x by 2x, and then simplify</a:t>
            </a:r>
            <a:r>
              <a:rPr lang="en-US" sz="2000" dirty="0" smtClean="0">
                <a:sym typeface="Symbol" pitchFamily="18" charset="2"/>
              </a:rPr>
              <a:t>. The </a:t>
            </a:r>
            <a:r>
              <a:rPr lang="en-US" sz="2000" dirty="0" err="1" smtClean="0">
                <a:sym typeface="Symbol" pitchFamily="18" charset="2"/>
              </a:rPr>
              <a:t>Maclaurin</a:t>
            </a:r>
            <a:r>
              <a:rPr lang="en-US" sz="2000" dirty="0" smtClean="0">
                <a:sym typeface="Symbol" pitchFamily="18" charset="2"/>
              </a:rPr>
              <a:t> series of </a:t>
            </a:r>
            <a:r>
              <a:rPr lang="en-US" sz="2000" dirty="0" err="1" smtClean="0">
                <a:sym typeface="Symbol" pitchFamily="18" charset="2"/>
              </a:rPr>
              <a:t>cos</a:t>
            </a:r>
            <a:r>
              <a:rPr lang="en-US" sz="2000" dirty="0" smtClean="0">
                <a:sym typeface="Symbol" pitchFamily="18" charset="2"/>
              </a:rPr>
              <a:t> x is </a:t>
            </a:r>
          </a:p>
          <a:p>
            <a:pPr>
              <a:spcBef>
                <a:spcPct val="50000"/>
              </a:spcBef>
            </a:pPr>
            <a:endParaRPr lang="en-US" sz="2000" dirty="0">
              <a:sym typeface="Symbol" pitchFamily="18" charset="2"/>
            </a:endParaRPr>
          </a:p>
          <a:p>
            <a:pPr>
              <a:spcBef>
                <a:spcPct val="50000"/>
              </a:spcBef>
            </a:pPr>
            <a:endParaRPr lang="en-US" sz="2000" dirty="0" smtClean="0">
              <a:solidFill>
                <a:srgbClr val="800000"/>
              </a:solidFill>
            </a:endParaRPr>
          </a:p>
          <a:p>
            <a:pPr>
              <a:spcBef>
                <a:spcPct val="50000"/>
              </a:spcBef>
            </a:pPr>
            <a:endParaRPr lang="en-US" sz="2000" dirty="0">
              <a:solidFill>
                <a:srgbClr val="800000"/>
              </a:solidFill>
            </a:endParaRPr>
          </a:p>
          <a:p>
            <a:pPr>
              <a:spcBef>
                <a:spcPct val="50000"/>
              </a:spcBef>
            </a:pPr>
            <a:endParaRPr lang="en-US" sz="2000" dirty="0" smtClean="0">
              <a:solidFill>
                <a:srgbClr val="800000"/>
              </a:solidFill>
            </a:endParaRPr>
          </a:p>
          <a:p>
            <a:pPr>
              <a:spcBef>
                <a:spcPct val="50000"/>
              </a:spcBef>
            </a:pPr>
            <a:endParaRPr lang="en-US" sz="2000" dirty="0">
              <a:solidFill>
                <a:srgbClr val="800000"/>
              </a:solidFill>
            </a:endParaRPr>
          </a:p>
        </p:txBody>
      </p:sp>
      <p:graphicFrame>
        <p:nvGraphicFramePr>
          <p:cNvPr id="28" name="Object 23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xmlns="" val="2388848231"/>
              </p:ext>
            </p:extLst>
          </p:nvPr>
        </p:nvGraphicFramePr>
        <p:xfrm>
          <a:off x="3059832" y="4850716"/>
          <a:ext cx="2520280" cy="882540"/>
        </p:xfrm>
        <a:graphic>
          <a:graphicData uri="http://schemas.openxmlformats.org/presentationml/2006/ole">
            <p:oleObj spid="_x0000_s23612" name="Equation" r:id="rId7" imgW="1701800" imgH="520700" progId="">
              <p:embed/>
            </p:oleObj>
          </a:graphicData>
        </a:graphic>
      </p:graphicFrame>
      <p:graphicFrame>
        <p:nvGraphicFramePr>
          <p:cNvPr id="3" name="Object 2"/>
          <p:cNvGraphicFramePr>
            <a:graphicFrameLocks noChangeAspect="1"/>
          </p:cNvGraphicFramePr>
          <p:nvPr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xmlns="" val="800720464"/>
              </p:ext>
            </p:extLst>
          </p:nvPr>
        </p:nvGraphicFramePr>
        <p:xfrm>
          <a:off x="2704008" y="2204864"/>
          <a:ext cx="2732088" cy="771525"/>
        </p:xfrm>
        <a:graphic>
          <a:graphicData uri="http://schemas.openxmlformats.org/presentationml/2006/ole">
            <p:oleObj spid="_x0000_s23613" name="Equation" r:id="rId8" imgW="1562100" imgH="444500" progId="">
              <p:embed/>
            </p:oleObj>
          </a:graphicData>
        </a:graphic>
      </p:graphicFrame>
      <p:graphicFrame>
        <p:nvGraphicFramePr>
          <p:cNvPr id="4" name="Object 3"/>
          <p:cNvGraphicFramePr>
            <a:graphicFrameLocks noChangeAspect="1"/>
          </p:cNvGraphicFramePr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xmlns="" val="4285497114"/>
              </p:ext>
            </p:extLst>
          </p:nvPr>
        </p:nvGraphicFramePr>
        <p:xfrm>
          <a:off x="827584" y="4943288"/>
          <a:ext cx="2232322" cy="630394"/>
        </p:xfrm>
        <a:graphic>
          <a:graphicData uri="http://schemas.openxmlformats.org/presentationml/2006/ole">
            <p:oleObj spid="_x0000_s23614" name="Equation" r:id="rId9" imgW="1562100" imgH="444500" progId="">
              <p:embed/>
            </p:oleObj>
          </a:graphicData>
        </a:graphic>
      </p:graphicFrame>
      <p:graphicFrame>
        <p:nvGraphicFramePr>
          <p:cNvPr id="19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486343676"/>
              </p:ext>
            </p:extLst>
          </p:nvPr>
        </p:nvGraphicFramePr>
        <p:xfrm>
          <a:off x="899592" y="3693045"/>
          <a:ext cx="4559238" cy="720080"/>
        </p:xfrm>
        <a:graphic>
          <a:graphicData uri="http://schemas.openxmlformats.org/presentationml/2006/ole">
            <p:oleObj spid="_x0000_s23615" name="Equation" r:id="rId10" imgW="2311400" imgH="419100" progId="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2338592017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15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Convergence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0" name="Rectangle 5"/>
          <p:cNvSpPr txBox="1">
            <a:spLocks noChangeArrowheads="1"/>
          </p:cNvSpPr>
          <p:nvPr/>
        </p:nvSpPr>
        <p:spPr>
          <a:xfrm>
            <a:off x="539552" y="1343878"/>
            <a:ext cx="8136136" cy="3348442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algn="just" eaLnBrk="1" hangingPunct="1"/>
            <a:r>
              <a:rPr lang="en-US" sz="2000" dirty="0" smtClean="0"/>
              <a:t>Taylor </a:t>
            </a:r>
            <a:r>
              <a:rPr lang="en-US" sz="2000" dirty="0"/>
              <a:t>series</a:t>
            </a:r>
            <a:r>
              <a:rPr lang="en-US" sz="2000" i="1" dirty="0"/>
              <a:t> </a:t>
            </a:r>
            <a:r>
              <a:rPr lang="en-US" sz="2000" dirty="0"/>
              <a:t>work very well for polynomials; the exponential function </a:t>
            </a:r>
            <a:r>
              <a:rPr lang="en-US" sz="2000" i="1" dirty="0"/>
              <a:t>e</a:t>
            </a:r>
            <a:r>
              <a:rPr lang="en-US" sz="2000" i="1" baseline="30000" dirty="0"/>
              <a:t>x</a:t>
            </a:r>
            <a:r>
              <a:rPr lang="en-US" sz="2000" dirty="0"/>
              <a:t> and the sine and cosine functions. (They are all examples of entire functions –i.e., </a:t>
            </a:r>
            <a:r>
              <a:rPr lang="en-US" sz="2000" i="1" dirty="0"/>
              <a:t>f</a:t>
            </a:r>
            <a:r>
              <a:rPr lang="en-US" sz="2000" dirty="0"/>
              <a:t>(</a:t>
            </a:r>
            <a:r>
              <a:rPr lang="en-US" sz="2000" i="1" dirty="0"/>
              <a:t>x</a:t>
            </a:r>
            <a:r>
              <a:rPr lang="en-US" sz="2000" dirty="0"/>
              <a:t>) equals its Taylor series everywhere). </a:t>
            </a:r>
          </a:p>
          <a:p>
            <a:pPr algn="just" eaLnBrk="1" hangingPunct="1"/>
            <a:r>
              <a:rPr lang="en-US" sz="2000" dirty="0" smtClean="0"/>
              <a:t>Taylor </a:t>
            </a:r>
            <a:r>
              <a:rPr lang="en-US" sz="2000" dirty="0"/>
              <a:t>series do not always work well. For example, for the logarithm function, the Taylor series do not converge if </a:t>
            </a:r>
            <a:r>
              <a:rPr lang="en-US" sz="2000" i="1" dirty="0"/>
              <a:t>x</a:t>
            </a:r>
            <a:r>
              <a:rPr lang="en-US" sz="2000" dirty="0"/>
              <a:t> is far from </a:t>
            </a:r>
            <a:r>
              <a:rPr lang="en-US" sz="2000" i="1" dirty="0"/>
              <a:t>x</a:t>
            </a:r>
            <a:r>
              <a:rPr lang="en-US" sz="2000" baseline="-25000" dirty="0"/>
              <a:t>0</a:t>
            </a:r>
            <a:r>
              <a:rPr lang="en-US" sz="2000" dirty="0"/>
              <a:t>. </a:t>
            </a:r>
            <a:r>
              <a:rPr lang="en-US" sz="2000" dirty="0" smtClean="0"/>
              <a:t> For example: </a:t>
            </a:r>
            <a:r>
              <a:rPr lang="en-US" sz="2000" dirty="0"/>
              <a:t>Log approximation around 0:</a:t>
            </a:r>
          </a:p>
          <a:p>
            <a:pPr marL="0" indent="0" algn="just">
              <a:buNone/>
            </a:pPr>
            <a:endParaRPr lang="fr-FR" sz="2000" dirty="0" smtClean="0">
              <a:solidFill>
                <a:srgbClr val="3333FF"/>
              </a:solidFill>
              <a:latin typeface="Arial" charset="0"/>
              <a:cs typeface="Arial" charset="0"/>
            </a:endParaRPr>
          </a:p>
        </p:txBody>
      </p:sp>
      <p:pic>
        <p:nvPicPr>
          <p:cNvPr id="18" name="Picture 9" descr="File:LogTay.svg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40632" y="3584023"/>
            <a:ext cx="4315544" cy="31057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784737972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15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Convergence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0" name="Rectangle 5"/>
              <p:cNvSpPr txBox="1">
                <a:spLocks noChangeArrowheads="1"/>
              </p:cNvSpPr>
              <p:nvPr/>
            </p:nvSpPr>
            <p:spPr>
              <a:xfrm>
                <a:off x="539552" y="1343878"/>
                <a:ext cx="8280920" cy="3348442"/>
              </a:xfrm>
              <a:prstGeom prst="rect">
                <a:avLst/>
              </a:prstGeom>
            </p:spPr>
            <p:txBody>
              <a:bodyPr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9pPr>
              </a:lstStyle>
              <a:p>
                <a:pPr marL="0" indent="0" algn="just">
                  <a:buNone/>
                </a:pPr>
                <a:r>
                  <a:rPr lang="fr-FR" sz="2000" dirty="0" smtClean="0">
                    <a:solidFill>
                      <a:srgbClr val="3333FF"/>
                    </a:solidFill>
                    <a:latin typeface="Arial" charset="0"/>
                    <a:cs typeface="Arial" charset="0"/>
                  </a:rPr>
                  <a:t>Theorem: </a:t>
                </a:r>
                <a:r>
                  <a:rPr lang="fr-FR" sz="2000" dirty="0" smtClean="0">
                    <a:latin typeface="Arial" charset="0"/>
                    <a:cs typeface="Arial" charset="0"/>
                  </a:rPr>
                  <a:t>For </a:t>
                </a:r>
                <a:r>
                  <a:rPr lang="fr-FR" sz="2000" dirty="0" err="1" smtClean="0">
                    <a:latin typeface="Arial" charset="0"/>
                    <a:cs typeface="Arial" charset="0"/>
                  </a:rPr>
                  <a:t>any</a:t>
                </a:r>
                <a:r>
                  <a:rPr lang="fr-FR" sz="2000" dirty="0" smtClean="0">
                    <a:latin typeface="Arial" charset="0"/>
                    <a:cs typeface="Arial" charset="0"/>
                  </a:rPr>
                  <a:t> Taylor </a:t>
                </a:r>
                <a:r>
                  <a:rPr lang="fr-FR" sz="2000" dirty="0" err="1" smtClean="0">
                    <a:latin typeface="Arial" charset="0"/>
                    <a:cs typeface="Arial" charset="0"/>
                  </a:rPr>
                  <a:t>series</a:t>
                </a:r>
                <a:r>
                  <a:rPr lang="fr-FR" sz="2000" dirty="0">
                    <a:latin typeface="Arial" charset="0"/>
                    <a:cs typeface="Arial" charset="0"/>
                  </a:rPr>
                  <a:t/>
                </a:r>
                <a:r>
                  <a:rPr lang="fr-FR" sz="2000" dirty="0" smtClean="0">
                    <a:latin typeface="Arial" charset="0"/>
                    <a:cs typeface="Arial" charset="0"/>
                  </a:rPr>
                  <a:t>in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𝑥</m:t>
                    </m:r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,</m:t>
                    </m:r>
                  </m:oMath>
                </a14:m>
                <a:r>
                  <a:rPr lang="fr-FR" sz="2000" dirty="0" smtClean="0">
                    <a:solidFill>
                      <a:srgbClr val="3333FF"/>
                    </a:solidFill>
                    <a:latin typeface="Arial" charset="0"/>
                    <a:cs typeface="Arial" charset="0"/>
                  </a:rPr>
                  <a:t/>
                </a:r>
                <a:r>
                  <a:rPr lang="fr-FR" sz="2000" dirty="0" err="1" smtClean="0">
                    <a:latin typeface="Arial" charset="0"/>
                    <a:cs typeface="Arial" charset="0"/>
                  </a:rPr>
                  <a:t>exactly</a:t>
                </a:r>
                <a:r>
                  <a:rPr lang="fr-FR" sz="2000" dirty="0" smtClean="0">
                    <a:latin typeface="Arial" charset="0"/>
                    <a:cs typeface="Arial" charset="0"/>
                  </a:rPr>
                  <a:t> one of the </a:t>
                </a:r>
                <a:r>
                  <a:rPr lang="fr-FR" sz="2000" dirty="0" err="1" smtClean="0">
                    <a:latin typeface="Arial" charset="0"/>
                    <a:cs typeface="Arial" charset="0"/>
                  </a:rPr>
                  <a:t>following</a:t>
                </a:r>
                <a:r>
                  <a:rPr lang="fr-FR" sz="2000" dirty="0" smtClean="0">
                    <a:latin typeface="Arial" charset="0"/>
                    <a:cs typeface="Arial" charset="0"/>
                  </a:rPr>
                  <a:t/>
                </a:r>
                <a:r>
                  <a:rPr lang="fr-FR" sz="2000" dirty="0" err="1" smtClean="0">
                    <a:latin typeface="Arial" charset="0"/>
                    <a:cs typeface="Arial" charset="0"/>
                  </a:rPr>
                  <a:t>is</a:t>
                </a:r>
                <a:r>
                  <a:rPr lang="fr-FR" sz="2000" dirty="0" smtClean="0">
                    <a:latin typeface="Arial" charset="0"/>
                    <a:cs typeface="Arial" charset="0"/>
                  </a:rPr>
                  <a:t/>
                </a:r>
                <a:r>
                  <a:rPr lang="fr-FR" sz="2000" dirty="0" err="1" smtClean="0">
                    <a:latin typeface="Arial" charset="0"/>
                    <a:cs typeface="Arial" charset="0"/>
                  </a:rPr>
                  <a:t>true</a:t>
                </a:r>
                <a:r>
                  <a:rPr lang="fr-FR" sz="2000" dirty="0" smtClean="0">
                    <a:latin typeface="Arial" charset="0"/>
                    <a:cs typeface="Arial" charset="0"/>
                  </a:rPr>
                  <a:t>:</a:t>
                </a:r>
              </a:p>
              <a:p>
                <a:pPr marL="0" indent="0" algn="just">
                  <a:buNone/>
                </a:pPr>
                <a:endParaRPr lang="fr-FR" sz="2000" dirty="0">
                  <a:solidFill>
                    <a:srgbClr val="3333FF"/>
                  </a:solidFill>
                  <a:latin typeface="Arial" charset="0"/>
                  <a:cs typeface="Arial" charset="0"/>
                </a:endParaRPr>
              </a:p>
              <a:p>
                <a:pPr algn="just"/>
                <a:r>
                  <a:rPr lang="fr-FR" sz="2000" dirty="0" smtClean="0">
                    <a:latin typeface="Arial" charset="0"/>
                    <a:cs typeface="Arial" charset="0"/>
                  </a:rPr>
                  <a:t>The </a:t>
                </a:r>
                <a:r>
                  <a:rPr lang="fr-FR" sz="2000" dirty="0" err="1" smtClean="0">
                    <a:latin typeface="Arial" charset="0"/>
                    <a:cs typeface="Arial" charset="0"/>
                  </a:rPr>
                  <a:t>series</a:t>
                </a:r>
                <a:r>
                  <a:rPr lang="fr-FR" sz="2000" dirty="0" smtClean="0">
                    <a:latin typeface="Arial" charset="0"/>
                    <a:cs typeface="Arial" charset="0"/>
                  </a:rPr>
                  <a:t> converges </a:t>
                </a:r>
                <a:r>
                  <a:rPr lang="fr-FR" sz="2000" dirty="0" err="1" smtClean="0">
                    <a:latin typeface="Arial" charset="0"/>
                    <a:cs typeface="Arial" charset="0"/>
                  </a:rPr>
                  <a:t>only</a:t>
                </a:r>
                <a:r>
                  <a:rPr lang="fr-FR" sz="2000" dirty="0" smtClean="0">
                    <a:latin typeface="Arial" charset="0"/>
                    <a:cs typeface="Arial" charset="0"/>
                  </a:rPr>
                  <a:t> for </a:t>
                </a:r>
                <a14:m>
                  <m:oMath xmlns:m="http://schemas.openxmlformats.org/officeDocument/2006/math">
                    <m:r>
                      <a:rPr lang="fr-FR" sz="2000" i="1" dirty="0" smtClean="0">
                        <a:latin typeface="Cambria Math"/>
                        <a:cs typeface="Arial" charset="0"/>
                      </a:rPr>
                      <m:t>𝑥</m:t>
                    </m:r>
                    <m:r>
                      <a:rPr lang="fr-FR" sz="2000" i="1" dirty="0" smtClean="0">
                        <a:latin typeface="Cambria Math"/>
                        <a:cs typeface="Arial" charset="0"/>
                      </a:rPr>
                      <m:t>=</m:t>
                    </m:r>
                    <m:sSub>
                      <m:sSubPr>
                        <m:ctrlPr>
                          <a:rPr lang="fr-FR" sz="2000" i="1" dirty="0" smtClean="0">
                            <a:latin typeface="Cambria Math"/>
                            <a:cs typeface="Arial" charset="0"/>
                          </a:rPr>
                        </m:ctrlPr>
                      </m:sSubPr>
                      <m:e>
                        <m:r>
                          <a:rPr lang="fr-FR" sz="2000" i="1" dirty="0" smtClean="0">
                            <a:latin typeface="Cambria Math"/>
                            <a:cs typeface="Arial" charset="0"/>
                          </a:rPr>
                          <m:t>𝑥</m:t>
                        </m:r>
                      </m:e>
                      <m:sub>
                        <m:r>
                          <a:rPr lang="fr-FR" sz="2000" i="1" dirty="0" smtClean="0">
                            <a:latin typeface="Cambria Math"/>
                            <a:cs typeface="Arial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fr-FR" sz="2000" dirty="0" smtClean="0">
                    <a:latin typeface="Arial" charset="0"/>
                    <a:cs typeface="Arial" charset="0"/>
                  </a:rPr>
                  <a:t>.</a:t>
                </a:r>
              </a:p>
              <a:p>
                <a:pPr algn="just"/>
                <a:endParaRPr lang="fr-FR" sz="2000" dirty="0" smtClean="0">
                  <a:latin typeface="Arial" charset="0"/>
                  <a:cs typeface="Arial" charset="0"/>
                </a:endParaRPr>
              </a:p>
              <a:p>
                <a:pPr algn="just"/>
                <a:r>
                  <a:rPr lang="fr-FR" sz="2000" dirty="0" smtClean="0">
                    <a:latin typeface="Arial" charset="0"/>
                    <a:cs typeface="Arial" charset="0"/>
                  </a:rPr>
                  <a:t>The </a:t>
                </a:r>
                <a:r>
                  <a:rPr lang="fr-FR" sz="2000" dirty="0" err="1" smtClean="0">
                    <a:latin typeface="Arial" charset="0"/>
                    <a:cs typeface="Arial" charset="0"/>
                  </a:rPr>
                  <a:t>series</a:t>
                </a:r>
                <a:r>
                  <a:rPr lang="fr-FR" sz="2000" dirty="0" smtClean="0">
                    <a:latin typeface="Arial" charset="0"/>
                    <a:cs typeface="Arial" charset="0"/>
                  </a:rPr>
                  <a:t> converges </a:t>
                </a:r>
                <a:r>
                  <a:rPr lang="fr-FR" sz="2000" dirty="0" err="1" smtClean="0">
                    <a:latin typeface="Arial" charset="0"/>
                    <a:cs typeface="Arial" charset="0"/>
                  </a:rPr>
                  <a:t>absolutely</a:t>
                </a:r>
                <a:r>
                  <a:rPr lang="fr-FR" sz="2000" dirty="0" smtClean="0">
                    <a:latin typeface="Arial" charset="0"/>
                    <a:cs typeface="Arial" charset="0"/>
                  </a:rPr>
                  <a:t> (and </a:t>
                </a:r>
                <a:r>
                  <a:rPr lang="fr-FR" sz="2000" dirty="0" err="1" smtClean="0">
                    <a:latin typeface="Arial" charset="0"/>
                    <a:cs typeface="Arial" charset="0"/>
                  </a:rPr>
                  <a:t>hence</a:t>
                </a:r>
                <a:r>
                  <a:rPr lang="fr-FR" sz="2000" dirty="0" smtClean="0">
                    <a:latin typeface="Arial" charset="0"/>
                    <a:cs typeface="Arial" charset="0"/>
                  </a:rPr>
                  <a:t> converges for all real values of </a:t>
                </a:r>
                <a14:m>
                  <m:oMath xmlns:m="http://schemas.openxmlformats.org/officeDocument/2006/math">
                    <m:r>
                      <a:rPr lang="fr-FR" sz="2000" i="1" dirty="0" smtClean="0">
                        <a:latin typeface="Cambria Math"/>
                        <a:cs typeface="Arial" charset="0"/>
                      </a:rPr>
                      <m:t>𝑥</m:t>
                    </m:r>
                  </m:oMath>
                </a14:m>
                <a:r>
                  <a:rPr lang="fr-FR" sz="2000" dirty="0" smtClean="0">
                    <a:latin typeface="Arial" charset="0"/>
                    <a:cs typeface="Arial" charset="0"/>
                  </a:rPr>
                  <a:t>. </a:t>
                </a:r>
              </a:p>
              <a:p>
                <a:pPr algn="just"/>
                <a:endParaRPr lang="fr-FR" sz="2000" dirty="0" smtClean="0">
                  <a:latin typeface="Arial" charset="0"/>
                  <a:cs typeface="Arial" charset="0"/>
                </a:endParaRPr>
              </a:p>
              <a:p>
                <a:pPr algn="just"/>
                <a:r>
                  <a:rPr lang="fr-FR" sz="2000" dirty="0" smtClean="0">
                    <a:latin typeface="Arial" charset="0"/>
                    <a:cs typeface="Arial" charset="0"/>
                  </a:rPr>
                  <a:t>The </a:t>
                </a:r>
                <a:r>
                  <a:rPr lang="fr-FR" sz="2000" dirty="0" err="1" smtClean="0">
                    <a:latin typeface="Arial" charset="0"/>
                    <a:cs typeface="Arial" charset="0"/>
                  </a:rPr>
                  <a:t>series</a:t>
                </a:r>
                <a:r>
                  <a:rPr lang="fr-FR" sz="2000" dirty="0" smtClean="0">
                    <a:latin typeface="Arial" charset="0"/>
                    <a:cs typeface="Arial" charset="0"/>
                  </a:rPr>
                  <a:t> converges </a:t>
                </a:r>
                <a:r>
                  <a:rPr lang="fr-FR" sz="2000" dirty="0" err="1" smtClean="0">
                    <a:latin typeface="Arial" charset="0"/>
                    <a:cs typeface="Arial" charset="0"/>
                  </a:rPr>
                  <a:t>absolutely</a:t>
                </a:r>
                <a:r>
                  <a:rPr lang="fr-FR" sz="2000" dirty="0" smtClean="0">
                    <a:latin typeface="Arial" charset="0"/>
                    <a:cs typeface="Arial" charset="0"/>
                  </a:rPr>
                  <a:t> (and </a:t>
                </a:r>
                <a:r>
                  <a:rPr lang="fr-FR" sz="2000" dirty="0" err="1" smtClean="0">
                    <a:latin typeface="Arial" charset="0"/>
                    <a:cs typeface="Arial" charset="0"/>
                  </a:rPr>
                  <a:t>hence</a:t>
                </a:r>
                <a:r>
                  <a:rPr lang="fr-FR" sz="2000" dirty="0" smtClean="0">
                    <a:latin typeface="Arial" charset="0"/>
                    <a:cs typeface="Arial" charset="0"/>
                  </a:rPr>
                  <a:t> converges for all x in </a:t>
                </a:r>
                <a:r>
                  <a:rPr lang="fr-FR" sz="2000" dirty="0" err="1" smtClean="0">
                    <a:latin typeface="Arial" charset="0"/>
                    <a:cs typeface="Arial" charset="0"/>
                  </a:rPr>
                  <a:t>some</a:t>
                </a:r>
                <a:r>
                  <a:rPr lang="fr-FR" sz="2000" dirty="0" smtClean="0">
                    <a:latin typeface="Arial" charset="0"/>
                    <a:cs typeface="Arial" charset="0"/>
                  </a:rPr>
                  <a:t/>
                </a:r>
                <a:r>
                  <a:rPr lang="fr-FR" sz="2000" dirty="0" err="1" smtClean="0">
                    <a:latin typeface="Arial" charset="0"/>
                    <a:cs typeface="Arial" charset="0"/>
                  </a:rPr>
                  <a:t>finite</a:t>
                </a:r>
                <a:r>
                  <a:rPr lang="fr-FR" sz="2000" dirty="0" smtClean="0">
                    <a:latin typeface="Arial" charset="0"/>
                    <a:cs typeface="Arial" charset="0"/>
                  </a:rPr>
                  <a:t> open </a:t>
                </a:r>
                <a:r>
                  <a:rPr lang="fr-FR" sz="2000" dirty="0" err="1" smtClean="0">
                    <a:latin typeface="Arial" charset="0"/>
                    <a:cs typeface="Arial" charset="0"/>
                  </a:rPr>
                  <a:t>interval</a:t>
                </a:r>
                <a:r>
                  <a:rPr lang="fr-FR" sz="2000" dirty="0" smtClean="0">
                    <a:latin typeface="Arial" charset="0"/>
                    <a:cs typeface="Arial" charset="0"/>
                  </a:rPr>
                  <a:t/>
                </a:r>
                <a14:m>
                  <m:oMath xmlns:m="http://schemas.openxmlformats.org/officeDocument/2006/math">
                    <m:r>
                      <a:rPr lang="fr-FR" sz="2000" i="1" dirty="0" smtClean="0">
                        <a:latin typeface="Cambria Math"/>
                        <a:cs typeface="Arial" charset="0"/>
                      </a:rPr>
                      <m:t>(−</m:t>
                    </m:r>
                    <m:r>
                      <a:rPr lang="fr-FR" sz="2000" i="1" dirty="0" smtClean="0">
                        <a:latin typeface="Cambria Math"/>
                        <a:cs typeface="Arial" charset="0"/>
                      </a:rPr>
                      <m:t>𝑅</m:t>
                    </m:r>
                    <m:r>
                      <a:rPr lang="fr-FR" sz="2000" i="1" dirty="0" smtClean="0">
                        <a:latin typeface="Cambria Math"/>
                        <a:cs typeface="Arial" charset="0"/>
                      </a:rPr>
                      <m:t>,</m:t>
                    </m:r>
                    <m:r>
                      <a:rPr lang="fr-FR" sz="2000" i="1" dirty="0" smtClean="0">
                        <a:latin typeface="Cambria Math"/>
                        <a:cs typeface="Arial" charset="0"/>
                      </a:rPr>
                      <m:t>𝑅</m:t>
                    </m:r>
                    <m:r>
                      <a:rPr lang="fr-FR" sz="2000" i="1" dirty="0" smtClean="0">
                        <a:latin typeface="Cambria Math"/>
                        <a:cs typeface="Arial" charset="0"/>
                      </a:rPr>
                      <m:t>), </m:t>
                    </m:r>
                  </m:oMath>
                </a14:m>
                <a:r>
                  <a:rPr lang="fr-FR" sz="2000" dirty="0" smtClean="0">
                    <a:latin typeface="Arial" charset="0"/>
                    <a:cs typeface="Arial" charset="0"/>
                  </a:rPr>
                  <a:t>and diverges if </a:t>
                </a:r>
                <a14:m>
                  <m:oMath xmlns:m="http://schemas.openxmlformats.org/officeDocument/2006/math">
                    <m:r>
                      <a:rPr lang="fr-FR" sz="2000" i="1" dirty="0" smtClean="0">
                        <a:latin typeface="Cambria Math"/>
                        <a:cs typeface="Arial" charset="0"/>
                      </a:rPr>
                      <m:t>𝑥</m:t>
                    </m:r>
                    <m:r>
                      <a:rPr lang="fr-FR" sz="2000" i="1" dirty="0" smtClean="0">
                        <a:latin typeface="Cambria Math"/>
                        <a:cs typeface="Arial" charset="0"/>
                      </a:rPr>
                      <m:t>&lt;−</m:t>
                    </m:r>
                    <m:r>
                      <a:rPr lang="fr-FR" sz="2000" i="1" dirty="0" smtClean="0">
                        <a:latin typeface="Cambria Math"/>
                        <a:cs typeface="Arial" charset="0"/>
                      </a:rPr>
                      <m:t>𝑅</m:t>
                    </m:r>
                    <m:r>
                      <a:rPr lang="fr-FR" sz="2000" i="1" dirty="0" smtClean="0">
                        <a:latin typeface="Cambria Math"/>
                        <a:cs typeface="Arial" charset="0"/>
                      </a:rPr>
                      <m:t> </m:t>
                    </m:r>
                  </m:oMath>
                </a14:m>
                <a:r>
                  <a:rPr lang="fr-FR" sz="2000" dirty="0" smtClean="0">
                    <a:latin typeface="Arial" charset="0"/>
                    <a:cs typeface="Arial" charset="0"/>
                  </a:rPr>
                  <a:t>or </a:t>
                </a:r>
                <a14:m>
                  <m:oMath xmlns:m="http://schemas.openxmlformats.org/officeDocument/2006/math">
                    <m:r>
                      <a:rPr lang="fr-FR" sz="2000" i="1" dirty="0" smtClean="0">
                        <a:latin typeface="Cambria Math"/>
                        <a:cs typeface="Arial" charset="0"/>
                      </a:rPr>
                      <m:t>𝑥</m:t>
                    </m:r>
                    <m:r>
                      <a:rPr lang="fr-FR" sz="2000" i="1" dirty="0" smtClean="0">
                        <a:latin typeface="Cambria Math"/>
                        <a:cs typeface="Arial" charset="0"/>
                      </a:rPr>
                      <m:t>&gt;</m:t>
                    </m:r>
                    <m:r>
                      <a:rPr lang="fr-FR" sz="2000" i="1" dirty="0" smtClean="0">
                        <a:latin typeface="Cambria Math"/>
                        <a:cs typeface="Arial" charset="0"/>
                      </a:rPr>
                      <m:t>𝑅</m:t>
                    </m:r>
                  </m:oMath>
                </a14:m>
                <a:r>
                  <a:rPr lang="fr-FR" sz="2000" dirty="0" smtClean="0">
                    <a:latin typeface="Arial" charset="0"/>
                    <a:cs typeface="Arial" charset="0"/>
                  </a:rPr>
                  <a:t>. </a:t>
                </a:r>
                <a:r>
                  <a:rPr lang="fr-FR" sz="2000" dirty="0" err="1" smtClean="0">
                    <a:latin typeface="Arial" charset="0"/>
                    <a:cs typeface="Arial" charset="0"/>
                  </a:rPr>
                  <a:t>At</a:t>
                </a:r>
                <a:r>
                  <a:rPr lang="fr-FR" sz="2000" dirty="0" smtClean="0">
                    <a:latin typeface="Arial" charset="0"/>
                    <a:cs typeface="Arial" charset="0"/>
                  </a:rPr>
                  <a:t/>
                </a:r>
                <a:r>
                  <a:rPr lang="fr-FR" sz="2000" dirty="0" err="1" smtClean="0">
                    <a:latin typeface="Arial" charset="0"/>
                    <a:cs typeface="Arial" charset="0"/>
                  </a:rPr>
                  <a:t>either</a:t>
                </a:r>
                <a:r>
                  <a:rPr lang="fr-FR" sz="2000" dirty="0" smtClean="0">
                    <a:latin typeface="Arial" charset="0"/>
                    <a:cs typeface="Arial" charset="0"/>
                  </a:rPr>
                  <a:t> of the values </a:t>
                </a:r>
                <a14:m>
                  <m:oMath xmlns:m="http://schemas.openxmlformats.org/officeDocument/2006/math">
                    <m:r>
                      <a:rPr lang="fr-FR" sz="2000" i="1" dirty="0" smtClean="0">
                        <a:latin typeface="Cambria Math"/>
                        <a:cs typeface="Arial" charset="0"/>
                      </a:rPr>
                      <m:t>𝑥</m:t>
                    </m:r>
                    <m:r>
                      <a:rPr lang="fr-FR" sz="2000" i="1" dirty="0" smtClean="0">
                        <a:latin typeface="Cambria Math"/>
                        <a:cs typeface="Arial" charset="0"/>
                      </a:rPr>
                      <m:t>=</m:t>
                    </m:r>
                    <m:r>
                      <a:rPr lang="fr-FR" sz="2000" i="1" dirty="0" smtClean="0">
                        <a:latin typeface="Cambria Math"/>
                        <a:cs typeface="Arial" charset="0"/>
                      </a:rPr>
                      <m:t>𝑅</m:t>
                    </m:r>
                  </m:oMath>
                </a14:m>
                <a:r>
                  <a:rPr lang="fr-FR" sz="2000" dirty="0" smtClean="0">
                    <a:latin typeface="Arial" charset="0"/>
                    <a:cs typeface="Arial" charset="0"/>
                  </a:rPr>
                  <a:t> or </a:t>
                </a:r>
                <a14:m>
                  <m:oMath xmlns:m="http://schemas.openxmlformats.org/officeDocument/2006/math">
                    <m:r>
                      <a:rPr lang="fr-FR" sz="2000" i="1" dirty="0" smtClean="0">
                        <a:latin typeface="Cambria Math"/>
                        <a:cs typeface="Arial" charset="0"/>
                      </a:rPr>
                      <m:t>𝑥</m:t>
                    </m:r>
                    <m:r>
                      <a:rPr lang="fr-FR" sz="2000" i="1" dirty="0" smtClean="0">
                        <a:latin typeface="Cambria Math"/>
                        <a:cs typeface="Arial" charset="0"/>
                      </a:rPr>
                      <m:t>=−</m:t>
                    </m:r>
                    <m:r>
                      <a:rPr lang="fr-FR" sz="2000" i="1" dirty="0" smtClean="0">
                        <a:latin typeface="Cambria Math"/>
                        <a:cs typeface="Arial" charset="0"/>
                      </a:rPr>
                      <m:t>𝑅</m:t>
                    </m:r>
                  </m:oMath>
                </a14:m>
                <a:r>
                  <a:rPr lang="fr-FR" sz="2000" dirty="0" smtClean="0">
                    <a:latin typeface="Arial" charset="0"/>
                    <a:cs typeface="Arial" charset="0"/>
                  </a:rPr>
                  <a:t>, the </a:t>
                </a:r>
                <a:r>
                  <a:rPr lang="fr-FR" sz="2000" dirty="0" err="1" smtClean="0">
                    <a:latin typeface="Arial" charset="0"/>
                    <a:cs typeface="Arial" charset="0"/>
                  </a:rPr>
                  <a:t>series</a:t>
                </a:r>
                <a:r>
                  <a:rPr lang="fr-FR" sz="2000" dirty="0" smtClean="0">
                    <a:latin typeface="Arial" charset="0"/>
                    <a:cs typeface="Arial" charset="0"/>
                  </a:rPr>
                  <a:t/>
                </a:r>
                <a:r>
                  <a:rPr lang="fr-FR" sz="2000" dirty="0" err="1" smtClean="0">
                    <a:latin typeface="Arial" charset="0"/>
                    <a:cs typeface="Arial" charset="0"/>
                  </a:rPr>
                  <a:t>may</a:t>
                </a:r>
                <a:r>
                  <a:rPr lang="fr-FR" sz="2000" dirty="0" smtClean="0">
                    <a:latin typeface="Arial" charset="0"/>
                    <a:cs typeface="Arial" charset="0"/>
                  </a:rPr>
                  <a:t> converge  or diverge, </a:t>
                </a:r>
                <a:r>
                  <a:rPr lang="fr-FR" sz="2000" dirty="0" err="1" smtClean="0">
                    <a:latin typeface="Arial" charset="0"/>
                    <a:cs typeface="Arial" charset="0"/>
                  </a:rPr>
                  <a:t>depending</a:t>
                </a:r>
                <a:r>
                  <a:rPr lang="fr-FR" sz="2000" dirty="0" smtClean="0">
                    <a:latin typeface="Arial" charset="0"/>
                    <a:cs typeface="Arial" charset="0"/>
                  </a:rPr>
                  <a:t> on the </a:t>
                </a:r>
                <a:r>
                  <a:rPr lang="fr-FR" sz="2000" dirty="0" err="1" smtClean="0">
                    <a:latin typeface="Arial" charset="0"/>
                    <a:cs typeface="Arial" charset="0"/>
                  </a:rPr>
                  <a:t>particular</a:t>
                </a:r>
                <a:r>
                  <a:rPr lang="fr-FR" sz="2000" dirty="0" smtClean="0">
                    <a:latin typeface="Arial" charset="0"/>
                    <a:cs typeface="Arial" charset="0"/>
                  </a:rPr>
                  <a:t/>
                </a:r>
                <a:r>
                  <a:rPr lang="fr-FR" sz="2000" dirty="0" err="1" smtClean="0">
                    <a:latin typeface="Arial" charset="0"/>
                    <a:cs typeface="Arial" charset="0"/>
                  </a:rPr>
                  <a:t>series</a:t>
                </a:r>
                <a:r>
                  <a:rPr lang="fr-FR" sz="2000" dirty="0" smtClean="0">
                    <a:latin typeface="Arial" charset="0"/>
                    <a:cs typeface="Arial" charset="0"/>
                  </a:rPr>
                  <a:t>.</a:t>
                </a:r>
                <a:endParaRPr lang="fr-FR" sz="2000" dirty="0">
                  <a:latin typeface="Arial" charset="0"/>
                  <a:cs typeface="Arial" charset="0"/>
                </a:endParaRPr>
              </a:p>
            </p:txBody>
          </p:sp>
        </mc:Choice>
        <mc:Fallback>
          <p:sp>
            <p:nvSpPr>
              <p:cNvPr id="10" name="Rectangle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552" y="1343878"/>
                <a:ext cx="8280920" cy="3348442"/>
              </a:xfrm>
              <a:prstGeom prst="rect">
                <a:avLst/>
              </a:prstGeom>
              <a:blipFill rotWithShape="1">
                <a:blip r:embed="rId3"/>
                <a:stretch>
                  <a:fillRect l="-810" t="-727" r="-1546" b="-1709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Line 7"/>
          <p:cNvSpPr>
            <a:spLocks noChangeShapeType="1"/>
          </p:cNvSpPr>
          <p:nvPr/>
        </p:nvSpPr>
        <p:spPr bwMode="auto">
          <a:xfrm>
            <a:off x="2123728" y="3645024"/>
            <a:ext cx="5638800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 type="arrow" w="med" len="med"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13" name="Group 12"/>
          <p:cNvGrpSpPr/>
          <p:nvPr/>
        </p:nvGrpSpPr>
        <p:grpSpPr>
          <a:xfrm>
            <a:off x="2101552" y="2564904"/>
            <a:ext cx="5638800" cy="152400"/>
            <a:chOff x="1752600" y="5868888"/>
            <a:chExt cx="5638800" cy="152400"/>
          </a:xfrm>
        </p:grpSpPr>
        <p:sp>
          <p:nvSpPr>
            <p:cNvPr id="14" name="Line 8"/>
            <p:cNvSpPr>
              <a:spLocks noChangeShapeType="1"/>
            </p:cNvSpPr>
            <p:nvPr/>
          </p:nvSpPr>
          <p:spPr bwMode="auto">
            <a:xfrm>
              <a:off x="1752600" y="5949280"/>
              <a:ext cx="563880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Oval 9"/>
            <p:cNvSpPr>
              <a:spLocks noChangeArrowheads="1"/>
            </p:cNvSpPr>
            <p:nvPr/>
          </p:nvSpPr>
          <p:spPr bwMode="auto">
            <a:xfrm>
              <a:off x="4355976" y="5868888"/>
              <a:ext cx="152400" cy="152400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2051720" y="5486400"/>
            <a:ext cx="5638800" cy="152400"/>
            <a:chOff x="1669504" y="3996680"/>
            <a:chExt cx="5638800" cy="152400"/>
          </a:xfrm>
        </p:grpSpPr>
        <p:sp>
          <p:nvSpPr>
            <p:cNvPr id="19" name="Line 5"/>
            <p:cNvSpPr>
              <a:spLocks noChangeShapeType="1"/>
            </p:cNvSpPr>
            <p:nvPr/>
          </p:nvSpPr>
          <p:spPr bwMode="auto">
            <a:xfrm>
              <a:off x="1669504" y="4068688"/>
              <a:ext cx="563880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arrow" w="med" len="med"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grpSp>
          <p:nvGrpSpPr>
            <p:cNvPr id="20" name="Group 17"/>
            <p:cNvGrpSpPr>
              <a:grpSpLocks/>
            </p:cNvGrpSpPr>
            <p:nvPr/>
          </p:nvGrpSpPr>
          <p:grpSpPr bwMode="auto">
            <a:xfrm>
              <a:off x="3124200" y="3996680"/>
              <a:ext cx="2667000" cy="152400"/>
              <a:chOff x="1968" y="2352"/>
              <a:chExt cx="1680" cy="96"/>
            </a:xfrm>
          </p:grpSpPr>
          <p:sp>
            <p:nvSpPr>
              <p:cNvPr id="21" name="Line 6"/>
              <p:cNvSpPr>
                <a:spLocks noChangeShapeType="1"/>
              </p:cNvSpPr>
              <p:nvPr/>
            </p:nvSpPr>
            <p:spPr bwMode="auto">
              <a:xfrm>
                <a:off x="2016" y="2400"/>
                <a:ext cx="1584" cy="0"/>
              </a:xfrm>
              <a:prstGeom prst="line">
                <a:avLst/>
              </a:prstGeom>
              <a:noFill/>
              <a:ln w="76200">
                <a:solidFill>
                  <a:schemeClr val="tx1"/>
                </a:solidFill>
                <a:round/>
                <a:headEnd type="oval" w="med" len="med"/>
                <a:tailEnd type="oval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" name="Oval 11"/>
              <p:cNvSpPr>
                <a:spLocks noChangeArrowheads="1"/>
              </p:cNvSpPr>
              <p:nvPr/>
            </p:nvSpPr>
            <p:spPr bwMode="auto">
              <a:xfrm>
                <a:off x="1968" y="2352"/>
                <a:ext cx="96" cy="96"/>
              </a:xfrm>
              <a:prstGeom prst="ellipse">
                <a:avLst/>
              </a:prstGeom>
              <a:solidFill>
                <a:srgbClr val="FFFFFF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3" name="Oval 14"/>
              <p:cNvSpPr>
                <a:spLocks noChangeArrowheads="1"/>
              </p:cNvSpPr>
              <p:nvPr/>
            </p:nvSpPr>
            <p:spPr bwMode="auto">
              <a:xfrm>
                <a:off x="3552" y="2352"/>
                <a:ext cx="96" cy="96"/>
              </a:xfrm>
              <a:prstGeom prst="ellipse">
                <a:avLst/>
              </a:prstGeom>
              <a:solidFill>
                <a:srgbClr val="FFFFFF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" name="Oval 15"/>
              <p:cNvSpPr>
                <a:spLocks noChangeArrowheads="1"/>
              </p:cNvSpPr>
              <p:nvPr/>
            </p:nvSpPr>
            <p:spPr bwMode="auto">
              <a:xfrm>
                <a:off x="2784" y="2352"/>
                <a:ext cx="96" cy="96"/>
              </a:xfrm>
              <a:prstGeom prst="ellipse">
                <a:avLst/>
              </a:prstGeom>
              <a:solidFill>
                <a:schemeClr val="tx1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xmlns="" val="1407393433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15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Convergence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1" name="Rectangle 4"/>
              <p:cNvSpPr txBox="1">
                <a:spLocks noChangeArrowheads="1"/>
              </p:cNvSpPr>
              <p:nvPr/>
            </p:nvSpPr>
            <p:spPr bwMode="auto">
              <a:xfrm>
                <a:off x="539552" y="1916832"/>
                <a:ext cx="8424936" cy="136815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+mj-lt"/>
                    <a:ea typeface="+mj-ea"/>
                    <a:cs typeface="+mj-cs"/>
                  </a:defRPr>
                </a:lvl1pPr>
                <a:lvl2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charset="0"/>
                    <a:cs typeface="Arial" charset="0"/>
                  </a:defRPr>
                </a:lvl2pPr>
                <a:lvl3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charset="0"/>
                    <a:cs typeface="Arial" charset="0"/>
                  </a:defRPr>
                </a:lvl3pPr>
                <a:lvl4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charset="0"/>
                    <a:cs typeface="Arial" charset="0"/>
                  </a:defRPr>
                </a:lvl4pPr>
                <a:lvl5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charset="0"/>
                    <a:cs typeface="Arial" charset="0"/>
                  </a:defRPr>
                </a:lvl5pPr>
                <a:lvl6pPr marL="457200" algn="ctr" rtl="0" fontAlgn="base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charset="0"/>
                    <a:cs typeface="Arial" charset="0"/>
                  </a:defRPr>
                </a:lvl6pPr>
                <a:lvl7pPr marL="914400" algn="ctr" rtl="0" fontAlgn="base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charset="0"/>
                    <a:cs typeface="Arial" charset="0"/>
                  </a:defRPr>
                </a:lvl7pPr>
                <a:lvl8pPr marL="1371600" algn="ctr" rtl="0" fontAlgn="base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charset="0"/>
                    <a:cs typeface="Arial" charset="0"/>
                  </a:defRPr>
                </a:lvl8pPr>
                <a:lvl9pPr marL="1828800" algn="ctr" rtl="0" fontAlgn="base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algn="just"/>
                <a:r>
                  <a:rPr lang="en-US" sz="2000" dirty="0" smtClean="0">
                    <a:solidFill>
                      <a:srgbClr val="800080"/>
                    </a:solidFill>
                  </a:rPr>
                  <a:t>Example: </a:t>
                </a:r>
                <a:endParaRPr lang="en-US" sz="2000" dirty="0">
                  <a:solidFill>
                    <a:srgbClr val="800080"/>
                  </a:solidFill>
                </a:endParaRPr>
              </a:p>
              <a:p>
                <a:pPr algn="just"/>
                <a:endParaRPr lang="en-US" sz="2000" dirty="0"/>
              </a:p>
              <a:p>
                <a:pPr algn="just"/>
                <a:r>
                  <a:rPr lang="en-US" sz="2000" dirty="0" smtClean="0"/>
                  <a:t>It’s </a:t>
                </a:r>
                <a:r>
                  <a:rPr lang="en-US" sz="2000" dirty="0"/>
                  <a:t>hard to see that it even exists, </a:t>
                </a:r>
                <a:r>
                  <a:rPr lang="en-US" sz="2000" dirty="0" smtClean="0"/>
                  <a:t>but</a:t>
                </a:r>
                <a14:m>
                  <m:oMath xmlns:m="http://schemas.openxmlformats.org/officeDocument/2006/math">
                    <m:r>
                      <a:rPr lang="fr-FR" sz="2000" b="0" i="0" smtClean="0">
                        <a:latin typeface="Cambria Math"/>
                      </a:rPr>
                      <m:t> </m:t>
                    </m:r>
                    <m:r>
                      <a:rPr lang="fr-FR" sz="2000" b="0" i="1" smtClean="0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fr-FR" sz="2000" b="0" i="1" smtClean="0">
                            <a:latin typeface="Cambria Math"/>
                          </a:rPr>
                          <m:t>𝑥</m:t>
                        </m:r>
                      </m:e>
                    </m:d>
                  </m:oMath>
                </a14:m>
                <a:r>
                  <a:rPr lang="en-US" sz="2000" dirty="0" smtClean="0"/>
                  <a:t> at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𝑎</m:t>
                    </m:r>
                    <m:r>
                      <a:rPr lang="fr-FR" sz="2000" b="0" i="1" smtClean="0">
                        <a:latin typeface="Cambria Math"/>
                      </a:rPr>
                      <m:t>=0</m:t>
                    </m:r>
                  </m:oMath>
                </a14:m>
                <a:r>
                  <a:rPr lang="en-US" sz="2000" dirty="0" smtClean="0"/>
                  <a:t> and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fr-FR" sz="2000" b="0" i="1" smtClean="0">
                            <a:latin typeface="Cambria Math"/>
                          </a:rPr>
                          <m:t>𝑓</m:t>
                        </m:r>
                      </m:e>
                      <m:sup>
                        <m:d>
                          <m:dPr>
                            <m:ctrlPr>
                              <a:rPr lang="fr-FR" sz="2000" b="0" i="1" smtClean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fr-FR" sz="2000" b="0" i="1" smtClean="0">
                                <a:latin typeface="Cambria Math"/>
                              </a:rPr>
                              <m:t>𝑛</m:t>
                            </m:r>
                          </m:e>
                        </m:d>
                      </m:sup>
                    </m:sSup>
                    <m:d>
                      <m:d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fr-FR" sz="2000" b="0" i="1" smtClean="0">
                            <a:latin typeface="Cambria Math"/>
                          </a:rPr>
                          <m:t>0</m:t>
                        </m:r>
                      </m:e>
                    </m:d>
                  </m:oMath>
                </a14:m>
                <a:r>
                  <a:rPr lang="en-US" sz="2000" dirty="0" smtClean="0"/>
                  <a:t> are all 0. </a:t>
                </a:r>
              </a:p>
              <a:p>
                <a:pPr algn="just"/>
                <a:endParaRPr lang="en-US" sz="2000" dirty="0"/>
              </a:p>
              <a:p>
                <a:pPr algn="just"/>
                <a:r>
                  <a:rPr lang="en-US" sz="2000" dirty="0" smtClean="0"/>
                  <a:t>Thus </a:t>
                </a:r>
                <a:r>
                  <a:rPr lang="en-US" sz="2000" dirty="0"/>
                  <a:t>the coefficients in the Taylor series for</a:t>
                </a:r>
              </a:p>
              <a:p>
                <a:pPr algn="just"/>
                <a:endParaRPr lang="en-US" sz="2000" dirty="0">
                  <a:solidFill>
                    <a:srgbClr val="800080"/>
                  </a:solidFill>
                </a:endParaRPr>
              </a:p>
            </p:txBody>
          </p:sp>
        </mc:Choice>
        <mc:Fallback>
          <p:sp>
            <p:nvSpPr>
              <p:cNvPr id="11" name="Rectangle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39552" y="1916832"/>
                <a:ext cx="8424936" cy="1368152"/>
              </a:xfrm>
              <a:prstGeom prst="rect">
                <a:avLst/>
              </a:prstGeom>
              <a:blipFill rotWithShape="1">
                <a:blip r:embed="rId4"/>
                <a:stretch>
                  <a:fillRect l="-796" t="-22667" r="-868" b="-28889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2" name="Group 15"/>
          <p:cNvGrpSpPr>
            <a:grpSpLocks/>
          </p:cNvGrpSpPr>
          <p:nvPr/>
        </p:nvGrpSpPr>
        <p:grpSpPr bwMode="auto">
          <a:xfrm>
            <a:off x="2005583" y="1340768"/>
            <a:ext cx="4222601" cy="885826"/>
            <a:chOff x="1218" y="1104"/>
            <a:chExt cx="2716" cy="829"/>
          </a:xfrm>
        </p:grpSpPr>
        <p:graphicFrame>
          <p:nvGraphicFramePr>
            <p:cNvPr id="13" name="Object 3"/>
            <p:cNvGraphicFramePr>
              <a:graphicFrameLocks noChangeAspect="1"/>
            </p:cNvGraphicFramePr>
            <p:nvPr/>
          </p:nvGraphicFramePr>
          <p:xfrm>
            <a:off x="1638" y="1104"/>
            <a:ext cx="2296" cy="829"/>
          </p:xfrm>
          <a:graphic>
            <a:graphicData uri="http://schemas.openxmlformats.org/presentationml/2006/ole">
              <p:oleObj spid="_x0000_s21531" name="Equation" r:id="rId5" imgW="1397000" imgH="508000" progId="Equation.3">
                <p:embed/>
              </p:oleObj>
            </a:graphicData>
          </a:graphic>
        </p:graphicFrame>
        <p:sp>
          <p:nvSpPr>
            <p:cNvPr id="14" name="Text Box 4"/>
            <p:cNvSpPr txBox="1">
              <a:spLocks noChangeArrowheads="1"/>
            </p:cNvSpPr>
            <p:nvPr/>
          </p:nvSpPr>
          <p:spPr bwMode="auto">
            <a:xfrm>
              <a:off x="1218" y="1335"/>
              <a:ext cx="420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25400">
                  <a:solidFill>
                    <a:schemeClr val="bg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buFontTx/>
                <a:buNone/>
              </a:pPr>
              <a:r>
                <a:rPr kumimoji="0" lang="en-US"/>
                <a:t>Let</a:t>
              </a:r>
            </a:p>
          </p:txBody>
        </p:sp>
      </p:grpSp>
      <p:pic>
        <p:nvPicPr>
          <p:cNvPr id="24" name="Picture 2"/>
          <p:cNvPicPr>
            <a:picLocks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58837" y="3352502"/>
            <a:ext cx="5933443" cy="19487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094683516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15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Convergence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6" name="Rectangle 2"/>
              <p:cNvSpPr txBox="1">
                <a:spLocks noChangeArrowheads="1"/>
              </p:cNvSpPr>
              <p:nvPr/>
            </p:nvSpPr>
            <p:spPr bwMode="auto">
              <a:xfrm>
                <a:off x="615950" y="1541794"/>
                <a:ext cx="8204522" cy="31833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+mj-lt"/>
                    <a:ea typeface="+mj-ea"/>
                    <a:cs typeface="+mj-cs"/>
                  </a:defRPr>
                </a:lvl1pPr>
                <a:lvl2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charset="0"/>
                    <a:cs typeface="Arial" charset="0"/>
                  </a:defRPr>
                </a:lvl2pPr>
                <a:lvl3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charset="0"/>
                    <a:cs typeface="Arial" charset="0"/>
                  </a:defRPr>
                </a:lvl3pPr>
                <a:lvl4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charset="0"/>
                    <a:cs typeface="Arial" charset="0"/>
                  </a:defRPr>
                </a:lvl4pPr>
                <a:lvl5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charset="0"/>
                    <a:cs typeface="Arial" charset="0"/>
                  </a:defRPr>
                </a:lvl5pPr>
                <a:lvl6pPr marL="457200" algn="ctr" rtl="0" fontAlgn="base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charset="0"/>
                    <a:cs typeface="Arial" charset="0"/>
                  </a:defRPr>
                </a:lvl6pPr>
                <a:lvl7pPr marL="914400" algn="ctr" rtl="0" fontAlgn="base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charset="0"/>
                    <a:cs typeface="Arial" charset="0"/>
                  </a:defRPr>
                </a:lvl7pPr>
                <a:lvl8pPr marL="1371600" algn="ctr" rtl="0" fontAlgn="base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charset="0"/>
                    <a:cs typeface="Arial" charset="0"/>
                  </a:defRPr>
                </a:lvl8pPr>
                <a:lvl9pPr marL="1828800" algn="ctr" rtl="0" fontAlgn="base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algn="just"/>
                <a:r>
                  <a:rPr lang="en-US" sz="2000" dirty="0" smtClean="0">
                    <a:solidFill>
                      <a:srgbClr val="C00000"/>
                    </a:solidFill>
                  </a:rPr>
                  <a:t>Example: </a:t>
                </a:r>
                <a:r>
                  <a:rPr lang="en-US" sz="2000" dirty="0" smtClean="0">
                    <a:solidFill>
                      <a:schemeClr val="tx1"/>
                    </a:solidFill>
                  </a:rPr>
                  <a:t>What </a:t>
                </a:r>
                <a:r>
                  <a:rPr lang="en-US" sz="2000" dirty="0" smtClean="0">
                    <a:solidFill>
                      <a:schemeClr val="tx1"/>
                    </a:solidFill>
                  </a:rPr>
                  <a:t>is the interval of convergence?</a:t>
                </a:r>
              </a:p>
              <a:p>
                <a:pPr algn="just"/>
                <a:endParaRPr lang="en-US" sz="2000" dirty="0">
                  <a:solidFill>
                    <a:schemeClr val="tx1"/>
                  </a:solidFill>
                </a:endParaRPr>
              </a:p>
              <a:p>
                <a:pPr algn="just"/>
                <a:endParaRPr lang="en-US" sz="2000" dirty="0" smtClean="0">
                  <a:solidFill>
                    <a:schemeClr val="tx1"/>
                  </a:solidFill>
                </a:endParaRPr>
              </a:p>
              <a:p>
                <a:pPr algn="just"/>
                <a:endParaRPr lang="en-US" sz="2000" dirty="0" smtClean="0">
                  <a:solidFill>
                    <a:schemeClr val="tx1"/>
                  </a:solidFill>
                </a:endParaRPr>
              </a:p>
              <a:p>
                <a:pPr algn="just"/>
                <a:r>
                  <a:rPr lang="en-US" sz="2000" dirty="0" smtClean="0">
                    <a:solidFill>
                      <a:schemeClr val="tx1"/>
                    </a:solidFill>
                  </a:rPr>
                  <a:t>Solution: Since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solidFill>
                          <a:schemeClr val="tx1"/>
                        </a:solidFill>
                        <a:latin typeface="Cambria Math"/>
                      </a:rPr>
                      <m:t>𝑟</m:t>
                    </m:r>
                    <m:r>
                      <a:rPr lang="en-US" sz="2000" i="1" dirty="0" smtClean="0">
                        <a:solidFill>
                          <a:schemeClr val="tx1"/>
                        </a:solidFill>
                        <a:latin typeface="Cambria Math"/>
                      </a:rPr>
                      <m:t> = </m:t>
                    </m:r>
                    <m:r>
                      <a:rPr lang="en-US" sz="2000" i="1" dirty="0" smtClean="0">
                        <a:solidFill>
                          <a:schemeClr val="tx1"/>
                        </a:solidFill>
                        <a:latin typeface="Cambria Math"/>
                      </a:rPr>
                      <m:t>𝑥</m:t>
                    </m:r>
                  </m:oMath>
                </a14:m>
                <a:r>
                  <a:rPr lang="en-US" sz="2000" dirty="0">
                    <a:solidFill>
                      <a:schemeClr val="tx1"/>
                    </a:solidFill>
                  </a:rPr>
                  <a:t>, the series converges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solidFill>
                          <a:schemeClr val="tx1"/>
                        </a:solidFill>
                        <a:latin typeface="Cambria Math"/>
                      </a:rPr>
                      <m:t>|</m:t>
                    </m:r>
                    <m:r>
                      <a:rPr lang="en-US" sz="2000" i="1" dirty="0" smtClean="0">
                        <a:solidFill>
                          <a:schemeClr val="tx1"/>
                        </a:solidFill>
                        <a:latin typeface="Cambria Math"/>
                      </a:rPr>
                      <m:t>𝑥</m:t>
                    </m:r>
                    <m:r>
                      <a:rPr lang="en-US" sz="2000" i="1" dirty="0" smtClean="0">
                        <a:solidFill>
                          <a:schemeClr val="tx1"/>
                        </a:solidFill>
                        <a:latin typeface="Cambria Math"/>
                      </a:rPr>
                      <m:t>| &lt;1</m:t>
                    </m:r>
                  </m:oMath>
                </a14:m>
                <a:r>
                  <a:rPr lang="en-US" sz="2000" dirty="0">
                    <a:solidFill>
                      <a:schemeClr val="tx1"/>
                    </a:solidFill>
                  </a:rPr>
                  <a:t>, </a:t>
                </a:r>
                <a:r>
                  <a:rPr lang="en-US" sz="2000" dirty="0" smtClean="0">
                    <a:solidFill>
                      <a:schemeClr val="tx1"/>
                    </a:solidFill>
                  </a:rPr>
                  <a:t>or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solidFill>
                          <a:schemeClr val="tx1"/>
                        </a:solidFill>
                        <a:latin typeface="Cambria Math"/>
                      </a:rPr>
                      <m:t>−</m:t>
                    </m:r>
                    <m:r>
                      <a:rPr lang="en-US" sz="2000" i="1" dirty="0">
                        <a:solidFill>
                          <a:schemeClr val="tx1"/>
                        </a:solidFill>
                        <a:latin typeface="Cambria Math"/>
                      </a:rPr>
                      <m:t>1 &lt; </m:t>
                    </m:r>
                    <m:r>
                      <a:rPr lang="en-US" sz="2000" i="1" dirty="0">
                        <a:solidFill>
                          <a:schemeClr val="tx1"/>
                        </a:solidFill>
                        <a:latin typeface="Cambria Math"/>
                      </a:rPr>
                      <m:t>𝑥</m:t>
                    </m:r>
                    <m:r>
                      <a:rPr lang="en-US" sz="2000" i="1" dirty="0">
                        <a:solidFill>
                          <a:schemeClr val="tx1"/>
                        </a:solidFill>
                        <a:latin typeface="Cambria Math"/>
                      </a:rPr>
                      <m:t> &lt; 1</m:t>
                    </m:r>
                  </m:oMath>
                </a14:m>
                <a:r>
                  <a:rPr lang="en-US" sz="2000" dirty="0">
                    <a:solidFill>
                      <a:schemeClr val="tx1"/>
                    </a:solidFill>
                  </a:rPr>
                  <a:t>.  In interval notation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solidFill>
                          <a:schemeClr val="tx1"/>
                        </a:solidFill>
                        <a:latin typeface="Cambria Math"/>
                      </a:rPr>
                      <m:t>(−1,1</m:t>
                    </m:r>
                    <m:r>
                      <a:rPr lang="en-US" sz="2000" i="1" dirty="0" smtClean="0">
                        <a:solidFill>
                          <a:schemeClr val="tx1"/>
                        </a:solidFill>
                        <a:latin typeface="Cambria Math"/>
                      </a:rPr>
                      <m:t>).</m:t>
                    </m:r>
                  </m:oMath>
                </a14:m>
                <a:endParaRPr lang="en-US" sz="2000" dirty="0" smtClean="0">
                  <a:solidFill>
                    <a:schemeClr val="tx1"/>
                  </a:solidFill>
                </a:endParaRPr>
              </a:p>
              <a:p>
                <a:pPr algn="just"/>
                <a:endParaRPr lang="en-US" sz="2000" dirty="0">
                  <a:solidFill>
                    <a:srgbClr val="009900"/>
                  </a:solidFill>
                </a:endParaRPr>
              </a:p>
              <a:p>
                <a:pPr algn="just"/>
                <a:r>
                  <a:rPr lang="en-US" sz="2000" dirty="0">
                    <a:solidFill>
                      <a:schemeClr val="tx1"/>
                    </a:solidFill>
                  </a:rPr>
                  <a:t>Test endpoints of –1 and 1.</a:t>
                </a:r>
              </a:p>
              <a:p>
                <a:pPr algn="just"/>
                <a:endParaRPr lang="en-US" sz="2000" dirty="0">
                  <a:solidFill>
                    <a:srgbClr val="009900"/>
                  </a:solidFill>
                </a:endParaRPr>
              </a:p>
              <a:p>
                <a:pPr algn="just"/>
                <a:endParaRPr lang="en-US" sz="2000" dirty="0">
                  <a:solidFill>
                    <a:srgbClr val="009900"/>
                  </a:solidFill>
                </a:endParaRPr>
              </a:p>
              <a:p>
                <a:pPr algn="just"/>
                <a:endParaRPr lang="en-US" sz="2000" dirty="0">
                  <a:solidFill>
                    <a:srgbClr val="009900"/>
                  </a:solidFill>
                </a:endParaRPr>
              </a:p>
            </p:txBody>
          </p:sp>
        </mc:Choice>
        <mc:Fallback>
          <p:sp>
            <p:nvSpPr>
              <p:cNvPr id="16" name="Rectangle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15950" y="1541794"/>
                <a:ext cx="8204522" cy="3183350"/>
              </a:xfrm>
              <a:prstGeom prst="rect">
                <a:avLst/>
              </a:prstGeom>
              <a:blipFill rotWithShape="1">
                <a:blip r:embed="rId4"/>
                <a:stretch>
                  <a:fillRect l="-743" t="-4789" r="-2452" b="-7854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17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451070647"/>
              </p:ext>
            </p:extLst>
          </p:nvPr>
        </p:nvGraphicFramePr>
        <p:xfrm>
          <a:off x="1509048" y="3879508"/>
          <a:ext cx="1564184" cy="942732"/>
        </p:xfrm>
        <a:graphic>
          <a:graphicData uri="http://schemas.openxmlformats.org/presentationml/2006/ole">
            <p:oleObj spid="_x0000_s22569" name="Equation" r:id="rId5" imgW="672808" imgH="545863" progId="">
              <p:embed/>
            </p:oleObj>
          </a:graphicData>
        </a:graphic>
      </p:graphicFrame>
      <p:graphicFrame>
        <p:nvGraphicFramePr>
          <p:cNvPr id="18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764522823"/>
              </p:ext>
            </p:extLst>
          </p:nvPr>
        </p:nvGraphicFramePr>
        <p:xfrm>
          <a:off x="1475656" y="5085184"/>
          <a:ext cx="1368152" cy="992775"/>
        </p:xfrm>
        <a:graphic>
          <a:graphicData uri="http://schemas.openxmlformats.org/presentationml/2006/ole">
            <p:oleObj spid="_x0000_s22570" name="Equation" r:id="rId6" imgW="558558" imgH="545863" progId="">
              <p:embed/>
            </p:oleObj>
          </a:graphicData>
        </a:graphic>
      </p:graphicFrame>
      <p:sp>
        <p:nvSpPr>
          <p:cNvPr id="19" name="Text Box 7"/>
          <p:cNvSpPr txBox="1">
            <a:spLocks noChangeArrowheads="1"/>
          </p:cNvSpPr>
          <p:nvPr/>
        </p:nvSpPr>
        <p:spPr bwMode="auto">
          <a:xfrm>
            <a:off x="4067944" y="4149080"/>
            <a:ext cx="1774845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dirty="0"/>
              <a:t>Series diverges</a:t>
            </a:r>
          </a:p>
        </p:txBody>
      </p:sp>
      <p:sp>
        <p:nvSpPr>
          <p:cNvPr id="20" name="Text Box 8"/>
          <p:cNvSpPr txBox="1">
            <a:spLocks noChangeArrowheads="1"/>
          </p:cNvSpPr>
          <p:nvPr/>
        </p:nvSpPr>
        <p:spPr bwMode="auto">
          <a:xfrm>
            <a:off x="4029179" y="5445224"/>
            <a:ext cx="1838965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rgbClr val="800080"/>
                </a:solidFill>
              </a:rPr>
              <a:t> </a:t>
            </a:r>
            <a:r>
              <a:rPr lang="en-US" dirty="0" smtClean="0"/>
              <a:t>Series </a:t>
            </a:r>
            <a:r>
              <a:rPr lang="en-US" dirty="0"/>
              <a:t>diverges</a:t>
            </a:r>
          </a:p>
        </p:txBody>
      </p:sp>
      <p:graphicFrame>
        <p:nvGraphicFramePr>
          <p:cNvPr id="21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438033903"/>
              </p:ext>
            </p:extLst>
          </p:nvPr>
        </p:nvGraphicFramePr>
        <p:xfrm>
          <a:off x="1940383" y="1700808"/>
          <a:ext cx="5555655" cy="929604"/>
        </p:xfrm>
        <a:graphic>
          <a:graphicData uri="http://schemas.openxmlformats.org/presentationml/2006/ole">
            <p:oleObj spid="_x0000_s22571" name="Equation" r:id="rId7" imgW="2425700" imgH="546100" progId="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927820969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15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Some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important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series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8242" y="1340768"/>
            <a:ext cx="5220072" cy="54458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386193092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ChangeArrowheads="1"/>
          </p:cNvSpPr>
          <p:nvPr/>
        </p:nvSpPr>
        <p:spPr bwMode="auto">
          <a:xfrm>
            <a:off x="901700" y="582613"/>
            <a:ext cx="6191250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en-CA" sz="32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Lecture Summary </a:t>
            </a:r>
          </a:p>
        </p:txBody>
      </p:sp>
      <p:sp>
        <p:nvSpPr>
          <p:cNvPr id="29699" name="Rectangle 3"/>
          <p:cNvSpPr>
            <a:spLocks noChangeArrowheads="1"/>
          </p:cNvSpPr>
          <p:nvPr/>
        </p:nvSpPr>
        <p:spPr bwMode="auto">
          <a:xfrm>
            <a:off x="971550" y="1412875"/>
            <a:ext cx="7467600" cy="838200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/>
          <a:p>
            <a:pPr>
              <a:spcBef>
                <a:spcPct val="20000"/>
              </a:spcBef>
              <a:defRPr/>
            </a:pPr>
            <a:endParaRPr lang="en-US" sz="240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45060" name="Line 5"/>
          <p:cNvSpPr>
            <a:spLocks noChangeShapeType="1"/>
          </p:cNvSpPr>
          <p:nvPr/>
        </p:nvSpPr>
        <p:spPr bwMode="auto">
          <a:xfrm>
            <a:off x="395288" y="1268413"/>
            <a:ext cx="8280400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45061" name="Line 6"/>
          <p:cNvSpPr>
            <a:spLocks noChangeShapeType="1"/>
          </p:cNvSpPr>
          <p:nvPr/>
        </p:nvSpPr>
        <p:spPr bwMode="auto">
          <a:xfrm>
            <a:off x="7556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6" name="Rectangle 8"/>
          <p:cNvSpPr>
            <a:spLocks noChangeArrowheads="1"/>
          </p:cNvSpPr>
          <p:nvPr/>
        </p:nvSpPr>
        <p:spPr bwMode="auto">
          <a:xfrm>
            <a:off x="827584" y="1484784"/>
            <a:ext cx="7848104" cy="4524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fr-FR" sz="2400" dirty="0" err="1" smtClean="0">
                <a:solidFill>
                  <a:srgbClr val="3333FF"/>
                </a:solidFill>
              </a:rPr>
              <a:t>Recalls</a:t>
            </a:r>
            <a:endParaRPr lang="fr-FR" sz="2400" dirty="0" smtClean="0">
              <a:solidFill>
                <a:srgbClr val="3333FF"/>
              </a:solidFill>
            </a:endParaRPr>
          </a:p>
          <a:p>
            <a:pPr marL="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fr-FR" sz="2400" dirty="0" smtClean="0">
                <a:solidFill>
                  <a:srgbClr val="3333FF"/>
                </a:solidFill>
              </a:rPr>
              <a:t>Polynomial approximations</a:t>
            </a:r>
          </a:p>
          <a:p>
            <a:pPr marL="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fr-FR" sz="2400" dirty="0" smtClean="0">
                <a:solidFill>
                  <a:srgbClr val="3333FF"/>
                </a:solidFill>
              </a:rPr>
              <a:t>Maclaurin </a:t>
            </a:r>
            <a:r>
              <a:rPr lang="fr-FR" sz="2400" dirty="0" err="1" smtClean="0">
                <a:solidFill>
                  <a:srgbClr val="3333FF"/>
                </a:solidFill>
              </a:rPr>
              <a:t>polynomials</a:t>
            </a:r>
            <a:endParaRPr lang="fr-FR" sz="2400" dirty="0" smtClean="0">
              <a:solidFill>
                <a:srgbClr val="3333FF"/>
              </a:solidFill>
            </a:endParaRPr>
          </a:p>
          <a:p>
            <a:pPr marL="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fr-FR" sz="2400" dirty="0" smtClean="0">
                <a:solidFill>
                  <a:srgbClr val="3333FF"/>
                </a:solidFill>
              </a:rPr>
              <a:t>Taylor </a:t>
            </a:r>
            <a:r>
              <a:rPr lang="fr-FR" sz="2400" dirty="0" err="1" smtClean="0">
                <a:solidFill>
                  <a:srgbClr val="3333FF"/>
                </a:solidFill>
              </a:rPr>
              <a:t>polynomials</a:t>
            </a:r>
            <a:endParaRPr lang="fr-FR" sz="2400" dirty="0" smtClean="0">
              <a:solidFill>
                <a:srgbClr val="3333FF"/>
              </a:solidFill>
            </a:endParaRPr>
          </a:p>
          <a:p>
            <a:pPr marL="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fr-FR" sz="2400" dirty="0" smtClean="0">
                <a:solidFill>
                  <a:srgbClr val="3333FF"/>
                </a:solidFill>
              </a:rPr>
              <a:t>Taylor and Maclaurin </a:t>
            </a:r>
            <a:r>
              <a:rPr lang="fr-FR" sz="2400" dirty="0" err="1" smtClean="0">
                <a:solidFill>
                  <a:srgbClr val="3333FF"/>
                </a:solidFill>
              </a:rPr>
              <a:t>series</a:t>
            </a:r>
            <a:endParaRPr lang="fr-FR" sz="2400" dirty="0" smtClean="0">
              <a:solidFill>
                <a:srgbClr val="3333FF"/>
              </a:solidFill>
            </a:endParaRPr>
          </a:p>
          <a:p>
            <a:pPr marL="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fr-FR" sz="2400" dirty="0" smtClean="0">
                <a:solidFill>
                  <a:srgbClr val="3333FF"/>
                </a:solidFill>
              </a:rPr>
              <a:t>Convergence</a:t>
            </a:r>
          </a:p>
          <a:p>
            <a:pPr marL="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fr-FR" sz="2400" dirty="0" err="1" smtClean="0">
                <a:solidFill>
                  <a:srgbClr val="3333FF"/>
                </a:solidFill>
              </a:rPr>
              <a:t>Some</a:t>
            </a:r>
            <a:r>
              <a:rPr lang="fr-FR" sz="2400" dirty="0" smtClean="0">
                <a:solidFill>
                  <a:srgbClr val="3333FF"/>
                </a:solidFill>
              </a:rPr>
              <a:t> important </a:t>
            </a:r>
            <a:r>
              <a:rPr lang="fr-FR" sz="2400" dirty="0" err="1" smtClean="0">
                <a:solidFill>
                  <a:srgbClr val="3333FF"/>
                </a:solidFill>
              </a:rPr>
              <a:t>series</a:t>
            </a:r>
            <a:endParaRPr lang="en-CA" sz="2400" dirty="0" smtClean="0">
              <a:solidFill>
                <a:srgbClr val="3333FF"/>
              </a:solidFill>
            </a:endParaRPr>
          </a:p>
          <a:p>
            <a:pPr marL="0" lvl="2">
              <a:lnSpc>
                <a:spcPct val="150000"/>
              </a:lnSpc>
              <a:defRPr/>
            </a:pPr>
            <a:endParaRPr lang="fr-FR" sz="2400" dirty="0" smtClean="0">
              <a:solidFill>
                <a:srgbClr val="3333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45273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POINTLATEX_MANUALPREVIEW" val="Tru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CHA" val="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CHA" val="5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CHA" val="5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CHA" val="5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CHA" val="5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CHA" val="5"/>
</p:tagLst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11185</TotalTime>
  <Words>355</Words>
  <Application>Microsoft Office PowerPoint</Application>
  <PresentationFormat>On-screen Show (4:3)</PresentationFormat>
  <Paragraphs>193</Paragraphs>
  <Slides>42</Slides>
  <Notes>39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42</vt:i4>
      </vt:variant>
    </vt:vector>
  </HeadingPairs>
  <TitlesOfParts>
    <vt:vector size="44" baseType="lpstr">
      <vt:lpstr>Default Design</vt:lpstr>
      <vt:lpstr>Equation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</vt:vector>
  </TitlesOfParts>
  <Company>INSA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Rasheed</dc:creator>
  <cp:lastModifiedBy>NTS</cp:lastModifiedBy>
  <cp:revision>1610</cp:revision>
  <dcterms:created xsi:type="dcterms:W3CDTF">2012-05-05T21:34:59Z</dcterms:created>
  <dcterms:modified xsi:type="dcterms:W3CDTF">2012-12-22T13:45:25Z</dcterms:modified>
</cp:coreProperties>
</file>