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66" r:id="rId3"/>
    <p:sldId id="267" r:id="rId4"/>
    <p:sldId id="422" r:id="rId5"/>
    <p:sldId id="444" r:id="rId6"/>
    <p:sldId id="427" r:id="rId7"/>
    <p:sldId id="433" r:id="rId8"/>
    <p:sldId id="446" r:id="rId9"/>
    <p:sldId id="447" r:id="rId10"/>
    <p:sldId id="453" r:id="rId11"/>
    <p:sldId id="454" r:id="rId12"/>
    <p:sldId id="448" r:id="rId13"/>
    <p:sldId id="455" r:id="rId14"/>
    <p:sldId id="457" r:id="rId15"/>
    <p:sldId id="458" r:id="rId16"/>
    <p:sldId id="449" r:id="rId17"/>
    <p:sldId id="459" r:id="rId18"/>
    <p:sldId id="460" r:id="rId19"/>
    <p:sldId id="462" r:id="rId20"/>
    <p:sldId id="461" r:id="rId21"/>
    <p:sldId id="450" r:id="rId22"/>
    <p:sldId id="463" r:id="rId23"/>
    <p:sldId id="451" r:id="rId24"/>
    <p:sldId id="464" r:id="rId25"/>
    <p:sldId id="465" r:id="rId26"/>
    <p:sldId id="452" r:id="rId27"/>
    <p:sldId id="466" r:id="rId28"/>
    <p:sldId id="467" r:id="rId29"/>
    <p:sldId id="468" r:id="rId30"/>
    <p:sldId id="472" r:id="rId31"/>
    <p:sldId id="469" r:id="rId32"/>
    <p:sldId id="473" r:id="rId33"/>
    <p:sldId id="474" r:id="rId34"/>
    <p:sldId id="470" r:id="rId35"/>
    <p:sldId id="478" r:id="rId36"/>
    <p:sldId id="475" r:id="rId37"/>
    <p:sldId id="476" r:id="rId38"/>
    <p:sldId id="477" r:id="rId39"/>
    <p:sldId id="265" r:id="rId40"/>
  </p:sldIdLst>
  <p:sldSz cx="9144000" cy="6858000" type="screen4x3"/>
  <p:notesSz cx="6858000" cy="9144000"/>
  <p:custDataLst>
    <p:tags r:id="rId4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02075"/>
    <a:srgbClr val="CC00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8088" autoAdjust="0"/>
    <p:restoredTop sz="95560" autoAdjust="0"/>
  </p:normalViewPr>
  <p:slideViewPr>
    <p:cSldViewPr>
      <p:cViewPr>
        <p:scale>
          <a:sx n="64" d="100"/>
          <a:sy n="64" d="100"/>
        </p:scale>
        <p:origin x="-1464" y="-5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CB8E0A-088C-416A-9DCF-13BA82FD9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3575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1D0984-5299-44ED-82B6-2BAD54E4D122}" type="slidenum">
              <a:rPr lang="en-US" smtClean="0"/>
              <a:pPr eaLnBrk="1" hangingPunct="1"/>
              <a:t>39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58C94-4C89-4E1B-8FDD-8E2E14AB3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5286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6E1BB-AD14-411A-A03F-AC4CA4DAC5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645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E4695-DB0C-4CB6-8938-1D19EAA6B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86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07C2C-A432-4353-BC92-F241BDE72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8280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522CB-E1B8-4C75-8544-5984C8B70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254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6B377-760B-449A-9A93-21EE7CEF6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456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F6DAE-90DA-4242-9D59-59B57EEF4C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534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8987E-CB3B-4413-A840-B9F5D9D13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04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829B9-927D-4017-9B53-62B6383D4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775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8D3A2-EE5B-4FE3-BAAC-0EAAA6CB2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898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8B553-1E5F-4798-AD82-6440AB332E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078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1B2C9E6-627D-4280-BB49-B4ED18D27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093913" y="2349500"/>
            <a:ext cx="39909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dirty="0">
                <a:solidFill>
                  <a:srgbClr val="3333FF"/>
                </a:solidFill>
              </a:rPr>
              <a:t>(MTH 250)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484438" y="4365625"/>
            <a:ext cx="56165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4800" dirty="0">
                <a:solidFill>
                  <a:srgbClr val="008000"/>
                </a:solidFill>
              </a:rPr>
              <a:t>Lecture </a:t>
            </a:r>
            <a:r>
              <a:rPr lang="en-US" sz="4800" dirty="0" smtClean="0">
                <a:solidFill>
                  <a:srgbClr val="008000"/>
                </a:solidFill>
              </a:rPr>
              <a:t>15</a:t>
            </a:r>
            <a:endParaRPr lang="en-US" sz="4800" dirty="0">
              <a:solidFill>
                <a:srgbClr val="008000"/>
              </a:solidFill>
            </a:endParaRPr>
          </a:p>
        </p:txBody>
      </p:sp>
      <p:sp>
        <p:nvSpPr>
          <p:cNvPr id="2052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3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4" name="Text Box 18"/>
          <p:cNvSpPr txBox="1">
            <a:spLocks noChangeArrowheads="1"/>
          </p:cNvSpPr>
          <p:nvPr/>
        </p:nvSpPr>
        <p:spPr bwMode="auto">
          <a:xfrm>
            <a:off x="971550" y="2511425"/>
            <a:ext cx="51133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000" dirty="0"/>
              <a:t>Calculus</a:t>
            </a:r>
          </a:p>
        </p:txBody>
      </p:sp>
      <p:sp>
        <p:nvSpPr>
          <p:cNvPr id="2055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6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8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9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0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1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2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3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4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5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6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/>
              <a:t>Previous Lecture’s Summary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972368" y="1575491"/>
            <a:ext cx="7848104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Introduction to </a:t>
            </a:r>
            <a:r>
              <a:rPr lang="fr-FR" sz="2400" dirty="0" err="1" smtClean="0">
                <a:solidFill>
                  <a:srgbClr val="3333FF"/>
                </a:solidFill>
              </a:rPr>
              <a:t>sequences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Limit</a:t>
            </a:r>
            <a:r>
              <a:rPr lang="fr-FR" sz="2400" dirty="0" smtClean="0">
                <a:solidFill>
                  <a:srgbClr val="3333FF"/>
                </a:solidFill>
              </a:rPr>
              <a:t> of </a:t>
            </a:r>
            <a:r>
              <a:rPr lang="fr-FR" sz="2400" dirty="0" err="1" smtClean="0">
                <a:solidFill>
                  <a:srgbClr val="3333FF"/>
                </a:solidFill>
              </a:rPr>
              <a:t>sequences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>
                <a:solidFill>
                  <a:srgbClr val="3333FF"/>
                </a:solidFill>
              </a:rPr>
              <a:t>Limits</a:t>
            </a:r>
            <a:r>
              <a:rPr lang="fr-FR" sz="2400" dirty="0">
                <a:solidFill>
                  <a:srgbClr val="3333FF"/>
                </a:solidFill>
              </a:rPr>
              <a:t> </a:t>
            </a:r>
            <a:r>
              <a:rPr lang="fr-FR" sz="2400" dirty="0" err="1">
                <a:solidFill>
                  <a:srgbClr val="3333FF"/>
                </a:solidFill>
              </a:rPr>
              <a:t>laws</a:t>
            </a:r>
            <a:r>
              <a:rPr lang="fr-FR" sz="2400" dirty="0">
                <a:solidFill>
                  <a:srgbClr val="3333FF"/>
                </a:solidFill>
              </a:rPr>
              <a:t> for </a:t>
            </a:r>
            <a:r>
              <a:rPr lang="fr-FR" sz="2400" dirty="0" err="1" smtClean="0">
                <a:solidFill>
                  <a:srgbClr val="3333FF"/>
                </a:solidFill>
              </a:rPr>
              <a:t>sequences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CA" sz="2400" dirty="0" smtClean="0">
                <a:solidFill>
                  <a:srgbClr val="3333FF"/>
                </a:solidFill>
              </a:rPr>
              <a:t>Monotone sequences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CA" sz="2400" dirty="0" smtClean="0">
                <a:solidFill>
                  <a:srgbClr val="3333FF"/>
                </a:solidFill>
              </a:rPr>
              <a:t>Bounded sequences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CA" sz="2400" dirty="0" smtClean="0">
                <a:solidFill>
                  <a:srgbClr val="3333FF"/>
                </a:solidFill>
              </a:rPr>
              <a:t>Some standard limits</a:t>
            </a:r>
            <a:endParaRPr lang="en-CA" sz="2400" dirty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endParaRPr lang="fr-FR" sz="2400" dirty="0" smtClean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8675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 smtClean="0"/>
              <a:t>Today’s </a:t>
            </a:r>
            <a:r>
              <a:rPr lang="en-US" sz="3600" dirty="0"/>
              <a:t>Lecture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72368" y="1575491"/>
            <a:ext cx="7848104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Recalls</a:t>
            </a:r>
            <a:endParaRPr lang="fr-FR" sz="2400" dirty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Subsequences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Limit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superior</a:t>
            </a:r>
            <a:r>
              <a:rPr lang="fr-FR" sz="2400" dirty="0" smtClean="0">
                <a:solidFill>
                  <a:srgbClr val="3333FF"/>
                </a:solidFill>
              </a:rPr>
              <a:t> and </a:t>
            </a:r>
            <a:r>
              <a:rPr lang="fr-FR" sz="2400" dirty="0" err="1" smtClean="0">
                <a:solidFill>
                  <a:srgbClr val="3333FF"/>
                </a:solidFill>
              </a:rPr>
              <a:t>limit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inerior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Cauchy </a:t>
            </a:r>
            <a:r>
              <a:rPr lang="fr-FR" sz="2400" dirty="0" err="1" smtClean="0">
                <a:solidFill>
                  <a:srgbClr val="3333FF"/>
                </a:solidFill>
              </a:rPr>
              <a:t>sequences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Infinite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>
                <a:solidFill>
                  <a:srgbClr val="3333FF"/>
                </a:solidFill>
              </a:rPr>
              <a:t>s</a:t>
            </a:r>
            <a:r>
              <a:rPr lang="fr-FR" sz="2400" dirty="0" err="1" smtClean="0">
                <a:solidFill>
                  <a:srgbClr val="3333FF"/>
                </a:solidFill>
              </a:rPr>
              <a:t>eries</a:t>
            </a:r>
            <a:endParaRPr lang="en-CA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CA" sz="2400" dirty="0" smtClean="0">
                <a:solidFill>
                  <a:srgbClr val="3333FF"/>
                </a:solidFill>
              </a:rPr>
              <a:t>Convergence of infinite series.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CA" sz="2400" dirty="0">
                <a:solidFill>
                  <a:srgbClr val="3333FF"/>
                </a:solidFill>
              </a:rPr>
              <a:t>Absolutely convergent series</a:t>
            </a:r>
            <a:endParaRPr lang="fr-FR" sz="2400" dirty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endParaRPr lang="fr-FR" sz="2400" dirty="0" smtClean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85006" y="1412776"/>
                <a:ext cx="8063458" cy="446449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Limit of a sequence: (</a:t>
                </a: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F</a:t>
                </a: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ormal definition)</a:t>
                </a:r>
                <a:r>
                  <a:rPr lang="en-US" sz="2000" dirty="0" smtClean="0"/>
                  <a:t/>
                </a:r>
              </a:p>
              <a:p>
                <a:pPr marL="0" indent="0" algn="just" eaLnBrk="1" hangingPunct="1">
                  <a:buNone/>
                </a:pPr>
                <a:endParaRPr lang="en-US" sz="2000" dirty="0" smtClean="0"/>
              </a:p>
              <a:p>
                <a:pPr marL="0" indent="0" algn="just" eaLnBrk="1" hangingPunct="1">
                  <a:buNone/>
                </a:pPr>
                <a:r>
                  <a:rPr lang="en-US" sz="2000" dirty="0" smtClean="0"/>
                  <a:t>A sequence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{</m:t>
                    </m:r>
                    <m:r>
                      <a:rPr lang="en-US" sz="2000" i="1" dirty="0" smtClean="0">
                        <a:latin typeface="Cambria Math"/>
                      </a:rPr>
                      <m:t>𝑎𝑛</m:t>
                    </m:r>
                    <m:r>
                      <a:rPr lang="en-US" sz="2000" i="1" dirty="0">
                        <a:latin typeface="Cambria Math"/>
                      </a:rPr>
                      <m:t>}</m:t>
                    </m:r>
                  </m:oMath>
                </a14:m>
                <a:r>
                  <a:rPr lang="en-US" sz="2000" dirty="0"/>
                  <a:t> has the limit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000" i="1" dirty="0" smtClean="0"/>
                  <a:t>,</a:t>
                </a:r>
                <a:r>
                  <a:rPr lang="en-US" sz="2000" dirty="0" smtClean="0"/>
                  <a:t>and </a:t>
                </a:r>
                <a:r>
                  <a:rPr lang="en-US" sz="2000" dirty="0"/>
                  <a:t>we </a:t>
                </a:r>
                <a:r>
                  <a:rPr lang="en-US" sz="2000" dirty="0" smtClean="0"/>
                  <a:t>write</a:t>
                </a:r>
              </a:p>
              <a:p>
                <a:pPr marL="0" indent="0" algn="ctr" eaLnBrk="1" hangingPunct="1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0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i="1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fr-FR" sz="2000" i="1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000" dirty="0" smtClean="0"/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→</m:t>
                    </m:r>
                    <m:r>
                      <a:rPr lang="fr-FR" sz="2000" b="0" i="1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000" dirty="0" smtClean="0"/>
                  <a:t> as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</a:rPr>
                      <m:t>→∞</m:t>
                    </m:r>
                  </m:oMath>
                </a14:m>
                <a:endParaRPr lang="en-US" sz="2000" dirty="0"/>
              </a:p>
              <a:p>
                <a:pPr marL="0" indent="3175" eaLnBrk="1" hangingPunct="1">
                  <a:buFontTx/>
                  <a:buNone/>
                </a:pPr>
                <a:r>
                  <a:rPr lang="en-US" sz="2000" dirty="0"/>
                  <a:t>if for every </a:t>
                </a:r>
                <a14:m>
                  <m:oMath xmlns:m="http://schemas.openxmlformats.org/officeDocument/2006/math">
                    <m:r>
                      <a:rPr lang="el-GR" sz="2000" i="1" dirty="0" smtClean="0">
                        <a:latin typeface="Cambria Math"/>
                        <a:cs typeface="Arial" charset="0"/>
                      </a:rPr>
                      <m:t>𝜀</m:t>
                    </m:r>
                    <m:r>
                      <a:rPr lang="fr-FR" sz="2000" b="0" i="1" dirty="0" smtClean="0">
                        <a:latin typeface="Cambria Math"/>
                        <a:cs typeface="Arial" charset="0"/>
                      </a:rPr>
                      <m:t>&gt;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0 </m:t>
                    </m:r>
                  </m:oMath>
                </a14:m>
                <a:r>
                  <a:rPr lang="en-US" sz="2000" dirty="0"/>
                  <a:t>there is a corresponding </a:t>
                </a:r>
                <a:r>
                  <a:rPr lang="en-US" sz="2000" dirty="0" smtClean="0"/>
                  <a:t> integer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2000" dirty="0"/>
                  <a:t> such that:</a:t>
                </a:r>
                <a:br>
                  <a:rPr lang="en-US" sz="2000" dirty="0"/>
                </a:br>
                <a:r>
                  <a:rPr lang="en-US" sz="2000" dirty="0"/>
                  <a:t>	if     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𝑛</m:t>
                    </m:r>
                    <m:r>
                      <a:rPr lang="en-US" sz="2000" i="1" dirty="0" smtClean="0">
                        <a:latin typeface="Cambria Math"/>
                      </a:rPr>
                      <m:t>&gt;</m:t>
                    </m:r>
                    <m:r>
                      <a:rPr lang="en-US" sz="2000" i="1" dirty="0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2000" dirty="0"/>
                  <a:t>       then   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𝑎</m:t>
                        </m:r>
                        <m:r>
                          <a:rPr lang="en-US" sz="2000" i="1" baseline="-25000" dirty="0">
                            <a:latin typeface="Cambria Math"/>
                          </a:rPr>
                          <m:t>𝑛</m:t>
                        </m:r>
                        <m:r>
                          <a:rPr lang="en-US" sz="2000" i="1" dirty="0">
                            <a:latin typeface="Cambria Math"/>
                          </a:rPr>
                          <m:t> – </m:t>
                        </m:r>
                        <m:r>
                          <a:rPr lang="en-US" sz="2000" i="1" dirty="0">
                            <a:latin typeface="Cambria Math"/>
                          </a:rPr>
                          <m:t>𝐿</m:t>
                        </m:r>
                      </m:e>
                    </m:d>
                    <m:r>
                      <a:rPr lang="en-US" sz="2000" i="1" dirty="0">
                        <a:latin typeface="Cambria Math"/>
                      </a:rPr>
                      <m:t>&lt;</m:t>
                    </m:r>
                    <m:r>
                      <a:rPr lang="el-GR" sz="2000" i="1" dirty="0">
                        <a:latin typeface="Cambria Math"/>
                        <a:cs typeface="Arial" charset="0"/>
                      </a:rPr>
                      <m:t>𝜀</m:t>
                    </m:r>
                    <m:r>
                      <a:rPr lang="fr-FR" sz="2000" b="0" i="1" dirty="0" smtClean="0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en-US" sz="2000" dirty="0"/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006" y="1412776"/>
                <a:ext cx="8063458" cy="4464496"/>
              </a:xfrm>
              <a:prstGeom prst="rect">
                <a:avLst/>
              </a:prstGeom>
              <a:blipFill rotWithShape="1">
                <a:blip r:embed="rId3"/>
                <a:stretch>
                  <a:fillRect l="-756" t="-5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8" name="Group 37"/>
          <p:cNvGrpSpPr/>
          <p:nvPr/>
        </p:nvGrpSpPr>
        <p:grpSpPr>
          <a:xfrm>
            <a:off x="971600" y="3779748"/>
            <a:ext cx="6696744" cy="1089412"/>
            <a:chOff x="971600" y="4859868"/>
            <a:chExt cx="6696744" cy="1089412"/>
          </a:xfrm>
        </p:grpSpPr>
        <p:cxnSp>
          <p:nvCxnSpPr>
            <p:cNvPr id="3" name="Straight Arrow Connector 2"/>
            <p:cNvCxnSpPr/>
            <p:nvPr/>
          </p:nvCxnSpPr>
          <p:spPr>
            <a:xfrm>
              <a:off x="971600" y="5373216"/>
              <a:ext cx="669674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331640" y="5301208"/>
              <a:ext cx="0" cy="2880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Flowchart: Connector 13"/>
            <p:cNvSpPr/>
            <p:nvPr/>
          </p:nvSpPr>
          <p:spPr>
            <a:xfrm>
              <a:off x="1691680" y="5301208"/>
              <a:ext cx="72008" cy="144016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lowchart: Connector 25"/>
            <p:cNvSpPr/>
            <p:nvPr/>
          </p:nvSpPr>
          <p:spPr>
            <a:xfrm>
              <a:off x="2195736" y="5301208"/>
              <a:ext cx="72008" cy="144016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lowchart: Connector 26"/>
            <p:cNvSpPr/>
            <p:nvPr/>
          </p:nvSpPr>
          <p:spPr>
            <a:xfrm>
              <a:off x="2699792" y="5301208"/>
              <a:ext cx="72008" cy="144016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lowchart: Connector 27"/>
            <p:cNvSpPr/>
            <p:nvPr/>
          </p:nvSpPr>
          <p:spPr>
            <a:xfrm>
              <a:off x="3347864" y="5301208"/>
              <a:ext cx="72008" cy="144016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lowchart: Connector 28"/>
            <p:cNvSpPr/>
            <p:nvPr/>
          </p:nvSpPr>
          <p:spPr>
            <a:xfrm>
              <a:off x="4644008" y="5301208"/>
              <a:ext cx="72008" cy="144016"/>
            </a:xfrm>
            <a:prstGeom prst="flowChartConnector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lowchart: Connector 29"/>
            <p:cNvSpPr/>
            <p:nvPr/>
          </p:nvSpPr>
          <p:spPr>
            <a:xfrm>
              <a:off x="4355976" y="5301208"/>
              <a:ext cx="72008" cy="14401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A02075"/>
                </a:solidFill>
              </a:endParaRPr>
            </a:p>
          </p:txBody>
        </p:sp>
        <p:sp>
          <p:nvSpPr>
            <p:cNvPr id="31" name="Flowchart: Connector 30"/>
            <p:cNvSpPr/>
            <p:nvPr/>
          </p:nvSpPr>
          <p:spPr>
            <a:xfrm>
              <a:off x="4932040" y="5301208"/>
              <a:ext cx="72008" cy="14401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lowchart: Connector 31"/>
            <p:cNvSpPr/>
            <p:nvPr/>
          </p:nvSpPr>
          <p:spPr>
            <a:xfrm>
              <a:off x="5580112" y="5301208"/>
              <a:ext cx="72008" cy="144016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lowchart: Connector 32"/>
            <p:cNvSpPr/>
            <p:nvPr/>
          </p:nvSpPr>
          <p:spPr>
            <a:xfrm>
              <a:off x="5796136" y="5301208"/>
              <a:ext cx="72008" cy="144016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lowchart: Connector 33"/>
            <p:cNvSpPr/>
            <p:nvPr/>
          </p:nvSpPr>
          <p:spPr>
            <a:xfrm>
              <a:off x="6300192" y="5301208"/>
              <a:ext cx="72008" cy="144016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lowchart: Connector 34"/>
            <p:cNvSpPr/>
            <p:nvPr/>
          </p:nvSpPr>
          <p:spPr>
            <a:xfrm>
              <a:off x="6660232" y="5301208"/>
              <a:ext cx="72008" cy="144016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lowchart: Connector 35"/>
            <p:cNvSpPr/>
            <p:nvPr/>
          </p:nvSpPr>
          <p:spPr>
            <a:xfrm>
              <a:off x="7308304" y="5301208"/>
              <a:ext cx="72008" cy="144016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3712165" y="5085184"/>
                  <a:ext cx="193995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sz="2400" b="0" i="1" smtClean="0">
                            <a:latin typeface="Cambria Math"/>
                          </a:rPr>
                          <m:t>(                     )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12165" y="5085184"/>
                  <a:ext cx="1939955" cy="461665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l="-314" t="-9211" r="-6289" b="-3026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1572678" y="4859868"/>
                  <a:ext cx="47904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lang="en-US" dirty="0" smtClean="0"/>
                    <a:t/>
                  </a:r>
                  <a:endParaRPr lang="en-US" dirty="0"/>
                </a:p>
              </p:txBody>
            </p:sp>
          </mc:Choice>
          <mc:Fallback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72678" y="4859868"/>
                  <a:ext cx="479042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t="-8333" r="-21519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2076734" y="4859868"/>
                  <a:ext cx="4843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a14:m>
                  <a:r>
                    <a:rPr lang="en-US" dirty="0" smtClean="0"/>
                    <a:t/>
                  </a:r>
                  <a:endParaRPr lang="en-US" dirty="0"/>
                </a:p>
              </p:txBody>
            </p:sp>
          </mc:Choice>
          <mc:Fallback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6734" y="4859868"/>
                  <a:ext cx="484363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t="-8333" r="-22785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2580790" y="4859868"/>
                  <a:ext cx="4843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a14:m>
                  <a:r>
                    <a:rPr lang="en-US" dirty="0" smtClean="0"/>
                    <a:t/>
                  </a:r>
                  <a:endParaRPr lang="en-US" dirty="0"/>
                </a:p>
              </p:txBody>
            </p:sp>
          </mc:Choice>
          <mc:Fallback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80790" y="4859868"/>
                  <a:ext cx="484363" cy="369332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t="-8333" r="-22500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2" name="TextBox 41"/>
                <p:cNvSpPr txBox="1"/>
                <p:nvPr/>
              </p:nvSpPr>
              <p:spPr>
                <a:xfrm>
                  <a:off x="3228862" y="4869160"/>
                  <a:ext cx="4843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8</m:t>
                          </m:r>
                        </m:sub>
                      </m:sSub>
                    </m:oMath>
                  </a14:m>
                  <a:r>
                    <a:rPr lang="en-US" dirty="0" smtClean="0"/>
                    <a:t/>
                  </a:r>
                  <a:endParaRPr lang="en-US" dirty="0"/>
                </a:p>
              </p:txBody>
            </p:sp>
          </mc:Choice>
          <mc:Fallback>
            <p:sp>
              <p:nvSpPr>
                <p:cNvPr id="4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28862" y="4869160"/>
                  <a:ext cx="484363" cy="369332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t="-8197" r="-22785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4116455" y="4869160"/>
                  <a:ext cx="73674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𝑁</m:t>
                          </m:r>
                          <m:r>
                            <a:rPr lang="fr-FR" b="0" i="1" smtClean="0">
                              <a:latin typeface="Cambria Math"/>
                            </a:rPr>
                            <m:t>+1</m:t>
                          </m:r>
                        </m:sub>
                      </m:sSub>
                    </m:oMath>
                  </a14:m>
                  <a:r>
                    <a:rPr lang="en-US" dirty="0" smtClean="0"/>
                    <a:t/>
                  </a:r>
                  <a:endParaRPr lang="en-US" dirty="0"/>
                </a:p>
              </p:txBody>
            </p:sp>
          </mc:Choice>
          <mc:Fallback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16455" y="4869160"/>
                  <a:ext cx="736740" cy="369332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 t="-8197" r="-14876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4764527" y="4859868"/>
                  <a:ext cx="73674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𝑁</m:t>
                          </m:r>
                          <m:r>
                            <a:rPr lang="fr-FR" b="0" i="1" smtClean="0">
                              <a:latin typeface="Cambria Math"/>
                            </a:rPr>
                            <m:t>+2</m:t>
                          </m:r>
                        </m:sub>
                      </m:sSub>
                    </m:oMath>
                  </a14:m>
                  <a:r>
                    <a:rPr lang="en-US" dirty="0" smtClean="0"/>
                    <a:t/>
                  </a:r>
                  <a:endParaRPr lang="en-US" dirty="0"/>
                </a:p>
              </p:txBody>
            </p:sp>
          </mc:Choice>
          <mc:Fallback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64527" y="4859868"/>
                  <a:ext cx="736740" cy="369332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 t="-8333" r="-15000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5388589" y="4859868"/>
                  <a:ext cx="47955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9</m:t>
                          </m:r>
                        </m:sub>
                      </m:sSub>
                    </m:oMath>
                  </a14:m>
                  <a:r>
                    <a:rPr lang="en-US" dirty="0" smtClean="0"/>
                    <a:t/>
                  </a:r>
                  <a:endParaRPr lang="en-US" dirty="0"/>
                </a:p>
              </p:txBody>
            </p:sp>
          </mc:Choice>
          <mc:Fallback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8589" y="4859868"/>
                  <a:ext cx="479555" cy="369332"/>
                </a:xfrm>
                <a:prstGeom prst="rect">
                  <a:avLst/>
                </a:prstGeom>
                <a:blipFill rotWithShape="1">
                  <a:blip r:embed="rId11"/>
                  <a:stretch>
                    <a:fillRect t="-8333" r="-21519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5671813" y="4859868"/>
                  <a:ext cx="4843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6</m:t>
                          </m:r>
                        </m:sub>
                      </m:sSub>
                    </m:oMath>
                  </a14:m>
                  <a:r>
                    <a:rPr lang="en-US" dirty="0" smtClean="0"/>
                    <a:t/>
                  </a:r>
                  <a:endParaRPr lang="en-US" dirty="0"/>
                </a:p>
              </p:txBody>
            </p:sp>
          </mc:Choice>
          <mc:Fallback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71813" y="4859868"/>
                  <a:ext cx="484363" cy="369332"/>
                </a:xfrm>
                <a:prstGeom prst="rect">
                  <a:avLst/>
                </a:prstGeom>
                <a:blipFill rotWithShape="1">
                  <a:blip r:embed="rId12"/>
                  <a:stretch>
                    <a:fillRect t="-8333" r="-22500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7" name="TextBox 46"/>
                <p:cNvSpPr txBox="1"/>
                <p:nvPr/>
              </p:nvSpPr>
              <p:spPr>
                <a:xfrm>
                  <a:off x="6156176" y="4869160"/>
                  <a:ext cx="4843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5</m:t>
                          </m:r>
                        </m:sub>
                      </m:sSub>
                    </m:oMath>
                  </a14:m>
                  <a:r>
                    <a:rPr lang="en-US" dirty="0" smtClean="0"/>
                    <a:t/>
                  </a:r>
                  <a:endParaRPr lang="en-US" dirty="0"/>
                </a:p>
              </p:txBody>
            </p:sp>
          </mc:Choice>
          <mc:Fallback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56176" y="4869160"/>
                  <a:ext cx="484363" cy="369332"/>
                </a:xfrm>
                <a:prstGeom prst="rect">
                  <a:avLst/>
                </a:prstGeom>
                <a:blipFill rotWithShape="1">
                  <a:blip r:embed="rId13"/>
                  <a:stretch>
                    <a:fillRect t="-8197" r="-22785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8" name="TextBox 47"/>
                <p:cNvSpPr txBox="1"/>
                <p:nvPr/>
              </p:nvSpPr>
              <p:spPr>
                <a:xfrm>
                  <a:off x="6535909" y="4872578"/>
                  <a:ext cx="4843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4</m:t>
                          </m:r>
                        </m:sub>
                      </m:sSub>
                    </m:oMath>
                  </a14:m>
                  <a:r>
                    <a:rPr lang="en-US" dirty="0" smtClean="0"/>
                    <a:t/>
                  </a:r>
                  <a:endParaRPr lang="en-US" dirty="0"/>
                </a:p>
              </p:txBody>
            </p:sp>
          </mc:Choice>
          <mc:Fallback>
            <p:sp>
              <p:nvSpPr>
                <p:cNvPr id="48" name="TextBox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35909" y="4872578"/>
                  <a:ext cx="484363" cy="369332"/>
                </a:xfrm>
                <a:prstGeom prst="rect">
                  <a:avLst/>
                </a:prstGeom>
                <a:blipFill rotWithShape="1">
                  <a:blip r:embed="rId14"/>
                  <a:stretch>
                    <a:fillRect t="-8197" r="-22500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7164288" y="4869160"/>
                  <a:ext cx="4843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7</m:t>
                          </m:r>
                        </m:sub>
                      </m:sSub>
                    </m:oMath>
                  </a14:m>
                  <a:r>
                    <a:rPr lang="en-US" dirty="0" smtClean="0"/>
                    <a:t/>
                  </a:r>
                  <a:endParaRPr lang="en-US" dirty="0"/>
                </a:p>
              </p:txBody>
            </p:sp>
          </mc:Choice>
          <mc:Fallback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64288" y="4869160"/>
                  <a:ext cx="484363" cy="369332"/>
                </a:xfrm>
                <a:prstGeom prst="rect">
                  <a:avLst/>
                </a:prstGeom>
                <a:blipFill rotWithShape="1">
                  <a:blip r:embed="rId15"/>
                  <a:stretch>
                    <a:fillRect t="-8197" r="-22500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1187624" y="5579948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fr-FR" b="0" i="1" smtClean="0">
                          <a:latin typeface="Cambria Math"/>
                        </a:rPr>
                        <m:t>0</m:t>
                      </m:r>
                    </m:oMath>
                  </a14:m>
                  <a:r>
                    <a:rPr lang="en-US" dirty="0" smtClean="0"/>
                    <a:t/>
                  </a:r>
                  <a:endParaRPr lang="en-US" dirty="0"/>
                </a:p>
              </p:txBody>
            </p:sp>
          </mc:Choice>
          <mc:Fallback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87624" y="5579948"/>
                  <a:ext cx="377026" cy="369332"/>
                </a:xfrm>
                <a:prstGeom prst="rect">
                  <a:avLst/>
                </a:prstGeom>
                <a:blipFill rotWithShape="1">
                  <a:blip r:embed="rId16"/>
                  <a:stretch>
                    <a:fillRect t="-8197" r="-29032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51" name="TextBox 50"/>
                <p:cNvSpPr txBox="1"/>
                <p:nvPr/>
              </p:nvSpPr>
              <p:spPr>
                <a:xfrm>
                  <a:off x="3533851" y="5373216"/>
                  <a:ext cx="233429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b="0" i="1" smtClean="0">
                            <a:latin typeface="Cambria Math"/>
                          </a:rPr>
                          <m:t>𝐿</m:t>
                        </m:r>
                        <m:r>
                          <a:rPr lang="fr-FR" b="0" i="1" smtClean="0">
                            <a:latin typeface="Cambria Math"/>
                          </a:rPr>
                          <m:t>−</m:t>
                        </m:r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𝜀</m:t>
                        </m:r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        </m:t>
                        </m:r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𝐿</m:t>
                        </m:r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         </m:t>
                        </m:r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𝐿</m:t>
                        </m:r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𝜀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51" name="TextBox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33851" y="5373216"/>
                  <a:ext cx="2334293" cy="369332"/>
                </a:xfrm>
                <a:prstGeom prst="rect">
                  <a:avLst/>
                </a:prstGeom>
                <a:blipFill rotWithShape="1">
                  <a:blip r:embed="rId17"/>
                  <a:stretch>
                    <a:fillRect t="-8197" r="-1828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Straight Connector 23"/>
            <p:cNvCxnSpPr/>
            <p:nvPr/>
          </p:nvCxnSpPr>
          <p:spPr>
            <a:xfrm>
              <a:off x="3923928" y="5373216"/>
              <a:ext cx="1499661" cy="0"/>
            </a:xfrm>
            <a:prstGeom prst="line">
              <a:avLst/>
            </a:prstGeom>
            <a:ln>
              <a:solidFill>
                <a:srgbClr val="CC00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831046" y="4798322"/>
                <a:ext cx="7917418" cy="10069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 algn="just" eaLnBrk="1" hangingPunct="1">
                  <a:buNone/>
                </a:pPr>
                <a:r>
                  <a:rPr lang="en-US" dirty="0">
                    <a:solidFill>
                      <a:srgbClr val="3333FF"/>
                    </a:solidFill>
                  </a:rPr>
                  <a:t>Convergent / divergent sequences.</a:t>
                </a:r>
                <a:endParaRPr lang="en-US" dirty="0"/>
              </a:p>
              <a:p>
                <a:pPr marL="0" indent="0" algn="just" eaLnBrk="1" hangingPunct="1">
                  <a:buNone/>
                </a:pPr>
                <a:r>
                  <a:rPr lang="en-US" dirty="0"/>
                  <a:t>A sequence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fr-FR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i="1">
                        <a:latin typeface="Cambria Math"/>
                      </a:rPr>
                      <m:t>}</m:t>
                    </m:r>
                  </m:oMath>
                </a14:m>
                <a:r>
                  <a:rPr lang="en-US" dirty="0"/>
                  <a:t> is said to be </a:t>
                </a:r>
                <a:r>
                  <a:rPr lang="en-US" dirty="0">
                    <a:solidFill>
                      <a:srgbClr val="A02075"/>
                    </a:solidFill>
                  </a:rPr>
                  <a:t>convergent </a:t>
                </a:r>
                <a:r>
                  <a:rPr lang="en-US" dirty="0"/>
                  <a:t> if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i="1">
                                <a:latin typeface="Cambria Math"/>
                              </a:rPr>
                              <m:t>𝑛</m:t>
                            </m:r>
                            <m:r>
                              <a:rPr lang="fr-FR" i="1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fr-FR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fr-FR" i="1">
                        <a:latin typeface="Cambria Math"/>
                      </a:rPr>
                      <m:t>=</m:t>
                    </m:r>
                    <m:r>
                      <a:rPr lang="fr-FR" i="1">
                        <a:latin typeface="Cambria Math"/>
                      </a:rPr>
                      <m:t>𝐿</m:t>
                    </m:r>
                  </m:oMath>
                </a14:m>
                <a:r>
                  <a:rPr lang="en-US" dirty="0"/>
                  <a:t> exists. </a:t>
                </a:r>
              </a:p>
              <a:p>
                <a:pPr marL="0" indent="0" algn="just" eaLnBrk="1" hangingPunct="1">
                  <a:buNone/>
                </a:pPr>
                <a:r>
                  <a:rPr lang="en-US" dirty="0"/>
                  <a:t>Otherwise it is called a </a:t>
                </a:r>
                <a:r>
                  <a:rPr lang="en-US" dirty="0">
                    <a:solidFill>
                      <a:srgbClr val="A02075"/>
                    </a:solidFill>
                  </a:rPr>
                  <a:t>divergent</a:t>
                </a:r>
                <a:r>
                  <a:rPr lang="en-US" dirty="0"/>
                  <a:t> sequence.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046" y="4798322"/>
                <a:ext cx="7917418" cy="1006942"/>
              </a:xfrm>
              <a:prstGeom prst="rect">
                <a:avLst/>
              </a:prstGeom>
              <a:blipFill rotWithShape="1">
                <a:blip r:embed="rId18"/>
                <a:stretch>
                  <a:fillRect l="-616" t="-3030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2"/>
          <p:cNvSpPr>
            <a:spLocks noChangeArrowheads="1"/>
          </p:cNvSpPr>
          <p:nvPr/>
        </p:nvSpPr>
        <p:spPr bwMode="auto">
          <a:xfrm>
            <a:off x="615950" y="582960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490681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2998" y="1412776"/>
                <a:ext cx="8063458" cy="4752528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algn="just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fr-FR" sz="2000" dirty="0" smtClean="0"/>
                  <a:t>Show </a:t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den>
                        </m:f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=0.</m:t>
                    </m:r>
                  </m:oMath>
                </a14:m>
                <a:r>
                  <a:rPr lang="fr-FR" sz="2000" dirty="0" smtClean="0"/>
                  <a:t/>
                </a:r>
                <a:endParaRPr lang="en-US" sz="2000" dirty="0"/>
              </a:p>
              <a:p>
                <a:pPr marL="0" indent="0" algn="just" eaLnBrk="1" hangingPunct="1">
                  <a:buNone/>
                </a:pPr>
                <a:endParaRPr lang="en-US" sz="2000" dirty="0" smtClean="0"/>
              </a:p>
              <a:p>
                <a:pPr marL="0" indent="0" algn="just" eaLnBrk="1" hangingPunct="1"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</a:t>
                </a: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Given any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Arial" charset="0"/>
                      </a:rPr>
                      <m:t>𝜖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Arial" charset="0"/>
                      </a:rPr>
                      <m:t>&gt;0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, we want to find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𝑁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such that </a:t>
                </a:r>
              </a:p>
              <a:p>
                <a:pPr marL="0" indent="0" algn="just" eaLnBrk="1" hangingPunct="1">
                  <a:buNone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1</m:t>
                            </m:r>
                          </m:num>
                          <m:den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den>
                        </m:f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−0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&lt;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𝜖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𝑛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&gt;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𝑁</m:t>
                    </m:r>
                    <m:r>
                      <a:rPr lang="fr-FR" sz="2000" b="0" i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sz="2000" b="0" i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i</m:t>
                    </m:r>
                    <m:r>
                      <a:rPr lang="fr-FR" sz="2000" b="0" i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.</m:t>
                    </m:r>
                    <m:r>
                      <m:rPr>
                        <m:sty m:val="p"/>
                      </m:rPr>
                      <a:rPr lang="fr-FR" sz="2000" b="0" i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e</m:t>
                    </m:r>
                    <m:r>
                      <a:rPr lang="fr-FR" sz="2000" b="0" i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𝑛</m:t>
                    </m:r>
                    <m:r>
                      <a:rPr lang="fr-FR" sz="2000" b="0" i="1" dirty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&gt;</m:t>
                    </m:r>
                    <m:f>
                      <m:fPr>
                        <m:ctrlP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1</m:t>
                        </m:r>
                      </m:num>
                      <m:den>
                        <m: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𝜖</m:t>
                        </m:r>
                      </m:den>
                    </m:f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𝑛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&gt;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𝑁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Choose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 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𝑁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to be the smallest integer such that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𝑁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≥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𝜖</m:t>
                        </m:r>
                      </m:den>
                    </m:f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(N found)</a:t>
                </a:r>
              </a:p>
              <a:p>
                <a:pPr marL="0" indent="0" algn="just" eaLnBrk="1" hangingPunct="1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0" algn="just" eaLnBrk="1" hangingPunct="1"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𝑛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&gt;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𝑁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,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then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𝑛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&gt;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𝑁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&gt;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𝜖</m:t>
                        </m:r>
                      </m:den>
                    </m:f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1</m:t>
                            </m:r>
                          </m:num>
                          <m:den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den>
                        </m:f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−0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&lt;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𝜖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. </m:t>
                    </m:r>
                  </m:oMath>
                </a14:m>
                <a:endParaRPr lang="fr-FR" sz="2000" b="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 eaLnBrk="1" hangingPunct="1">
                  <a:buNone/>
                </a:pPr>
                <a:r>
                  <a:rPr lang="en-US" sz="2000" dirty="0" smtClean="0">
                    <a:latin typeface="Arial" charset="0"/>
                    <a:cs typeface="Arial" charset="0"/>
                  </a:rPr>
                  <a:t>Thus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  <a:cs typeface="Arial" charset="0"/>
                          </a:rPr>
                          <m:t>lim</m:t>
                        </m:r>
                      </m:e>
                      <m:lim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→∞</m:t>
                        </m:r>
                      </m:lim>
                    </m:limLow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 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=0.</m:t>
                    </m:r>
                  </m:oMath>
                </a14:m>
                <a:endParaRPr lang="en-US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998" y="1412776"/>
                <a:ext cx="8063458" cy="4752528"/>
              </a:xfrm>
              <a:prstGeom prst="rect">
                <a:avLst/>
              </a:prstGeom>
              <a:blipFill rotWithShape="1">
                <a:blip r:embed="rId3"/>
                <a:stretch>
                  <a:fillRect l="-832" r="-16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07110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12776"/>
                <a:ext cx="8063458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Sandwich Theorem: </a:t>
                </a:r>
                <a:r>
                  <a:rPr lang="en-US" sz="2000" dirty="0" smtClean="0"/>
                  <a:t>Suppos</a:t>
                </a:r>
                <a14:m>
                  <m:oMath xmlns:m="http://schemas.openxmlformats.org/officeDocument/2006/math">
                    <m:r>
                      <a:rPr lang="fr-FR" sz="2000" b="0" i="0" dirty="0" smtClean="0">
                        <a:latin typeface="Cambria Math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𝑎</m:t>
                        </m:r>
                        <m:r>
                          <a:rPr lang="en-US" sz="2000" i="1" baseline="-25000" dirty="0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fr-FR" sz="2000" b="0" i="1" dirty="0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2000" dirty="0" smtClean="0"/>
                  <a:t/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{</m:t>
                    </m:r>
                    <m:r>
                      <a:rPr lang="en-US" sz="2000" i="1" dirty="0">
                        <a:latin typeface="Cambria Math"/>
                      </a:rPr>
                      <m:t>𝑏</m:t>
                    </m:r>
                    <m:r>
                      <a:rPr lang="en-US" sz="2000" i="1" baseline="-25000" dirty="0">
                        <a:latin typeface="Cambria Math"/>
                      </a:rPr>
                      <m:t>𝑛</m:t>
                    </m:r>
                    <m:r>
                      <a:rPr lang="en-US" sz="2000" i="1" dirty="0">
                        <a:latin typeface="Cambria Math"/>
                      </a:rPr>
                      <m:t>} </m:t>
                    </m:r>
                  </m:oMath>
                </a14:m>
                <a:r>
                  <a:rPr lang="en-US" sz="2000" dirty="0" smtClean="0"/>
                  <a:t>and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are sequences such that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≤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≤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 smtClean="0"/>
                  <a:t> (for all values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dirty="0" smtClean="0"/>
                  <a:t> beyond some index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𝑁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marL="0" lvl="1" indent="0" eaLnBrk="1" hangingPunct="1">
                  <a:buNone/>
                </a:pPr>
                <a:r>
                  <a:rPr lang="en-US" sz="2000" dirty="0" smtClean="0"/>
                  <a:t>If the sequences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/>
                          </a:rPr>
                          <m:t>𝑎</m:t>
                        </m:r>
                        <m:r>
                          <a:rPr lang="en-US" sz="2000" i="1" baseline="-25000" dirty="0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fr-FR" sz="2000" b="0" i="1" baseline="-25000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and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fr-FR" sz="20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 have a common limit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000" dirty="0" smtClean="0"/>
                  <a:t> as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</a:rPr>
                      <m:t>→∞,</m:t>
                    </m:r>
                  </m:oMath>
                </a14:m>
                <a:r>
                  <a:rPr lang="en-US" sz="2000" dirty="0" smtClean="0"/>
                  <a:t/>
                </a:r>
                <a:endParaRPr lang="en-US" sz="2000" dirty="0"/>
              </a:p>
              <a:p>
                <a:pPr marL="0" lvl="1" indent="0" eaLnBrk="1" hangingPunct="1">
                  <a:buNone/>
                </a:pPr>
                <a:r>
                  <a:rPr lang="en-US" sz="2000" dirty="0" smtClean="0"/>
                  <a:t>then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{</m:t>
                    </m:r>
                    <m:r>
                      <a:rPr lang="en-US" sz="2000" i="1" dirty="0">
                        <a:latin typeface="Cambria Math"/>
                      </a:rPr>
                      <m:t>𝑏𝑛</m:t>
                    </m:r>
                    <m:r>
                      <a:rPr lang="en-US" sz="2000" i="1" dirty="0">
                        <a:latin typeface="Cambria Math"/>
                      </a:rPr>
                      <m:t>} </m:t>
                    </m:r>
                  </m:oMath>
                </a14:m>
                <a:r>
                  <a:rPr lang="en-US" sz="2000" dirty="0" smtClean="0"/>
                  <a:t>also has the limit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000" dirty="0" smtClean="0"/>
                  <a:t> as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</a:rPr>
                      <m:t>→∞.</m:t>
                    </m:r>
                  </m:oMath>
                </a14:m>
                <a:endParaRPr lang="en-US" sz="2000" dirty="0"/>
              </a:p>
              <a:p>
                <a:pPr marL="0" lvl="1" indent="0" algn="just" eaLnBrk="1" hangingPunct="1">
                  <a:buNone/>
                </a:pPr>
                <a:endParaRPr lang="en-US" sz="2000" dirty="0"/>
              </a:p>
              <a:p>
                <a:pPr marL="0" lvl="1" indent="0" algn="just" eaLnBrk="1" hangingPunct="1">
                  <a:buNone/>
                </a:pPr>
                <a:endParaRPr lang="en-US" sz="2000" dirty="0" smtClean="0"/>
              </a:p>
              <a:p>
                <a:pPr marL="0" lvl="1" indent="0" algn="just" eaLnBrk="1" hangingPunct="1">
                  <a:buNone/>
                </a:pPr>
                <a:endParaRPr lang="en-US" sz="2000" dirty="0"/>
              </a:p>
              <a:p>
                <a:pPr marL="0" indent="0" algn="just" eaLnBrk="1" hangingPunct="1">
                  <a:buNone/>
                </a:pPr>
                <a:endParaRPr lang="en-US" sz="2000" dirty="0" smtClean="0"/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12776"/>
                <a:ext cx="8063458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56" t="-4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924944"/>
            <a:ext cx="4480966" cy="2866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034189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12776"/>
                <a:ext cx="8532440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eaLnBrk="1" hangingPunct="1">
                  <a:buNone/>
                </a:pPr>
                <a:r>
                  <a:rPr lang="fr-FR" sz="2000" dirty="0" smtClean="0"/>
                  <a:t>A </a:t>
                </a:r>
                <a:r>
                  <a:rPr lang="fr-FR" sz="2000" dirty="0" err="1" smtClean="0"/>
                  <a:t>sequence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fr-FR" sz="2000" b="0" dirty="0" smtClean="0"/>
                  <a:t/>
                </a:r>
                <a:r>
                  <a:rPr lang="fr-FR" sz="2000" b="0" dirty="0" err="1" smtClean="0"/>
                  <a:t>is</a:t>
                </a:r>
                <a:r>
                  <a:rPr lang="fr-FR" sz="2000" b="0" dirty="0" smtClean="0"/>
                  <a:t/>
                </a:r>
                <a:r>
                  <a:rPr lang="fr-FR" sz="2000" b="0" dirty="0" err="1" smtClean="0"/>
                  <a:t>called</a:t>
                </a:r>
                <a:r>
                  <a:rPr lang="fr-FR" sz="2000" b="0" dirty="0" smtClean="0"/>
                  <a:t>: </a:t>
                </a:r>
              </a:p>
              <a:p>
                <a:pPr marL="0" lvl="1" indent="0" eaLnBrk="1" hangingPunct="1">
                  <a:buNone/>
                </a:pPr>
                <a:endParaRPr lang="en-US" sz="2000" dirty="0" smtClean="0"/>
              </a:p>
              <a:p>
                <a:pPr marL="342900" lvl="1" indent="-342900" eaLnBrk="1" hangingPunct="1"/>
                <a:r>
                  <a:rPr lang="en-US" sz="2000" dirty="0" smtClean="0">
                    <a:solidFill>
                      <a:srgbClr val="A02075"/>
                    </a:solidFill>
                  </a:rPr>
                  <a:t>Increasing</a:t>
                </a:r>
                <a:r>
                  <a:rPr lang="en-US" sz="2000" dirty="0"/>
                  <a:t>,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baseline="-25000" dirty="0">
                        <a:latin typeface="Cambria Math"/>
                      </a:rPr>
                      <m:t>𝑛</m:t>
                    </m:r>
                    <m:r>
                      <a:rPr lang="en-US" sz="2000" i="1" dirty="0">
                        <a:latin typeface="Cambria Math"/>
                      </a:rPr>
                      <m:t>&lt;</m:t>
                    </m:r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dirty="0" smtClean="0">
                            <a:latin typeface="Cambria Math"/>
                          </a:rPr>
                          <m:t>𝑛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+1</m:t>
                        </m:r>
                      </m:sub>
                    </m:sSub>
                    <m:r>
                      <a:rPr lang="en-US" sz="20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for all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𝑛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≥1</m:t>
                    </m:r>
                  </m:oMath>
                </a14:m>
                <a:r>
                  <a:rPr lang="en-US" sz="2000" dirty="0"/>
                  <a:t>, </a:t>
                </a:r>
                <a:r>
                  <a:rPr lang="en-US" sz="2000" dirty="0" smtClean="0"/>
                  <a:t>that </a:t>
                </a:r>
                <a:r>
                  <a:rPr lang="en-US" sz="2000" dirty="0"/>
                  <a:t>is,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baseline="-25000" dirty="0">
                        <a:latin typeface="Cambria Math"/>
                      </a:rPr>
                      <m:t>1</m:t>
                    </m:r>
                    <m:r>
                      <a:rPr lang="en-US" sz="2000" i="1" dirty="0">
                        <a:latin typeface="Cambria Math"/>
                      </a:rPr>
                      <m:t> &lt; </m:t>
                    </m:r>
                    <m:r>
                      <a:rPr lang="en-US" sz="2000" i="1" dirty="0">
                        <a:latin typeface="Cambria Math"/>
                      </a:rPr>
                      <m:t>𝑎</m:t>
                    </m:r>
                    <m:r>
                      <a:rPr lang="en-US" sz="2000" i="1" baseline="-25000" dirty="0">
                        <a:latin typeface="Cambria Math"/>
                      </a:rPr>
                      <m:t>2</m:t>
                    </m:r>
                    <m:r>
                      <a:rPr lang="en-US" sz="2000" i="1" dirty="0">
                        <a:latin typeface="Cambria Math"/>
                      </a:rPr>
                      <m:t> &lt; </m:t>
                    </m:r>
                    <m:r>
                      <a:rPr lang="en-US" sz="2000" i="1" dirty="0">
                        <a:latin typeface="Cambria Math"/>
                      </a:rPr>
                      <m:t>𝑎</m:t>
                    </m:r>
                    <m:r>
                      <a:rPr lang="en-US" sz="2000" i="1" baseline="-25000" dirty="0">
                        <a:latin typeface="Cambria Math"/>
                      </a:rPr>
                      <m:t>3</m:t>
                    </m:r>
                    <m:r>
                      <a:rPr lang="en-US" sz="2000" i="1" dirty="0">
                        <a:latin typeface="Cambria Math"/>
                      </a:rPr>
                      <m:t> &lt;</m:t>
                    </m:r>
                    <m:r>
                      <a:rPr lang="fr-FR" sz="2000" b="0" i="1" dirty="0" smtClean="0">
                        <a:latin typeface="Cambria Math"/>
                      </a:rPr>
                      <m:t>… 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 </m:t>
                    </m:r>
                  </m:oMath>
                </a14:m>
                <a:endParaRPr lang="en-US" sz="2000" dirty="0" smtClean="0"/>
              </a:p>
              <a:p>
                <a:pPr marL="342900" lvl="1" indent="-342900" eaLnBrk="1" hangingPunct="1"/>
                <a:r>
                  <a:rPr lang="en-US" sz="2000" dirty="0" smtClean="0">
                    <a:solidFill>
                      <a:srgbClr val="A02075"/>
                    </a:solidFill>
                  </a:rPr>
                  <a:t>Decreasing</a:t>
                </a:r>
                <a:r>
                  <a:rPr lang="en-US" sz="2000" dirty="0"/>
                  <a:t>,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baseline="-25000" dirty="0">
                        <a:latin typeface="Cambria Math"/>
                      </a:rPr>
                      <m:t>𝑛</m:t>
                    </m:r>
                    <m:r>
                      <a:rPr lang="en-US" sz="2000" i="1" dirty="0">
                        <a:latin typeface="Cambria Math"/>
                      </a:rPr>
                      <m:t>&gt;</m:t>
                    </m:r>
                    <m:sSub>
                      <m:sSubPr>
                        <m:ctrlPr>
                          <a:rPr lang="fr-FR" sz="20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i="1" dirty="0">
                            <a:latin typeface="Cambria Math"/>
                          </a:rPr>
                          <m:t>𝑛</m:t>
                        </m:r>
                        <m:r>
                          <a:rPr lang="fr-FR" sz="2000" i="1" dirty="0">
                            <a:latin typeface="Cambria Math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sz="2000" dirty="0"/>
                  <a:t>for all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𝑛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≥1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</m:oMath>
                </a14:m>
                <a:endParaRPr lang="en-US" sz="2000" dirty="0"/>
              </a:p>
              <a:p>
                <a:pPr marL="342900" lvl="1" indent="-342900" eaLnBrk="1" hangingPunct="1"/>
                <a:r>
                  <a:rPr lang="en-US" sz="2000" dirty="0" smtClean="0">
                    <a:solidFill>
                      <a:srgbClr val="A02075"/>
                    </a:solidFill>
                  </a:rPr>
                  <a:t>Monotonic</a:t>
                </a:r>
                <a:r>
                  <a:rPr lang="en-US" sz="2000" dirty="0"/>
                  <a:t>,</a:t>
                </a:r>
                <a:r>
                  <a:rPr lang="en-US" sz="2000" b="1" dirty="0"/>
                  <a:t/>
                </a:r>
                <a:r>
                  <a:rPr lang="en-US" sz="2000" dirty="0"/>
                  <a:t>if it is either increasing or </a:t>
                </a:r>
                <a:r>
                  <a:rPr lang="en-US" sz="2000" dirty="0" smtClean="0"/>
                  <a:t>decreasing.</a:t>
                </a:r>
              </a:p>
              <a:p>
                <a:pPr marL="342900" lvl="1" indent="-342900" eaLnBrk="1" hangingPunct="1"/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Remark: </a:t>
                </a:r>
                <a:r>
                  <a:rPr lang="en-US" sz="2000" dirty="0"/>
                  <a:t>Every monotonic sequence is not convergent </a:t>
                </a:r>
                <a:endParaRPr lang="en-US" sz="2000" dirty="0" smtClean="0"/>
              </a:p>
              <a:p>
                <a:pPr marL="0" lvl="1" indent="0" eaLnBrk="1" hangingPunct="1">
                  <a:buNone/>
                </a:pPr>
                <a:endParaRPr lang="en-US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Definition</a:t>
                </a: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  <a:r>
                  <a:rPr lang="en-US" sz="2000" dirty="0">
                    <a:latin typeface="Arial" charset="0"/>
                    <a:cs typeface="Arial" charset="0"/>
                  </a:rPr>
                  <a:t>A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/>
                  <a:t> is</a:t>
                </a:r>
              </a:p>
              <a:p>
                <a:pPr marL="342900" lvl="1" indent="-342900" eaLnBrk="1" hangingPunct="1"/>
                <a:r>
                  <a:rPr lang="en-US" sz="2000" dirty="0">
                    <a:solidFill>
                      <a:srgbClr val="C00000"/>
                    </a:solidFill>
                  </a:rPr>
                  <a:t>Bounded above</a:t>
                </a:r>
                <a:r>
                  <a:rPr lang="en-US" sz="2000" dirty="0"/>
                  <a:t>, if there is a number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𝑀</m:t>
                    </m:r>
                  </m:oMath>
                </a14:m>
                <a:r>
                  <a:rPr lang="en-US" sz="2000" dirty="0"/>
                  <a:t>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 dirty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i="1" dirty="0">
                        <a:latin typeface="Cambria Math"/>
                      </a:rPr>
                      <m:t>≤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  <m:r>
                      <a:rPr lang="en-US" sz="2000" i="1" dirty="0">
                        <a:latin typeface="Cambria Math"/>
                      </a:rPr>
                      <m:t>𝑀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for all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𝑛</m:t>
                    </m:r>
                    <m:r>
                      <a:rPr lang="en-US" sz="2000" i="1" dirty="0">
                        <a:latin typeface="Cambria Math"/>
                      </a:rPr>
                      <m:t>≥1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marL="342900" lvl="1" indent="-342900" eaLnBrk="1" hangingPunct="1"/>
                <a:r>
                  <a:rPr lang="en-US" sz="2000" dirty="0">
                    <a:solidFill>
                      <a:srgbClr val="C00000"/>
                    </a:solidFill>
                  </a:rPr>
                  <a:t>Bounded below</a:t>
                </a:r>
                <a:r>
                  <a:rPr lang="en-US" sz="2000" dirty="0"/>
                  <a:t>, if there is a number m such that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𝑚</m:t>
                    </m:r>
                    <m:r>
                      <a:rPr lang="en-US" sz="2000" i="1" dirty="0">
                        <a:latin typeface="Cambria Math"/>
                      </a:rPr>
                      <m:t>≤</m:t>
                    </m:r>
                    <m:sSub>
                      <m:sSubPr>
                        <m:ctrlPr>
                          <a:rPr lang="en-US" sz="2000" i="1" dirty="0" err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 dirty="0" err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 dirty="0" err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/>
                  <a:t>for all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𝑛</m:t>
                    </m:r>
                    <m:r>
                      <a:rPr lang="en-US" sz="2000" i="1" dirty="0">
                        <a:latin typeface="Cambria Math"/>
                      </a:rPr>
                      <m:t>≥1</m:t>
                    </m:r>
                  </m:oMath>
                </a14:m>
                <a:r>
                  <a:rPr lang="en-US" sz="2000" dirty="0"/>
                  <a:t>. </a:t>
                </a:r>
              </a:p>
              <a:p>
                <a:pPr marL="342900" lvl="1" indent="-342900" eaLnBrk="1" hangingPunct="1"/>
                <a:r>
                  <a:rPr lang="en-US" sz="2000" dirty="0">
                    <a:solidFill>
                      <a:srgbClr val="C00000"/>
                    </a:solidFill>
                  </a:rPr>
                  <a:t>Bounded,</a:t>
                </a:r>
                <a:r>
                  <a:rPr lang="en-US" sz="2000" dirty="0"/>
                  <a:t> if it is bounded above and below.</a:t>
                </a:r>
              </a:p>
              <a:p>
                <a:pPr marL="342900" lvl="1" indent="-342900" eaLnBrk="1" hangingPunct="1"/>
                <a:endParaRPr lang="en-US" sz="2000" dirty="0"/>
              </a:p>
              <a:p>
                <a:pPr marL="342900" lvl="1" indent="-342900" eaLnBrk="1" hangingPunct="1"/>
                <a:endParaRPr lang="en-US" sz="2000" dirty="0"/>
              </a:p>
              <a:p>
                <a:pPr marL="0" lvl="1" indent="0" eaLnBrk="1" hangingPunct="1">
                  <a:buNone/>
                </a:pPr>
                <a:endParaRPr lang="en-US" sz="2000" dirty="0" smtClean="0"/>
              </a:p>
              <a:p>
                <a:pPr marL="0" lvl="1" indent="0" eaLnBrk="1" hangingPunct="1">
                  <a:buNone/>
                </a:pPr>
                <a:endParaRPr lang="en-US" sz="2000" dirty="0"/>
              </a:p>
              <a:p>
                <a:pPr marL="0" lvl="1" indent="0" eaLnBrk="1" hangingPunct="1">
                  <a:buNone/>
                </a:pPr>
                <a:endParaRPr lang="en-US" sz="2000" dirty="0"/>
              </a:p>
              <a:p>
                <a:pPr marL="0" lvl="1" indent="0" eaLnBrk="1" hangingPunct="1">
                  <a:buNone/>
                </a:pPr>
                <a:endParaRPr lang="en-US" sz="2000" dirty="0"/>
              </a:p>
              <a:p>
                <a:pPr marL="0" lvl="1" indent="0" eaLnBrk="1" hangingPunct="1">
                  <a:buNone/>
                </a:pPr>
                <a:r>
                  <a:rPr lang="en-US" sz="2000" dirty="0" smtClean="0"/>
                  <a:t/>
                </a:r>
              </a:p>
              <a:p>
                <a:pPr marL="0" lvl="1" indent="0" eaLnBrk="1" hangingPunct="1">
                  <a:buNone/>
                </a:pPr>
                <a:endParaRPr lang="en-US" sz="2000" dirty="0"/>
              </a:p>
              <a:p>
                <a:pPr marL="0" lvl="1" indent="0" algn="just" eaLnBrk="1" hangingPunct="1">
                  <a:buNone/>
                </a:pPr>
                <a:endParaRPr lang="en-US" sz="2000" dirty="0"/>
              </a:p>
              <a:p>
                <a:pPr marL="0" lvl="1" indent="0" algn="just" eaLnBrk="1" hangingPunct="1">
                  <a:buNone/>
                </a:pPr>
                <a:endParaRPr lang="en-US" sz="2000" dirty="0" smtClean="0"/>
              </a:p>
              <a:p>
                <a:pPr marL="0" lvl="1" indent="0" algn="just" eaLnBrk="1" hangingPunct="1">
                  <a:buNone/>
                </a:pPr>
                <a:endParaRPr lang="en-US" sz="2000" dirty="0"/>
              </a:p>
              <a:p>
                <a:pPr marL="0" indent="0" algn="just" eaLnBrk="1" hangingPunct="1">
                  <a:buNone/>
                </a:pPr>
                <a:endParaRPr lang="en-US" sz="2000" dirty="0" smtClean="0"/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12776"/>
                <a:ext cx="8532440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14" t="-491" b="-722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918360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611560" y="1484784"/>
            <a:ext cx="84249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1" indent="0" eaLnBrk="1" hangingPunct="1">
              <a:buNone/>
            </a:pPr>
            <a:r>
              <a:rPr lang="en-US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Theorem: </a:t>
            </a:r>
            <a:r>
              <a:rPr lang="en-US" sz="2000" dirty="0" smtClean="0">
                <a:latin typeface="Arial" charset="0"/>
                <a:cs typeface="Arial" charset="0"/>
              </a:rPr>
              <a:t>Every convergent sequence </a:t>
            </a:r>
            <a:r>
              <a:rPr lang="en-US" sz="2000" dirty="0" smtClean="0"/>
              <a:t>is bounded</a:t>
            </a:r>
          </a:p>
          <a:p>
            <a:pPr marL="0" lvl="1" indent="0" eaLnBrk="1" hangingPunct="1">
              <a:buNone/>
            </a:pPr>
            <a:endParaRPr lang="en-US" sz="2000" dirty="0"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r>
              <a:rPr lang="en-US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Corollary: </a:t>
            </a:r>
            <a:r>
              <a:rPr lang="en-US" sz="2000" dirty="0" smtClean="0">
                <a:latin typeface="Arial" charset="0"/>
                <a:cs typeface="Arial" charset="0"/>
              </a:rPr>
              <a:t>If a sequence is unbounded, it diverges.</a:t>
            </a:r>
          </a:p>
          <a:p>
            <a:pPr marL="0" lvl="1" indent="0" eaLnBrk="1" hangingPunct="1">
              <a:buNone/>
            </a:pPr>
            <a:endParaRPr lang="en-US" sz="2000" dirty="0" smtClean="0"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r>
              <a:rPr lang="fr-FR" sz="2000" dirty="0" err="1">
                <a:solidFill>
                  <a:srgbClr val="3333FF"/>
                </a:solidFill>
                <a:latin typeface="Arial" charset="0"/>
                <a:cs typeface="Arial" charset="0"/>
              </a:rPr>
              <a:t>Remark</a:t>
            </a:r>
            <a:r>
              <a:rPr lang="fr-FR" sz="2000" dirty="0">
                <a:solidFill>
                  <a:srgbClr val="3333FF"/>
                </a:solidFill>
                <a:latin typeface="Arial" charset="0"/>
                <a:cs typeface="Arial" charset="0"/>
              </a:rPr>
              <a:t>: </a:t>
            </a:r>
            <a:r>
              <a:rPr lang="fr-FR" sz="2000" dirty="0" err="1">
                <a:latin typeface="Arial" charset="0"/>
                <a:cs typeface="Arial" charset="0"/>
              </a:rPr>
              <a:t>Every</a:t>
            </a:r>
            <a:r>
              <a:rPr lang="fr-FR" sz="2000" dirty="0">
                <a:latin typeface="Arial" charset="0"/>
                <a:cs typeface="Arial" charset="0"/>
              </a:rPr>
              <a:t> </a:t>
            </a:r>
            <a:r>
              <a:rPr lang="fr-FR" sz="2000" dirty="0" err="1">
                <a:latin typeface="Arial" charset="0"/>
                <a:cs typeface="Arial" charset="0"/>
              </a:rPr>
              <a:t>bounded</a:t>
            </a:r>
            <a:r>
              <a:rPr lang="fr-FR" sz="2000" dirty="0">
                <a:latin typeface="Arial" charset="0"/>
                <a:cs typeface="Arial" charset="0"/>
              </a:rPr>
              <a:t> </a:t>
            </a:r>
            <a:r>
              <a:rPr lang="fr-FR" sz="2000" dirty="0" err="1">
                <a:latin typeface="Arial" charset="0"/>
                <a:cs typeface="Arial" charset="0"/>
              </a:rPr>
              <a:t>sequence</a:t>
            </a:r>
            <a:r>
              <a:rPr lang="fr-FR" sz="2000" dirty="0">
                <a:latin typeface="Arial" charset="0"/>
                <a:cs typeface="Arial" charset="0"/>
              </a:rPr>
              <a:t> </a:t>
            </a:r>
            <a:r>
              <a:rPr lang="fr-FR" sz="2000" dirty="0" err="1">
                <a:latin typeface="Arial" charset="0"/>
                <a:cs typeface="Arial" charset="0"/>
              </a:rPr>
              <a:t>is</a:t>
            </a:r>
            <a:r>
              <a:rPr lang="fr-FR" sz="2000" dirty="0">
                <a:latin typeface="Arial" charset="0"/>
                <a:cs typeface="Arial" charset="0"/>
              </a:rPr>
              <a:t> not </a:t>
            </a:r>
            <a:r>
              <a:rPr lang="fr-FR" sz="2000" dirty="0" err="1">
                <a:latin typeface="Arial" charset="0"/>
                <a:cs typeface="Arial" charset="0"/>
              </a:rPr>
              <a:t>onvergent</a:t>
            </a:r>
            <a:r>
              <a:rPr lang="fr-FR" sz="2000" dirty="0" smtClean="0">
                <a:latin typeface="Arial" charset="0"/>
                <a:cs typeface="Arial" charset="0"/>
              </a:rPr>
              <a:t>.</a:t>
            </a:r>
          </a:p>
          <a:p>
            <a:pPr marL="0" lvl="1" indent="0" eaLnBrk="1" hangingPunct="1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r>
              <a:rPr lang="en-US" sz="2000" dirty="0">
                <a:solidFill>
                  <a:srgbClr val="3333FF"/>
                </a:solidFill>
                <a:latin typeface="Arial" charset="0"/>
                <a:cs typeface="Arial" charset="0"/>
              </a:rPr>
              <a:t>Theorem: </a:t>
            </a:r>
            <a:r>
              <a:rPr lang="en-US" sz="2000" dirty="0"/>
              <a:t>Every bounded, monotonic sequence is convergent.</a:t>
            </a:r>
          </a:p>
          <a:p>
            <a:pPr marL="0" lvl="1" indent="0" eaLnBrk="1" hangingPunct="1">
              <a:buNone/>
            </a:pPr>
            <a:r>
              <a:rPr lang="fr-FR" sz="2000" dirty="0" smtClean="0">
                <a:latin typeface="Arial" charset="0"/>
                <a:cs typeface="Arial" charset="0"/>
              </a:rPr>
              <a:t> </a:t>
            </a:r>
            <a:endParaRPr lang="en-US" sz="2000" dirty="0"/>
          </a:p>
          <a:p>
            <a:pPr marL="0" lvl="1" indent="0" eaLnBrk="1" hangingPunct="1">
              <a:buNone/>
            </a:pPr>
            <a:endParaRPr lang="en-US" sz="2000" dirty="0"/>
          </a:p>
          <a:p>
            <a:pPr marL="0" lvl="1" indent="0" eaLnBrk="1" hangingPunct="1">
              <a:buNone/>
            </a:pPr>
            <a:endParaRPr lang="en-US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endParaRPr lang="en-US" sz="2000" dirty="0" smtClean="0">
              <a:latin typeface="Arial" charset="0"/>
              <a:cs typeface="Arial" charset="0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35783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84784"/>
                <a:ext cx="7848228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eaLnBrk="1" hangingPunct="1">
                  <a:buNone/>
                </a:pPr>
                <a:r>
                  <a:rPr lang="en-US" sz="2000" dirty="0" smtClean="0">
                    <a:latin typeface="Arial" charset="0"/>
                    <a:cs typeface="Arial" charset="0"/>
                  </a:rPr>
                  <a:t>Subsequences of a sequence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{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}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are of the form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sSub>
                              <m:sSubPr>
                                <m:ctrlP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</m:ctrlPr>
                              </m:sSubPr>
                              <m:e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𝑘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,  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𝑘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=1,2,3,… 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1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&lt;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2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&lt;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3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….</m:t>
                    </m:r>
                  </m:oMath>
                </a14:m>
                <a:endParaRPr lang="fr-FR" sz="2000" b="0" dirty="0" smtClean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Examples: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The following are the subsequences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={1,−1,1,−1,1,−1,…}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.</a:t>
                </a:r>
              </a:p>
              <a:p>
                <a:pPr marL="0" lvl="1" indent="0" eaLnBrk="1" hangingPunct="1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342900" lvl="1" indent="-342900" eaLnBrk="1" hangingPunct="1"/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2</m:t>
                            </m:r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−1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1,1,1, 1, …</m:t>
                        </m:r>
                      </m:e>
                    </m:d>
                  </m:oMath>
                </a14:m>
                <a:endParaRPr lang="fr-FR" sz="2000" b="0" dirty="0" smtClean="0">
                  <a:latin typeface="Arial" charset="0"/>
                  <a:cs typeface="Arial" charset="0"/>
                </a:endParaRPr>
              </a:p>
              <a:p>
                <a:pPr marL="342900" lvl="1" indent="-342900" eaLnBrk="1" hangingPunct="1"/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2</m:t>
                            </m:r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={−1,−1,−1,−1, …}</m:t>
                    </m:r>
                  </m:oMath>
                </a14:m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84784"/>
                <a:ext cx="7848228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76" t="-2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Subsequences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861739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84784"/>
                <a:ext cx="7848228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Theorem: 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Suppose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  <a:cs typeface="Arial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𝐿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Then every subsequence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{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}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also converges to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𝐿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, that is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  <a:cs typeface="Arial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𝑘</m:t>
                            </m:r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sSub>
                              <m:sSubPr>
                                <m:ctrlP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</m:ctrlPr>
                              </m:sSubPr>
                              <m:e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𝑘</m:t>
                                </m:r>
                              </m:sub>
                            </m:sSub>
                          </m:sub>
                        </m:sSub>
                      </m:e>
                    </m:func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𝐿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Proof: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F</a:t>
                </a:r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or any given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𝜖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&gt;0,</m:t>
                    </m:r>
                  </m:oMath>
                </a14:m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since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  <a:cs typeface="Arial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𝐿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, there exists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𝑁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such that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−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𝐿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&lt;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𝜖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    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𝑓𝑜𝑟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𝑎𝑙𝑙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  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𝑁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latin typeface="Arial" charset="0"/>
                    <a:cs typeface="Arial" charset="0"/>
                  </a:rPr>
                  <a:t>Then for all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𝑘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𝑁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,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we have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𝑘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𝑘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&gt;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𝑁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latin typeface="Arial" charset="0"/>
                    <a:cs typeface="Arial" charset="0"/>
                  </a:rPr>
                  <a:t>Hence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sSub>
                              <m:sSubPr>
                                <m:ctrlP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</m:ctrlPr>
                              </m:sSubPr>
                              <m:e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𝑘</m:t>
                                </m:r>
                              </m:sub>
                            </m:sSub>
                          </m:sub>
                        </m:s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−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𝐿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&lt;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𝜖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  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𝑓𝑜𝑟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𝑎𝑙𝑙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𝑘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&gt;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𝑁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latin typeface="Arial" charset="0"/>
                    <a:cs typeface="Arial" charset="0"/>
                  </a:rPr>
                  <a:t>Therefore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  <a:cs typeface="Arial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𝑘</m:t>
                            </m:r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sSub>
                              <m:sSubPr>
                                <m:ctrlP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</m:ctrlPr>
                              </m:sSubPr>
                              <m:e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𝑘</m:t>
                                </m:r>
                              </m:sub>
                            </m:sSub>
                          </m:sub>
                        </m:sSub>
                      </m:e>
                    </m:func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𝐿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/>
                </a: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84784"/>
                <a:ext cx="7848228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76" t="-491" r="-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Subsequences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925697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84784"/>
                <a:ext cx="7848228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Corollary: 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Suppose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  {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}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has two subsequences that converge to different limits. Then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is divergent.</a:t>
                </a:r>
              </a:p>
              <a:p>
                <a:pPr marL="0" lvl="1" indent="0" eaLnBrk="1" hangingPunct="1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The </a:t>
                </a:r>
                <a:r>
                  <a:rPr lang="en-US" sz="2000" dirty="0" err="1" smtClean="0">
                    <a:latin typeface="Arial" charset="0"/>
                    <a:cs typeface="Arial" charset="0"/>
                  </a:rPr>
                  <a:t>squence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{1,−1,1,−1,1,−1,…}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is divergent because </a:t>
                </a:r>
              </a:p>
              <a:p>
                <a:pPr marL="342900" lvl="1" indent="-342900" eaLnBrk="1" hangingPunct="1"/>
                <a:endParaRPr lang="fr-FR" sz="2000" b="0" i="1" dirty="0" smtClean="0">
                  <a:latin typeface="Cambria Math"/>
                  <a:cs typeface="Arial" charset="0"/>
                </a:endParaRPr>
              </a:p>
              <a:p>
                <a:pPr marL="342900" lvl="1" indent="-342900" eaLnBrk="1" hangingPunct="1"/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2</m:t>
                            </m:r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−1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1,1,1,1,…</m:t>
                        </m:r>
                      </m:e>
                    </m:d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1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and</a:t>
                </a:r>
              </a:p>
              <a:p>
                <a:pPr marL="342900" lvl="1" indent="-342900" eaLnBrk="1" hangingPunct="1"/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342900" lvl="1" indent="-342900" eaLnBrk="1" hangingPunct="1"/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2</m:t>
                            </m:r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={−1,−1,−1,−1,…}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1.</m:t>
                    </m:r>
                  </m:oMath>
                </a14:m>
                <a:endParaRPr lang="en-US" sz="2000" dirty="0" smtClean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84784"/>
                <a:ext cx="7848228" cy="4968552"/>
              </a:xfrm>
              <a:prstGeom prst="rect">
                <a:avLst/>
              </a:prstGeom>
              <a:blipFill rotWithShape="1">
                <a:blip r:embed="rId4"/>
                <a:stretch>
                  <a:fillRect l="-776" t="-4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Subsequences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706331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84784"/>
                <a:ext cx="8064128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eaLnBrk="1" hangingPunct="1">
                  <a:buNone/>
                </a:pPr>
                <a:r>
                  <a:rPr lang="en-US" sz="2000" dirty="0" smtClean="0">
                    <a:latin typeface="Arial" charset="0"/>
                    <a:cs typeface="Arial" charset="0"/>
                  </a:rPr>
                  <a:t>Given a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,</m:t>
                    </m:r>
                  </m:oMath>
                </a14:m>
                <a:r>
                  <a:rPr lang="en-US" sz="2000" dirty="0" smtClean="0"/>
                  <a:t> we can form another sequence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/>
                  <a:t> given by </a:t>
                </a:r>
              </a:p>
              <a:p>
                <a:pPr marL="0" lvl="1" indent="0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 b="0" i="0" smtClean="0">
                                  <a:latin typeface="Cambria Math"/>
                                </a:rPr>
                                <m:t>sup</m:t>
                              </m:r>
                            </m:e>
                            <m:lim>
                              <m:r>
                                <a:rPr lang="fr-FR" sz="2000" b="0" i="1" smtClean="0">
                                  <a:latin typeface="Cambria Math"/>
                                </a:rPr>
                                <m:t>𝑘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≥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𝑛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e>
                      </m:func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2000" b="0" i="0" smtClean="0">
                              <a:latin typeface="Cambria Math"/>
                            </a:rPr>
                            <m:t>sup</m:t>
                          </m:r>
                        </m:fName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{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+2</m:t>
                              </m:r>
                            </m:sub>
                          </m:sSub>
                          <m:r>
                            <a:rPr lang="fr-FR" sz="2000" b="0" i="1" smtClean="0">
                              <a:latin typeface="Cambria Math"/>
                            </a:rPr>
                            <m:t>, …</m:t>
                          </m:r>
                        </m:e>
                      </m:func>
                      <m:r>
                        <a:rPr lang="fr-FR" sz="2000" b="0" i="1" smtClean="0">
                          <a:latin typeface="Cambria Math"/>
                        </a:rPr>
                        <m:t>} </m:t>
                      </m:r>
                    </m:oMath>
                  </m:oMathPara>
                </a14:m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={1,−1,1,−1,1,−1,…}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. Then </a:t>
                </a:r>
              </a:p>
              <a:p>
                <a:pPr marL="0" lvl="1" indent="0" eaLnBrk="1" hangingPunct="1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𝑏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𝑛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=</m:t>
                      </m:r>
                      <m:func>
                        <m:func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 b="0" i="0" smtClean="0">
                                  <a:latin typeface="Cambria Math"/>
                                  <a:cs typeface="Arial" charset="0"/>
                                </a:rPr>
                                <m:t>sup</m:t>
                              </m:r>
                            </m:e>
                            <m:lim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𝑘</m:t>
                              </m:r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≥</m:t>
                              </m:r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𝑛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𝑘</m:t>
                              </m:r>
                            </m:sub>
                          </m:sSub>
                        </m:e>
                      </m:func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=</m:t>
                      </m:r>
                      <m:func>
                        <m:func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2000" b="0" i="0" smtClean="0">
                              <a:latin typeface="Cambria Math"/>
                              <a:cs typeface="Arial" charset="0"/>
                            </a:rPr>
                            <m:t>sup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dPr>
                            <m:e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±1,±1,±1,…</m:t>
                              </m:r>
                            </m:e>
                          </m:d>
                        </m:e>
                      </m:func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=1.</m:t>
                      </m:r>
                    </m:oMath>
                  </m:oMathPara>
                </a14:m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Proposition: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For </a:t>
                </a:r>
                <a:r>
                  <a:rPr lang="en-US" sz="2000" dirty="0">
                    <a:latin typeface="Arial" charset="0"/>
                    <a:cs typeface="Arial" charset="0"/>
                  </a:rPr>
                  <a:t>any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, the associated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>
                                    <a:latin typeface="Cambria Math"/>
                                    <a:cs typeface="Arial" charset="0"/>
                                  </a:rPr>
                                  <m:t>sup</m:t>
                                </m:r>
                              </m:e>
                              <m:lim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𝑘</m:t>
                                </m:r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≥</m:t>
                                </m:r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𝑛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</m:ctrlPr>
                              </m:sSubPr>
                              <m:e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func>
                      </m:e>
                    </m:d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is always monotone decreasing.</a:t>
                </a:r>
              </a:p>
              <a:p>
                <a:pPr marL="0" lvl="1" indent="0" eaLnBrk="1" hangingPunct="1"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Proof: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For each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𝑛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, </a:t>
                </a:r>
              </a:p>
              <a:p>
                <a:pPr marL="0" lvl="1" indent="0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𝑏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𝑛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=</m:t>
                      </m:r>
                      <m:func>
                        <m:func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2000" b="0" i="0" smtClean="0">
                              <a:latin typeface="Cambria Math"/>
                              <a:cs typeface="Arial" charset="0"/>
                            </a:rPr>
                            <m:t>sup</m:t>
                          </m:r>
                        </m:fName>
                        <m:e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{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𝑛</m:t>
                              </m:r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𝑛</m:t>
                              </m:r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+2</m:t>
                              </m:r>
                            </m:sub>
                          </m:sSub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, …</m:t>
                          </m:r>
                        </m:e>
                      </m:func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}</m:t>
                      </m:r>
                    </m:oMath>
                  </m:oMathPara>
                </a14:m>
                <a:endParaRPr lang="fr-FR" sz="2000" b="0" i="1" dirty="0" smtClean="0">
                  <a:latin typeface="Cambria Math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fr-FR" sz="2000" b="0" dirty="0" smtClean="0"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≥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  <a:cs typeface="Arial" charset="0"/>
                          </a:rPr>
                          <m:t>sup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</m:ctrlPr>
                              </m:sSubPr>
                              <m:e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𝑛</m:t>
                                </m:r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+1</m:t>
                                </m:r>
                              </m:sub>
                            </m:s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</m:ctrlPr>
                              </m:sSubPr>
                              <m:e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𝑛</m:t>
                                </m:r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+2</m:t>
                                </m:r>
                              </m:sub>
                            </m:s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</m:ctrlPr>
                              </m:sSubPr>
                              <m:e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𝑛</m:t>
                                </m:r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+3</m:t>
                                </m:r>
                              </m:sub>
                            </m:s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, … </m:t>
                            </m:r>
                          </m:e>
                        </m:d>
                      </m:e>
                    </m:func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𝑏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+1</m:t>
                        </m:r>
                      </m:sub>
                    </m:sSub>
                  </m:oMath>
                </a14:m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/>
              </a:p>
              <a:p>
                <a:pPr marL="0" lvl="1" indent="0" eaLnBrk="1" hangingPunct="1">
                  <a:buNone/>
                </a:pPr>
                <a:endParaRPr lang="en-US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84784"/>
                <a:ext cx="8064128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56" t="-491" r="-680" b="-98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superior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&amp;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inferior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191236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539552" y="1268760"/>
                <a:ext cx="8064128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Limit superior: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be a sequence. The limit superior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fr-FR" sz="2000" b="0" i="0" smtClean="0">
                        <a:latin typeface="Cambria Math"/>
                        <a:cs typeface="Arial" charset="0"/>
                      </a:rPr>
                      <m:t>,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denoted by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000" b="0" i="0" smtClean="0">
                        <a:latin typeface="Cambria Math"/>
                        <a:cs typeface="Arial" charset="0"/>
                      </a:rPr>
                      <m:t>lim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𝑠𝑢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𝑝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→∞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 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, is defined to be the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  <a:cs typeface="Arial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i.e.</a:t>
                </a:r>
              </a:p>
              <a:p>
                <a:pPr marL="0" lvl="1" indent="0" eaLnBrk="1" hangingPunct="1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𝑙𝑖𝑚𝑠𝑢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𝑝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𝑛</m:t>
                          </m:r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→∞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 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𝑎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𝑛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=</m:t>
                      </m:r>
                      <m:func>
                        <m:func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 b="0" i="0" smtClean="0">
                                  <a:latin typeface="Cambria Math"/>
                                  <a:cs typeface="Arial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𝑛</m:t>
                              </m:r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𝑛</m:t>
                              </m:r>
                            </m:sub>
                          </m:sSub>
                        </m:e>
                      </m:func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=</m:t>
                      </m:r>
                      <m:func>
                        <m:func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 b="0" i="0" smtClean="0">
                                  <a:latin typeface="Cambria Math"/>
                                  <a:cs typeface="Arial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𝑛</m:t>
                              </m:r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func>
                            <m:funcPr>
                              <m:ctrlP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sz="2000">
                                      <a:latin typeface="Cambria Math"/>
                                      <a:cs typeface="Arial" charset="0"/>
                                    </a:rPr>
                                    <m:t>sup</m:t>
                                  </m:r>
                                </m:e>
                                <m:lim>
                                  <m: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  <m:t>𝑘</m:t>
                                  </m:r>
                                  <m: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  <m:t>≥</m:t>
                                  </m:r>
                                  <m: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  <m:t>𝑛</m:t>
                                  </m:r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func>
                        </m:e>
                      </m:func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.</m:t>
                      </m:r>
                    </m:oMath>
                  </m:oMathPara>
                </a14:m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Examples: </a:t>
                </a:r>
              </a:p>
              <a:p>
                <a:pPr marL="342900" lvl="1" indent="-342900" eaLnBrk="1" hangingPunct="1"/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 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1,−1,1,−1,1,−1,…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b="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𝑙𝑖𝑚𝑠𝑢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𝑛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→∞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sup</m:t>
                                </m:r>
                              </m:e>
                              <m:lim>
                                <m: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𝑘</m:t>
                                </m:r>
                                <m: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≥</m:t>
                                </m:r>
                                <m: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𝑛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</m:e>
                        </m:func>
                      </m:e>
                    </m:func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e>
                    </m:func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=1</m:t>
                    </m:r>
                  </m:oMath>
                </a14:m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 marL="0" lvl="1" indent="0" eaLnBrk="1" hangingPunct="1">
                  <a:buNone/>
                </a:pPr>
                <a:endParaRPr lang="en-US" sz="2000" dirty="0" smtClean="0"/>
              </a:p>
              <a:p>
                <a:pPr marL="342900" lvl="1" indent="-342900" eaLnBrk="1" hangingPunct="1"/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−1,−2,−3, …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marL="0" lvl="1" indent="0" eaLnBrk="1" hangingPunct="1">
                  <a:buNone/>
                </a:pPr>
                <a:r>
                  <a:rPr lang="fr-FR" sz="2000" b="0" dirty="0" smtClean="0">
                    <a:solidFill>
                      <a:schemeClr val="tx1"/>
                    </a:solidFill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sup</m:t>
                            </m:r>
                          </m:e>
                          <m:lim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𝑘</m:t>
                            </m:r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≥</m:t>
                            </m:r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𝑛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sup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, −</m:t>
                            </m:r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−1, −</m:t>
                            </m:r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−3, …</m:t>
                            </m:r>
                          </m:e>
                        </m:d>
                      </m:e>
                    </m:func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=−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𝑛</m:t>
                    </m:r>
                  </m:oMath>
                </a14:m>
                <a:endParaRPr lang="fr-FR" sz="2000" b="0" dirty="0" smtClean="0">
                  <a:solidFill>
                    <a:schemeClr val="tx1"/>
                  </a:solidFill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 smtClean="0"/>
                  <a:t>	and so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𝑙𝑖𝑚𝑠𝑢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  <m:r>
                          <a:rPr lang="fr-FR" sz="2000" b="0" i="1" smtClean="0">
                            <a:latin typeface="Cambria Math"/>
                          </a:rPr>
                          <m:t>→∞</m:t>
                        </m:r>
                      </m:sub>
                    </m:sSub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−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=−∞.</m:t>
                    </m:r>
                  </m:oMath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pPr marL="0" lvl="1" indent="0" eaLnBrk="1" hangingPunct="1">
                  <a:buNone/>
                </a:pPr>
                <a:endParaRPr lang="en-US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268760"/>
                <a:ext cx="8064128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832" t="-491" b="-101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superior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&amp;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inferior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411127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84784"/>
                <a:ext cx="8064128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eaLnBrk="1" hangingPunct="1">
                  <a:buNone/>
                </a:pPr>
                <a:r>
                  <a:rPr lang="en-US" sz="2000" dirty="0" smtClean="0">
                    <a:latin typeface="Arial" charset="0"/>
                    <a:cs typeface="Arial" charset="0"/>
                  </a:rPr>
                  <a:t>Given a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,</m:t>
                    </m:r>
                  </m:oMath>
                </a14:m>
                <a:r>
                  <a:rPr lang="en-US" sz="2000" dirty="0" smtClean="0"/>
                  <a:t> we can form another sequence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/>
                  <a:t> given by </a:t>
                </a:r>
              </a:p>
              <a:p>
                <a:pPr marL="0" lvl="1" indent="0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 b="0" i="0" smtClean="0">
                                  <a:latin typeface="Cambria Math"/>
                                </a:rPr>
                                <m:t>inf</m:t>
                              </m:r>
                            </m:e>
                            <m:lim>
                              <m:r>
                                <a:rPr lang="fr-FR" sz="2000" b="0" i="1" smtClean="0">
                                  <a:latin typeface="Cambria Math"/>
                                </a:rPr>
                                <m:t>𝑘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≥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𝑛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e>
                      </m:func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2000" b="0" i="0" smtClean="0">
                              <a:latin typeface="Cambria Math"/>
                            </a:rPr>
                            <m:t>inf</m:t>
                          </m:r>
                        </m:fName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{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+2</m:t>
                              </m:r>
                            </m:sub>
                          </m:sSub>
                          <m:r>
                            <a:rPr lang="fr-FR" sz="2000" b="0" i="1" smtClean="0">
                              <a:latin typeface="Cambria Math"/>
                            </a:rPr>
                            <m:t>, …</m:t>
                          </m:r>
                        </m:e>
                      </m:func>
                      <m:r>
                        <a:rPr lang="fr-FR" sz="2000" b="0" i="1" smtClean="0">
                          <a:latin typeface="Cambria Math"/>
                        </a:rPr>
                        <m:t>} </m:t>
                      </m:r>
                    </m:oMath>
                  </m:oMathPara>
                </a14:m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={1,−1,1,−1,1,−1,…}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. Then </a:t>
                </a:r>
              </a:p>
              <a:p>
                <a:pPr marL="0" lvl="1" indent="0" eaLnBrk="1" hangingPunct="1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𝑐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𝑛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=</m:t>
                      </m:r>
                      <m:func>
                        <m:func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 b="0" i="0" smtClean="0">
                                  <a:latin typeface="Cambria Math"/>
                                  <a:cs typeface="Arial" charset="0"/>
                                </a:rPr>
                                <m:t>inf</m:t>
                              </m:r>
                            </m:e>
                            <m:lim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𝑘</m:t>
                              </m:r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≥</m:t>
                              </m:r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𝑛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𝑘</m:t>
                              </m:r>
                            </m:sub>
                          </m:sSub>
                        </m:e>
                      </m:func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=</m:t>
                      </m:r>
                      <m:func>
                        <m:func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2000" b="0" i="0" smtClean="0">
                              <a:latin typeface="Cambria Math"/>
                              <a:cs typeface="Arial" charset="0"/>
                            </a:rPr>
                            <m:t>sup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dPr>
                            <m:e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±1,±1,±1,…</m:t>
                              </m:r>
                            </m:e>
                          </m:d>
                        </m:e>
                      </m:func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=−1.</m:t>
                      </m:r>
                    </m:oMath>
                  </m:oMathPara>
                </a14:m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Proposition: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For </a:t>
                </a:r>
                <a:r>
                  <a:rPr lang="en-US" sz="2000" dirty="0">
                    <a:latin typeface="Arial" charset="0"/>
                    <a:cs typeface="Arial" charset="0"/>
                  </a:rPr>
                  <a:t>any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, the associated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latin typeface="Cambria Math"/>
                                    <a:cs typeface="Arial" charset="0"/>
                                  </a:rPr>
                                  <m:t>inf</m:t>
                                </m:r>
                              </m:e>
                              <m:lim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𝑘</m:t>
                                </m:r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≥</m:t>
                                </m:r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𝑛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</m:ctrlPr>
                              </m:sSubPr>
                              <m:e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func>
                      </m:e>
                    </m:d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is always monotone increasing.</a:t>
                </a:r>
              </a:p>
              <a:p>
                <a:pPr marL="0" lvl="1" indent="0" eaLnBrk="1" hangingPunct="1"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Proof: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For each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𝑛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, </a:t>
                </a:r>
              </a:p>
              <a:p>
                <a:pPr marL="0" lvl="1" indent="0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𝑐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𝑛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=</m:t>
                      </m:r>
                      <m:func>
                        <m:func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2000" b="0" i="0" smtClean="0">
                              <a:latin typeface="Cambria Math"/>
                              <a:cs typeface="Arial" charset="0"/>
                            </a:rPr>
                            <m:t>inf</m:t>
                          </m:r>
                        </m:fName>
                        <m:e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{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𝑛</m:t>
                              </m:r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𝑛</m:t>
                              </m:r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+2</m:t>
                              </m:r>
                            </m:sub>
                          </m:sSub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, …</m:t>
                          </m:r>
                        </m:e>
                      </m:func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}</m:t>
                      </m:r>
                    </m:oMath>
                  </m:oMathPara>
                </a14:m>
                <a:endParaRPr lang="fr-FR" sz="2000" b="0" i="1" dirty="0" smtClean="0">
                  <a:latin typeface="Cambria Math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fr-FR" sz="2000" b="0" dirty="0" smtClean="0"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≤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  <a:cs typeface="Arial" charset="0"/>
                          </a:rPr>
                          <m:t>inf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</m:ctrlPr>
                              </m:sSubPr>
                              <m:e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𝑛</m:t>
                                </m:r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+1</m:t>
                                </m:r>
                              </m:sub>
                            </m:s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</m:ctrlPr>
                              </m:sSubPr>
                              <m:e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𝑛</m:t>
                                </m:r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+2</m:t>
                                </m:r>
                              </m:sub>
                            </m:s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</m:ctrlPr>
                              </m:sSubPr>
                              <m:e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𝑛</m:t>
                                </m:r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+3</m:t>
                                </m:r>
                              </m:sub>
                            </m:s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, … </m:t>
                            </m:r>
                          </m:e>
                        </m:d>
                      </m:e>
                    </m:func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𝑐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+1</m:t>
                        </m:r>
                      </m:sub>
                    </m:sSub>
                  </m:oMath>
                </a14:m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/>
              </a:p>
              <a:p>
                <a:pPr marL="0" lvl="1" indent="0" eaLnBrk="1" hangingPunct="1">
                  <a:buNone/>
                </a:pPr>
                <a:endParaRPr lang="en-US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84784"/>
                <a:ext cx="8064128" cy="4968552"/>
              </a:xfrm>
              <a:prstGeom prst="rect">
                <a:avLst/>
              </a:prstGeom>
              <a:blipFill rotWithShape="1">
                <a:blip r:embed="rId4"/>
                <a:stretch>
                  <a:fillRect l="-756" t="-491" r="-454" b="-80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superior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&amp;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inferior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622735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539552" y="1268760"/>
                <a:ext cx="8064128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Limit inferior: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be a sequence. The limit inferior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fr-FR" sz="2000" b="0" i="0" smtClean="0">
                        <a:latin typeface="Cambria Math"/>
                        <a:cs typeface="Arial" charset="0"/>
                      </a:rPr>
                      <m:t>,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denoted by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000" b="0" i="0" smtClean="0">
                        <a:latin typeface="Cambria Math"/>
                        <a:cs typeface="Arial" charset="0"/>
                      </a:rPr>
                      <m:t>lim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𝑖𝑛𝑓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→∞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 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, is defined to be the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  <a:cs typeface="Arial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i.e.</a:t>
                </a:r>
              </a:p>
              <a:p>
                <a:pPr marL="0" lvl="1" indent="0" eaLnBrk="1" hangingPunct="1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z="2000" b="0" i="0" smtClean="0">
                          <a:latin typeface="Cambria Math"/>
                          <a:cs typeface="Arial" charset="0"/>
                        </a:rPr>
                        <m:t>lim</m:t>
                      </m:r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⁡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𝑖𝑛𝑓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𝑛</m:t>
                          </m:r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→∞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 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𝑎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𝑛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=</m:t>
                      </m:r>
                      <m:func>
                        <m:func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 b="0" i="0" smtClean="0">
                                  <a:latin typeface="Cambria Math"/>
                                  <a:cs typeface="Arial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𝑛</m:t>
                              </m:r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𝑛</m:t>
                              </m:r>
                            </m:sub>
                          </m:sSub>
                        </m:e>
                      </m:func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=</m:t>
                      </m:r>
                      <m:func>
                        <m:func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 b="0" i="0" smtClean="0">
                                  <a:latin typeface="Cambria Math"/>
                                  <a:cs typeface="Arial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𝑛</m:t>
                              </m:r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func>
                            <m:funcPr>
                              <m:ctrlP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sz="2000" b="0" i="0" smtClean="0">
                                      <a:latin typeface="Cambria Math"/>
                                      <a:cs typeface="Arial" charset="0"/>
                                    </a:rPr>
                                    <m:t>inf</m:t>
                                  </m:r>
                                </m:e>
                                <m:lim>
                                  <m: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  <m:t>𝑘</m:t>
                                  </m:r>
                                  <m: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  <m:t>≥</m:t>
                                  </m:r>
                                  <m: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  <m:t>𝑛</m:t>
                                  </m:r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func>
                        </m:e>
                      </m:func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.</m:t>
                      </m:r>
                    </m:oMath>
                  </m:oMathPara>
                </a14:m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Examples: </a:t>
                </a:r>
              </a:p>
              <a:p>
                <a:pPr marL="342900" lvl="1" indent="-342900" eaLnBrk="1" hangingPunct="1"/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 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1,−1,1,−1,1,−1,…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b="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𝑙𝑖𝑚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𝑖𝑛𝑓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𝑛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→∞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limLowPr>
                              <m:e>
                                <m: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𝑖𝑛𝑓</m:t>
                                </m:r>
                              </m:e>
                              <m:lim>
                                <m: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𝑘</m:t>
                                </m:r>
                                <m: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≥</m:t>
                                </m:r>
                                <m: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𝑛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</m:e>
                        </m:func>
                      </m:e>
                    </m:func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−1</m:t>
                        </m:r>
                      </m:e>
                    </m:func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=−1</m:t>
                    </m:r>
                  </m:oMath>
                </a14:m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 marL="0" lvl="1" indent="0" eaLnBrk="1" hangingPunct="1">
                  <a:buNone/>
                </a:pPr>
                <a:endParaRPr lang="en-US" sz="2000" dirty="0" smtClean="0"/>
              </a:p>
              <a:p>
                <a:pPr marL="342900" lvl="1" indent="-342900" eaLnBrk="1" hangingPunct="1"/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1,2,3, …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marL="0" lvl="1" indent="0" eaLnBrk="1" hangingPunct="1">
                  <a:buNone/>
                </a:pPr>
                <a:r>
                  <a:rPr lang="fr-FR" sz="2000" b="0" dirty="0" smtClean="0">
                    <a:solidFill>
                      <a:schemeClr val="tx1"/>
                    </a:solidFill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sup</m:t>
                            </m:r>
                          </m:e>
                          <m:lim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𝑘</m:t>
                            </m:r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≥</m:t>
                            </m:r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𝑛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inf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, </m:t>
                            </m:r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+1, </m:t>
                            </m:r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+3, …</m:t>
                            </m:r>
                          </m:e>
                        </m:d>
                      </m:e>
                    </m:func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𝑛</m:t>
                    </m:r>
                  </m:oMath>
                </a14:m>
                <a:endParaRPr lang="fr-FR" sz="2000" b="0" dirty="0" smtClean="0">
                  <a:solidFill>
                    <a:schemeClr val="tx1"/>
                  </a:solidFill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 smtClean="0"/>
                  <a:t>	and so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𝑙𝑖𝑚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𝑖𝑛𝑓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  <m:r>
                          <a:rPr lang="fr-FR" sz="2000" b="0" i="1" smtClean="0">
                            <a:latin typeface="Cambria Math"/>
                          </a:rPr>
                          <m:t>→∞</m:t>
                        </m:r>
                      </m:sub>
                    </m:sSub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=∞.</m:t>
                    </m:r>
                  </m:oMath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pPr marL="0" lvl="1" indent="0" eaLnBrk="1" hangingPunct="1">
                  <a:buNone/>
                </a:pPr>
                <a:endParaRPr lang="en-US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268760"/>
                <a:ext cx="8064128" cy="4968552"/>
              </a:xfrm>
              <a:prstGeom prst="rect">
                <a:avLst/>
              </a:prstGeom>
              <a:blipFill rotWithShape="1">
                <a:blip r:embed="rId4"/>
                <a:stretch>
                  <a:fillRect l="-832" t="-491" b="-90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superior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&amp;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inferior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204827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84784"/>
                <a:ext cx="8064128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eaLnBrk="1" hangingPunct="1">
                  <a:buNone/>
                </a:pPr>
                <a:endParaRPr lang="en-US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Definition: 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A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sequence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{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}</m:t>
                    </m:r>
                  </m:oMath>
                </a14:m>
                <a:r>
                  <a:rPr lang="en-US" sz="2000" dirty="0" smtClean="0"/>
                  <a:t> is called a 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>Cauchy sequence </a:t>
                </a:r>
                <a:r>
                  <a:rPr lang="en-US" sz="2000" dirty="0" smtClean="0"/>
                  <a:t>if given any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𝜖</m:t>
                    </m:r>
                    <m:r>
                      <a:rPr lang="fr-FR" sz="2000" b="0" i="1" smtClean="0">
                        <a:latin typeface="Cambria Math"/>
                      </a:rPr>
                      <m:t>&gt;0,</m:t>
                    </m:r>
                  </m:oMath>
                </a14:m>
                <a:r>
                  <a:rPr lang="en-US" sz="2000" dirty="0" smtClean="0"/>
                  <a:t> there exists a natural number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2000" dirty="0" smtClean="0"/>
                  <a:t> such that for all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𝑚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</a:rPr>
                      <m:t>&gt;</m:t>
                    </m:r>
                    <m:r>
                      <a:rPr lang="fr-FR" sz="2000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2000" dirty="0" smtClean="0"/>
                  <a:t> we have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𝑚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</a:rPr>
                      <m:t>&lt;</m:t>
                    </m:r>
                    <m:r>
                      <a:rPr lang="fr-FR" sz="2000" b="0" i="1" smtClean="0">
                        <a:latin typeface="Cambria Math"/>
                      </a:rPr>
                      <m:t>𝜖</m:t>
                    </m:r>
                  </m:oMath>
                </a14:m>
                <a:r>
                  <a:rPr lang="en-US" sz="2000" dirty="0" smtClean="0"/>
                  <a:t>.</a:t>
                </a:r>
                <a:endParaRPr lang="en-US" sz="2000" dirty="0"/>
              </a:p>
              <a:p>
                <a:pPr marL="0" lvl="1" indent="0" eaLnBrk="1" hangingPunct="1">
                  <a:buNone/>
                </a:pPr>
                <a:endParaRPr lang="en-US" sz="2000" dirty="0"/>
              </a:p>
              <a:p>
                <a:pPr marL="0" lvl="1" indent="0" eaLnBrk="1" hangingPunct="1">
                  <a:buNone/>
                </a:pPr>
                <a:endParaRPr lang="en-US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Theorem: (Bolzano-</a:t>
                </a:r>
                <a:r>
                  <a:rPr lang="en-US" sz="2000" dirty="0" err="1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Weierstrass</a:t>
                </a: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 theorem)</a:t>
                </a:r>
              </a:p>
              <a:p>
                <a:pPr marL="0" lvl="1" indent="0" eaLnBrk="1" hangingPunct="1">
                  <a:buNone/>
                </a:pPr>
                <a:r>
                  <a:rPr lang="en-US" sz="2000" dirty="0">
                    <a:latin typeface="Arial" charset="0"/>
                    <a:cs typeface="Arial" charset="0"/>
                  </a:rPr>
                  <a:t>Every bounded sequence has a convergent subsequence</a:t>
                </a:r>
              </a:p>
              <a:p>
                <a:pPr marL="0" lvl="1" indent="0" eaLnBrk="1" hangingPunct="1">
                  <a:buNone/>
                </a:pPr>
                <a:endParaRPr lang="en-US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84784"/>
                <a:ext cx="8064128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56" t="-4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Cauchy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51587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84784"/>
                <a:ext cx="8064128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Proposition: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Every Cauchy sequence is bounded</a:t>
                </a:r>
                <a:endParaRPr lang="en-US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Proof: 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{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}</m:t>
                    </m:r>
                  </m:oMath>
                </a14:m>
                <a:r>
                  <a:rPr lang="en-US" sz="2000" dirty="0" smtClean="0"/>
                  <a:t> is be a Cauchy sequence. </a:t>
                </a:r>
              </a:p>
              <a:p>
                <a:pPr marL="0" lvl="1" indent="0" eaLnBrk="1" hangingPunct="1">
                  <a:buNone/>
                </a:pPr>
                <a:r>
                  <a:rPr lang="en-US" sz="2000" dirty="0" smtClean="0"/>
                  <a:t>Choose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𝜖</m:t>
                    </m:r>
                    <m:r>
                      <a:rPr lang="fr-FR" sz="2000" b="0" i="1" smtClean="0">
                        <a:latin typeface="Cambria Math"/>
                      </a:rPr>
                      <m:t>=1,</m:t>
                    </m:r>
                  </m:oMath>
                </a14:m>
                <a:r>
                  <a:rPr lang="en-US" sz="2000" dirty="0" smtClean="0"/>
                  <a:t> then there exists a natural number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2000" dirty="0" smtClean="0"/>
                  <a:t> such that for all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𝑚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</a:rPr>
                      <m:t>&gt;</m:t>
                    </m:r>
                    <m:r>
                      <a:rPr lang="fr-FR" sz="2000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2000" dirty="0" smtClean="0"/>
                  <a:t> we have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𝑚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</a:rPr>
                      <m:t>&lt;1</m:t>
                    </m:r>
                  </m:oMath>
                </a14:m>
                <a:r>
                  <a:rPr lang="en-US" sz="2000" dirty="0" smtClean="0"/>
                  <a:t>. </a:t>
                </a:r>
              </a:p>
              <a:p>
                <a:pPr marL="0" lvl="1" indent="0" eaLnBrk="1" hangingPunct="1">
                  <a:buNone/>
                </a:pPr>
                <a:r>
                  <a:rPr lang="en-US" sz="2000" dirty="0" smtClean="0"/>
                  <a:t>In particular,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𝑁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+1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</a:rPr>
                      <m:t>&lt;1</m:t>
                    </m:r>
                  </m:oMath>
                </a14:m>
                <a:r>
                  <a:rPr lang="en-US" sz="2000" dirty="0" smtClean="0"/>
                  <a:t> or </a:t>
                </a:r>
              </a:p>
              <a:p>
                <a:pPr marL="0" lvl="1" indent="0" algn="ctr" eaLnBrk="1" hangingPunct="1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𝑁</m:t>
                        </m:r>
                        <m:r>
                          <a:rPr lang="fr-FR" sz="2000" b="0" i="1" smtClean="0">
                            <a:latin typeface="Cambria Math"/>
                          </a:rPr>
                          <m:t>+1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−1&lt;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&lt;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𝑁</m:t>
                        </m:r>
                        <m:r>
                          <a:rPr lang="fr-FR" sz="2000" b="0" i="1" smtClean="0">
                            <a:latin typeface="Cambria Math"/>
                          </a:rPr>
                          <m:t>+1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+1</m:t>
                    </m:r>
                  </m:oMath>
                </a14:m>
                <a:r>
                  <a:rPr lang="en-US" sz="2000" dirty="0" smtClean="0"/>
                  <a:t> for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</a:rPr>
                      <m:t>&gt;</m:t>
                    </m:r>
                    <m:r>
                      <a:rPr lang="fr-FR" sz="2000" b="0" i="1" smtClean="0">
                        <a:latin typeface="Cambria Math"/>
                      </a:rPr>
                      <m:t>𝑁</m:t>
                    </m:r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2000" dirty="0" smtClean="0"/>
              </a:p>
              <a:p>
                <a:pPr marL="0" lvl="1" indent="0" eaLnBrk="1" hangingPunct="1">
                  <a:buNone/>
                </a:pPr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𝑀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max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{</m:t>
                        </m:r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</a:rPr>
                          <m:t>,…, </m:t>
                        </m:r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𝑁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𝑁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+1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</a:rPr>
                          <m:t>+1}</m:t>
                        </m:r>
                      </m:e>
                    </m:func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000" b="0" i="0" smtClean="0">
                        <a:latin typeface="Cambria Math"/>
                      </a:rPr>
                      <m:t>m</m:t>
                    </m:r>
                    <m:r>
                      <a:rPr lang="fr-FR" sz="20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min</m:t>
                        </m:r>
                      </m:fName>
                      <m:e>
                        <m:r>
                          <a:rPr lang="fr-FR" sz="2000" i="1">
                            <a:latin typeface="Cambria Math"/>
                          </a:rPr>
                          <m:t>{</m:t>
                        </m:r>
                        <m:sSub>
                          <m:sSub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fr-FR" sz="2000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fr-FR" sz="2000" i="1">
                            <a:latin typeface="Cambria Math"/>
                          </a:rPr>
                          <m:t>,…, </m:t>
                        </m:r>
                        <m:sSub>
                          <m:sSub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𝑁</m:t>
                            </m:r>
                          </m:sub>
                        </m:sSub>
                        <m:r>
                          <a:rPr lang="fr-FR" sz="2000" i="1"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𝑁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+1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</a:rPr>
                          <m:t>−</m:t>
                        </m:r>
                        <m:r>
                          <a:rPr lang="fr-FR" sz="2000" i="1">
                            <a:latin typeface="Cambria Math"/>
                          </a:rPr>
                          <m:t>1}</m:t>
                        </m:r>
                      </m:e>
                    </m:func>
                  </m:oMath>
                </a14:m>
                <a:endParaRPr lang="en-US" sz="2000" dirty="0" smtClean="0"/>
              </a:p>
              <a:p>
                <a:pPr marL="0" lvl="1" indent="0" eaLnBrk="1" hangingPunct="1">
                  <a:buNone/>
                </a:pPr>
                <a:r>
                  <a:rPr lang="en-US" sz="2000" dirty="0" smtClean="0"/>
                  <a:t>For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</a:rPr>
                      <m:t>≤</m:t>
                    </m:r>
                    <m:r>
                      <a:rPr lang="fr-FR" sz="2000" b="0" i="1" smtClean="0">
                        <a:latin typeface="Cambria Math"/>
                      </a:rPr>
                      <m:t>𝑁</m:t>
                    </m:r>
                    <m:r>
                      <a:rPr lang="fr-FR" sz="2000" b="0" i="1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US" sz="2000" dirty="0" smtClean="0"/>
                  <a:t>we have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𝑚</m:t>
                    </m:r>
                    <m:r>
                      <a:rPr lang="fr-FR" sz="2000" b="0" i="1" smtClean="0">
                        <a:latin typeface="Cambria Math"/>
                      </a:rPr>
                      <m:t>≤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≤</m:t>
                    </m:r>
                    <m:r>
                      <a:rPr lang="fr-FR" sz="2000" b="0" i="1" smtClean="0">
                        <a:latin typeface="Cambria Math"/>
                      </a:rPr>
                      <m:t>𝑀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 and for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</a:rPr>
                      <m:t>&gt;</m:t>
                    </m:r>
                    <m:r>
                      <a:rPr lang="fr-FR" sz="2000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2000" dirty="0" smtClean="0"/>
                  <a:t> we have </a:t>
                </a:r>
              </a:p>
              <a:p>
                <a:pPr marL="0" lvl="1" indent="0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𝑚</m:t>
                      </m:r>
                      <m:r>
                        <a:rPr lang="fr-FR" sz="2000" b="0" i="1" smtClean="0">
                          <a:latin typeface="Cambria Math"/>
                        </a:rPr>
                        <m:t>≤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𝑁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+1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</a:rPr>
                        <m:t>−1&lt;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</a:rPr>
                        <m:t>&lt;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𝑁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+1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</a:rPr>
                        <m:t>+1≤</m:t>
                      </m:r>
                      <m:r>
                        <a:rPr lang="fr-FR" sz="2000" b="0" i="1" smtClean="0">
                          <a:latin typeface="Cambria Math"/>
                        </a:rPr>
                        <m:t>𝑀</m:t>
                      </m:r>
                      <m:r>
                        <a:rPr lang="fr-FR" sz="20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000" dirty="0" smtClean="0"/>
              </a:p>
              <a:p>
                <a:pPr marL="0" lvl="1" indent="0" eaLnBrk="1" hangingPunct="1">
                  <a:buNone/>
                </a:pPr>
                <a:r>
                  <a:rPr lang="en-US" sz="2000" dirty="0" smtClean="0"/>
                  <a:t>Thus for all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dirty="0" smtClean="0"/>
                  <a:t> we have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𝑚</m:t>
                    </m:r>
                    <m:r>
                      <a:rPr lang="fr-FR" sz="2000" b="0" i="1" smtClean="0">
                        <a:latin typeface="Cambria Math"/>
                      </a:rPr>
                      <m:t>≤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≤</m:t>
                    </m:r>
                    <m:r>
                      <a:rPr lang="fr-FR" sz="2000" b="0" i="1" smtClean="0">
                        <a:latin typeface="Cambria Math"/>
                      </a:rPr>
                      <m:t>𝑀</m:t>
                    </m:r>
                  </m:oMath>
                </a14:m>
                <a:r>
                  <a:rPr lang="en-US" sz="2000" dirty="0" smtClean="0"/>
                  <a:t> and so </a:t>
                </a:r>
              </a:p>
              <a:p>
                <a:pPr marL="0" lvl="1" indent="0" eaLnBrk="1" hangingPunct="1">
                  <a:buNone/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/>
                  <a:t> is bounded.</a:t>
                </a:r>
                <a:endParaRPr lang="en-US" sz="2000" dirty="0"/>
              </a:p>
              <a:p>
                <a:pPr marL="0" lvl="1" indent="0" eaLnBrk="1" hangingPunct="1">
                  <a:buNone/>
                </a:pPr>
                <a:endParaRPr lang="en-US" sz="2000" dirty="0"/>
              </a:p>
              <a:p>
                <a:pPr marL="0" lvl="1" indent="0" eaLnBrk="1" hangingPunct="1">
                  <a:buNone/>
                </a:pPr>
                <a:endParaRPr lang="en-US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84784"/>
                <a:ext cx="8064128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56" t="-491" b="-170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Cauchy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192120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12776"/>
                <a:ext cx="8136904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Theorem: (Cauchy criterion)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A sequence is convergent </a:t>
                </a:r>
                <a:r>
                  <a:rPr lang="en-US" sz="2000" dirty="0" err="1" smtClean="0">
                    <a:latin typeface="Arial" charset="0"/>
                    <a:cs typeface="Arial" charset="0"/>
                  </a:rPr>
                  <a:t>iff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 it is a Cauchy sequence. </a:t>
                </a:r>
                <a:endParaRPr lang="en-US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Proof: 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Every</a:t>
                </a:r>
                <a:r>
                  <a:rPr lang="fr-FR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 convergent </a:t>
                </a:r>
                <a:r>
                  <a:rPr lang="fr-FR" sz="2000" dirty="0" err="1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sequence</a:t>
                </a:r>
                <a:r>
                  <a:rPr lang="fr-FR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 Cauchy.</a:t>
                </a:r>
                <a:r>
                  <a:rPr lang="en-US" sz="2000" dirty="0" smtClean="0"/>
                  <a:t/>
                </a:r>
              </a:p>
              <a:p>
                <a:pPr marL="0" lvl="1" indent="0" eaLnBrk="1" hangingPunct="1">
                  <a:buNone/>
                </a:pPr>
                <a:r>
                  <a:rPr lang="fr-FR" sz="2000" dirty="0" smtClean="0"/>
                  <a:t/>
                </a:r>
                <a:r>
                  <a:rPr lang="fr-FR" sz="2000" dirty="0" err="1" smtClean="0"/>
                  <a:t>Given</a:t>
                </a:r>
                <a:r>
                  <a:rPr lang="fr-FR" sz="2000" dirty="0" smtClean="0"/>
                  <a:t> that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000" dirty="0" smtClean="0"/>
                  <a:t> is convergent, say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𝐿</m:t>
                        </m:r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. </m:t>
                    </m:r>
                  </m:oMath>
                </a14:m>
                <a:endParaRPr lang="fr-FR" sz="2000" b="0" dirty="0" smtClean="0"/>
              </a:p>
              <a:p>
                <a:pPr marL="0" lvl="1" indent="0" eaLnBrk="1" hangingPunct="1">
                  <a:buNone/>
                </a:pPr>
                <a:r>
                  <a:rPr lang="en-US" sz="2000" dirty="0" smtClean="0"/>
                  <a:t>Then for any given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𝜖</m:t>
                    </m:r>
                    <m:r>
                      <a:rPr lang="fr-FR" sz="2000" b="0" i="1" smtClean="0">
                        <a:latin typeface="Cambria Math"/>
                      </a:rPr>
                      <m:t>&gt;0,</m:t>
                    </m:r>
                  </m:oMath>
                </a14:m>
                <a:r>
                  <a:rPr lang="en-US" sz="2000" dirty="0" smtClean="0"/>
                  <a:t> there exists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2000" dirty="0" smtClean="0"/>
                  <a:t> such that </a:t>
                </a:r>
              </a:p>
              <a:p>
                <a:pPr marL="0" lvl="1" indent="0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fr-FR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𝐿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&lt;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𝜖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</a:rPr>
                        <m:t>,  </m:t>
                      </m:r>
                      <m:r>
                        <a:rPr lang="fr-FR" sz="2000" b="0" i="1" smtClean="0">
                          <a:latin typeface="Cambria Math"/>
                        </a:rPr>
                        <m:t>𝑓𝑜𝑟</m:t>
                      </m:r>
                      <m:r>
                        <a:rPr lang="fr-FR" sz="2000" b="0" i="1" smtClean="0">
                          <a:latin typeface="Cambria Math"/>
                        </a:rPr>
                        <m:t> </m:t>
                      </m:r>
                      <m:r>
                        <a:rPr lang="fr-FR" sz="2000" b="0" i="1" smtClean="0">
                          <a:latin typeface="Cambria Math"/>
                        </a:rPr>
                        <m:t>𝑛</m:t>
                      </m:r>
                      <m:r>
                        <a:rPr lang="fr-FR" sz="2000" b="0" i="1" smtClean="0">
                          <a:latin typeface="Cambria Math"/>
                        </a:rPr>
                        <m:t>&gt;</m:t>
                      </m:r>
                      <m:r>
                        <a:rPr lang="fr-FR" sz="20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US" sz="2000" dirty="0" smtClean="0"/>
              </a:p>
              <a:p>
                <a:pPr marL="0" lvl="1" indent="0" eaLnBrk="1" hangingPunct="1">
                  <a:buNone/>
                </a:pPr>
                <a:r>
                  <a:rPr lang="en-US" sz="2000" dirty="0" smtClean="0"/>
                  <a:t>Now, for any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𝑚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</a:rPr>
                      <m:t>&gt;</m:t>
                    </m:r>
                    <m:r>
                      <a:rPr lang="fr-FR" sz="2000" b="0" i="1" smtClean="0">
                        <a:latin typeface="Cambria Math"/>
                      </a:rPr>
                      <m:t>𝑁</m:t>
                    </m:r>
                    <m:r>
                      <a:rPr lang="fr-FR" sz="2000" b="0" i="1" smtClean="0">
                        <a:latin typeface="Cambria Math"/>
                      </a:rPr>
                      <m:t>, </m:t>
                    </m:r>
                  </m:oMath>
                </a14:m>
                <a:endParaRPr lang="fr-FR" sz="2000" b="0" dirty="0" smtClean="0"/>
              </a:p>
              <a:p>
                <a:pPr marL="0" lvl="1" indent="0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fr-FR" sz="2000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fr-FR" sz="20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𝐿</m:t>
                              </m:r>
                            </m:e>
                          </m:d>
                          <m:r>
                            <a:rPr lang="fr-FR" sz="2000" b="0" i="1" smtClean="0">
                              <a:latin typeface="Cambria Math"/>
                            </a:rPr>
                            <m:t>−</m:t>
                          </m:r>
                          <m:d>
                            <m:d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fr-FR" sz="20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𝐿</m:t>
                              </m:r>
                            </m:e>
                          </m:d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≤</m:t>
                      </m:r>
                      <m:d>
                        <m:dPr>
                          <m:begChr m:val="|"/>
                          <m:endChr m:val="|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fr-FR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𝐿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r>
                            <a:rPr lang="fr-FR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𝐿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&lt;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𝜖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𝜖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</a:rPr>
                        <m:t>𝜖</m:t>
                      </m:r>
                      <m:r>
                        <a:rPr lang="fr-FR" sz="20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000" dirty="0" smtClean="0"/>
              </a:p>
              <a:p>
                <a:pPr marL="0" lvl="1" indent="0" eaLnBrk="1" hangingPunct="1">
                  <a:buNone/>
                </a:pPr>
                <a:r>
                  <a:rPr lang="en-US" sz="2000" dirty="0" smtClean="0"/>
                  <a:t>Therefore it is a Cauchy sequence.</a:t>
                </a:r>
                <a:endParaRPr lang="en-US" sz="2000" dirty="0"/>
              </a:p>
              <a:p>
                <a:pPr marL="0" lvl="1" indent="0" eaLnBrk="1" hangingPunct="1">
                  <a:buNone/>
                </a:pPr>
                <a:endParaRPr lang="en-US" sz="2000" dirty="0"/>
              </a:p>
              <a:p>
                <a:pPr marL="0" lvl="1" indent="0" eaLnBrk="1" hangingPunct="1">
                  <a:buNone/>
                </a:pPr>
                <a:endParaRPr lang="en-US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12776"/>
                <a:ext cx="8136904" cy="4968552"/>
              </a:xfrm>
              <a:prstGeom prst="rect">
                <a:avLst/>
              </a:prstGeom>
              <a:blipFill rotWithShape="1">
                <a:blip r:embed="rId4"/>
                <a:stretch>
                  <a:fillRect l="-749" t="-491" b="-57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Cauchy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712606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12776"/>
                <a:ext cx="8136904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Cont.. 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Every</a:t>
                </a:r>
                <a:r>
                  <a:rPr lang="fr-FR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 Cauchy </a:t>
                </a:r>
                <a:r>
                  <a:rPr lang="fr-FR" sz="2000" dirty="0" err="1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sequence</a:t>
                </a:r>
                <a:r>
                  <a:rPr lang="fr-FR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 convergent</a:t>
                </a:r>
                <a:r>
                  <a:rPr lang="en-US" sz="2000" dirty="0" smtClean="0"/>
                  <a:t/>
                </a:r>
              </a:p>
              <a:p>
                <a:pPr marL="0" lvl="1" indent="0" eaLnBrk="1" hangingPunct="1">
                  <a:buNone/>
                </a:pPr>
                <a:endParaRPr lang="en-US" sz="2000" dirty="0" smtClean="0"/>
              </a:p>
              <a:p>
                <a:pPr marL="0" lvl="1" indent="0" eaLnBrk="1" hangingPunct="1">
                  <a:buNone/>
                </a:pPr>
                <a:r>
                  <a:rPr lang="fr-FR" sz="2000" dirty="0" err="1" smtClean="0"/>
                  <a:t>Given</a:t>
                </a:r>
                <a:r>
                  <a:rPr lang="fr-FR" sz="2000" dirty="0" smtClean="0"/>
                  <a:t> that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000" dirty="0" smtClean="0"/>
                  <a:t> is Cauchy. </a:t>
                </a:r>
              </a:p>
              <a:p>
                <a:pPr marL="0" lvl="1" indent="0" eaLnBrk="1" hangingPunct="1">
                  <a:buNone/>
                </a:pPr>
                <a:r>
                  <a:rPr lang="en-US" sz="2000" dirty="0" smtClean="0"/>
                  <a:t>Then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/>
                  <a:t> is bounded (as every </a:t>
                </a:r>
                <a:r>
                  <a:rPr lang="en-US" sz="2000" dirty="0" err="1" smtClean="0"/>
                  <a:t>cauchy</a:t>
                </a:r>
                <a:r>
                  <a:rPr lang="en-US" sz="2000" dirty="0" smtClean="0"/>
                  <a:t> sequence is bounded). </a:t>
                </a:r>
              </a:p>
              <a:p>
                <a:pPr marL="0" lvl="1" indent="0" eaLnBrk="1" hangingPunct="1">
                  <a:buNone/>
                </a:pPr>
                <a:r>
                  <a:rPr lang="en-US" sz="2000" dirty="0" smtClean="0"/>
                  <a:t>It has a convergent subsequence, say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sSub>
                              <m:sSub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𝑘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 (Bolzano-</a:t>
                </a:r>
                <a:r>
                  <a:rPr lang="en-US" sz="2000" dirty="0" err="1" smtClean="0"/>
                  <a:t>Weierstrass</a:t>
                </a:r>
                <a:r>
                  <a:rPr lang="en-US" sz="2000" dirty="0" smtClean="0"/>
                  <a:t> theorem). </a:t>
                </a:r>
              </a:p>
              <a:p>
                <a:pPr marL="0" lvl="1" indent="0" eaLnBrk="1" hangingPunct="1">
                  <a:buNone/>
                </a:pPr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sSub>
                              <m:sSub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𝑘</m:t>
                                </m:r>
                              </m:sub>
                            </m:sSub>
                          </m:sub>
                        </m:sSub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𝐿</m:t>
                    </m:r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2000" dirty="0" smtClean="0"/>
                  <a:t/>
                </a:r>
              </a:p>
              <a:p>
                <a:pPr marL="0" lvl="1" indent="0" eaLnBrk="1" hangingPunct="1">
                  <a:buNone/>
                </a:pPr>
                <a:r>
                  <a:rPr lang="en-US" sz="2000" dirty="0" smtClean="0"/>
                  <a:t>Given any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𝜖</m:t>
                    </m:r>
                    <m:r>
                      <a:rPr lang="fr-FR" sz="2000" b="0" i="1" smtClean="0">
                        <a:latin typeface="Cambria Math"/>
                      </a:rPr>
                      <m:t>&gt;0</m:t>
                    </m:r>
                    <m:r>
                      <a:rPr lang="fr-FR" sz="2000" b="0" i="0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US" sz="2000" dirty="0" smtClean="0"/>
                  <a:t>since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000" dirty="0" smtClean="0"/>
                  <a:t> is Cauchy, there exists a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2000" dirty="0" smtClean="0"/>
                  <a:t> such that </a:t>
                </a:r>
              </a:p>
              <a:p>
                <a:pPr marL="0" lvl="1" indent="0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fr-FR" sz="2000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&lt;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𝜖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</a:rPr>
                        <m:t>,   </m:t>
                      </m:r>
                      <m:r>
                        <a:rPr lang="fr-FR" sz="2000" b="0" i="1" smtClean="0">
                          <a:latin typeface="Cambria Math"/>
                        </a:rPr>
                        <m:t>𝑓𝑜𝑟</m:t>
                      </m:r>
                      <m:r>
                        <a:rPr lang="fr-FR" sz="2000" b="0" i="1" smtClean="0">
                          <a:latin typeface="Cambria Math"/>
                        </a:rPr>
                        <m:t> </m:t>
                      </m:r>
                      <m:r>
                        <a:rPr lang="fr-FR" sz="2000" b="0" i="1" smtClean="0">
                          <a:latin typeface="Cambria Math"/>
                        </a:rPr>
                        <m:t>𝑎𝑙𝑙</m:t>
                      </m:r>
                      <m:r>
                        <a:rPr lang="fr-FR" sz="2000" b="0" i="1" smtClean="0">
                          <a:latin typeface="Cambria Math"/>
                        </a:rPr>
                        <m:t> </m:t>
                      </m:r>
                      <m:r>
                        <a:rPr lang="fr-FR" sz="2000" b="0" i="1" smtClean="0">
                          <a:latin typeface="Cambria Math"/>
                        </a:rPr>
                        <m:t>𝑛</m:t>
                      </m:r>
                      <m:r>
                        <a:rPr lang="fr-FR" sz="2000" b="0" i="1" smtClean="0">
                          <a:latin typeface="Cambria Math"/>
                        </a:rPr>
                        <m:t>,</m:t>
                      </m:r>
                      <m:r>
                        <a:rPr lang="fr-FR" sz="2000" b="0" i="1" smtClean="0">
                          <a:latin typeface="Cambria Math"/>
                        </a:rPr>
                        <m:t>𝑚</m:t>
                      </m:r>
                      <m:r>
                        <a:rPr lang="fr-FR" sz="2000" b="0" i="1" smtClean="0">
                          <a:latin typeface="Cambria Math"/>
                        </a:rPr>
                        <m:t>&gt;</m:t>
                      </m:r>
                      <m:r>
                        <a:rPr lang="fr-FR" sz="2000" b="0" i="1" smtClean="0">
                          <a:latin typeface="Cambria Math"/>
                        </a:rPr>
                        <m:t>𝑁</m:t>
                      </m:r>
                      <m:r>
                        <a:rPr lang="fr-FR" sz="20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000" dirty="0" smtClean="0"/>
              </a:p>
              <a:p>
                <a:pPr marL="0" lvl="1" indent="0" eaLnBrk="1" hangingPunct="1">
                  <a:buNone/>
                </a:pPr>
                <a:r>
                  <a:rPr lang="en-US" sz="2000" dirty="0" smtClean="0"/>
                  <a:t>Since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sSub>
                              <m:sSub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𝑘</m:t>
                                </m:r>
                              </m:sub>
                            </m:sSub>
                          </m:sub>
                        </m:sSub>
                      </m:e>
                    </m:d>
                  </m:oMath>
                </a14:m>
                <a:r>
                  <a:rPr lang="en-US" sz="2000" dirty="0" smtClean="0"/>
                  <a:t> converges to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000" dirty="0" smtClean="0"/>
                  <a:t>, there exist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𝐾</m:t>
                    </m:r>
                  </m:oMath>
                </a14:m>
                <a:r>
                  <a:rPr lang="en-US" sz="2000" dirty="0" smtClean="0"/>
                  <a:t> such that </a:t>
                </a:r>
              </a:p>
              <a:p>
                <a:pPr marL="0" lvl="1" indent="0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sub>
                          </m:sSub>
                          <m:r>
                            <a:rPr lang="fr-FR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𝐿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&lt;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𝜖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</a:rPr>
                        <m:t>    </m:t>
                      </m:r>
                      <m:r>
                        <a:rPr lang="fr-FR" sz="2000" b="0" i="1" smtClean="0">
                          <a:latin typeface="Cambria Math"/>
                        </a:rPr>
                        <m:t>𝑓𝑜𝑟</m:t>
                      </m:r>
                      <m:r>
                        <a:rPr lang="fr-FR" sz="2000" b="0" i="1" smtClean="0">
                          <a:latin typeface="Cambria Math"/>
                        </a:rPr>
                        <m:t> </m:t>
                      </m:r>
                      <m:r>
                        <a:rPr lang="fr-FR" sz="2000" b="0" i="1" smtClean="0">
                          <a:latin typeface="Cambria Math"/>
                        </a:rPr>
                        <m:t>𝑎𝑙𝑙</m:t>
                      </m:r>
                      <m:r>
                        <a:rPr lang="fr-FR" sz="2000" b="0" i="1" smtClean="0">
                          <a:latin typeface="Cambria Math"/>
                        </a:rPr>
                        <m:t> </m:t>
                      </m:r>
                      <m:r>
                        <a:rPr lang="fr-FR" sz="2000" b="0" i="1" smtClean="0">
                          <a:latin typeface="Cambria Math"/>
                        </a:rPr>
                        <m:t>𝑘</m:t>
                      </m:r>
                      <m:r>
                        <a:rPr lang="fr-FR" sz="2000" b="0" i="1" smtClean="0">
                          <a:latin typeface="Cambria Math"/>
                        </a:rPr>
                        <m:t>&gt;</m:t>
                      </m:r>
                      <m:r>
                        <a:rPr lang="fr-FR" sz="2000" b="0" i="1" smtClean="0">
                          <a:latin typeface="Cambria Math"/>
                        </a:rPr>
                        <m:t>𝐾</m:t>
                      </m:r>
                      <m:r>
                        <a:rPr lang="fr-FR" sz="20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000" dirty="0" smtClean="0"/>
              </a:p>
              <a:p>
                <a:pPr marL="0" lvl="1" indent="0" eaLnBrk="1" hangingPunct="1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12776"/>
                <a:ext cx="8136904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49" t="-4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Cauchy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6313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12776"/>
                <a:ext cx="8136904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Cont.. 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Every</a:t>
                </a:r>
                <a:r>
                  <a:rPr lang="fr-FR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 Cauchy </a:t>
                </a:r>
                <a:r>
                  <a:rPr lang="fr-FR" sz="2000" dirty="0" err="1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sequence</a:t>
                </a:r>
                <a:r>
                  <a:rPr lang="fr-FR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 convergent</a:t>
                </a:r>
                <a:r>
                  <a:rPr lang="en-US" sz="2000" dirty="0" smtClean="0"/>
                  <a:t/>
                </a:r>
              </a:p>
              <a:p>
                <a:pPr marL="0" lvl="1" indent="0" eaLnBrk="1" hangingPunct="1">
                  <a:buNone/>
                </a:pPr>
                <a:r>
                  <a:rPr lang="fr-FR" sz="2000" dirty="0" smtClean="0"/>
                  <a:t/>
                </a:r>
                <a:endParaRPr lang="en-US" sz="2000" dirty="0" smtClean="0"/>
              </a:p>
              <a:p>
                <a:pPr marL="0" lvl="1" indent="0" eaLnBrk="1" hangingPunct="1">
                  <a:buNone/>
                </a:pPr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∗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max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𝐾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𝑁</m:t>
                            </m:r>
                          </m:e>
                        </m:d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2000" dirty="0" smtClean="0"/>
                  <a:t/>
                </a:r>
              </a:p>
              <a:p>
                <a:pPr marL="0" lvl="1" indent="0" eaLnBrk="1" hangingPunct="1">
                  <a:buNone/>
                </a:pPr>
                <a:r>
                  <a:rPr lang="en-US" sz="2000" dirty="0" smtClean="0"/>
                  <a:t>Choose 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such that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𝑘</m:t>
                    </m:r>
                    <m:r>
                      <a:rPr lang="fr-FR" sz="2000" b="0" i="1" smtClean="0">
                        <a:latin typeface="Cambria Math"/>
                      </a:rPr>
                      <m:t>&gt;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∗</m:t>
                        </m:r>
                      </m:sub>
                    </m:sSub>
                    <m:r>
                      <a:rPr lang="fr-FR" sz="2000" b="0" i="0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2000" dirty="0" smtClean="0"/>
                  <a:t> For instance, 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000" dirty="0" smtClean="0"/>
                  <a:t> to be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𝑁</m:t>
                        </m:r>
                        <m:r>
                          <a:rPr lang="fr-FR" sz="2000" b="0" i="1" smtClean="0">
                            <a:latin typeface="Cambria Math"/>
                          </a:rPr>
                          <m:t>+1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. </m:t>
                    </m:r>
                  </m:oMath>
                </a14:m>
                <a:endParaRPr lang="en-US" sz="2000" dirty="0" smtClean="0"/>
              </a:p>
              <a:p>
                <a:pPr marL="0" lvl="1" indent="0" eaLnBrk="1" hangingPunct="1">
                  <a:buNone/>
                </a:pPr>
                <a:r>
                  <a:rPr lang="en-US" sz="2000" dirty="0" smtClean="0"/>
                  <a:t>When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</a:rPr>
                      <m:t>&gt;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∗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US" sz="2000" dirty="0" smtClean="0"/>
                  <a:t> by triangular inequality </a:t>
                </a:r>
              </a:p>
              <a:p>
                <a:pPr marL="0" lvl="1" indent="0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fr-FR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𝐿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fr-FR" sz="2000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sub>
                          </m:sSub>
                          <m:r>
                            <a:rPr lang="fr-FR" sz="20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sub>
                          </m:sSub>
                          <m:r>
                            <a:rPr lang="fr-FR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𝐿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≤</m:t>
                      </m:r>
                      <m:d>
                        <m:dPr>
                          <m:begChr m:val="|"/>
                          <m:endChr m:val="|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fr-FR" sz="2000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sub>
                          </m:sSub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sub>
                          </m:sSub>
                          <m:r>
                            <a:rPr lang="fr-FR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𝐿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&lt;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𝜖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𝜖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</a:rPr>
                        <m:t>𝜖</m:t>
                      </m:r>
                    </m:oMath>
                  </m:oMathPara>
                </a14:m>
                <a:endParaRPr lang="fr-FR" sz="2000" b="0" dirty="0" smtClean="0"/>
              </a:p>
              <a:p>
                <a:pPr marL="0" lvl="1" indent="0" eaLnBrk="1" hangingPunct="1">
                  <a:buNone/>
                </a:pPr>
                <a:r>
                  <a:rPr lang="en-US" sz="2000" dirty="0"/>
                  <a:t>b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ecause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&gt;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∗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𝑁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and 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&gt;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∗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𝑀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. </m:t>
                    </m:r>
                  </m:oMath>
                </a14:m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 marL="0" lvl="1" indent="0" eaLnBrk="1" hangingPunct="1">
                  <a:buNone/>
                </a:pPr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>Therefore,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converges to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𝐿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by definition </a:t>
                </a:r>
                <a:endParaRPr lang="en-US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12776"/>
                <a:ext cx="8136904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49" t="-4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Cauchy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151101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84784"/>
                <a:ext cx="8424936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Show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𝑠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=1+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2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+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3²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+…+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 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is convergent.</a:t>
                </a:r>
              </a:p>
              <a:p>
                <a:pPr marL="0" lvl="1" indent="0" eaLnBrk="1" hangingPunct="1">
                  <a:buNone/>
                </a:pPr>
                <a:endParaRPr lang="en-US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Proof: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 We show that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/>
                  <a:t> is Cauchy. For each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𝑘</m:t>
                    </m:r>
                    <m:r>
                      <a:rPr lang="fr-FR" sz="2000" b="0" i="1" smtClean="0">
                        <a:latin typeface="Cambria Math"/>
                      </a:rPr>
                      <m:t>≥1, </m:t>
                    </m:r>
                  </m:oMath>
                </a14:m>
                <a:r>
                  <a:rPr lang="en-US" sz="2000" dirty="0" smtClean="0"/>
                  <a:t>we have </a:t>
                </a:r>
              </a:p>
              <a:p>
                <a:pPr marL="0" lvl="1" indent="0" eaLnBrk="1" hangingPunct="1">
                  <a:buNone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eqArrPr>
                          <m:e>
                            <m:d>
                              <m:d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1+</m:t>
                                </m:r>
                                <m:f>
                                  <m:fPr>
                                    <m:ctrlPr>
                                      <a:rPr lang="fr-FR" sz="2000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sz="20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fr-FR" sz="2000" b="0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fr-FR" sz="20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  <m:sup>
                                        <m:r>
                                          <a:rPr lang="fr-FR" sz="20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fr-FR" sz="2000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sz="20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fr-FR" sz="2000" b="0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fr-FR" sz="2000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  <m:sup>
                                        <m:r>
                                          <a:rPr lang="fr-FR" sz="20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+…+</m:t>
                                </m:r>
                                <m:f>
                                  <m:fPr>
                                    <m:ctrlPr>
                                      <a:rPr lang="fr-FR" sz="2000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sz="20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fr-FR" sz="2000" b="0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fr-FR" sz="2000" b="0" i="1" smtClean="0">
                                            <a:latin typeface="Cambria Math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fr-FR" sz="20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fr-FR" sz="2000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sz="20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fr-FR" sz="2000" b="0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fr-FR" sz="2000" b="0" i="1" smtClean="0">
                                                <a:latin typeface="Cambria Math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fr-FR" sz="2000" b="0" i="1" smtClean="0">
                                                <a:latin typeface="Cambria Math"/>
                                              </a:rPr>
                                              <m:t>𝑛</m:t>
                                            </m:r>
                                            <m:r>
                                              <a:rPr lang="fr-FR" sz="2000" b="0" i="1" smtClean="0">
                                                <a:latin typeface="Cambria Math"/>
                                              </a:rPr>
                                              <m:t>+1</m:t>
                                            </m:r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fr-FR" sz="20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+…+</m:t>
                                </m:r>
                                <m:f>
                                  <m:fPr>
                                    <m:ctrlPr>
                                      <a:rPr lang="fr-FR" sz="2000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sz="20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fr-FR" sz="2000" b="0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fr-FR" sz="2000" b="0" i="1" smtClean="0">
                                                <a:latin typeface="Cambria Math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fr-FR" sz="2000" b="0" i="1" smtClean="0">
                                                <a:latin typeface="Cambria Math"/>
                                              </a:rPr>
                                              <m:t>𝑛</m:t>
                                            </m:r>
                                            <m:r>
                                              <a:rPr lang="fr-FR" sz="2000" b="0" i="1" smtClean="0">
                                                <a:latin typeface="Cambria Math"/>
                                              </a:rPr>
                                              <m:t>+</m:t>
                                            </m:r>
                                            <m:r>
                                              <a:rPr lang="fr-FR" sz="2000" b="0" i="1" smtClean="0">
                                                <a:latin typeface="Cambria Math"/>
                                              </a:rPr>
                                              <m:t>𝑘</m:t>
                                            </m:r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fr-FR" sz="20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e>
                            </m:d>
                          </m:e>
                          <m:e>
                            <m:r>
                              <a:rPr lang="fr-FR" sz="2000" i="1">
                                <a:latin typeface="Cambria Math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1+</m:t>
                                </m:r>
                                <m:f>
                                  <m:fPr>
                                    <m:ctrlPr>
                                      <a:rPr lang="fr-FR" sz="2000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sz="2000" i="1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fr-FR" sz="2000" i="1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fr-FR" sz="2000" i="1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  <m:sup>
                                        <m:r>
                                          <a:rPr lang="fr-FR" sz="2000" i="1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  <m:r>
                                  <a:rPr lang="fr-FR" sz="2000" i="1">
                                    <a:latin typeface="Cambria Math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fr-FR" sz="2000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sz="2000" i="1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fr-FR" sz="2000" i="1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fr-FR" sz="2000" i="1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  <m:sup>
                                        <m:r>
                                          <a:rPr lang="fr-FR" sz="2000" i="1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  <m:r>
                                  <a:rPr lang="fr-FR" sz="2000" i="1">
                                    <a:latin typeface="Cambria Math"/>
                                  </a:rPr>
                                  <m:t>+…+</m:t>
                                </m:r>
                                <m:f>
                                  <m:fPr>
                                    <m:ctrlPr>
                                      <a:rPr lang="fr-FR" sz="2000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sz="2000" i="1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fr-FR" sz="2000" i="1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fr-FR" sz="2000" i="1">
                                            <a:latin typeface="Cambria Math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fr-FR" sz="2000" i="1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e>
                            </m:d>
                          </m:e>
                        </m:eqArr>
                      </m:e>
                    </m:d>
                  </m:oMath>
                </a14:m>
                <a:r>
                  <a:rPr lang="fr-FR" sz="2000" b="0" dirty="0" smtClean="0"/>
                  <a:t>.</a:t>
                </a:r>
              </a:p>
              <a:p>
                <a:pPr marL="0" lvl="1" indent="0" eaLnBrk="1" hangingPunct="1">
                  <a:buNone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𝑛</m:t>
                                </m:r>
                                <m:r>
                                  <a:rPr lang="fr-FR" sz="2000" i="1">
                                    <a:latin typeface="Cambria Math"/>
                                  </a:rPr>
                                  <m:t>+1</m:t>
                                </m:r>
                              </m:e>
                            </m:d>
                          </m:e>
                          <m:sup>
                            <m:r>
                              <a:rPr lang="fr-FR" sz="2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fr-FR" sz="2000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𝑛</m:t>
                                </m:r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+2</m:t>
                                </m:r>
                              </m:e>
                            </m:d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fr-FR" sz="2000" i="1">
                        <a:latin typeface="Cambria Math"/>
                      </a:rPr>
                      <m:t>…</m:t>
                    </m:r>
                    <m:r>
                      <a:rPr lang="fr-FR" sz="20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𝑛</m:t>
                                </m:r>
                                <m:r>
                                  <a:rPr lang="fr-FR" sz="2000" i="1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fr-FR" sz="2000" i="1">
                                    <a:latin typeface="Cambria Math"/>
                                  </a:rPr>
                                  <m:t>𝑘</m:t>
                                </m:r>
                              </m:e>
                            </m:d>
                          </m:e>
                          <m:sup>
                            <m:r>
                              <a:rPr lang="fr-FR" sz="2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000" dirty="0" smtClean="0"/>
                  <a:t>.</a:t>
                </a:r>
              </a:p>
              <a:p>
                <a:pPr marL="0" lvl="1" indent="0" eaLnBrk="1" hangingPunct="1">
                  <a:buNone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≤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+1</m:t>
                            </m:r>
                          </m:e>
                        </m:d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+1</m:t>
                            </m:r>
                          </m:e>
                        </m:d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+2</m:t>
                            </m:r>
                          </m:e>
                        </m:d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+…+</m:t>
                    </m:r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1</m:t>
                        </m:r>
                      </m:num>
                      <m:den>
                        <m:d>
                          <m:d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+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𝑘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−1</m:t>
                            </m:r>
                          </m:e>
                        </m:d>
                        <m:d>
                          <m:d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+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𝑘</m:t>
                            </m:r>
                          </m:e>
                        </m:d>
                      </m:den>
                    </m:f>
                  </m:oMath>
                </a14:m>
                <a:r>
                  <a:rPr lang="fr-FR" sz="2000" dirty="0" smtClean="0"/>
                  <a:t>.</a:t>
                </a:r>
              </a:p>
              <a:p>
                <a:pPr marL="0" lvl="1" indent="0" eaLnBrk="1" hangingPunct="1">
                  <a:buNone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den>
                        </m:f>
                        <m:r>
                          <a:rPr lang="fr-FR" sz="2000" b="0" i="1" smtClean="0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+1</m:t>
                            </m:r>
                          </m:den>
                        </m:f>
                      </m:e>
                    </m:d>
                    <m:r>
                      <a:rPr lang="fr-FR" sz="2000" b="0" i="1" smtClean="0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FR" sz="2000" i="1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+1</m:t>
                            </m:r>
                          </m:den>
                        </m:f>
                        <m:r>
                          <a:rPr lang="fr-FR" sz="2000" i="1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FR" sz="2000" i="1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+2</m:t>
                            </m:r>
                          </m:den>
                        </m:f>
                      </m:e>
                    </m:d>
                    <m:r>
                      <a:rPr lang="fr-FR" sz="2000" i="1">
                        <a:latin typeface="Cambria Math"/>
                      </a:rPr>
                      <m:t>+</m:t>
                    </m:r>
                    <m:r>
                      <a:rPr lang="fr-FR" sz="2000" b="0" i="1" smtClean="0">
                        <a:latin typeface="Cambria Math"/>
                      </a:rPr>
                      <m:t>…+</m:t>
                    </m:r>
                    <m:d>
                      <m:dPr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FR" sz="2000" i="1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𝑘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−1</m:t>
                            </m:r>
                          </m:den>
                        </m:f>
                        <m:r>
                          <a:rPr lang="fr-FR" sz="2000" i="1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FR" sz="2000" i="1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+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𝑘</m:t>
                            </m:r>
                          </m:den>
                        </m:f>
                      </m:e>
                    </m:d>
                  </m:oMath>
                </a14:m>
                <a:r>
                  <a:rPr lang="fr-FR" sz="2000" dirty="0" smtClean="0"/>
                  <a:t>.</a:t>
                </a:r>
                <a:endParaRPr lang="fr-FR" sz="2000" dirty="0"/>
              </a:p>
              <a:p>
                <a:pPr marL="0" lvl="1" indent="0" eaLnBrk="1" hangingPunct="1">
                  <a:buNone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  <m:r>
                          <a:rPr lang="fr-FR" sz="2000" b="0" i="1" smtClean="0">
                            <a:latin typeface="Cambria Math"/>
                          </a:rPr>
                          <m:t>+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𝑘</m:t>
                            </m:r>
                          </m:e>
                        </m:d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≤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2000" dirty="0" smtClean="0"/>
                  <a:t>.</a:t>
                </a:r>
              </a:p>
              <a:p>
                <a:pPr marL="0" lvl="1" indent="0" eaLnBrk="1" hangingPunct="1">
                  <a:buNone/>
                </a:pPr>
                <a:endParaRPr lang="en-US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84784"/>
                <a:ext cx="8424936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24" b="-106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Cauchy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372132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84784"/>
                <a:ext cx="8424936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Cont..</a:t>
                </a:r>
              </a:p>
              <a:p>
                <a:pPr marL="0" lvl="1" indent="0" eaLnBrk="1" hangingPunct="1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fr-FR" sz="2000" dirty="0" err="1" smtClean="0">
                    <a:latin typeface="Arial" charset="0"/>
                    <a:cs typeface="Arial" charset="0"/>
                  </a:rPr>
                  <a:t>Given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any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𝜖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&gt;0,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choose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𝑁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such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that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𝑁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&gt;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𝜖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fr-FR" sz="2000" dirty="0" err="1" smtClean="0">
                    <a:latin typeface="Arial" charset="0"/>
                    <a:cs typeface="Arial" charset="0"/>
                  </a:rPr>
                  <a:t>When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𝑚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&gt;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&gt;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𝑁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from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last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inequality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, </a:t>
                </a:r>
              </a:p>
              <a:p>
                <a:pPr marL="0" lvl="1" indent="0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&lt;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1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𝑛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&lt;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1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𝑁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&lt;</m:t>
                      </m:r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𝜖</m:t>
                      </m:r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.</m:t>
                      </m:r>
                    </m:oMath>
                  </m:oMathPara>
                </a14:m>
                <a:endParaRPr lang="fr-FR" sz="2000" b="0" dirty="0" smtClean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fr-FR" sz="2000" dirty="0" err="1" smtClean="0">
                    <a:latin typeface="Arial" charset="0"/>
                    <a:cs typeface="Arial" charset="0"/>
                  </a:rPr>
                  <a:t>Thus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{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𝑠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}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a Cauchy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sequence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.</a:t>
                </a:r>
              </a:p>
              <a:p>
                <a:pPr marL="0" lvl="1" indent="0" eaLnBrk="1" hangingPunct="1">
                  <a:buNone/>
                </a:pPr>
                <a:r>
                  <a:rPr lang="fr-FR" sz="2000" dirty="0" err="1" smtClean="0">
                    <a:latin typeface="Arial" charset="0"/>
                    <a:cs typeface="Arial" charset="0"/>
                  </a:rPr>
                  <a:t>Hence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by Cauchy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criterion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it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isconvergent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84784"/>
                <a:ext cx="8424936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24" t="-4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Cauchy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635574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84784"/>
                <a:ext cx="8064128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Definition: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An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infinite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series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an expression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that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can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be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written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in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form</a:t>
                </a: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fr-FR" sz="2000" i="1" smtClean="0">
                              <a:latin typeface="Cambria Math"/>
                              <a:cs typeface="Arial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𝑘</m:t>
                          </m:r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=1 </m:t>
                          </m:r>
                        </m:sub>
                        <m:sup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=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𝑢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1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+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𝑢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2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+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𝑢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3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+…+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𝑢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𝑘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+….</m:t>
                      </m:r>
                    </m:oMath>
                  </m:oMathPara>
                </a14:m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dirty="0" smtClean="0"/>
                  <a:t>The numbers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, …, </m:t>
                    </m:r>
                  </m:oMath>
                </a14:m>
                <a:r>
                  <a:rPr lang="en-US" sz="2000" dirty="0" smtClean="0"/>
                  <a:t>are called the terms of the series.</a:t>
                </a:r>
                <a:endParaRPr lang="en-US" sz="2000" dirty="0"/>
              </a:p>
              <a:p>
                <a:pPr marL="0" lvl="1" indent="0" eaLnBrk="1" hangingPunct="1">
                  <a:buNone/>
                </a:pPr>
                <a:endParaRPr lang="en-US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Examples: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</a:p>
              <a:p>
                <a:pPr marL="0" lvl="1" indent="0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fr-FR" sz="2000" i="1">
                              <a:latin typeface="Cambria Math"/>
                              <a:cs typeface="Arial" charset="0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𝑛</m:t>
                          </m:r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=1 </m:t>
                          </m:r>
                        </m:sub>
                        <m:sup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fPr>
                            <m:num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𝑛</m:t>
                              </m:r>
                            </m:den>
                          </m:f>
                        </m:e>
                      </m:nary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=1+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1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2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+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1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3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+…+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1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𝑛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+…</m:t>
                      </m:r>
                    </m:oMath>
                  </m:oMathPara>
                </a14:m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fr-FR" sz="2000" i="1">
                              <a:latin typeface="Cambria Math"/>
                              <a:cs typeface="Arial" charset="0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𝑛</m:t>
                          </m:r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=1 </m:t>
                          </m:r>
                        </m:sub>
                        <m:sup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</m:ctrlPr>
                            </m:fPr>
                            <m:num>
                              <m: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fr-FR" sz="2000" b="0" i="1" smtClean="0">
                                      <a:latin typeface="Cambria Math"/>
                                      <a:cs typeface="Arial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fr-FR" sz="2000" b="0" i="1" smtClean="0">
                                      <a:latin typeface="Cambria Math"/>
                                      <a:cs typeface="Arial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  <m:r>
                        <a:rPr lang="fr-FR" sz="2000" i="1">
                          <a:latin typeface="Cambria Math"/>
                          <a:cs typeface="Arial" charset="0"/>
                        </a:rPr>
                        <m:t>=1+</m:t>
                      </m:r>
                      <m:f>
                        <m:fPr>
                          <m:ctrlPr>
                            <a:rPr lang="fr-FR" sz="2000" i="1"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sSupPr>
                            <m:e>
                              <m: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fr-FR" sz="2000" i="1">
                          <a:latin typeface="Cambria Math"/>
                          <a:cs typeface="Arial" charset="0"/>
                        </a:rPr>
                        <m:t>+</m:t>
                      </m:r>
                      <m:f>
                        <m:fPr>
                          <m:ctrlPr>
                            <a:rPr lang="fr-FR" sz="2000" i="1"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sSupPr>
                            <m:e>
                              <m: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fr-FR" sz="2000" i="1">
                          <a:latin typeface="Cambria Math"/>
                          <a:cs typeface="Arial" charset="0"/>
                        </a:rPr>
                        <m:t>+…+</m:t>
                      </m:r>
                      <m:f>
                        <m:fPr>
                          <m:ctrlPr>
                            <a:rPr lang="fr-FR" sz="2000" i="1"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sSupPr>
                            <m:e>
                              <m: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fr-FR" sz="2000" i="1">
                          <a:latin typeface="Cambria Math"/>
                          <a:cs typeface="Arial" charset="0"/>
                        </a:rPr>
                        <m:t>+…</m:t>
                      </m:r>
                    </m:oMath>
                  </m:oMathPara>
                </a14:m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84784"/>
                <a:ext cx="8064128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56" t="-491" r="-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Infinite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series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731658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84784"/>
                <a:ext cx="8064128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Definition:</a:t>
                </a:r>
                <a:r>
                  <a:rPr lang="fr-FR" sz="2000" dirty="0">
                    <a:latin typeface="Arial" charset="0"/>
                    <a:cs typeface="Arial" charset="0"/>
                  </a:rPr>
                  <a:t/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𝑠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denote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sum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of the initial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terms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of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series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up to and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including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term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with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index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𝑛</m:t>
                    </m:r>
                    <m:r>
                      <a:rPr lang="fr-FR" sz="2000" b="0" i="0" smtClean="0">
                        <a:latin typeface="Cambria Math"/>
                        <a:cs typeface="Arial" charset="0"/>
                      </a:rPr>
                      <m:t>, </m:t>
                    </m:r>
                    <m:r>
                      <m:rPr>
                        <m:sty m:val="p"/>
                      </m:rPr>
                      <a:rPr lang="fr-FR" sz="2000" b="0" i="0" smtClean="0">
                        <a:latin typeface="Cambria Math"/>
                        <a:cs typeface="Arial" charset="0"/>
                      </a:rPr>
                      <m:t>i</m:t>
                    </m:r>
                    <m:r>
                      <a:rPr lang="fr-FR" sz="2000" b="0" i="0" smtClean="0">
                        <a:latin typeface="Cambria Math"/>
                        <a:cs typeface="Arial" charset="0"/>
                      </a:rPr>
                      <m:t>.</m:t>
                    </m:r>
                    <m:r>
                      <m:rPr>
                        <m:sty m:val="p"/>
                      </m:rPr>
                      <a:rPr lang="fr-FR" sz="2000" b="0" i="0" smtClean="0">
                        <a:latin typeface="Cambria Math"/>
                        <a:cs typeface="Arial" charset="0"/>
                      </a:rPr>
                      <m:t>e</m:t>
                    </m:r>
                    <m:r>
                      <a:rPr lang="fr-FR" sz="2000" b="0" i="0" smtClean="0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r>
                  <a:rPr lang="en-US" sz="2000" dirty="0" smtClean="0"/>
                  <a:t>The numbers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 smtClean="0"/>
                  <a:t> are called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sz="2000" dirty="0" smtClean="0"/>
                  <a:t/>
                </a: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partial sum </a:t>
                </a:r>
                <a:r>
                  <a:rPr lang="en-US" sz="2000" dirty="0" smtClean="0"/>
                  <a:t>of  the series and the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is called the </a:t>
                </a: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sequence of partial sums.</a:t>
                </a:r>
                <a:endParaRPr lang="en-US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84784"/>
                <a:ext cx="8064128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56" t="-491" r="-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Infinite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series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348880"/>
            <a:ext cx="4010061" cy="199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4660042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84784"/>
                <a:ext cx="8064128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Consider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infinite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series</a:t>
                </a: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fr-FR" sz="2000" i="1">
                              <a:latin typeface="Cambria Math"/>
                              <a:cs typeface="Arial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r-FR" sz="2000" i="1">
                              <a:latin typeface="Cambria Math"/>
                              <a:cs typeface="Arial" charset="0"/>
                            </a:rPr>
                            <m:t>𝑘</m:t>
                          </m:r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=1 </m:t>
                          </m:r>
                        </m:sub>
                        <m:sup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fPr>
                            <m:num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3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fr-FR" sz="2000" b="0" i="1" smtClean="0">
                                      <a:latin typeface="Cambria Math"/>
                                      <a:cs typeface="Arial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b="0" i="1" smtClean="0">
                                      <a:latin typeface="Cambria Math"/>
                                      <a:cs typeface="Arial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fr-FR" sz="2000" b="0" i="1" smtClean="0">
                                      <a:latin typeface="Cambria Math"/>
                                      <a:cs typeface="Arial" charset="0"/>
                                    </a:rPr>
                                    <m:t>𝑘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  <m:r>
                        <a:rPr lang="fr-FR" sz="2000" i="1">
                          <a:latin typeface="Cambria Math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3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10</m:t>
                          </m:r>
                        </m:den>
                      </m:f>
                      <m:r>
                        <a:rPr lang="fr-FR" sz="2000" i="1">
                          <a:latin typeface="Cambria Math"/>
                          <a:cs typeface="Arial" charset="0"/>
                        </a:rPr>
                        <m:t>+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3</m:t>
                          </m:r>
                        </m:num>
                        <m:den>
                          <m:sSup>
                            <m:sSup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sSupPr>
                            <m:e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+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3</m:t>
                          </m:r>
                        </m:num>
                        <m:den>
                          <m:sSup>
                            <m:sSup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sSupPr>
                            <m:e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fr-FR" sz="2000" i="1">
                          <a:latin typeface="Cambria Math"/>
                          <a:cs typeface="Arial" charset="0"/>
                        </a:rPr>
                        <m:t>+…+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3</m:t>
                          </m:r>
                        </m:num>
                        <m:den>
                          <m:sSup>
                            <m:sSup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sSupPr>
                            <m:e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𝑘</m:t>
                              </m:r>
                            </m:sup>
                          </m:sSup>
                        </m:den>
                      </m:f>
                      <m:r>
                        <a:rPr lang="fr-FR" sz="2000" i="1">
                          <a:latin typeface="Cambria Math"/>
                          <a:cs typeface="Arial" charset="0"/>
                        </a:rPr>
                        <m:t>+….</m:t>
                      </m:r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:r>
                  <a:rPr lang="fr-FR" sz="2000" dirty="0" err="1" smtClean="0">
                    <a:latin typeface="Arial" charset="0"/>
                    <a:cs typeface="Arial" charset="0"/>
                  </a:rPr>
                  <a:t>Then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</a:p>
              <a:p>
                <a:pPr marL="0" indent="0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84784"/>
                <a:ext cx="8064128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56" t="-4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Infinite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series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186535"/>
            <a:ext cx="3946946" cy="269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4408565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611560" y="1484784"/>
            <a:ext cx="84249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1" indent="0" eaLnBrk="1" hangingPunct="1">
              <a:buNone/>
            </a:pPr>
            <a:r>
              <a:rPr lang="en-US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Definition: </a:t>
            </a:r>
            <a:r>
              <a:rPr lang="en-US" sz="2000" dirty="0" smtClean="0">
                <a:latin typeface="Arial" charset="0"/>
                <a:cs typeface="Arial" charset="0"/>
              </a:rPr>
              <a:t>E</a:t>
            </a:r>
            <a:endParaRPr lang="en-US" sz="2000" dirty="0"/>
          </a:p>
          <a:p>
            <a:pPr marL="0" lvl="1" indent="0" eaLnBrk="1" hangingPunct="1">
              <a:buNone/>
            </a:pPr>
            <a:endParaRPr lang="en-US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endParaRPr lang="en-US" sz="2000" dirty="0" smtClean="0">
              <a:latin typeface="Arial" charset="0"/>
              <a:cs typeface="Arial" charset="0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Convergence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infinite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series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7889950" cy="2918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1040748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84784"/>
                <a:ext cx="8424936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</a:t>
                </a:r>
                <a:r>
                  <a:rPr lang="fr-FR" sz="2000" dirty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>
                    <a:latin typeface="Arial" charset="0"/>
                    <a:cs typeface="Arial" charset="0"/>
                  </a:rPr>
                  <a:t>Consider</a:t>
                </a:r>
                <a:r>
                  <a:rPr lang="fr-FR" sz="2000" dirty="0">
                    <a:latin typeface="Arial" charset="0"/>
                    <a:cs typeface="Arial" charset="0"/>
                  </a:rPr>
                  <a:t> the </a:t>
                </a:r>
                <a:r>
                  <a:rPr lang="fr-FR" sz="2000" dirty="0" err="1">
                    <a:latin typeface="Arial" charset="0"/>
                    <a:cs typeface="Arial" charset="0"/>
                  </a:rPr>
                  <a:t>infinite</a:t>
                </a:r>
                <a:r>
                  <a:rPr lang="fr-FR" sz="2000" dirty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>
                    <a:latin typeface="Arial" charset="0"/>
                    <a:cs typeface="Arial" charset="0"/>
                  </a:rPr>
                  <a:t>series</a:t>
                </a: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fr-FR" sz="2000" i="1">
                              <a:latin typeface="Cambria Math"/>
                              <a:cs typeface="Arial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r-FR" sz="2000" i="1">
                              <a:latin typeface="Cambria Math"/>
                              <a:cs typeface="Arial" charset="0"/>
                            </a:rPr>
                            <m:t>𝑘</m:t>
                          </m:r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=1 </m:t>
                          </m:r>
                        </m:sub>
                        <m:sup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</m:ctrlPr>
                            </m:fPr>
                            <m:num>
                              <m: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  <m:t>3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  <m:t>𝑘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  <m:r>
                        <a:rPr lang="fr-FR" sz="2000" i="1">
                          <a:latin typeface="Cambria Math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fr-FR" sz="2000" i="1"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3</m:t>
                          </m:r>
                        </m:num>
                        <m:den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10</m:t>
                          </m:r>
                        </m:den>
                      </m:f>
                      <m:r>
                        <a:rPr lang="fr-FR" sz="2000" i="1">
                          <a:latin typeface="Cambria Math"/>
                          <a:cs typeface="Arial" charset="0"/>
                        </a:rPr>
                        <m:t>+</m:t>
                      </m:r>
                      <m:f>
                        <m:fPr>
                          <m:ctrlPr>
                            <a:rPr lang="fr-FR" sz="2000" i="1"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3</m:t>
                          </m:r>
                        </m:num>
                        <m:den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</m:ctrlPr>
                            </m:sSupPr>
                            <m:e>
                              <m: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fr-FR" sz="2000" i="1">
                          <a:latin typeface="Cambria Math"/>
                          <a:cs typeface="Arial" charset="0"/>
                        </a:rPr>
                        <m:t>+</m:t>
                      </m:r>
                      <m:f>
                        <m:fPr>
                          <m:ctrlPr>
                            <a:rPr lang="fr-FR" sz="2000" i="1"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3</m:t>
                          </m:r>
                        </m:num>
                        <m:den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</m:ctrlPr>
                            </m:sSupPr>
                            <m:e>
                              <m: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fr-FR" sz="2000" i="1">
                          <a:latin typeface="Cambria Math"/>
                          <a:cs typeface="Arial" charset="0"/>
                        </a:rPr>
                        <m:t>+…+</m:t>
                      </m:r>
                      <m:f>
                        <m:fPr>
                          <m:ctrlPr>
                            <a:rPr lang="fr-FR" sz="2000" i="1"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3</m:t>
                          </m:r>
                        </m:num>
                        <m:den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</m:ctrlPr>
                            </m:sSupPr>
                            <m:e>
                              <m: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  <m:t>𝑘</m:t>
                              </m:r>
                            </m:sup>
                          </m:sSup>
                        </m:den>
                      </m:f>
                      <m:r>
                        <a:rPr lang="fr-FR" sz="2000" i="1">
                          <a:latin typeface="Cambria Math"/>
                          <a:cs typeface="Arial" charset="0"/>
                        </a:rPr>
                        <m:t>+….</m:t>
                      </m:r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:r>
                  <a:rPr lang="fr-FR" sz="2000" dirty="0" err="1" smtClean="0">
                    <a:latin typeface="Arial" charset="0"/>
                    <a:cs typeface="Arial" charset="0"/>
                  </a:rPr>
                  <a:t>Remark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that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 marL="0" lvl="1" indent="0" eaLnBrk="1" hangingPunct="1">
                  <a:buNone/>
                </a:pPr>
                <a:endParaRPr lang="en-US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Therefore, </a:t>
                </a:r>
              </a:p>
              <a:p>
                <a:pPr marL="0" lvl="1" indent="0" eaLnBrk="1" hangingPunct="1">
                  <a:buNone/>
                </a:pPr>
                <a:endParaRPr lang="en-US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Thus the infinite series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𝑘</m:t>
                        </m:r>
                        <m: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=1 </m:t>
                        </m:r>
                      </m:sub>
                      <m:sup>
                        <m: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∞</m:t>
                        </m:r>
                      </m:sup>
                      <m:e>
                        <m:f>
                          <m:fPr>
                            <m:ctrlP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fPr>
                          <m:num>
                            <m: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3</m:t>
                            </m:r>
                          </m:num>
                          <m:den>
                            <m:sSup>
                              <m:sSupPr>
                                <m:ctrlPr>
                                  <a:rPr lang="fr-FR" sz="20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Arial" charset="0"/>
                                  </a:rPr>
                                </m:ctrlPr>
                              </m:sSupPr>
                              <m:e>
                                <m:r>
                                  <a:rPr lang="fr-FR" sz="20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Arial" charset="0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Arial" charset="0"/>
                                  </a:rPr>
                                  <m:t>𝑘</m:t>
                                </m:r>
                              </m:sup>
                            </m:sSup>
                          </m:den>
                        </m:f>
                      </m:e>
                    </m:nary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converges 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3</m:t>
                        </m:r>
                      </m:den>
                    </m:f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en-US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84784"/>
                <a:ext cx="8424936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24" t="-4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Convergence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infinite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series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62256" y="3408003"/>
            <a:ext cx="3186100" cy="654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05441" y="4509120"/>
            <a:ext cx="3945728" cy="692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1236785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84784"/>
                <a:ext cx="8424936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</a:t>
                </a:r>
                <a:r>
                  <a:rPr lang="fr-FR" sz="2000" dirty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>
                    <a:latin typeface="Arial" charset="0"/>
                    <a:cs typeface="Arial" charset="0"/>
                  </a:rPr>
                  <a:t>Consider</a:t>
                </a:r>
                <a:r>
                  <a:rPr lang="fr-FR" sz="2000" dirty="0">
                    <a:latin typeface="Arial" charset="0"/>
                    <a:cs typeface="Arial" charset="0"/>
                  </a:rPr>
                  <a:t> the </a:t>
                </a:r>
                <a:r>
                  <a:rPr lang="fr-FR" sz="2000" dirty="0" err="1">
                    <a:latin typeface="Arial" charset="0"/>
                    <a:cs typeface="Arial" charset="0"/>
                  </a:rPr>
                  <a:t>infinite</a:t>
                </a:r>
                <a:r>
                  <a:rPr lang="fr-FR" sz="2000" dirty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series</a:t>
                </a: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fr-FR" sz="2000" i="1">
                              <a:latin typeface="Cambria Math"/>
                              <a:cs typeface="Arial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r-FR" sz="2000" i="1">
                              <a:latin typeface="Cambria Math"/>
                              <a:cs typeface="Arial" charset="0"/>
                            </a:rPr>
                            <m:t>𝑘</m:t>
                          </m:r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=1 </m:t>
                          </m:r>
                        </m:sub>
                        <m:sup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sz="2000" b="0" i="1" smtClean="0">
                                      <a:latin typeface="Cambria Math"/>
                                      <a:cs typeface="Arial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2000" b="0" i="1" smtClean="0">
                                      <a:latin typeface="Cambria Math"/>
                                      <a:cs typeface="Arial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𝑛</m:t>
                              </m:r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−1</m:t>
                              </m:r>
                            </m:sup>
                          </m:sSup>
                        </m:e>
                      </m:nary>
                      <m:r>
                        <a:rPr lang="fr-FR" sz="2000" i="1">
                          <a:latin typeface="Cambria Math"/>
                          <a:cs typeface="Arial" charset="0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1−1+1−1−1+1… </m:t>
                      </m:r>
                    </m:oMath>
                  </m:oMathPara>
                </a14:m>
                <a:endParaRPr lang="en-US" sz="2000" dirty="0"/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>Since </a:t>
                </a:r>
              </a:p>
              <a:p>
                <a:pPr marL="0" lvl="1" indent="0" eaLnBrk="1" hangingPunct="1">
                  <a:buNone/>
                </a:pPr>
                <a:endParaRPr lang="en-US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                            …</a:t>
                </a:r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latin typeface="Arial" charset="0"/>
                    <a:cs typeface="Arial" charset="0"/>
                  </a:rPr>
                  <a:t>The sequence of partial sum is </a:t>
                </a:r>
                <a14:m>
                  <m:oMath xmlns:m="http://schemas.openxmlformats.org/officeDocument/2006/math">
                    <m:r>
                      <a:rPr lang="fr-FR" sz="2000" b="0" i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1,0,1,0,… 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en-US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latin typeface="Arial" charset="0"/>
                    <a:cs typeface="Arial" charset="0"/>
                  </a:rPr>
                  <a:t>Since the partial sums are not convergent the series diverges. </a:t>
                </a:r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84784"/>
                <a:ext cx="8424936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24" t="-4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Convergence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infinite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series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3" y="2777233"/>
            <a:ext cx="2952328" cy="170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3351207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1762" y="3068960"/>
            <a:ext cx="7200800" cy="2135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611560" y="1484784"/>
            <a:ext cx="84249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Geometric series: </a:t>
            </a:r>
            <a:r>
              <a:rPr lang="en-US" sz="2000" dirty="0" smtClean="0">
                <a:latin typeface="Arial" charset="0"/>
                <a:cs typeface="Arial" charset="0"/>
              </a:rPr>
              <a:t>A series of the form </a:t>
            </a:r>
            <a:endParaRPr lang="en-US" sz="2000" dirty="0"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r>
              <a:rPr lang="en-US" sz="2000" dirty="0" smtClean="0">
                <a:latin typeface="Arial" charset="0"/>
                <a:cs typeface="Arial" charset="0"/>
              </a:rPr>
              <a:t>                             …</a:t>
            </a:r>
          </a:p>
          <a:p>
            <a:pPr marL="0" lvl="1" indent="0" eaLnBrk="1" hangingPunct="1">
              <a:buNone/>
            </a:pPr>
            <a:endParaRPr lang="en-US" sz="2000" dirty="0"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r>
              <a:rPr lang="en-US" sz="2000" dirty="0" smtClean="0">
                <a:latin typeface="Arial" charset="0"/>
                <a:cs typeface="Arial" charset="0"/>
              </a:rPr>
              <a:t>is called the geometric series.</a:t>
            </a:r>
          </a:p>
          <a:p>
            <a:pPr marL="0" lvl="1" indent="0" eaLnBrk="1" hangingPunct="1">
              <a:buNone/>
            </a:pPr>
            <a:r>
              <a:rPr lang="en-US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Theorem</a:t>
            </a:r>
          </a:p>
          <a:p>
            <a:pPr marL="0" lvl="1" indent="0" eaLnBrk="1" hangingPunct="1">
              <a:buNone/>
            </a:pPr>
            <a:endParaRPr lang="en-US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endParaRPr lang="en-US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endParaRPr lang="en-US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endParaRPr lang="en-US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endParaRPr lang="en-US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endParaRPr lang="en-US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endParaRPr lang="en-US" sz="2000" dirty="0" smtClean="0">
              <a:latin typeface="Arial" charset="0"/>
              <a:cs typeface="Arial" charset="0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Convergence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infinite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series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37035" y="1854441"/>
            <a:ext cx="5383238" cy="654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6781474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84784"/>
                <a:ext cx="8424936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Proof: 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𝑟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&lt;1. 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partial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sum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given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by</a:t>
                </a:r>
              </a:p>
              <a:p>
                <a:pPr marL="0" lvl="1" indent="0" eaLnBrk="1" hangingPunct="1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fr-FR" sz="2000" dirty="0" smtClean="0">
                    <a:latin typeface="Arial" charset="0"/>
                    <a:cs typeface="Arial" charset="0"/>
                  </a:rPr>
                  <a:t>This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yields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</a:p>
              <a:p>
                <a:pPr marL="0" lvl="1" indent="0" eaLnBrk="1" hangingPunct="1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Therefore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,</a:t>
                </a: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84784"/>
                <a:ext cx="8424936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24" t="-4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Convergence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infinite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series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75308" y="1857224"/>
            <a:ext cx="3852876" cy="42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36081" y="2582295"/>
            <a:ext cx="4731329" cy="342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068960"/>
            <a:ext cx="2664296" cy="317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645024"/>
            <a:ext cx="3867140" cy="615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653136"/>
            <a:ext cx="2113992" cy="570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2246499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84784"/>
                <a:ext cx="8424936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The series            converges if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&lt;1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. </a:t>
                </a:r>
              </a:p>
              <a:p>
                <a:pPr marL="0" indent="0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r>
                  <a:rPr lang="en-US" sz="2000" dirty="0" smtClean="0">
                    <a:latin typeface="Arial" charset="0"/>
                    <a:cs typeface="Arial" charset="0"/>
                  </a:rPr>
                  <a:t>The expanded form of the series is</a:t>
                </a:r>
              </a:p>
              <a:p>
                <a:pPr marL="0" indent="0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r>
                  <a:rPr lang="en-US" sz="2000" dirty="0" smtClean="0">
                    <a:latin typeface="Arial" charset="0"/>
                    <a:cs typeface="Arial" charset="0"/>
                  </a:rPr>
                  <a:t>Since, it is a geometric series with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𝑎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=1, 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it converges 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1−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i.e. </a:t>
                </a:r>
                <a:endParaRPr lang="en-US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84784"/>
                <a:ext cx="8424936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24" t="-4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Convergence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infinite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series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3811" y="1312546"/>
            <a:ext cx="662756" cy="727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79501" y="2564904"/>
            <a:ext cx="3692699" cy="765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19756" y="3920161"/>
            <a:ext cx="1338750" cy="600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027499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65222" y="1555750"/>
            <a:ext cx="5386565" cy="1682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3573016"/>
            <a:ext cx="6890990" cy="2749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611560" y="1340768"/>
            <a:ext cx="84249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Example:</a:t>
            </a:r>
            <a:endParaRPr lang="en-US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3333FF"/>
                </a:solidFill>
                <a:latin typeface="Arial" charset="0"/>
                <a:cs typeface="Arial" charset="0"/>
              </a:rPr>
              <a:t>Proof: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Convergence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infinite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series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301556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611560" y="1340768"/>
            <a:ext cx="84249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Cont</a:t>
            </a:r>
            <a:r>
              <a:rPr lang="en-US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…</a:t>
            </a:r>
            <a:endParaRPr lang="en-US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Convergence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infinite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series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2801" y="1916832"/>
            <a:ext cx="7573615" cy="2472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3793175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611560" y="1484784"/>
            <a:ext cx="84249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Theorem: </a:t>
            </a:r>
            <a:r>
              <a:rPr lang="en-US" sz="2000" dirty="0" smtClean="0">
                <a:latin typeface="Arial" charset="0"/>
                <a:cs typeface="Arial" charset="0"/>
              </a:rPr>
              <a:t> </a:t>
            </a:r>
            <a:endParaRPr lang="en-US" sz="2000" dirty="0"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endParaRPr lang="en-US" sz="2000" dirty="0" smtClean="0">
              <a:latin typeface="Arial" charset="0"/>
              <a:cs typeface="Arial" charset="0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Convergence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infinite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series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12603" y="1556792"/>
            <a:ext cx="4387589" cy="254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6931" y="2410766"/>
            <a:ext cx="2302941" cy="11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9410" y="1988840"/>
            <a:ext cx="3184518" cy="253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988840"/>
            <a:ext cx="2158019" cy="234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7442" y="3645024"/>
            <a:ext cx="1160302" cy="459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681" y="4221088"/>
            <a:ext cx="6336583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7826902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611560" y="1484784"/>
            <a:ext cx="84249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Example:</a:t>
            </a:r>
          </a:p>
          <a:p>
            <a:pPr marL="0" indent="0">
              <a:buNone/>
            </a:pPr>
            <a:endParaRPr lang="en-US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Solution:  </a:t>
            </a:r>
            <a:r>
              <a:rPr lang="en-US" sz="2000" dirty="0" smtClean="0">
                <a:latin typeface="Arial" charset="0"/>
                <a:cs typeface="Arial" charset="0"/>
              </a:rPr>
              <a:t> </a:t>
            </a:r>
            <a:endParaRPr lang="en-US" sz="2000" dirty="0"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endParaRPr lang="en-US" sz="2000" dirty="0" smtClean="0">
              <a:latin typeface="Arial" charset="0"/>
              <a:cs typeface="Arial" charset="0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Convergence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infinite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series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583822"/>
            <a:ext cx="3384376" cy="1128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708920"/>
            <a:ext cx="4863351" cy="972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0165" y="3717032"/>
            <a:ext cx="6680147" cy="362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149080"/>
            <a:ext cx="3140767" cy="589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0165" y="4797152"/>
            <a:ext cx="6176091" cy="365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7760" y="5157192"/>
            <a:ext cx="3434782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7230099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8424936" cy="2670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611560" y="1484784"/>
            <a:ext cx="84249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Definition: </a:t>
            </a:r>
            <a:r>
              <a:rPr lang="en-US" sz="2000" dirty="0" smtClean="0">
                <a:latin typeface="Arial" charset="0"/>
                <a:cs typeface="Arial" charset="0"/>
              </a:rPr>
              <a:t> </a:t>
            </a:r>
            <a:endParaRPr lang="en-US" sz="2000" dirty="0"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endParaRPr lang="en-US" sz="2000" dirty="0" smtClean="0">
              <a:latin typeface="Arial" charset="0"/>
              <a:cs typeface="Arial" charset="0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Convergence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infinite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series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029335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611560" y="1484784"/>
            <a:ext cx="84249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Definition: </a:t>
            </a:r>
            <a:r>
              <a:rPr lang="en-US" sz="2000" dirty="0" smtClean="0">
                <a:latin typeface="Arial" charset="0"/>
                <a:cs typeface="Arial" charset="0"/>
              </a:rPr>
              <a:t>Determine whether the series</a:t>
            </a:r>
          </a:p>
          <a:p>
            <a:pPr marL="0" indent="0">
              <a:buNone/>
            </a:pPr>
            <a:r>
              <a:rPr lang="en-US" sz="2000" dirty="0">
                <a:latin typeface="Arial" charset="0"/>
                <a:cs typeface="Arial" charset="0"/>
              </a:rPr>
              <a:t>c</a:t>
            </a:r>
            <a:r>
              <a:rPr lang="en-US" sz="2000" dirty="0" smtClean="0">
                <a:latin typeface="Arial" charset="0"/>
                <a:cs typeface="Arial" charset="0"/>
              </a:rPr>
              <a:t>onverge absolutely or not ?</a:t>
            </a:r>
          </a:p>
          <a:p>
            <a:pPr marL="0" indent="0">
              <a:buNone/>
            </a:pPr>
            <a:endParaRPr lang="en-US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Solution </a:t>
            </a:r>
            <a:endParaRPr lang="en-US" sz="2000" dirty="0"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endParaRPr lang="en-US" sz="2000" dirty="0" smtClean="0">
              <a:latin typeface="Arial" charset="0"/>
              <a:cs typeface="Arial" charset="0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Convergence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infinite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series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78711" y="1412776"/>
            <a:ext cx="3240360" cy="515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705436"/>
            <a:ext cx="6912768" cy="11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037556"/>
            <a:ext cx="4464496" cy="310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2962175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3" y="1412776"/>
            <a:ext cx="7416823" cy="3075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611560" y="1484784"/>
            <a:ext cx="84249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Theorem: </a:t>
            </a:r>
            <a:endParaRPr lang="en-US" sz="2000" dirty="0" smtClean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  <a:endParaRPr lang="en-US" sz="2000" dirty="0"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endParaRPr lang="en-US" sz="2000" dirty="0" smtClean="0">
              <a:latin typeface="Arial" charset="0"/>
              <a:cs typeface="Arial" charset="0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Convergence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infinite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series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357507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582613"/>
            <a:ext cx="61912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CA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Lecture Summary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5061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972368" y="1575491"/>
            <a:ext cx="7848104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Recalls</a:t>
            </a:r>
            <a:endParaRPr lang="fr-FR" sz="2400" dirty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Subsequences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Limit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superior</a:t>
            </a:r>
            <a:r>
              <a:rPr lang="fr-FR" sz="2400" dirty="0" smtClean="0">
                <a:solidFill>
                  <a:srgbClr val="3333FF"/>
                </a:solidFill>
              </a:rPr>
              <a:t> and </a:t>
            </a:r>
            <a:r>
              <a:rPr lang="fr-FR" sz="2400" dirty="0" err="1" smtClean="0">
                <a:solidFill>
                  <a:srgbClr val="3333FF"/>
                </a:solidFill>
              </a:rPr>
              <a:t>limit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inerior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Bolzano-Weierstrass </a:t>
            </a:r>
            <a:r>
              <a:rPr lang="fr-FR" sz="2400" dirty="0" err="1" smtClean="0">
                <a:solidFill>
                  <a:srgbClr val="3333FF"/>
                </a:solidFill>
              </a:rPr>
              <a:t>theorem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Cauchy </a:t>
            </a:r>
            <a:r>
              <a:rPr lang="fr-FR" sz="2400" dirty="0" err="1" smtClean="0">
                <a:solidFill>
                  <a:srgbClr val="3333FF"/>
                </a:solidFill>
              </a:rPr>
              <a:t>sequences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Infinite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>
                <a:solidFill>
                  <a:srgbClr val="3333FF"/>
                </a:solidFill>
              </a:rPr>
              <a:t>s</a:t>
            </a:r>
            <a:r>
              <a:rPr lang="fr-FR" sz="2400" dirty="0" err="1" smtClean="0">
                <a:solidFill>
                  <a:srgbClr val="3333FF"/>
                </a:solidFill>
              </a:rPr>
              <a:t>eries</a:t>
            </a:r>
            <a:endParaRPr lang="en-CA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CA" sz="2400" dirty="0" smtClean="0">
                <a:solidFill>
                  <a:srgbClr val="3333FF"/>
                </a:solidFill>
              </a:rPr>
              <a:t>Convergence of infinite series.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CA" sz="2400" dirty="0" smtClean="0">
                <a:solidFill>
                  <a:srgbClr val="3333FF"/>
                </a:solidFill>
              </a:rPr>
              <a:t>Absolutely convergent series</a:t>
            </a:r>
            <a:endParaRPr lang="fr-FR" sz="2400" dirty="0" smtClean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MANUALPREVIEW" val="True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10125</TotalTime>
  <Words>294</Words>
  <Application>Microsoft Office PowerPoint</Application>
  <PresentationFormat>On-screen Show (4:3)</PresentationFormat>
  <Paragraphs>179</Paragraphs>
  <Slides>39</Slides>
  <Notes>36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</vt:vector>
  </TitlesOfParts>
  <Company>INSA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Rasheed</dc:creator>
  <cp:lastModifiedBy>vcomsats</cp:lastModifiedBy>
  <cp:revision>1481</cp:revision>
  <dcterms:created xsi:type="dcterms:W3CDTF">2012-05-05T21:34:59Z</dcterms:created>
  <dcterms:modified xsi:type="dcterms:W3CDTF">2012-12-20T12:07:36Z</dcterms:modified>
</cp:coreProperties>
</file>