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6" r:id="rId3"/>
    <p:sldId id="267" r:id="rId4"/>
    <p:sldId id="408" r:id="rId5"/>
    <p:sldId id="409" r:id="rId6"/>
    <p:sldId id="411" r:id="rId7"/>
    <p:sldId id="413" r:id="rId8"/>
    <p:sldId id="414" r:id="rId9"/>
    <p:sldId id="415" r:id="rId10"/>
    <p:sldId id="417" r:id="rId11"/>
    <p:sldId id="418" r:id="rId12"/>
    <p:sldId id="419" r:id="rId13"/>
    <p:sldId id="420" r:id="rId14"/>
    <p:sldId id="440" r:id="rId15"/>
    <p:sldId id="422" r:id="rId16"/>
    <p:sldId id="421" r:id="rId17"/>
    <p:sldId id="447" r:id="rId18"/>
    <p:sldId id="444" r:id="rId19"/>
    <p:sldId id="423" r:id="rId20"/>
    <p:sldId id="424" r:id="rId21"/>
    <p:sldId id="426" r:id="rId22"/>
    <p:sldId id="428" r:id="rId23"/>
    <p:sldId id="429" r:id="rId24"/>
    <p:sldId id="427" r:id="rId25"/>
    <p:sldId id="445" r:id="rId26"/>
    <p:sldId id="431" r:id="rId27"/>
    <p:sldId id="441" r:id="rId28"/>
    <p:sldId id="430" r:id="rId29"/>
    <p:sldId id="433" r:id="rId30"/>
    <p:sldId id="434" r:id="rId31"/>
    <p:sldId id="435" r:id="rId32"/>
    <p:sldId id="439" r:id="rId33"/>
    <p:sldId id="437" r:id="rId34"/>
    <p:sldId id="446" r:id="rId35"/>
    <p:sldId id="438" r:id="rId36"/>
    <p:sldId id="442" r:id="rId37"/>
    <p:sldId id="443" r:id="rId38"/>
    <p:sldId id="265" r:id="rId39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88" autoAdjust="0"/>
    <p:restoredTop sz="95560" autoAdjust="0"/>
  </p:normalViewPr>
  <p:slideViewPr>
    <p:cSldViewPr>
      <p:cViewPr>
        <p:scale>
          <a:sx n="73" d="100"/>
          <a:sy n="73" d="100"/>
        </p:scale>
        <p:origin x="-119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12" Type="http://schemas.openxmlformats.org/officeDocument/2006/relationships/image" Target="../media/image15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38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wmf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wmf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8.png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7.bin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8.bin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9.bin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14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79475" y="1268289"/>
            <a:ext cx="7724973" cy="4608983"/>
          </a:xfrm>
          <a:prstGeom prst="rect">
            <a:avLst/>
          </a:prstGeom>
        </p:spPr>
        <p:txBody>
          <a:bodyPr/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endParaRPr lang="en-US" sz="2400" dirty="0" smtClean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Relative </a:t>
            </a:r>
            <a:r>
              <a:rPr lang="en-US" sz="2400" dirty="0" err="1" smtClean="0">
                <a:solidFill>
                  <a:srgbClr val="3333FF"/>
                </a:solidFill>
              </a:rPr>
              <a:t>Extrema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Extreme Value Theorem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First Derivative Test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Second Derivative test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err="1" smtClean="0">
                <a:solidFill>
                  <a:srgbClr val="3333FF"/>
                </a:solidFill>
              </a:rPr>
              <a:t>Rolle’s</a:t>
            </a:r>
            <a:r>
              <a:rPr lang="en-US" sz="2400" dirty="0" smtClean="0">
                <a:solidFill>
                  <a:srgbClr val="3333FF"/>
                </a:solidFill>
              </a:rPr>
              <a:t> Theorem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Mean Value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Introduction to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>
                <a:solidFill>
                  <a:srgbClr val="3333FF"/>
                </a:solidFill>
              </a:rPr>
              <a:t>Limits</a:t>
            </a:r>
            <a:r>
              <a:rPr lang="fr-FR" sz="2400" dirty="0">
                <a:solidFill>
                  <a:srgbClr val="3333FF"/>
                </a:solidFill>
              </a:rPr>
              <a:t> </a:t>
            </a:r>
            <a:r>
              <a:rPr lang="fr-FR" sz="2400" dirty="0" err="1">
                <a:solidFill>
                  <a:srgbClr val="3333FF"/>
                </a:solidFill>
              </a:rPr>
              <a:t>laws</a:t>
            </a:r>
            <a:r>
              <a:rPr lang="fr-FR" sz="2400" dirty="0">
                <a:solidFill>
                  <a:srgbClr val="3333FF"/>
                </a:solidFill>
              </a:rPr>
              <a:t> for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Monotone sequences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Bounded sequences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Some standard limits</a:t>
            </a:r>
            <a:endParaRPr lang="en-CA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583793" y="1384176"/>
                <a:ext cx="8109968" cy="47811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Sequence: (Informal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)  </a:t>
                </a:r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A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sequence can be thought of as a list of numbers written in a definite order: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0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4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…, </m:t>
                    </m:r>
                    <m:sSub>
                      <m:sSub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…</m:t>
                    </m:r>
                  </m:oMath>
                </a14:m>
                <a:endParaRPr lang="en-US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endParaRPr lang="en-US" sz="2000" dirty="0"/>
              </a:p>
              <a:p>
                <a:pPr eaLnBrk="1" hangingPunct="1"/>
                <a:r>
                  <a:rPr lang="en-US" sz="2000" dirty="0" smtClean="0"/>
                  <a:t>For example: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1, 2, 3, 5, 6.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eaLnBrk="1" hangingPunct="1"/>
                <a:endParaRPr lang="en-US" sz="2000" dirty="0"/>
              </a:p>
              <a:p>
                <a:pPr eaLnBrk="1" hangingPunct="1"/>
                <a:r>
                  <a:rPr lang="en-US" sz="2000" dirty="0" smtClean="0"/>
                  <a:t>The </a:t>
                </a:r>
                <a:r>
                  <a:rPr lang="en-US" sz="2000" dirty="0"/>
                  <a:t>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is called the first term, </a:t>
                </a: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000" b="0" i="1" dirty="0" smtClean="0">
                    <a:latin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is </a:t>
                </a:r>
                <a:r>
                  <a:rPr lang="en-US" sz="2000" dirty="0"/>
                  <a:t>the second term, and in general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is the nth term</a:t>
                </a:r>
                <a:r>
                  <a:rPr lang="en-US" sz="2000" dirty="0" smtClean="0"/>
                  <a:t>.</a:t>
                </a:r>
              </a:p>
              <a:p>
                <a:pPr eaLnBrk="1" hangingPunct="1"/>
                <a:endParaRPr lang="en-US" sz="2000" dirty="0" smtClean="0"/>
              </a:p>
              <a:p>
                <a:pPr eaLnBrk="1" hangingPunct="1"/>
                <a:r>
                  <a:rPr lang="en-US" sz="2000" dirty="0" smtClean="0"/>
                  <a:t>The order of the sequence is important. For example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2, 1, 4, 3, 6, 5</m:t>
                    </m:r>
                  </m:oMath>
                </a14:m>
                <a:r>
                  <a:rPr lang="en-US" sz="2000" dirty="0" smtClean="0"/>
                  <a:t>, is different from above sequence.</a:t>
                </a:r>
              </a:p>
              <a:p>
                <a:pPr eaLnBrk="1" hangingPunct="1"/>
                <a:endParaRPr lang="en-US" sz="2000" dirty="0" smtClean="0"/>
              </a:p>
              <a:p>
                <a:pPr eaLnBrk="1" hangingPunct="1"/>
                <a:r>
                  <a:rPr lang="en-US" sz="2000" dirty="0" smtClean="0"/>
                  <a:t>A sequence may be finite or infinite.</a:t>
                </a:r>
                <a:endParaRPr lang="en-US" sz="2000" dirty="0"/>
              </a:p>
              <a:p>
                <a:pPr eaLnBrk="1" hangingPunct="1"/>
                <a:endParaRPr lang="en-US" sz="2000" dirty="0" smtClean="0"/>
              </a:p>
              <a:p>
                <a:pPr eaLnBrk="1" hangingPunct="1"/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/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93" y="1384176"/>
                <a:ext cx="8109968" cy="4781128"/>
              </a:xfrm>
              <a:prstGeom prst="rect">
                <a:avLst/>
              </a:prstGeom>
              <a:blipFill rotWithShape="1">
                <a:blip r:embed="rId3"/>
                <a:stretch>
                  <a:fillRect l="-827" t="-510" r="-301" b="-44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688113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638496" y="1528192"/>
                <a:ext cx="8109968" cy="47811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will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dealing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with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infinite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sequences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.</a:t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(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Infinite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sequences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)  </a:t>
                </a:r>
              </a:p>
              <a:p>
                <a:pPr eaLnBrk="1" hangingPunct="1"/>
                <a:endParaRPr lang="en-US" sz="2000" dirty="0" smtClean="0"/>
              </a:p>
              <a:p>
                <a:pPr eaLnBrk="1" hangingPunct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1,</m:t>
                    </m:r>
                    <m:f>
                      <m:f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i="1" dirty="0" smtClean="0"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 dirty="0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000" i="1" dirty="0" smtClean="0">
                        <a:latin typeface="Cambria Math"/>
                      </a:rPr>
                      <m:t>, …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000" i="1" dirty="0" smtClean="0">
                        <a:latin typeface="Cambria Math"/>
                      </a:rPr>
                      <m:t>, …</m:t>
                    </m:r>
                  </m:oMath>
                </a14:m>
                <a:endParaRPr lang="en-US" sz="2000" dirty="0" smtClean="0"/>
              </a:p>
              <a:p>
                <a:pPr eaLnBrk="1" hangingPunct="1"/>
                <a:endParaRPr lang="en-US" sz="2000" dirty="0"/>
              </a:p>
              <a:p>
                <a:pPr eaLnBrk="1" hangingPunct="1"/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 dirty="0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000" i="1" dirty="0" smtClean="0"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 dirty="0" smtClean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00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i="1" dirty="0" smtClean="0"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 dirty="0" smtClean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00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2000" i="1" dirty="0" smtClean="0">
                        <a:latin typeface="Cambria Math"/>
                      </a:rPr>
                      <m:t>, …,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 dirty="0" smtClean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000" i="1" dirty="0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sz="2000" i="1" dirty="0" smtClean="0">
                        <a:latin typeface="Cambria Math"/>
                      </a:rPr>
                      <m:t>, …</m:t>
                    </m:r>
                  </m:oMath>
                </a14:m>
                <a:endParaRPr lang="en-US" sz="2000" dirty="0" smtClean="0"/>
              </a:p>
              <a:p>
                <a:pPr eaLnBrk="1" hangingPunct="1"/>
                <a:endParaRPr lang="en-US" sz="2000" dirty="0"/>
              </a:p>
              <a:p>
                <a:pPr eaLnBrk="1" hangingPunct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1, −2, 3, −4, 5, −6, …. , </m:t>
                    </m:r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 dirty="0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err="1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, …</m:t>
                    </m:r>
                  </m:oMath>
                </a14:m>
                <a:endParaRPr lang="en-US" sz="2000" dirty="0" smtClean="0"/>
              </a:p>
              <a:p>
                <a:pPr eaLnBrk="1" hangingPunct="1"/>
                <a:endParaRPr lang="en-US" sz="2000" dirty="0"/>
              </a:p>
              <a:p>
                <a:pPr eaLnBrk="1" hangingPunct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1, −1, 1, −1, ….</m:t>
                    </m:r>
                  </m:oMath>
                </a14:m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/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96" y="1528192"/>
                <a:ext cx="8109968" cy="4781128"/>
              </a:xfrm>
              <a:prstGeom prst="rect">
                <a:avLst/>
              </a:prstGeom>
              <a:blipFill rotWithShape="1">
                <a:blip r:embed="rId3"/>
                <a:stretch>
                  <a:fillRect l="-752" t="-510" b="-24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101310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579438" y="1451620"/>
                <a:ext cx="8096250" cy="464167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en-US" sz="2000" dirty="0" smtClean="0"/>
                  <a:t>Notice that, for every positive integer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, there is a corresponding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. So, a sequence can be defined as:</a:t>
                </a:r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Sequence: (Formal 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definition) </a:t>
                </a:r>
              </a:p>
              <a:p>
                <a:pPr marL="0" indent="3175" algn="just" eaLnBrk="1" hangingPunct="1">
                  <a:buNone/>
                </a:pPr>
                <a:r>
                  <a:rPr lang="en-US" sz="2000" dirty="0" smtClean="0"/>
                  <a:t>A  sequence is a function whose domain is the set of positive integers. We usually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 instead of the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for the value of the function at the number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> We denote 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4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…, </m:t>
                    </m:r>
                    <m:sSub>
                      <m:sSubPr>
                        <m:ctrlPr>
                          <a:rPr lang="fr-FR" sz="2000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en-US" sz="2000" dirty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…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by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=1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∞</m:t>
                        </m:r>
                      </m:sup>
                    </m:sSubSup>
                    <m: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n</m:t>
                            </m:r>
                          </m:sub>
                        </m:sSub>
                      </m:e>
                    </m:d>
                    <m: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or sometimes by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)</m:t>
                        </m:r>
                      </m:e>
                      <m:sub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=1</m:t>
                        </m:r>
                      </m:sub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∞</m:t>
                        </m:r>
                      </m:sup>
                    </m:sSubSup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3175" eaLnBrk="1" hangingPunct="1">
                  <a:buNone/>
                </a:pPr>
                <a:endParaRPr lang="en-US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sequence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 dirty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000" i="1" dirty="0"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0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i="1" dirty="0"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000" i="1" dirty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2000" i="1" dirty="0">
                        <a:latin typeface="Cambria Math"/>
                      </a:rPr>
                      <m:t>, …,</m:t>
                    </m:r>
                    <m:f>
                      <m:fPr>
                        <m:ctrlPr>
                          <a:rPr lang="en-US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000" i="1" dirty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sz="2000" i="1" dirty="0">
                        <a:latin typeface="Cambria Math"/>
                      </a:rPr>
                      <m:t>, …</m:t>
                    </m:r>
                  </m:oMath>
                </a14:m>
                <a:r>
                  <a:rPr lang="en-US" sz="2000" dirty="0" smtClean="0"/>
                  <a:t> is written as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fPr>
                              <m:num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fr-FR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  <a:cs typeface="Arial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  <a:cs typeface="Arial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fr-FR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  <a:cs typeface="Arial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b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=1</m:t>
                        </m:r>
                      </m:sub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∞</m:t>
                        </m:r>
                      </m:sup>
                    </m:sSubSup>
                  </m:oMath>
                </a14:m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en-US" sz="2000" dirty="0"/>
              </a:p>
              <a:p>
                <a:pPr marL="0" indent="3175" eaLnBrk="1" hangingPunct="1">
                  <a:buNone/>
                </a:pPr>
                <a:endParaRPr lang="en-US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438" y="1451620"/>
                <a:ext cx="8096250" cy="4641676"/>
              </a:xfrm>
              <a:prstGeom prst="rect">
                <a:avLst/>
              </a:prstGeom>
              <a:blipFill rotWithShape="1">
                <a:blip r:embed="rId3"/>
                <a:stretch>
                  <a:fillRect l="-753" t="-525" r="-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705539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579438" y="1340768"/>
            <a:ext cx="8096250" cy="464167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3175" eaLnBrk="1" hangingPunct="1">
              <a:buFontTx/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Examples:  </a:t>
            </a:r>
          </a:p>
        </p:txBody>
      </p:sp>
      <p:graphicFrame>
        <p:nvGraphicFramePr>
          <p:cNvPr id="9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0514022"/>
              </p:ext>
            </p:extLst>
          </p:nvPr>
        </p:nvGraphicFramePr>
        <p:xfrm>
          <a:off x="580725" y="1746110"/>
          <a:ext cx="8094964" cy="3627106"/>
        </p:xfrm>
        <a:graphic>
          <a:graphicData uri="http://schemas.openxmlformats.org/drawingml/2006/table">
            <a:tbl>
              <a:tblPr/>
              <a:tblGrid>
                <a:gridCol w="2722457"/>
                <a:gridCol w="2149308"/>
                <a:gridCol w="3223199"/>
              </a:tblGrid>
              <a:tr h="357092"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</a:rPr>
                        <a:t>Preceding Notation 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</a:rPr>
                        <a:t>Defining Formula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</a:rPr>
                        <a:t>Terms of Sequence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96632">
                <a:tc>
                  <a:txBody>
                    <a:bodyPr/>
                    <a:lstStyle/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4000" marT="45713" marB="45713" horzOverflow="overflow">
                    <a:lnL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4000" marT="45713" marB="45713" horzOverflow="overflow">
                    <a:lnL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  <a:p>
                      <a:pPr marL="3175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</a:txBody>
                  <a:tcPr marL="144000" marT="45713" marB="45713" horzOverflow="overflow">
                    <a:lnL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5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048562" y="2204864"/>
            <a:ext cx="7051830" cy="3096344"/>
            <a:chOff x="1115616" y="2492896"/>
            <a:chExt cx="7019887" cy="3127908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456483313"/>
                </p:ext>
              </p:extLst>
            </p:nvPr>
          </p:nvGraphicFramePr>
          <p:xfrm>
            <a:off x="1331640" y="2492896"/>
            <a:ext cx="936104" cy="671092"/>
          </p:xfrm>
          <a:graphic>
            <a:graphicData uri="http://schemas.openxmlformats.org/presentationml/2006/ole">
              <p:oleObj spid="_x0000_s54641" name="Equation" r:id="rId4" imgW="672808" imgH="482391" progId="">
                <p:embed/>
              </p:oleObj>
            </a:graphicData>
          </a:graphic>
        </p:graphicFrame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91042044"/>
                </p:ext>
              </p:extLst>
            </p:nvPr>
          </p:nvGraphicFramePr>
          <p:xfrm>
            <a:off x="3923928" y="2564904"/>
            <a:ext cx="910746" cy="576064"/>
          </p:xfrm>
          <a:graphic>
            <a:graphicData uri="http://schemas.openxmlformats.org/presentationml/2006/ole">
              <p:oleObj spid="_x0000_s54642" name="Equation" r:id="rId5" imgW="622030" imgH="393529" progId="">
                <p:embed/>
              </p:oleObj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126729456"/>
                </p:ext>
              </p:extLst>
            </p:nvPr>
          </p:nvGraphicFramePr>
          <p:xfrm>
            <a:off x="5868144" y="2564904"/>
            <a:ext cx="2267359" cy="648072"/>
          </p:xfrm>
          <a:graphic>
            <a:graphicData uri="http://schemas.openxmlformats.org/presentationml/2006/ole">
              <p:oleObj spid="_x0000_s54643" name="Equation" r:id="rId6" imgW="1511300" imgH="431800" progId="">
                <p:embed/>
              </p:oleObj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361423978"/>
                </p:ext>
              </p:extLst>
            </p:nvPr>
          </p:nvGraphicFramePr>
          <p:xfrm>
            <a:off x="1115616" y="4005064"/>
            <a:ext cx="1199669" cy="632861"/>
          </p:xfrm>
          <a:graphic>
            <a:graphicData uri="http://schemas.openxmlformats.org/presentationml/2006/ole">
              <p:oleObj spid="_x0000_s54644" name="Equation" r:id="rId7" imgW="914400" imgH="482600" progId="">
                <p:embed/>
              </p:oleObj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087478805"/>
                </p:ext>
              </p:extLst>
            </p:nvPr>
          </p:nvGraphicFramePr>
          <p:xfrm>
            <a:off x="3635896" y="4077072"/>
            <a:ext cx="1421686" cy="564602"/>
          </p:xfrm>
          <a:graphic>
            <a:graphicData uri="http://schemas.openxmlformats.org/presentationml/2006/ole">
              <p:oleObj spid="_x0000_s54645" name="Equation" r:id="rId8" imgW="1054100" imgH="419100" progId="">
                <p:embed/>
              </p:oleObj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935270530"/>
                </p:ext>
              </p:extLst>
            </p:nvPr>
          </p:nvGraphicFramePr>
          <p:xfrm>
            <a:off x="6305922" y="3861048"/>
            <a:ext cx="1506438" cy="920177"/>
          </p:xfrm>
          <a:graphic>
            <a:graphicData uri="http://schemas.openxmlformats.org/presentationml/2006/ole">
              <p:oleObj spid="_x0000_s54646" name="Equation" r:id="rId9" imgW="1371600" imgH="838200" progId="">
                <p:embed/>
              </p:oleObj>
            </a:graphicData>
          </a:graphic>
        </p:graphicFrame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873118583"/>
                </p:ext>
              </p:extLst>
            </p:nvPr>
          </p:nvGraphicFramePr>
          <p:xfrm>
            <a:off x="1187624" y="3284984"/>
            <a:ext cx="1027041" cy="514450"/>
          </p:xfrm>
          <a:graphic>
            <a:graphicData uri="http://schemas.openxmlformats.org/presentationml/2006/ole">
              <p:oleObj spid="_x0000_s54647" name="Equation" r:id="rId10" imgW="710891" imgH="355446" progId="">
                <p:embed/>
              </p:oleObj>
            </a:graphicData>
          </a:graphic>
        </p:graphicFrame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641545901"/>
                </p:ext>
              </p:extLst>
            </p:nvPr>
          </p:nvGraphicFramePr>
          <p:xfrm>
            <a:off x="3779912" y="3284984"/>
            <a:ext cx="1135475" cy="720080"/>
          </p:xfrm>
          <a:graphic>
            <a:graphicData uri="http://schemas.openxmlformats.org/presentationml/2006/ole">
              <p:oleObj spid="_x0000_s54648" name="Equation" r:id="rId11" imgW="761669" imgH="482391" progId="">
                <p:embed/>
              </p:oleObj>
            </a:graphicData>
          </a:graphic>
        </p:graphicFrame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406844264"/>
                </p:ext>
              </p:extLst>
            </p:nvPr>
          </p:nvGraphicFramePr>
          <p:xfrm>
            <a:off x="6020991" y="3356992"/>
            <a:ext cx="2007393" cy="385637"/>
          </p:xfrm>
          <a:graphic>
            <a:graphicData uri="http://schemas.openxmlformats.org/presentationml/2006/ole">
              <p:oleObj spid="_x0000_s54649" name="Equation" r:id="rId12" imgW="1586811" imgH="304668" progId="">
                <p:embed/>
              </p:oleObj>
            </a:graphicData>
          </a:graphic>
        </p:graphicFrame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286192768"/>
                </p:ext>
              </p:extLst>
            </p:nvPr>
          </p:nvGraphicFramePr>
          <p:xfrm>
            <a:off x="5808712" y="4941168"/>
            <a:ext cx="2219672" cy="677070"/>
          </p:xfrm>
          <a:graphic>
            <a:graphicData uri="http://schemas.openxmlformats.org/presentationml/2006/ole">
              <p:oleObj spid="_x0000_s54650" name="Equation" r:id="rId13" imgW="1663700" imgH="508000" progId="">
                <p:embed/>
              </p:oleObj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349441147"/>
                </p:ext>
              </p:extLst>
            </p:nvPr>
          </p:nvGraphicFramePr>
          <p:xfrm>
            <a:off x="3799467" y="4797152"/>
            <a:ext cx="988557" cy="823652"/>
          </p:xfrm>
          <a:graphic>
            <a:graphicData uri="http://schemas.openxmlformats.org/presentationml/2006/ole">
              <p:oleObj spid="_x0000_s54651" name="Equation" r:id="rId14" imgW="761669" imgH="634725" progId="">
                <p:embed/>
              </p:oleObj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68593880"/>
                </p:ext>
              </p:extLst>
            </p:nvPr>
          </p:nvGraphicFramePr>
          <p:xfrm>
            <a:off x="1220729" y="4863720"/>
            <a:ext cx="1047015" cy="653512"/>
          </p:xfrm>
          <a:graphic>
            <a:graphicData uri="http://schemas.openxmlformats.org/presentationml/2006/ole">
              <p:oleObj spid="_x0000_s54652" name="Equation" r:id="rId15" imgW="774364" imgH="482391" progId="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19093297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579438" y="1451620"/>
                <a:ext cx="8385050" cy="464167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Examples: 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Find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𝑛</m:t>
                        </m:r>
                      </m:e>
                      <m:sup>
                        <m:r>
                          <a:rPr lang="en-US" sz="2000" i="1" dirty="0" err="1" smtClean="0">
                            <a:latin typeface="Cambria Math"/>
                            <a:cs typeface="Arial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term of the sequence </a:t>
                </a:r>
              </a:p>
              <a:p>
                <a:pPr marL="0" indent="3175" eaLnBrk="1" hangingPunct="1">
                  <a:buFontTx/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</a:p>
              <a:p>
                <a:pPr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5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 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4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25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 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5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125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  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4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6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625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  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5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7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3125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eaLnBrk="1" hangingPunct="1"/>
                <a:r>
                  <a:rPr lang="en-US" sz="2000" dirty="0" smtClean="0"/>
                  <a:t>The numerators of </a:t>
                </a:r>
                <a:r>
                  <a:rPr lang="en-US" sz="2000" dirty="0"/>
                  <a:t>these fractions start with 3 and increase by 1 whenever we </a:t>
                </a:r>
                <a:r>
                  <a:rPr lang="en-US" sz="2000" dirty="0" smtClean="0"/>
                  <a:t> go </a:t>
                </a:r>
                <a:r>
                  <a:rPr lang="en-US" sz="2000" dirty="0"/>
                  <a:t>to the next term</a:t>
                </a:r>
                <a:r>
                  <a:rPr lang="en-US" sz="2000" dirty="0" smtClean="0"/>
                  <a:t>. </a:t>
                </a:r>
                <a:r>
                  <a:rPr lang="en-US" sz="2000" dirty="0"/>
                  <a:t>In general,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/>
                  <a:t> term will have numerator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+2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eaLnBrk="1" hangingPunct="1"/>
                <a:r>
                  <a:rPr lang="en-US" sz="2000" dirty="0"/>
                  <a:t>The denominators are the powers </a:t>
                </a:r>
                <a:r>
                  <a:rPr lang="en-US" sz="2000" dirty="0" smtClean="0"/>
                  <a:t>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5</m:t>
                    </m:r>
                  </m:oMath>
                </a14:m>
                <a:r>
                  <a:rPr lang="en-US" sz="2000" dirty="0" smtClean="0"/>
                  <a:t>. Thus</a:t>
                </a:r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/>
                  <a:t> has denominator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/>
                  <a:t>.</a:t>
                </a:r>
              </a:p>
              <a:p>
                <a:pPr eaLnBrk="1" hangingPunct="1"/>
                <a:r>
                  <a:rPr lang="en-US" sz="2000" dirty="0"/>
                  <a:t>The signs of the terms are alternately positive and </a:t>
                </a:r>
                <a:r>
                  <a:rPr lang="en-US" sz="2000" dirty="0" smtClean="0"/>
                  <a:t>negative, starting with positive. We have to multiply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 dirty="0" smtClean="0">
                                <a:latin typeface="Cambria Math"/>
                              </a:rPr>
                              <m:t>–1</m:t>
                            </m:r>
                          </m:e>
                        </m:d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 dirty="0" smtClean="0">
                                <a:latin typeface="Cambria Math"/>
                              </a:rPr>
                              <m:t>–1</m:t>
                            </m:r>
                          </m:e>
                        </m:d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+1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eaLnBrk="1" hangingPunct="1"/>
                <a:r>
                  <a:rPr lang="en-US" sz="2000" dirty="0" smtClean="0"/>
                  <a:t>Therefore,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+2</m:t>
                        </m:r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 smtClean="0"/>
                  <a:t>.</a:t>
                </a:r>
              </a:p>
              <a:p>
                <a:pPr eaLnBrk="1" hangingPunct="1"/>
                <a:endParaRPr lang="en-US" sz="2000" dirty="0"/>
              </a:p>
              <a:p>
                <a:pPr eaLnBrk="1" hangingPunct="1"/>
                <a:endParaRPr lang="en-US" sz="2000" dirty="0" smtClean="0"/>
              </a:p>
              <a:p>
                <a:pPr eaLnBrk="1" hangingPunct="1"/>
                <a:endParaRPr lang="en-US" sz="2000" dirty="0" smtClean="0"/>
              </a:p>
              <a:p>
                <a:pPr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438" y="1451620"/>
                <a:ext cx="8385050" cy="4641676"/>
              </a:xfrm>
              <a:prstGeom prst="rect">
                <a:avLst/>
              </a:prstGeom>
              <a:blipFill rotWithShape="1">
                <a:blip r:embed="rId4"/>
                <a:stretch>
                  <a:fillRect l="-654" t="-525" r="-654" b="-26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7486812"/>
              </p:ext>
            </p:extLst>
          </p:nvPr>
        </p:nvGraphicFramePr>
        <p:xfrm>
          <a:off x="5940152" y="1412776"/>
          <a:ext cx="2808312" cy="504055"/>
        </p:xfrm>
        <a:graphic>
          <a:graphicData uri="http://schemas.openxmlformats.org/presentationml/2006/ole">
            <p:oleObj spid="_x0000_s35019" name="Equation" r:id="rId5" imgW="1943100" imgH="4318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426016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626156" y="1700808"/>
                <a:ext cx="7921625" cy="327352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Fibonacci sequence:  </a:t>
                </a:r>
              </a:p>
              <a:p>
                <a:pPr marL="0" indent="3175" algn="just" eaLnBrk="1" hangingPunct="1">
                  <a:buFontTx/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It is the sequence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with each term being the sum of the two preceding  terms starting with first two terms equation to 1. </a:t>
                </a: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 Recursively we define the terms of the Fibonacci sequence by </a:t>
                </a: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1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=1, </m:t>
                      </m:r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2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=1,                            </m:t>
                      </m:r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𝑛</m:t>
                          </m:r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−1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𝑛</m:t>
                          </m:r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−2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,  </m:t>
                      </m:r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𝑛</m:t>
                      </m:r>
                      <m:r>
                        <a:rPr lang="fr-FR" sz="2000" b="0" i="1" smtClean="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≥3. </m:t>
                      </m:r>
                    </m:oMath>
                  </m:oMathPara>
                </a14:m>
                <a:endParaRPr lang="fr-FR" sz="2000" b="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342900" lvl="1" indent="-342900" algn="just" eaLnBrk="1" hangingPunct="1">
                  <a:buFontTx/>
                  <a:buChar char="•"/>
                </a:pPr>
                <a:r>
                  <a:rPr lang="fr-FR" sz="2400" b="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sz="24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FR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</a:rPr>
                          <m:t>1,1, 2, 3, 5, 8, 13, 21, ….</m:t>
                        </m:r>
                      </m:e>
                    </m:d>
                    <m:r>
                      <a:rPr lang="fr-FR" sz="24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endParaRPr lang="en-US" sz="2000" dirty="0" smtClean="0"/>
              </a:p>
              <a:p>
                <a:pPr eaLnBrk="1" hangingPunct="1"/>
                <a:endParaRPr lang="en-US" sz="2000" dirty="0"/>
              </a:p>
              <a:p>
                <a:pPr eaLnBrk="1" hangingPunct="1"/>
                <a:endParaRPr lang="en-US" sz="2000" dirty="0" smtClean="0"/>
              </a:p>
              <a:p>
                <a:pPr eaLnBrk="1" hangingPunct="1"/>
                <a:endParaRPr lang="en-US" sz="2000" dirty="0" smtClean="0"/>
              </a:p>
              <a:p>
                <a:pPr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56" y="1700808"/>
                <a:ext cx="7921625" cy="3273524"/>
              </a:xfrm>
              <a:prstGeom prst="rect">
                <a:avLst/>
              </a:prstGeom>
              <a:blipFill rotWithShape="1">
                <a:blip r:embed="rId3"/>
                <a:stretch>
                  <a:fillRect l="-1078" t="-745" r="-1694" b="-48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442520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58838"/>
            <a:ext cx="422592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2230" y="1523628"/>
                <a:ext cx="3887762" cy="464167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Since  a sequence is a function whose domain is the set  of positive integers,  its graph consists of isolated points with coordinates 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1,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, 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2, 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, 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3, 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 …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… 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Another way to plot a sequence is to plot the terms on the real number line. </a:t>
                </a:r>
              </a:p>
              <a:p>
                <a:pPr marL="0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30" y="1523628"/>
                <a:ext cx="3887762" cy="4641676"/>
              </a:xfrm>
              <a:prstGeom prst="rect">
                <a:avLst/>
              </a:prstGeom>
              <a:blipFill rotWithShape="1">
                <a:blip r:embed="rId4"/>
                <a:stretch>
                  <a:fillRect l="-1567" t="-526" r="-3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6826" y="4167733"/>
            <a:ext cx="4211638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228184" y="1412776"/>
                <a:ext cx="1662635" cy="5752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A02075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b="1" i="1" baseline="-25000" dirty="0" smtClean="0">
                          <a:solidFill>
                            <a:srgbClr val="A02075"/>
                          </a:solidFill>
                          <a:latin typeface="Cambria Math"/>
                        </a:rPr>
                        <m:t>𝒏</m:t>
                      </m:r>
                      <m:r>
                        <a:rPr lang="en-US" b="1" i="1" dirty="0" smtClean="0">
                          <a:solidFill>
                            <a:srgbClr val="A02075"/>
                          </a:solidFill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fr-FR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  <m:t>𝒏</m:t>
                          </m:r>
                        </m:num>
                        <m:den>
                          <m:r>
                            <a:rPr lang="en-US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  <m:t>𝒏</m:t>
                          </m:r>
                          <m:r>
                            <a:rPr lang="en-US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  <m:t> + </m:t>
                          </m:r>
                          <m:r>
                            <a:rPr lang="en-US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  <m:r>
                        <a:rPr lang="en-US" b="0" i="1" dirty="0" smtClean="0">
                          <a:latin typeface="Cambria Math"/>
                        </a:rPr>
                        <m:t>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1412776"/>
                <a:ext cx="1662635" cy="575286"/>
              </a:xfrm>
              <a:prstGeom prst="rect">
                <a:avLst/>
              </a:prstGeom>
              <a:blipFill rotWithShape="1">
                <a:blip r:embed="rId6"/>
                <a:stretch>
                  <a:fillRect r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574553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58838"/>
            <a:ext cx="422592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2230" y="1386654"/>
                <a:ext cx="3887762" cy="5066681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 eaLnBrk="1" hangingPunct="1">
                  <a:buNone/>
                </a:pPr>
                <a:r>
                  <a:rPr lang="en-US" sz="2000" dirty="0"/>
                  <a:t>It appears that the terms of the sequence  are approaching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/>
                  <a:t> as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> becomes large.</a:t>
                </a:r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Remark that 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1−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sz="2000" dirty="0" smtClean="0"/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can be made as small as we wish by taking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sufficiently large.</a:t>
                </a:r>
              </a:p>
              <a:p>
                <a:pPr marL="0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We indicate this by 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=1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30" y="1386654"/>
                <a:ext cx="3887762" cy="5066681"/>
              </a:xfrm>
              <a:prstGeom prst="rect">
                <a:avLst/>
              </a:prstGeom>
              <a:blipFill rotWithShape="1">
                <a:blip r:embed="rId4"/>
                <a:stretch>
                  <a:fillRect l="-1567" t="-481" r="-3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6826" y="4167733"/>
            <a:ext cx="4211638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228184" y="1412776"/>
                <a:ext cx="1662635" cy="5752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A02075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b="1" i="1" baseline="-25000" dirty="0" smtClean="0">
                          <a:solidFill>
                            <a:srgbClr val="A02075"/>
                          </a:solidFill>
                          <a:latin typeface="Cambria Math"/>
                        </a:rPr>
                        <m:t>𝒏</m:t>
                      </m:r>
                      <m:r>
                        <a:rPr lang="en-US" b="1" i="1" dirty="0" smtClean="0">
                          <a:solidFill>
                            <a:srgbClr val="A02075"/>
                          </a:solidFill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fr-FR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  <m:t>𝒏</m:t>
                          </m:r>
                        </m:num>
                        <m:den>
                          <m:r>
                            <a:rPr lang="en-US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  <m:t>𝒏</m:t>
                          </m:r>
                          <m:r>
                            <a:rPr lang="en-US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  <m:t> + </m:t>
                          </m:r>
                          <m:r>
                            <a:rPr lang="en-US" b="1" i="1" dirty="0" smtClean="0">
                              <a:solidFill>
                                <a:srgbClr val="A02075"/>
                              </a:solidFill>
                              <a:latin typeface="Cambria Math"/>
                            </a:rPr>
                            <m:t>𝟏</m:t>
                          </m:r>
                        </m:den>
                      </m:f>
                      <m:r>
                        <a:rPr lang="en-US" b="0" i="1" dirty="0" smtClean="0">
                          <a:latin typeface="Cambria Math"/>
                        </a:rPr>
                        <m:t>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1412776"/>
                <a:ext cx="1662635" cy="575286"/>
              </a:xfrm>
              <a:prstGeom prst="rect">
                <a:avLst/>
              </a:prstGeom>
              <a:blipFill rotWithShape="1">
                <a:blip r:embed="rId6"/>
                <a:stretch>
                  <a:fillRect r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20517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85006" y="1484784"/>
                <a:ext cx="8063458" cy="47525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Limit of a sequence: (Informal definition)</a:t>
                </a:r>
                <a:r>
                  <a:rPr lang="en-US" sz="2000" dirty="0" smtClean="0"/>
                  <a:t/>
                </a:r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A sequence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}</m:t>
                    </m:r>
                  </m:oMath>
                </a14:m>
                <a:r>
                  <a:rPr lang="en-US" sz="2000" dirty="0"/>
                  <a:t> has the limit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i="1" dirty="0" smtClean="0"/>
                  <a:t>,</a:t>
                </a:r>
                <a:r>
                  <a:rPr lang="en-US" sz="2000" dirty="0" smtClean="0"/>
                  <a:t>and </a:t>
                </a:r>
                <a:r>
                  <a:rPr lang="en-US" sz="2000" dirty="0"/>
                  <a:t>we </a:t>
                </a:r>
                <a:r>
                  <a:rPr lang="en-US" sz="2000" dirty="0" smtClean="0"/>
                  <a:t>write</a:t>
                </a:r>
              </a:p>
              <a:p>
                <a:pPr marL="0" indent="0" algn="ctr" eaLnBrk="1" hangingPunct="1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→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→∞</m:t>
                    </m:r>
                  </m:oMath>
                </a14:m>
                <a:endParaRPr lang="en-US" sz="2000" dirty="0"/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 if </a:t>
                </a:r>
                <a:r>
                  <a:rPr lang="en-US" sz="2000" dirty="0"/>
                  <a:t>we can make the terms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> as close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𝐿</m:t>
                    </m:r>
                    <m:r>
                      <a:rPr lang="fr-FR" sz="20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as </a:t>
                </a:r>
                <a:r>
                  <a:rPr lang="en-US" sz="2000" dirty="0"/>
                  <a:t>we like, by taking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> sufficiently large</a:t>
                </a:r>
                <a:r>
                  <a:rPr lang="en-US" sz="2000" dirty="0" smtClean="0"/>
                  <a:t>.</a:t>
                </a:r>
              </a:p>
              <a:p>
                <a:pPr marL="0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Convergent / divergent sequences.</a:t>
                </a:r>
                <a:endParaRPr lang="en-US" sz="2000" dirty="0"/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A sequence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000" dirty="0" smtClean="0"/>
                  <a:t> is said to be </a:t>
                </a:r>
                <a:r>
                  <a:rPr lang="en-US" sz="2000" dirty="0" smtClean="0">
                    <a:solidFill>
                      <a:srgbClr val="A02075"/>
                    </a:solidFill>
                  </a:rPr>
                  <a:t>convergent 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exists. </a:t>
                </a:r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Otherwise it is called a </a:t>
                </a:r>
                <a:r>
                  <a:rPr lang="en-US" sz="2000" dirty="0" smtClean="0">
                    <a:solidFill>
                      <a:srgbClr val="A02075"/>
                    </a:solidFill>
                  </a:rPr>
                  <a:t>divergent</a:t>
                </a:r>
                <a:r>
                  <a:rPr lang="en-US" sz="2000" dirty="0" smtClean="0"/>
                  <a:t> sequence.</a:t>
                </a:r>
                <a:endParaRPr lang="en-US" sz="2000" dirty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06" y="1484784"/>
                <a:ext cx="8063458" cy="4752528"/>
              </a:xfrm>
              <a:prstGeom prst="rect">
                <a:avLst/>
              </a:prstGeom>
              <a:blipFill rotWithShape="1">
                <a:blip r:embed="rId3"/>
                <a:stretch>
                  <a:fillRect l="-756" t="-513" r="-1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702427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5705057" cy="247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93691"/>
            <a:ext cx="5693905" cy="22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62657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3" name="Group 11"/>
          <p:cNvGrpSpPr>
            <a:grpSpLocks/>
          </p:cNvGrpSpPr>
          <p:nvPr/>
        </p:nvGrpSpPr>
        <p:grpSpPr bwMode="auto">
          <a:xfrm>
            <a:off x="684556" y="1412560"/>
            <a:ext cx="7990616" cy="864312"/>
            <a:chOff x="1080" y="56"/>
            <a:chExt cx="6320" cy="866"/>
          </a:xfrm>
        </p:grpSpPr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080" y="134"/>
              <a:ext cx="6320" cy="3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dirty="0" smtClean="0">
                  <a:latin typeface="Verdana" pitchFamily="34" charset="0"/>
                </a:rPr>
                <a:t>Example:                                                                                     </a:t>
              </a:r>
              <a:endParaRPr lang="en-US" dirty="0">
                <a:latin typeface="Verdana" pitchFamily="34" charset="0"/>
              </a:endParaRPr>
            </a:p>
          </p:txBody>
        </p:sp>
        <p:graphicFrame>
          <p:nvGraphicFramePr>
            <p:cNvPr id="1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27112088"/>
                </p:ext>
              </p:extLst>
            </p:nvPr>
          </p:nvGraphicFramePr>
          <p:xfrm>
            <a:off x="2275" y="56"/>
            <a:ext cx="4383" cy="866"/>
          </p:xfrm>
          <a:graphic>
            <a:graphicData uri="http://schemas.openxmlformats.org/presentationml/2006/ole">
              <p:oleObj spid="_x0000_s51267" name="Equation" r:id="rId4" imgW="3175000" imgH="635000" progId="">
                <p:embed/>
              </p:oleObj>
            </a:graphicData>
          </a:graphic>
        </p:graphicFrame>
      </p:grpSp>
      <p:pic>
        <p:nvPicPr>
          <p:cNvPr id="16" name="Picture 23" descr="f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8557" y="2564904"/>
            <a:ext cx="4608512" cy="345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473286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85006" y="1484784"/>
                <a:ext cx="8063458" cy="446449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Limit of a sequence: (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F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ormal definition)</a:t>
                </a:r>
                <a:r>
                  <a:rPr lang="en-US" sz="2000" dirty="0" smtClean="0"/>
                  <a:t/>
                </a:r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  <a:p>
                <a:pPr marL="0" indent="0" algn="just" eaLnBrk="1" hangingPunct="1">
                  <a:buNone/>
                </a:pPr>
                <a:r>
                  <a:rPr lang="en-US" sz="2000" dirty="0" smtClean="0"/>
                  <a:t>A sequence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}</m:t>
                    </m:r>
                  </m:oMath>
                </a14:m>
                <a:r>
                  <a:rPr lang="en-US" sz="2000" dirty="0"/>
                  <a:t> has the limit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i="1" dirty="0" smtClean="0"/>
                  <a:t>,</a:t>
                </a:r>
                <a:r>
                  <a:rPr lang="en-US" sz="2000" dirty="0" smtClean="0"/>
                  <a:t>and </a:t>
                </a:r>
                <a:r>
                  <a:rPr lang="en-US" sz="2000" dirty="0"/>
                  <a:t>we </a:t>
                </a:r>
                <a:r>
                  <a:rPr lang="en-US" sz="2000" dirty="0" smtClean="0"/>
                  <a:t>write</a:t>
                </a:r>
              </a:p>
              <a:p>
                <a:pPr marL="0" indent="0" algn="ctr" eaLnBrk="1" hangingPunct="1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→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→∞</m:t>
                    </m:r>
                  </m:oMath>
                </a14:m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/>
                  <a:t>if for every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/>
                        <a:cs typeface="Arial" charset="0"/>
                      </a:rPr>
                      <m:t>𝜀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&gt;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0 </m:t>
                    </m:r>
                  </m:oMath>
                </a14:m>
                <a:r>
                  <a:rPr lang="en-US" sz="2000" dirty="0"/>
                  <a:t>there is a corresponding </a:t>
                </a:r>
                <a:r>
                  <a:rPr lang="en-US" sz="2000" dirty="0" smtClean="0"/>
                  <a:t> integer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/>
                  <a:t> such that:</a:t>
                </a:r>
                <a:br>
                  <a:rPr lang="en-US" sz="2000" dirty="0"/>
                </a:br>
                <a:r>
                  <a:rPr lang="en-US" sz="2000" dirty="0"/>
                  <a:t>	if 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&gt;</m:t>
                    </m:r>
                    <m:r>
                      <a:rPr lang="en-US" sz="2000" i="1" dirty="0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/>
                  <a:t>       then   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2000" i="1" baseline="-25000" dirty="0">
                            <a:latin typeface="Cambria Math"/>
                          </a:rPr>
                          <m:t>𝑛</m:t>
                        </m:r>
                        <m:r>
                          <a:rPr lang="en-US" sz="2000" i="1" dirty="0">
                            <a:latin typeface="Cambria Math"/>
                          </a:rPr>
                          <m:t> – </m:t>
                        </m:r>
                        <m:r>
                          <a:rPr lang="en-US" sz="2000" i="1" dirty="0">
                            <a:latin typeface="Cambria Math"/>
                          </a:rPr>
                          <m:t>𝐿</m:t>
                        </m:r>
                      </m:e>
                    </m:d>
                    <m:r>
                      <a:rPr lang="en-US" sz="2000" i="1" dirty="0">
                        <a:latin typeface="Cambria Math"/>
                      </a:rPr>
                      <m:t>&lt;</m:t>
                    </m:r>
                    <m:r>
                      <a:rPr lang="el-GR" sz="2000" i="1" dirty="0">
                        <a:latin typeface="Cambria Math"/>
                        <a:cs typeface="Arial" charset="0"/>
                      </a:rPr>
                      <m:t>𝜀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06" y="1484784"/>
                <a:ext cx="8063458" cy="4464496"/>
              </a:xfrm>
              <a:prstGeom prst="rect">
                <a:avLst/>
              </a:prstGeom>
              <a:blipFill rotWithShape="1">
                <a:blip r:embed="rId3"/>
                <a:stretch>
                  <a:fillRect l="-756" t="-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971600" y="4211796"/>
            <a:ext cx="6696744" cy="1089412"/>
            <a:chOff x="971600" y="4859868"/>
            <a:chExt cx="6696744" cy="1089412"/>
          </a:xfrm>
        </p:grpSpPr>
        <p:cxnSp>
          <p:nvCxnSpPr>
            <p:cNvPr id="3" name="Straight Arrow Connector 2"/>
            <p:cNvCxnSpPr/>
            <p:nvPr/>
          </p:nvCxnSpPr>
          <p:spPr>
            <a:xfrm>
              <a:off x="971600" y="5373216"/>
              <a:ext cx="669674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331640" y="5301208"/>
              <a:ext cx="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lowchart: Connector 13"/>
            <p:cNvSpPr/>
            <p:nvPr/>
          </p:nvSpPr>
          <p:spPr>
            <a:xfrm>
              <a:off x="1691680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lowchart: Connector 25"/>
            <p:cNvSpPr/>
            <p:nvPr/>
          </p:nvSpPr>
          <p:spPr>
            <a:xfrm>
              <a:off x="2195736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lowchart: Connector 26"/>
            <p:cNvSpPr/>
            <p:nvPr/>
          </p:nvSpPr>
          <p:spPr>
            <a:xfrm>
              <a:off x="2699792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lowchart: Connector 27"/>
            <p:cNvSpPr/>
            <p:nvPr/>
          </p:nvSpPr>
          <p:spPr>
            <a:xfrm>
              <a:off x="3347864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lowchart: Connector 28"/>
            <p:cNvSpPr/>
            <p:nvPr/>
          </p:nvSpPr>
          <p:spPr>
            <a:xfrm>
              <a:off x="4644008" y="5301208"/>
              <a:ext cx="72008" cy="144016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lowchart: Connector 29"/>
            <p:cNvSpPr/>
            <p:nvPr/>
          </p:nvSpPr>
          <p:spPr>
            <a:xfrm>
              <a:off x="4355976" y="5301208"/>
              <a:ext cx="72008" cy="14401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A02075"/>
                </a:solidFill>
              </a:endParaRPr>
            </a:p>
          </p:txBody>
        </p:sp>
        <p:sp>
          <p:nvSpPr>
            <p:cNvPr id="31" name="Flowchart: Connector 30"/>
            <p:cNvSpPr/>
            <p:nvPr/>
          </p:nvSpPr>
          <p:spPr>
            <a:xfrm>
              <a:off x="4932040" y="5301208"/>
              <a:ext cx="72008" cy="144016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lowchart: Connector 31"/>
            <p:cNvSpPr/>
            <p:nvPr/>
          </p:nvSpPr>
          <p:spPr>
            <a:xfrm>
              <a:off x="5580112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lowchart: Connector 32"/>
            <p:cNvSpPr/>
            <p:nvPr/>
          </p:nvSpPr>
          <p:spPr>
            <a:xfrm>
              <a:off x="5796136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lowchart: Connector 33"/>
            <p:cNvSpPr/>
            <p:nvPr/>
          </p:nvSpPr>
          <p:spPr>
            <a:xfrm>
              <a:off x="6300192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lowchart: Connector 34"/>
            <p:cNvSpPr/>
            <p:nvPr/>
          </p:nvSpPr>
          <p:spPr>
            <a:xfrm>
              <a:off x="6660232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lowchart: Connector 35"/>
            <p:cNvSpPr/>
            <p:nvPr/>
          </p:nvSpPr>
          <p:spPr>
            <a:xfrm>
              <a:off x="7308304" y="5301208"/>
              <a:ext cx="72008" cy="144016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712165" y="5085184"/>
                  <a:ext cx="193995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2400" b="0" i="1" smtClean="0">
                            <a:latin typeface="Cambria Math"/>
                          </a:rPr>
                          <m:t>(                     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2165" y="5085184"/>
                  <a:ext cx="1939955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314" t="-9211" r="-6289" b="-30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1572678" y="4859868"/>
                  <a:ext cx="47904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2678" y="4859868"/>
                  <a:ext cx="479042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8333" r="-21519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076734" y="4859868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734" y="4859868"/>
                  <a:ext cx="48436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8333" r="-22785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2580790" y="4859868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0790" y="4859868"/>
                  <a:ext cx="48436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8333" r="-225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3228862" y="4869160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8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8862" y="4869160"/>
                  <a:ext cx="484363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8197" r="-22785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116455" y="4869160"/>
                  <a:ext cx="7367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+1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16455" y="4869160"/>
                  <a:ext cx="736740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8197" r="-14876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4764527" y="4859868"/>
                  <a:ext cx="7367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+2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4527" y="4859868"/>
                  <a:ext cx="736740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8333" r="-15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5388589" y="4859868"/>
                  <a:ext cx="47955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9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8589" y="4859868"/>
                  <a:ext cx="479555" cy="369332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t="-8333" r="-21519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5671813" y="4859868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1813" y="4859868"/>
                  <a:ext cx="484363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t="-8333" r="-225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6156176" y="4869160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6176" y="4869160"/>
                  <a:ext cx="484363" cy="3693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t="-8197" r="-22785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6535909" y="4872578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5909" y="4872578"/>
                  <a:ext cx="484363" cy="369332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t="-8197" r="-22500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7164288" y="4869160"/>
                  <a:ext cx="4843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7</m:t>
                          </m:r>
                        </m:sub>
                      </m:sSub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4288" y="4869160"/>
                  <a:ext cx="484363" cy="369332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 t="-8197" r="-22500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1187624" y="557994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b="0" i="1" smtClean="0">
                          <a:latin typeface="Cambria Math"/>
                        </a:rPr>
                        <m:t>0</m:t>
                      </m:r>
                    </m:oMath>
                  </a14:m>
                  <a:r>
                    <a:rPr lang="en-US" dirty="0" smtClean="0"/>
                    <a:t/>
                  </a:r>
                  <a:endParaRPr lang="en-US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7624" y="5579948"/>
                  <a:ext cx="377026" cy="369332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 t="-8197" r="-29032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3533851" y="5373216"/>
                  <a:ext cx="233429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/>
                          </a:rPr>
                          <m:t>𝐿</m:t>
                        </m:r>
                        <m:r>
                          <a:rPr lang="fr-FR" b="0" i="1" smtClean="0">
                            <a:latin typeface="Cambria Math"/>
                          </a:rPr>
                          <m:t>−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        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𝐿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         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𝐿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fr-FR" b="0" i="1" smtClean="0">
                            <a:latin typeface="Cambria Math"/>
                            <a:ea typeface="Cambria Math"/>
                          </a:rPr>
                          <m:t>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3851" y="5373216"/>
                  <a:ext cx="2334293" cy="369332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 t="-8197" r="-1828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/>
            <p:cNvCxnSpPr/>
            <p:nvPr/>
          </p:nvCxnSpPr>
          <p:spPr>
            <a:xfrm>
              <a:off x="3923928" y="5373216"/>
              <a:ext cx="1499661" cy="0"/>
            </a:xfrm>
            <a:prstGeom prst="line">
              <a:avLst/>
            </a:prstGeom>
            <a:ln>
              <a:solidFill>
                <a:srgbClr val="CC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6449068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4864"/>
            <a:ext cx="7416824" cy="2961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85006" y="1412776"/>
                <a:ext cx="8063458" cy="100811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Limit of a sequence: (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F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ormal definition) </a:t>
                </a:r>
                <a:r>
                  <a:rPr lang="en-US" sz="2000" dirty="0"/>
                  <a:t>The points on the graph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 dirty="0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000" dirty="0"/>
                  <a:t> must lie between </a:t>
                </a:r>
                <a:r>
                  <a:rPr lang="en-US" sz="2000" dirty="0" smtClean="0"/>
                  <a:t>the </a:t>
                </a:r>
                <a:r>
                  <a:rPr lang="en-US" sz="2000" dirty="0"/>
                  <a:t>horizontal lines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a:rPr lang="en-US" sz="2000" i="1" dirty="0" smtClean="0">
                        <a:latin typeface="Cambria Math"/>
                      </a:rPr>
                      <m:t>𝐿</m:t>
                    </m:r>
                    <m:r>
                      <a:rPr lang="en-US" sz="2000" i="1" dirty="0" smtClean="0">
                        <a:latin typeface="Cambria Math"/>
                      </a:rPr>
                      <m:t>+</m:t>
                    </m:r>
                    <m:r>
                      <a:rPr lang="el-GR" sz="2000" i="1" dirty="0">
                        <a:latin typeface="Cambria Math"/>
                        <a:cs typeface="Arial" charset="0"/>
                      </a:rPr>
                      <m:t>𝜀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a:rPr lang="en-US" sz="2000" i="1" dirty="0" smtClean="0">
                        <a:latin typeface="Cambria Math"/>
                      </a:rPr>
                      <m:t>𝐿</m:t>
                    </m:r>
                    <m:r>
                      <a:rPr lang="en-US" sz="2000" i="1" dirty="0" smtClean="0">
                        <a:latin typeface="Cambria Math"/>
                      </a:rPr>
                      <m:t>–</m:t>
                    </m:r>
                    <m:r>
                      <a:rPr lang="el-GR" sz="2000" i="1" dirty="0">
                        <a:latin typeface="Cambria Math"/>
                        <a:cs typeface="Arial" charset="0"/>
                      </a:rPr>
                      <m:t>𝜀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&gt;</m:t>
                    </m:r>
                    <m:r>
                      <a:rPr lang="en-US" sz="2000" i="1" dirty="0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06" y="1412776"/>
                <a:ext cx="8063458" cy="1008112"/>
              </a:xfrm>
              <a:prstGeom prst="rect">
                <a:avLst/>
              </a:prstGeom>
              <a:blipFill rotWithShape="1">
                <a:blip r:embed="rId4"/>
                <a:stretch>
                  <a:fillRect l="-756" t="-2424" r="-1663" b="-5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20346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85006" y="1412776"/>
            <a:ext cx="8063458" cy="10081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1" indent="0" algn="just" eaLnBrk="1" hangingPunct="1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A sequence that diverges:</a:t>
            </a:r>
            <a:endParaRPr lang="en-US" sz="2000" dirty="0" smtClean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" name="Picture 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081" y="2636912"/>
            <a:ext cx="8116391" cy="2220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3101" y="1307783"/>
            <a:ext cx="1800200" cy="670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71229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2998" y="1412776"/>
                <a:ext cx="8063458" cy="47525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smtClean="0"/>
                  <a:t>Show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r>
                  <a:rPr lang="fr-FR" sz="2000" dirty="0" smtClean="0"/>
                  <a:t/>
                </a: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  <a:p>
                <a:pPr marL="0" indent="0" algn="just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Given any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Arial" charset="0"/>
                      </a:rPr>
                      <m:t>𝜖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Arial" charset="0"/>
                      </a:rPr>
                      <m:t>&gt;0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we want to find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such that </a:t>
                </a:r>
              </a:p>
              <a:p>
                <a:pPr marL="0" indent="0" algn="ctr" eaLnBrk="1" hangingPunct="1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den>
                        </m:f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−0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&lt;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𝜖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i</m:t>
                    </m:r>
                    <m: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.</m:t>
                    </m:r>
                    <m:r>
                      <m:rPr>
                        <m:sty m:val="p"/>
                      </m:rP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e</m:t>
                    </m:r>
                    <m: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𝜖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Choose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be the smallest integer such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≥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𝜖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(N found)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then </a:t>
                </a:r>
                <a:endParaRPr lang="en-US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ctr" eaLnBrk="1" hangingPunct="1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&gt;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𝜖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den>
                        </m:f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−0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&lt;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𝜖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b="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Thus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  <a:cs typeface="Arial" charset="0"/>
                          </a:rPr>
                          <m:t>lim</m:t>
                        </m:r>
                      </m:e>
                      <m:li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→∞</m:t>
                        </m:r>
                      </m:lim>
                    </m:limLow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=0.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98" y="1412776"/>
                <a:ext cx="8063458" cy="4752528"/>
              </a:xfrm>
              <a:prstGeom prst="rect">
                <a:avLst/>
              </a:prstGeom>
              <a:blipFill rotWithShape="1">
                <a:blip r:embed="rId3"/>
                <a:stretch>
                  <a:fillRect l="-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07110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Remark: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difference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between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limit</a:t>
                </a:r>
                <a:r>
                  <a:rPr lang="fr-FR" sz="2000" dirty="0" smtClean="0"/>
                  <a:t> of a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> and a </a:t>
                </a:r>
                <a:r>
                  <a:rPr lang="fr-FR" sz="2000" dirty="0" err="1" smtClean="0"/>
                  <a:t>sequence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n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required</a:t>
                </a:r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integer</a:t>
                </a:r>
                <a:r>
                  <a:rPr lang="fr-FR" sz="2000" dirty="0" smtClean="0"/>
                  <a:t>.</a:t>
                </a:r>
              </a:p>
              <a:p>
                <a:pPr marL="0" lvl="1" indent="0" algn="just" eaLnBrk="1" hangingPunct="1">
                  <a:buNone/>
                </a:pPr>
                <a:endParaRPr lang="fr-FR" sz="2000" dirty="0"/>
              </a:p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</a:t>
                </a:r>
                <a:r>
                  <a:rPr lang="fr-FR" sz="2000" dirty="0" smtClean="0"/>
                  <a:t/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) = 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is </a:t>
                </a:r>
                <a:r>
                  <a:rPr lang="en-US" sz="2000" dirty="0"/>
                  <a:t>an integer, </a:t>
                </a:r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r="-1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" y="3400524"/>
            <a:ext cx="795178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150016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algn="just" eaLnBrk="1" hangingPunct="1">
                  <a:buNone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> becomes large 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becomes large, we use the </a:t>
                </a:r>
                <a:r>
                  <a:rPr lang="en-US" sz="2000" dirty="0" smtClean="0"/>
                  <a:t>notation</a:t>
                </a:r>
              </a:p>
              <a:p>
                <a:pPr marL="0" lvl="1" indent="0" algn="ctr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=∞</m:t>
                      </m:r>
                    </m:oMath>
                  </m:oMathPara>
                </a14:m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fr-FR" sz="2000" dirty="0"/>
              </a:p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Infinite limits:</a:t>
                </a:r>
                <a:r>
                  <a:rPr lang="fr-FR" sz="2000" dirty="0" smtClean="0"/>
                  <a:t/>
                </a:r>
                <a:r>
                  <a:rPr lang="en-US" sz="2000" dirty="0" smtClean="0"/>
                  <a:t>We say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 tends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∞</m:t>
                    </m:r>
                  </m:oMath>
                </a14:m>
                <a:r>
                  <a:rPr lang="en-US" sz="2000" dirty="0" smtClean="0"/>
                  <a:t> if for each positive number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𝑀</m:t>
                    </m:r>
                  </m:oMath>
                </a14:m>
                <a:r>
                  <a:rPr lang="en-US" sz="2000" dirty="0" smtClean="0"/>
                  <a:t>, there is a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 smtClean="0"/>
                  <a:t> such that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</a:rPr>
                      <m:t>  </m:t>
                    </m:r>
                    <m:r>
                      <a:rPr lang="fr-FR" sz="2000" b="0" i="1" smtClean="0">
                        <a:latin typeface="Cambria Math"/>
                      </a:rPr>
                      <m:t>𝑓𝑜𝑟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𝑎𝑙𝑙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> For such sequences, we write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→∞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→∞</m:t>
                    </m:r>
                  </m:oMath>
                </a14:m>
                <a:r>
                  <a:rPr lang="en-US" sz="2000" dirty="0" smtClean="0"/>
                  <a:t> or  </a:t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en-US" sz="20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=∞</m:t>
                    </m:r>
                  </m:oMath>
                </a14:m>
                <a:r>
                  <a:rPr lang="en-US" sz="2000" dirty="0" smtClean="0"/>
                  <a:t>. We say that the sequence diverges to infinity.</a:t>
                </a: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r="-1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88432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2998" y="1268760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/>
                  <a:t>Suppos</a:t>
                </a:r>
                <a14:m>
                  <m:oMath xmlns:m="http://schemas.openxmlformats.org/officeDocument/2006/math"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}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r>
                      <a:rPr lang="en-US" sz="2000" i="1" dirty="0">
                        <a:latin typeface="Cambria Math"/>
                      </a:rPr>
                      <m:t>𝑏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} </m:t>
                    </m:r>
                  </m:oMath>
                </a14:m>
                <a:r>
                  <a:rPr lang="en-US" sz="2000" dirty="0"/>
                  <a:t>are convergent sequences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is a constant.</a:t>
                </a:r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98" y="1268760"/>
                <a:ext cx="8063458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832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68195609"/>
              </p:ext>
            </p:extLst>
          </p:nvPr>
        </p:nvGraphicFramePr>
        <p:xfrm>
          <a:off x="761082" y="1700808"/>
          <a:ext cx="3090838" cy="1958330"/>
        </p:xfrm>
        <a:graphic>
          <a:graphicData uri="http://schemas.openxmlformats.org/presentationml/2006/ole">
            <p:oleObj spid="_x0000_s41228" name="Equation" r:id="rId5" imgW="2044700" imgH="1295400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4794403"/>
              </p:ext>
            </p:extLst>
          </p:nvPr>
        </p:nvGraphicFramePr>
        <p:xfrm>
          <a:off x="755576" y="3861048"/>
          <a:ext cx="3599730" cy="2501566"/>
        </p:xfrm>
        <a:graphic>
          <a:graphicData uri="http://schemas.openxmlformats.org/presentationml/2006/ole">
            <p:oleObj spid="_x0000_s41229" name="Equation" r:id="rId6" imgW="2374900" imgH="1651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231768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err="1" smtClean="0"/>
                  <a:t>Find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+1</m:t>
                            </m:r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Solution: </a:t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6617422"/>
              </p:ext>
            </p:extLst>
          </p:nvPr>
        </p:nvGraphicFramePr>
        <p:xfrm>
          <a:off x="2051720" y="2348880"/>
          <a:ext cx="3721596" cy="1795347"/>
        </p:xfrm>
        <a:graphic>
          <a:graphicData uri="http://schemas.openxmlformats.org/presentationml/2006/ole">
            <p:oleObj spid="_x0000_s43137" name="Equation" r:id="rId5" imgW="2159000" imgH="1041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3527324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err="1" smtClean="0"/>
                  <a:t>Find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func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Solution: </a:t>
                </a:r>
                <a:r>
                  <a:rPr lang="en-US" sz="2000" dirty="0"/>
                  <a:t>Notice that both the numerator and denominator approach infinity 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 → ∞</m:t>
                    </m:r>
                  </m:oMath>
                </a14:m>
                <a:r>
                  <a:rPr lang="en-US" sz="2000" dirty="0"/>
                  <a:t>. </a:t>
                </a:r>
                <a:endParaRPr lang="en-US" sz="2000" dirty="0" smtClean="0"/>
              </a:p>
              <a:p>
                <a:pPr marL="342900" lvl="1" indent="-342900" eaLnBrk="1" hangingPunct="1">
                  <a:buFont typeface="Arial" pitchFamily="34" charset="0"/>
                  <a:buChar char="•"/>
                </a:pPr>
                <a:r>
                  <a:rPr lang="en-US" sz="2000" dirty="0" smtClean="0"/>
                  <a:t>We can’t </a:t>
                </a:r>
                <a:r>
                  <a:rPr lang="en-US" sz="2000" dirty="0"/>
                  <a:t>apply </a:t>
                </a:r>
                <a:r>
                  <a:rPr lang="en-US" sz="2000" dirty="0" err="1"/>
                  <a:t>l’Hospital’s</a:t>
                </a:r>
                <a:r>
                  <a:rPr lang="en-US" sz="2000" dirty="0"/>
                  <a:t/>
                </a:r>
                <a:r>
                  <a:rPr lang="en-US" sz="2000" dirty="0" smtClean="0"/>
                  <a:t>rule </a:t>
                </a:r>
                <a:r>
                  <a:rPr lang="en-US" sz="2000" dirty="0"/>
                  <a:t>directly</a:t>
                </a:r>
                <a:r>
                  <a:rPr lang="en-US" sz="2000" dirty="0" smtClean="0"/>
                  <a:t>. </a:t>
                </a:r>
                <a:r>
                  <a:rPr lang="en-US" sz="2000" dirty="0"/>
                  <a:t>It </a:t>
                </a:r>
                <a:r>
                  <a:rPr lang="en-US" sz="2000" dirty="0" smtClean="0"/>
                  <a:t>applies </a:t>
                </a:r>
                <a:r>
                  <a:rPr lang="en-US" sz="2000" dirty="0"/>
                  <a:t>not to sequences but to functions </a:t>
                </a:r>
                <a:r>
                  <a:rPr lang="en-US" sz="2000" dirty="0" smtClean="0"/>
                  <a:t>of </a:t>
                </a:r>
                <a:r>
                  <a:rPr lang="en-US" sz="2000" dirty="0"/>
                  <a:t>a real variable</a:t>
                </a:r>
                <a:r>
                  <a:rPr lang="en-US" sz="2000" dirty="0" smtClean="0"/>
                  <a:t>.</a:t>
                </a:r>
              </a:p>
              <a:p>
                <a:pPr marL="342900" lvl="1" indent="-342900" eaLnBrk="1" hangingPunct="1">
                  <a:buFont typeface="Arial" pitchFamily="34" charset="0"/>
                  <a:buChar char="•"/>
                </a:pPr>
                <a:r>
                  <a:rPr lang="en-US" sz="2000" dirty="0"/>
                  <a:t>However, we can apply </a:t>
                </a:r>
                <a:r>
                  <a:rPr lang="en-US" sz="2000" dirty="0" err="1"/>
                  <a:t>l’Hospital’s</a:t>
                </a:r>
                <a:r>
                  <a:rPr lang="en-US" sz="2000" dirty="0"/>
                  <a:t/>
                </a:r>
                <a:r>
                  <a:rPr lang="en-US" sz="2000" dirty="0" smtClean="0"/>
                  <a:t>rule to </a:t>
                </a:r>
                <a:r>
                  <a:rPr lang="en-US" sz="2000" dirty="0"/>
                  <a:t>the related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)</m:t>
                    </m:r>
                    <m:r>
                      <a:rPr lang="en-US" sz="2000" i="1" dirty="0" smtClean="0">
                        <a:latin typeface="Cambria Math"/>
                      </a:rPr>
                      <m:t>=(</m:t>
                    </m:r>
                    <m:r>
                      <m:rPr>
                        <m:sty m:val="p"/>
                      </m:rPr>
                      <a:rPr lang="en-US" sz="2000" i="1" dirty="0" err="1">
                        <a:latin typeface="Cambria Math"/>
                      </a:rPr>
                      <m:t>ln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)/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and obtain</a:t>
                </a:r>
                <a:r>
                  <a:rPr lang="en-US" sz="2000" dirty="0" smtClean="0"/>
                  <a:t>:</a:t>
                </a:r>
              </a:p>
              <a:p>
                <a:pPr marL="342900" lvl="1" indent="-342900" eaLnBrk="1" hangingPunct="1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lvl="1" indent="-342900" eaLnBrk="1" hangingPunct="1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lvl="1" indent="-342900" eaLnBrk="1" hangingPunct="1">
                  <a:buFont typeface="Arial" pitchFamily="34" charset="0"/>
                  <a:buChar char="•"/>
                </a:pPr>
                <a:r>
                  <a:rPr lang="en-US" sz="2000" dirty="0" smtClean="0"/>
                  <a:t>By previous theorem, we have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func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endParaRPr lang="en-US" sz="2000" dirty="0"/>
              </a:p>
              <a:p>
                <a:pPr marL="342900" lvl="1" indent="-342900" eaLnBrk="1" hangingPunct="1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lvl="1" indent="-342900" eaLnBrk="1" hangingPunct="1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56" r="-605" b="-60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69432506"/>
              </p:ext>
            </p:extLst>
          </p:nvPr>
        </p:nvGraphicFramePr>
        <p:xfrm>
          <a:off x="3851920" y="4365104"/>
          <a:ext cx="2088232" cy="605113"/>
        </p:xfrm>
        <a:graphic>
          <a:graphicData uri="http://schemas.openxmlformats.org/presentationml/2006/ole">
            <p:oleObj spid="_x0000_s44156" name="Equation" r:id="rId5" imgW="1358310" imgH="393529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937679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Sandwich Theorem: </a:t>
                </a:r>
                <a:r>
                  <a:rPr lang="en-US" sz="2000" dirty="0" smtClean="0"/>
                  <a:t>Suppos</a:t>
                </a:r>
                <a14:m>
                  <m:oMath xmlns:m="http://schemas.openxmlformats.org/officeDocument/2006/math"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2000" i="1" baseline="-25000" dirty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r>
                      <a:rPr lang="en-US" sz="2000" i="1" dirty="0">
                        <a:latin typeface="Cambria Math"/>
                      </a:rPr>
                      <m:t>𝑏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}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are sequences such that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 (for all values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beyond some index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If the sequences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/>
                          </a:rPr>
                          <m:t>𝑎</m:t>
                        </m:r>
                        <m:r>
                          <a:rPr lang="en-US" sz="2000" i="1" baseline="-25000" dirty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fr-FR" sz="2000" b="0" i="1" baseline="-2500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have a common limit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→∞,</m:t>
                    </m:r>
                  </m:oMath>
                </a14:m>
                <a:r>
                  <a:rPr lang="en-US" sz="2000" dirty="0" smtClean="0"/>
                  <a:t/>
                </a:r>
                <a:endParaRPr lang="en-US" sz="2000" dirty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} </m:t>
                    </m:r>
                  </m:oMath>
                </a14:m>
                <a:r>
                  <a:rPr lang="en-US" sz="2000" dirty="0" smtClean="0"/>
                  <a:t>also has the limit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→∞.</m:t>
                    </m:r>
                  </m:oMath>
                </a14:m>
                <a:r>
                  <a:rPr lang="en-US" sz="2000" dirty="0" smtClean="0"/>
                  <a:t> i.e.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</m:oMath>
                </a14:m>
                <a:endParaRPr lang="fr-FR" sz="2000" b="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Implies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n</m:t>
                        </m:r>
                        <m:r>
                          <a:rPr lang="fr-FR" sz="2000" b="0" i="0" smtClean="0">
                            <a:latin typeface="Cambria Math"/>
                          </a:rPr>
                          <m:t>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∞</m:t>
                        </m:r>
                      </m:lim>
                    </m:limLow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n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L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r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354" y="2924944"/>
            <a:ext cx="4480966" cy="2866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03418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en-US" sz="2000" dirty="0" smtClean="0"/>
                  <a:t>Suppose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&gt;0, </m:t>
                    </m:r>
                  </m:oMath>
                </a14:m>
                <a:r>
                  <a:rPr lang="en-US" sz="2000" dirty="0" smtClean="0"/>
                  <a:t>then there exist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such that </a:t>
                </a:r>
              </a:p>
              <a:p>
                <a:pPr marL="0" lvl="1" indent="0" eaLnBrk="1" hangingPunct="1">
                  <a:buNone/>
                </a:pPr>
                <a:endParaRPr lang="fr-FR" sz="2000" b="0" i="1" dirty="0" smtClean="0">
                  <a:latin typeface="Cambria Math"/>
                </a:endParaRPr>
              </a:p>
              <a:p>
                <a:pPr marL="0" lvl="1" indent="0" eaLnBrk="1" hangingPunct="1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𝐿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𝐿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r-FR" sz="2000" b="0" i="1" smtClean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we have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−</m:t>
                    </m:r>
                    <m:r>
                      <a:rPr lang="fr-FR" sz="2000" i="1">
                        <a:latin typeface="Cambria Math"/>
                      </a:rPr>
                      <m:t>𝜖</m:t>
                    </m:r>
                    <m:r>
                      <a:rPr lang="fr-FR" sz="2000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−</m:t>
                    </m:r>
                    <m:r>
                      <a:rPr lang="fr-FR" sz="2000" i="1">
                        <a:latin typeface="Cambria Math"/>
                      </a:rPr>
                      <m:t>𝐿</m:t>
                    </m:r>
                    <m:r>
                      <a:rPr lang="fr-FR" sz="2000" i="1">
                        <a:latin typeface="Cambria Math"/>
                      </a:rPr>
                      <m:t>&lt;</m:t>
                    </m:r>
                    <m:r>
                      <a:rPr lang="fr-FR" sz="2000" i="1">
                        <a:latin typeface="Cambria Math"/>
                      </a:rPr>
                      <m:t>𝜖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Therefore,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  <m:r>
                      <a:rPr lang="fr-FR" sz="2000" b="0" i="0" smtClean="0">
                        <a:latin typeface="Cambria Math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𝐿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>Therefore by definition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b="-6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79996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smtClean="0"/>
                  <a:t>Find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n</m:t>
                        </m:r>
                        <m:r>
                          <a:rPr lang="fr-FR" sz="2000" b="0" i="0" smtClean="0">
                            <a:latin typeface="Cambria Math"/>
                          </a:rPr>
                          <m:t>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∞</m:t>
                        </m:r>
                      </m:lim>
                    </m:limLow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!</m:t>
                        </m:r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i="1" dirty="0" smtClean="0"/>
              </a:p>
              <a:p>
                <a:pPr marL="0" lvl="1" indent="0" eaLnBrk="1" hangingPunct="1">
                  <a:buNone/>
                </a:pPr>
                <a:endParaRPr lang="en-US" sz="2000" i="1" dirty="0"/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342900" lvl="1" indent="-342900" eaLnBrk="1" hangingPunct="1"/>
                <a:r>
                  <a:rPr lang="en-US" sz="2000" dirty="0" smtClean="0"/>
                  <a:t>Remark that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0&lt;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2.3.4.5…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…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 smtClean="0"/>
                  <a:t>.</a:t>
                </a:r>
              </a:p>
              <a:p>
                <a:pPr marL="342900" lvl="1" indent="-342900" eaLnBrk="1" hangingPunct="1"/>
                <a:r>
                  <a:rPr lang="en-US" sz="2000" dirty="0" smtClean="0"/>
                  <a:t>The term in the parenthesis is less than one. </a:t>
                </a:r>
              </a:p>
              <a:p>
                <a:pPr marL="342900" lvl="1" indent="-342900" eaLnBrk="1" hangingPunct="1"/>
                <a:r>
                  <a:rPr lang="en-US" sz="2000" dirty="0" smtClean="0"/>
                  <a:t>Therefore,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0&lt;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lvl="1" indent="-342900" eaLnBrk="1" hangingPunct="1"/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  <m:r>
                          <a:rPr lang="fr-FR" sz="2000" b="0" i="1" smtClean="0">
                            <a:latin typeface="Cambria Math"/>
                          </a:rPr>
                          <m:t>=0.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fr-FR" sz="2000" b="0" dirty="0" smtClean="0"/>
              </a:p>
              <a:p>
                <a:pPr marL="342900" lvl="1" indent="-342900" eaLnBrk="1" hangingPunct="1"/>
                <a:r>
                  <a:rPr lang="en-US" sz="2000" dirty="0" smtClean="0"/>
                  <a:t>By sandwich theorem: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!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b="-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93448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Does 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e>
                            </m:func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r>
                  <a:rPr lang="en-US" sz="2000" i="1" dirty="0" smtClean="0"/>
                  <a:t/>
                </a:r>
                <a:r>
                  <a:rPr lang="en-US" sz="2000" dirty="0" smtClean="0"/>
                  <a:t>converge? If it does find its limit.</a:t>
                </a:r>
              </a:p>
              <a:p>
                <a:pPr marL="0" lvl="1" indent="0" eaLnBrk="1" hangingPunct="1">
                  <a:buNone/>
                </a:pPr>
                <a:endParaRPr lang="en-US" sz="2000" i="1" dirty="0"/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342900" lvl="1" indent="-342900" eaLnBrk="1" hangingPunct="1"/>
                <a:r>
                  <a:rPr lang="en-US" sz="2000" dirty="0" smtClean="0"/>
                  <a:t>We have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−1≤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≤1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−1≤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≤1</m:t>
                        </m:r>
                      </m:e>
                    </m:func>
                  </m:oMath>
                </a14:m>
                <a:r>
                  <a:rPr lang="en-US" sz="2000" dirty="0" smtClean="0"/>
                  <a:t>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=2,3, 4…,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marL="342900" lvl="1" indent="-342900" eaLnBrk="1" hangingPunct="1"/>
                <a:r>
                  <a:rPr lang="en-US" sz="2000" dirty="0" smtClean="0"/>
                  <a:t>Hence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</m:func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</m:t>
                        </m:r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 </m:t>
                            </m:r>
                          </m:e>
                        </m:func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sz="2000" dirty="0" smtClean="0"/>
                  <a:t>.</a:t>
                </a:r>
              </a:p>
              <a:p>
                <a:pPr marL="342900" lvl="1" indent="-342900" eaLnBrk="1" hangingPunct="1"/>
                <a:r>
                  <a:rPr lang="fr-FR" sz="2000" dirty="0" smtClean="0"/>
                  <a:t>Since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→∞</m:t>
                        </m:r>
                      </m:lim>
                    </m:limLow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endParaRPr lang="fr-FR" sz="2000" b="0" dirty="0" smtClean="0"/>
              </a:p>
              <a:p>
                <a:pPr marL="342900" lvl="1" indent="-342900" eaLnBrk="1" hangingPunct="1"/>
                <a:r>
                  <a:rPr lang="en-US" sz="2000" dirty="0" smtClean="0"/>
                  <a:t>By sandwich theorem: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sz="20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fr-FR" sz="20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e>
                            </m:func>
                          </m:num>
                          <m:den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fr-FR" sz="20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fr-FR" sz="20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r>
                  <a:rPr lang="en-US" sz="2000" dirty="0" smtClean="0"/>
                  <a:t> converges and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func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func>
                          </m:den>
                        </m:f>
                        <m:r>
                          <a:rPr lang="fr-FR" sz="2000" b="0" i="1" smtClean="0">
                            <a:latin typeface="Cambria Math"/>
                          </a:rPr>
                          <m:t>=0.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b="-12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28251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sub>
                        </m:sSub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</a:t>
                </a:r>
                <a:r>
                  <a:rPr lang="en-US" sz="2000" dirty="0"/>
                  <a:t>the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is continuous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/>
                  <a:t>, then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𝐿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fr-FR" sz="2000" b="0" dirty="0" smtClean="0"/>
              </a:p>
              <a:p>
                <a:pPr marL="0" lvl="1" indent="0" eaLnBrk="1" hangingPunct="1">
                  <a:buNone/>
                </a:pPr>
                <a:endParaRPr lang="fr-FR" sz="2000" b="0" dirty="0" smtClean="0"/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/>
                  <a:t>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lvl="1" indent="-342900" eaLnBrk="1" hangingPunct="1"/>
                <a:r>
                  <a:rPr lang="en-US" sz="2000" dirty="0" smtClean="0"/>
                  <a:t>The sine function is continuous. Therefore, </a:t>
                </a:r>
              </a:p>
              <a:p>
                <a:pPr marL="342900" lvl="1" indent="-342900" eaLnBrk="1" hangingPunct="1"/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  <m:r>
                              <a:rPr lang="fr-FR" sz="2000" b="0" i="1" smtClean="0">
                                <a:latin typeface="Cambria Math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</m:t>
                            </m:r>
                            <m:r>
                              <a:rPr lang="fr-FR" sz="2000" b="0" i="0" smtClean="0"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fr-FR" sz="2000" b="0" i="0" smtClean="0">
                                            <a:latin typeface="Cambria Math"/>
                                          </a:rPr>
                                          <m:t>lim</m:t>
                                        </m:r>
                                      </m:e>
                                      <m:lim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→∞</m:t>
                                        </m:r>
                                      </m:lim>
                                    </m:limLow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den>
                                    </m:f>
                                  </m:e>
                                </m:func>
                              </m:e>
                            </m:d>
                            <m:r>
                              <a:rPr lang="fr-FR" sz="2000" b="0" i="1" smtClean="0">
                                <a:latin typeface="Cambria Math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𝜋</m:t>
                                    </m:r>
                                    <m:func>
                                      <m:func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funcPr>
                                      <m:fName>
                                        <m:limLow>
                                          <m:limLowPr>
                                            <m:ctrlP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</m:ctrlPr>
                                          </m:limLow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fr-FR" sz="2000" b="0" i="0" smtClean="0">
                                                <a:latin typeface="Cambria Math"/>
                                              </a:rPr>
                                              <m:t>lim</m:t>
                                            </m:r>
                                          </m:e>
                                          <m:lim>
                                            <m: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  <m:t>→∞</m:t>
                                            </m:r>
                                          </m:lim>
                                        </m:limLow>
                                      </m:fName>
                                      <m:e>
                                        <m:f>
                                          <m:fPr>
                                            <m:ctrlP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fr-FR" sz="2000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</m:den>
                                        </m:f>
                                      </m:e>
                                    </m:func>
                                  </m:e>
                                </m:d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sz="2000" b="0" i="0" smtClean="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sz="2000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sz="2000" b="0" i="1" smtClean="0">
                                            <a:latin typeface="Cambria Math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=0.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2000" dirty="0" smtClean="0"/>
              </a:p>
              <a:p>
                <a:pPr marL="342900" lvl="1" indent="-342900" eaLnBrk="1" hangingPunct="1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lvl="1" indent="-342900" eaLnBrk="1" hangingPunct="1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b="-28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046439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fr-FR" sz="2000" smtClean="0"/>
                  <a:t>A </a:t>
                </a:r>
                <a:r>
                  <a:rPr lang="fr-FR" sz="2000" dirty="0" err="1" smtClean="0"/>
                  <a:t>sequence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called</a:t>
                </a:r>
                <a:r>
                  <a:rPr lang="fr-FR" sz="2000" b="0" dirty="0" smtClean="0"/>
                  <a:t>: 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342900" lvl="1" indent="-342900" eaLnBrk="1" hangingPunct="1"/>
                <a:r>
                  <a:rPr lang="en-US" sz="2000" dirty="0" smtClean="0">
                    <a:solidFill>
                      <a:srgbClr val="A02075"/>
                    </a:solidFill>
                  </a:rPr>
                  <a:t>Increasing</a:t>
                </a:r>
                <a:r>
                  <a:rPr lang="en-US" sz="2000" dirty="0"/>
                  <a:t>,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≥1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dirty="0" smtClean="0"/>
                  <a:t>that </a:t>
                </a:r>
                <a:r>
                  <a:rPr lang="en-US" sz="2000" dirty="0"/>
                  <a:t>is,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</a:rPr>
                      <m:t> &lt; 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&lt; 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3</m:t>
                    </m:r>
                    <m:r>
                      <a:rPr lang="en-US" sz="2000" i="1" dirty="0">
                        <a:latin typeface="Cambria Math"/>
                      </a:rPr>
                      <m:t> &lt;</m:t>
                    </m:r>
                    <m:r>
                      <a:rPr lang="fr-FR" sz="2000" b="0" i="1" dirty="0" smtClean="0">
                        <a:latin typeface="Cambria Math"/>
                      </a:rPr>
                      <m:t>… 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endParaRPr lang="en-US" sz="2000" dirty="0" smtClean="0">
                  <a:cs typeface="Arial" charset="0"/>
                </a:endParaRPr>
              </a:p>
              <a:p>
                <a:pPr marL="342900" lvl="1" indent="-342900" eaLnBrk="1" hangingPunct="1"/>
                <a:endParaRPr lang="en-US" sz="2000" dirty="0" smtClean="0"/>
              </a:p>
              <a:p>
                <a:pPr marL="342900" lvl="1" indent="-342900" eaLnBrk="1" hangingPunct="1"/>
                <a:r>
                  <a:rPr lang="en-US" sz="2000" dirty="0" smtClean="0">
                    <a:solidFill>
                      <a:srgbClr val="A02075"/>
                    </a:solidFill>
                  </a:rPr>
                  <a:t>Decreasing</a:t>
                </a:r>
                <a:r>
                  <a:rPr lang="en-US" sz="2000" dirty="0"/>
                  <a:t>,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i="1" dirty="0">
                            <a:latin typeface="Cambria Math"/>
                          </a:rPr>
                          <m:t>𝑛</m:t>
                        </m:r>
                        <m:r>
                          <a:rPr lang="fr-FR" sz="2000" i="1" dirty="0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≥1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 marL="342900" lvl="1" indent="-342900" eaLnBrk="1" hangingPunct="1"/>
                <a:endParaRPr lang="en-US" sz="2000" dirty="0"/>
              </a:p>
              <a:p>
                <a:pPr marL="342900" lvl="1" indent="-342900" eaLnBrk="1" hangingPunct="1"/>
                <a:r>
                  <a:rPr lang="en-US" sz="2000" dirty="0" smtClean="0">
                    <a:solidFill>
                      <a:srgbClr val="A02075"/>
                    </a:solidFill>
                  </a:rPr>
                  <a:t>Monotonic</a:t>
                </a:r>
                <a:r>
                  <a:rPr lang="en-US" sz="2000" dirty="0"/>
                  <a:t>,</a:t>
                </a:r>
                <a:r>
                  <a:rPr lang="en-US" sz="2000" b="1" dirty="0"/>
                  <a:t/>
                </a:r>
                <a:r>
                  <a:rPr lang="en-US" sz="2000" dirty="0"/>
                  <a:t>if it is either increasing or </a:t>
                </a:r>
                <a:r>
                  <a:rPr lang="en-US" sz="2000" dirty="0" smtClean="0"/>
                  <a:t>decreasing.</a:t>
                </a: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en-US" sz="2000" dirty="0" smtClean="0"/>
                  <a:t>: </a:t>
                </a:r>
                <a:r>
                  <a:rPr lang="en-US" sz="2000" dirty="0"/>
                  <a:t>The </a:t>
                </a:r>
                <a:r>
                  <a:rPr lang="en-US" sz="2000" dirty="0" smtClean="0"/>
                  <a:t>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+5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 smtClean="0"/>
                  <a:t> is </a:t>
                </a:r>
                <a:r>
                  <a:rPr lang="en-US" sz="2000" dirty="0"/>
                  <a:t>decreasing </a:t>
                </a:r>
                <a:r>
                  <a:rPr lang="en-US" sz="2000" dirty="0" smtClean="0"/>
                  <a:t>since </a:t>
                </a:r>
              </a:p>
              <a:p>
                <a:pPr marL="0" indent="3175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+5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+1)+5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/>
                  <a:t>and so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 ≥1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b="-59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Monotone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91836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smtClean="0"/>
                  <a:t>Show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sequence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²+1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decreasing</a:t>
                </a:r>
                <a:r>
                  <a:rPr lang="fr-FR" sz="2000" b="0" dirty="0" smtClean="0"/>
                  <a:t>. </a:t>
                </a: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</a:t>
                </a:r>
                <a:r>
                  <a:rPr lang="en-US" sz="2000" dirty="0" smtClean="0"/>
                  <a:t>: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must show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 smtClean="0"/>
                  <a:t> i.e.  </a:t>
                </a:r>
              </a:p>
              <a:p>
                <a:pPr marL="0" indent="3175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²+1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+1)²+1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/>
                  <a:t>and so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 ≥1</m:t>
                    </m:r>
                  </m:oMath>
                </a14:m>
                <a:r>
                  <a:rPr lang="en-US" sz="2000" dirty="0" smtClean="0"/>
                  <a:t>. As</a:t>
                </a:r>
              </a:p>
              <a:p>
                <a:pPr marL="0" indent="3175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num>
                        <m:den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den>
                      </m:f>
                      <m:groupChr>
                        <m:groupChrPr>
                          <m:chr m:val="⇔"/>
                          <m:pos m:val="top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&lt;</m:t>
                      </m:r>
                      <m:r>
                        <a:rPr lang="fr-FR" sz="2000" b="0" i="1" smtClean="0">
                          <a:latin typeface="Cambria Math"/>
                        </a:rPr>
                        <m:t>𝑛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fr-FR" sz="2000" b="0" i="1" dirty="0" smtClean="0">
                  <a:latin typeface="Cambria Math"/>
                </a:endParaRPr>
              </a:p>
              <a:p>
                <a:pPr marL="0" indent="3175" eaLnBrk="1" hangingPunct="1">
                  <a:buFontTx/>
                  <a:buNone/>
                </a:pP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groupChr>
                      <m:groupChrPr>
                        <m:chr m:val="⇔"/>
                        <m:pos m:val="top"/>
                        <m:ctrlPr>
                          <a:rPr lang="fr-FR" sz="2000" i="1">
                            <a:latin typeface="Cambria Math"/>
                          </a:rPr>
                        </m:ctrlPr>
                      </m:groupChrPr>
                      <m:e/>
                    </m:groupCh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²+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+1&lt;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+2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+2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0" indent="3175" eaLnBrk="1" hangingPunct="1">
                  <a:buFontTx/>
                  <a:buNone/>
                </a:pPr>
                <a:r>
                  <a:rPr lang="fr-FR" sz="2000" dirty="0"/>
                  <a:t/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groupChr>
                      <m:groupChrPr>
                        <m:chr m:val="⇔"/>
                        <m:pos m:val="top"/>
                        <m:ctrlPr>
                          <a:rPr lang="fr-FR" sz="2000" i="1">
                            <a:latin typeface="Cambria Math"/>
                          </a:rPr>
                        </m:ctrlPr>
                      </m:groupChrPr>
                      <m:e/>
                    </m:groupChr>
                    <m:r>
                      <a:rPr lang="fr-FR" sz="2000" b="0" i="1" smtClean="0">
                        <a:latin typeface="Cambria Math"/>
                      </a:rPr>
                      <m:t>1&lt;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 smtClean="0"/>
                  <a:t>But this is true because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 smtClean="0"/>
                  <a:t>Therefore,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²+1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2000" dirty="0"/>
                  <a:t/>
                </a:r>
                <a:r>
                  <a:rPr lang="fr-FR" sz="2000" dirty="0" err="1"/>
                  <a:t>is</a:t>
                </a:r>
                <a:r>
                  <a:rPr lang="fr-FR" sz="2000" dirty="0"/>
                  <a:t/>
                </a:r>
                <a:r>
                  <a:rPr lang="fr-FR" sz="2000" dirty="0" err="1" smtClean="0"/>
                  <a:t>decreasing</a:t>
                </a:r>
                <a:r>
                  <a:rPr lang="fr-FR" sz="2000" dirty="0" smtClean="0"/>
                  <a:t>.</a:t>
                </a: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b="-57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Monotone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1109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smtClean="0"/>
                  <a:t>Show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sequence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²+1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decreasing</a:t>
                </a:r>
                <a:r>
                  <a:rPr lang="fr-FR" sz="2000" b="0" dirty="0" smtClean="0"/>
                  <a:t>. </a:t>
                </a: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Alternative solution</a:t>
                </a:r>
                <a:r>
                  <a:rPr lang="en-US" sz="2000" dirty="0" smtClean="0"/>
                  <a:t>: 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smtClean="0">
                            <a:latin typeface="Cambria Math"/>
                          </a:rPr>
                          <m:t>+1</m:t>
                        </m:r>
                      </m:den>
                    </m:f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2000" b="0" dirty="0" smtClean="0"/>
                  <a:t> Then </a:t>
                </a:r>
              </a:p>
              <a:p>
                <a:pPr marL="0" indent="3175" eaLnBrk="1" hangingPunct="1">
                  <a:buFontTx/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r>
                  <a:rPr lang="en-US" sz="2000" dirty="0" smtClean="0"/>
                  <a:t/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3175" eaLnBrk="1" hangingPunct="1">
                  <a:buFontTx/>
                  <a:buNone/>
                </a:pPr>
                <a:endParaRPr lang="en-US" sz="2000" dirty="0" smtClean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 smtClean="0"/>
                  <a:t>Thus</a:t>
                </a:r>
                <a:r>
                  <a:rPr lang="en-US" sz="2000" dirty="0"/>
                  <a:t>, </a:t>
                </a:r>
                <a:r>
                  <a:rPr lang="en-US" sz="2000" i="1" dirty="0"/>
                  <a:t>f</a:t>
                </a:r>
                <a:r>
                  <a:rPr lang="en-US" sz="2000" dirty="0"/>
                  <a:t> is decreasing on (1, </a:t>
                </a:r>
                <a:r>
                  <a:rPr lang="en-US" sz="2000" i="1" dirty="0">
                    <a:cs typeface="Arial" charset="0"/>
                  </a:rPr>
                  <a:t>∞</a:t>
                </a:r>
                <a:r>
                  <a:rPr lang="en-US" sz="2000" dirty="0" smtClean="0">
                    <a:cs typeface="Arial" charset="0"/>
                  </a:rPr>
                  <a:t>). Hence</a:t>
                </a:r>
                <a:r>
                  <a:rPr lang="en-US" sz="2000" dirty="0">
                    <a:cs typeface="Arial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sz="2000" i="1" dirty="0" smtClean="0">
                        <a:latin typeface="Cambria Math"/>
                      </a:rPr>
                      <m:t>&gt;</m:t>
                    </m:r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  <m:r>
                          <a:rPr lang="en-US" sz="2000" i="1" dirty="0" smtClean="0"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en-US" sz="2000" i="1" dirty="0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/>
              </a:p>
              <a:p>
                <a:pPr marL="0" indent="3175" eaLnBrk="1" hangingPunct="1">
                  <a:buFontTx/>
                  <a:buNone/>
                </a:pPr>
                <a:r>
                  <a:rPr lang="en-US" sz="2000" dirty="0"/>
                  <a:t>Therefore,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r>
                      <a:rPr lang="en-US" sz="2000" i="1" dirty="0" smtClean="0">
                        <a:latin typeface="Cambria Math"/>
                      </a:rPr>
                      <m:t>𝑎𝑛</m:t>
                    </m:r>
                    <m:r>
                      <a:rPr lang="en-US" sz="2000" i="1" dirty="0">
                        <a:latin typeface="Cambria Math"/>
                      </a:rPr>
                      <m:t>} </m:t>
                    </m:r>
                  </m:oMath>
                </a14:m>
                <a:r>
                  <a:rPr lang="en-US" sz="2000" dirty="0"/>
                  <a:t>is decreasing.</a:t>
                </a:r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56" b="-4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Monotone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7184904"/>
              </p:ext>
            </p:extLst>
          </p:nvPr>
        </p:nvGraphicFramePr>
        <p:xfrm>
          <a:off x="3347864" y="2924944"/>
          <a:ext cx="3888432" cy="1440340"/>
        </p:xfrm>
        <a:graphic>
          <a:graphicData uri="http://schemas.openxmlformats.org/presentationml/2006/ole">
            <p:oleObj spid="_x0000_s49243" name="Equation" r:id="rId5" imgW="2463800" imgH="914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141631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Remark: </a:t>
                </a:r>
                <a:r>
                  <a:rPr lang="en-US" sz="2000" dirty="0" smtClean="0"/>
                  <a:t>Every monotonic </a:t>
                </a:r>
                <a:r>
                  <a:rPr lang="en-US" sz="2000" dirty="0"/>
                  <a:t>sequence is </a:t>
                </a:r>
                <a:r>
                  <a:rPr lang="en-US" sz="2000" dirty="0" smtClean="0"/>
                  <a:t>not convergent 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=</m:t>
                    </m:r>
                    <m:r>
                      <a:rPr lang="en-US" sz="2000" i="1" dirty="0">
                        <a:latin typeface="Cambria Math"/>
                      </a:rPr>
                      <m:t>𝑛</m:t>
                    </m:r>
                    <m:r>
                      <a:rPr lang="fr-FR" sz="20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then it is a monotone increasing sequence. However,  we can see clearly that it is not convergent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→</m:t>
                    </m:r>
                    <m:r>
                      <a:rPr lang="en-US" sz="2000" i="1" dirty="0" smtClean="0">
                        <a:latin typeface="Cambria Math"/>
                      </a:rPr>
                      <m:t>∞</m:t>
                    </m:r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→∞.</m:t>
                    </m:r>
                  </m:oMath>
                </a14:m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345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r="-1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Monotone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167679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is</a:t>
                </a:r>
                <a:endParaRPr lang="en-US" sz="2000" dirty="0"/>
              </a:p>
              <a:p>
                <a:pPr marL="342900" lvl="1" indent="-342900" eaLnBrk="1" hangingPunct="1"/>
                <a:r>
                  <a:rPr lang="en-US" sz="2000" dirty="0" smtClean="0">
                    <a:solidFill>
                      <a:srgbClr val="C00000"/>
                    </a:solidFill>
                  </a:rPr>
                  <a:t>Bounded above</a:t>
                </a:r>
                <a:r>
                  <a:rPr lang="en-US" sz="2000" dirty="0" smtClean="0"/>
                  <a:t>, if there is a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𝑀</m:t>
                    </m:r>
                  </m:oMath>
                </a14:m>
                <a:r>
                  <a:rPr lang="en-US" sz="2000" dirty="0" smtClean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dirty="0" smtClean="0">
                        <a:latin typeface="Cambria Math"/>
                      </a:rPr>
                      <m:t>≤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𝑀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marL="342900" lvl="1" indent="-342900" eaLnBrk="1" hangingPunct="1"/>
                <a:r>
                  <a:rPr lang="en-US" sz="2000" dirty="0" smtClean="0">
                    <a:solidFill>
                      <a:srgbClr val="C00000"/>
                    </a:solidFill>
                  </a:rPr>
                  <a:t>Bounded below</a:t>
                </a:r>
                <a:r>
                  <a:rPr lang="en-US" sz="2000" dirty="0" smtClean="0"/>
                  <a:t>, if there is a number m such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𝑚</m:t>
                    </m:r>
                    <m:r>
                      <a:rPr lang="en-US" sz="2000" i="1" dirty="0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sz="2000" i="1" dirty="0" err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err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err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sz="2000" dirty="0" smtClean="0"/>
                  <a:t>. </a:t>
                </a:r>
                <a:endParaRPr lang="en-US" sz="2000" dirty="0"/>
              </a:p>
              <a:p>
                <a:pPr marL="342900" lvl="1" indent="-342900" eaLnBrk="1" hangingPunct="1"/>
                <a:r>
                  <a:rPr lang="en-US" sz="2000" dirty="0" smtClean="0">
                    <a:solidFill>
                      <a:srgbClr val="C00000"/>
                    </a:solidFill>
                  </a:rPr>
                  <a:t>Bounded,</a:t>
                </a:r>
                <a:r>
                  <a:rPr lang="en-US" sz="2000" dirty="0" smtClean="0"/>
                  <a:t> if it is bounded above and below.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Examples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342900" lvl="1" indent="-342900" eaLnBrk="1" hangingPunct="1"/>
                <a:r>
                  <a:rPr lang="en-US" sz="2000" dirty="0" smtClean="0"/>
                  <a:t>The </a:t>
                </a:r>
                <a:r>
                  <a:rPr lang="en-US" sz="2000" dirty="0"/>
                  <a:t>sequence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=</m:t>
                    </m:r>
                    <m:r>
                      <a:rPr lang="en-US" sz="2000" i="1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is bounded below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2000" i="1" baseline="-25000" dirty="0">
                            <a:latin typeface="Cambria Math"/>
                          </a:rPr>
                          <m:t>𝑛</m:t>
                        </m:r>
                        <m:r>
                          <a:rPr lang="en-US" sz="2000" i="1" dirty="0">
                            <a:latin typeface="Cambria Math"/>
                          </a:rPr>
                          <m:t>&gt;0</m:t>
                        </m:r>
                      </m:e>
                    </m:d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but </a:t>
                </a:r>
                <a:r>
                  <a:rPr lang="en-US" sz="2000" dirty="0"/>
                  <a:t>not </a:t>
                </a:r>
                <a:r>
                  <a:rPr lang="en-US" sz="2000" dirty="0" smtClean="0"/>
                  <a:t>above. </a:t>
                </a:r>
              </a:p>
              <a:p>
                <a:pPr marL="342900" lvl="1" indent="-342900" eaLnBrk="1" hangingPunct="1"/>
                <a:r>
                  <a:rPr lang="en-US" sz="2000" dirty="0" smtClean="0"/>
                  <a:t>The </a:t>
                </a:r>
                <a:r>
                  <a:rPr lang="en-US" sz="2000" dirty="0"/>
                  <a:t>sequence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en-US" sz="2000" i="1" dirty="0">
                            <a:latin typeface="Cambria Math"/>
                          </a:rPr>
                          <m:t>𝑛</m:t>
                        </m:r>
                        <m:r>
                          <a:rPr lang="en-US" sz="2000" i="1" dirty="0">
                            <a:latin typeface="Cambria Math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sz="2000" dirty="0"/>
                  <a:t> is bounded </a:t>
                </a:r>
                <a:r>
                  <a:rPr lang="en-US" sz="2000" dirty="0" smtClean="0"/>
                  <a:t>because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0&lt;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&lt;1 </m:t>
                    </m:r>
                  </m:oMath>
                </a14:m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342900" lvl="1" indent="-342900" eaLnBrk="1" hangingPunct="1"/>
                <a:r>
                  <a:rPr lang="en-US" sz="2000" dirty="0" smtClean="0"/>
                  <a:t>The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000" dirty="0" smtClean="0"/>
                  <a:t> is unbounded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sz="2000" dirty="0" smtClean="0"/>
                  <a:t> and there is no real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𝑀</m:t>
                    </m:r>
                  </m:oMath>
                </a14:m>
                <a:r>
                  <a:rPr lang="en-US" sz="2000" dirty="0" smtClean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endParaRPr lang="en-US" b="1" dirty="0" smtClean="0">
                  <a:solidFill>
                    <a:srgbClr val="000066"/>
                  </a:solidFill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24" t="-491" r="-1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39402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Every convergent sequence </a:t>
                </a:r>
                <a:r>
                  <a:rPr lang="en-US" sz="2000" dirty="0" smtClean="0"/>
                  <a:t>is bounded</a:t>
                </a: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be a sequence convergent to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=1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there exists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𝐿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&lt;1,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−1&lt;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+1.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Choose M and m to be the largest and the smallest among </a:t>
                </a: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1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2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3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, …,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𝑁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, 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𝐿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−1, 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𝐿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+1. </m:t>
                      </m:r>
                    </m:oMath>
                  </m:oMathPara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we have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𝑁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we have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cs typeface="Arial" charset="0"/>
                      </a:rPr>
                      <m:t>m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−1&lt;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𝐿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+1≤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Thus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we have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𝑚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So,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is bounded.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Corollary: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If a sequence is unbounded, it diverges.</a:t>
                </a: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24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3578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56419" y="1412776"/>
                <a:ext cx="7844644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Remark: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Every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bounded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sequence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not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onvergent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. </a:t>
                </a:r>
                <a:endParaRPr lang="en-US" sz="2000" dirty="0"/>
              </a:p>
              <a:p>
                <a:pPr marL="0" lvl="1" indent="0" algn="just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Examples: </a:t>
                </a:r>
                <a:r>
                  <a:rPr lang="en-US" sz="2000" dirty="0"/>
                  <a:t>For instance, the sequence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 = (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–</m:t>
                    </m:r>
                    <m:r>
                      <a:rPr lang="en-US" sz="2000" i="1" dirty="0">
                        <a:latin typeface="Cambria Math"/>
                      </a:rPr>
                      <m:t>1)</m:t>
                    </m:r>
                    <m:r>
                      <a:rPr lang="en-US" sz="2000" i="1" baseline="30000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satisfies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–</m:t>
                    </m:r>
                    <m:r>
                      <a:rPr lang="en-US" sz="2000" i="1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≤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/>
                        <a:cs typeface="Arial" charset="0"/>
                      </a:rPr>
                      <m:t>≤1 </m:t>
                    </m:r>
                  </m:oMath>
                </a14:m>
                <a:r>
                  <a:rPr lang="en-US" sz="2000" dirty="0"/>
                  <a:t>but is </a:t>
                </a:r>
                <a:r>
                  <a:rPr lang="en-US" sz="2000" dirty="0" smtClean="0"/>
                  <a:t>divergent.</a:t>
                </a:r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r>
                  <a:rPr lang="en-US" sz="2000" dirty="0"/>
                  <a:t>However, if a sequence is both bounded and monotonic, then it must be convergent</a:t>
                </a:r>
                <a:r>
                  <a:rPr lang="en-US" sz="2000" dirty="0" smtClean="0"/>
                  <a:t>. </a:t>
                </a:r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lvl="1" indent="0" algn="just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en-US" sz="2000" dirty="0"/>
                  <a:t>Every bounded, monotonic sequence is convergent.</a:t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eaLnBrk="1" hangingPunct="1">
                  <a:buNone/>
                </a:pPr>
                <a:endParaRPr lang="en-US" sz="2000" dirty="0" smtClean="0"/>
              </a:p>
              <a:p>
                <a:pPr marL="0" lvl="1" indent="0" algn="just" eaLnBrk="1" hangingPunct="1">
                  <a:buNone/>
                </a:pPr>
                <a:endParaRPr lang="en-US" sz="2000" dirty="0"/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19" y="1412776"/>
                <a:ext cx="7844644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855" t="-491" r="-1632" b="-5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41990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56418" y="1412776"/>
                <a:ext cx="8019269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algn="just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  <a:r>
                  <a:rPr lang="en-US" sz="2000" dirty="0" smtClean="0">
                    <a:latin typeface="+mj-lt"/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dirty="0" smtClean="0">
                        <a:latin typeface="Cambria Math"/>
                      </a:rPr>
                      <m:t>}</m:t>
                    </m:r>
                    <m:r>
                      <a:rPr lang="en-US" sz="2000" i="1" dirty="0">
                        <a:latin typeface="Cambria Math"/>
                      </a:rPr>
                      <m:t>  </m:t>
                    </m:r>
                  </m:oMath>
                </a14:m>
                <a:r>
                  <a:rPr lang="en-US" sz="2000" dirty="0">
                    <a:latin typeface="+mj-lt"/>
                  </a:rPr>
                  <a:t>be an increasing bounded sequence. </a:t>
                </a:r>
                <a:endParaRPr lang="en-US" sz="2000" dirty="0" smtClean="0">
                  <a:latin typeface="+mj-lt"/>
                </a:endParaRPr>
              </a:p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latin typeface="Verdana" pitchFamily="34" charset="0"/>
                  </a:rPr>
                  <a:t>Then </a:t>
                </a:r>
                <a:r>
                  <a:rPr lang="en-US" sz="2000" dirty="0">
                    <a:latin typeface="Verdana" pitchFamily="34" charset="0"/>
                  </a:rPr>
                  <a:t>the set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{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</a:rPr>
                      <m:t>,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,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3</m:t>
                    </m:r>
                    <m:r>
                      <a:rPr lang="en-US" sz="2000" i="1" dirty="0">
                        <a:latin typeface="Cambria Math"/>
                      </a:rPr>
                      <m:t>,…}  </m:t>
                    </m:r>
                  </m:oMath>
                </a14:m>
                <a:r>
                  <a:rPr lang="en-US" sz="2000" dirty="0">
                    <a:latin typeface="Verdana" pitchFamily="34" charset="0"/>
                  </a:rPr>
                  <a:t>is bounded from the above. </a:t>
                </a:r>
                <a:endParaRPr lang="en-US" sz="2000" dirty="0" smtClean="0">
                  <a:latin typeface="Verdana" pitchFamily="34" charset="0"/>
                </a:endParaRPr>
              </a:p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latin typeface="Verdana" pitchFamily="34" charset="0"/>
                  </a:rPr>
                  <a:t>By </a:t>
                </a:r>
                <a:r>
                  <a:rPr lang="en-US" sz="2000" dirty="0">
                    <a:latin typeface="Verdana" pitchFamily="34" charset="0"/>
                  </a:rPr>
                  <a:t>the fact that the set of real numbers </a:t>
                </a:r>
                <a:r>
                  <a:rPr lang="en-US" sz="2000" dirty="0" smtClean="0">
                    <a:latin typeface="Verdana" pitchFamily="34" charset="0"/>
                  </a:rPr>
                  <a:t>is complete </a:t>
                </a:r>
              </a:p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latin typeface="Verdana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𝑠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sup</m:t>
                    </m:r>
                    <m:r>
                      <a:rPr lang="en-US" sz="2000" i="1" dirty="0" smtClean="0">
                        <a:latin typeface="Cambria Math"/>
                      </a:rPr>
                      <m:t>⁡ {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</a:rPr>
                      <m:t>,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,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-25000" dirty="0">
                        <a:latin typeface="Cambria Math"/>
                      </a:rPr>
                      <m:t>3</m:t>
                    </m:r>
                    <m:r>
                      <a:rPr lang="en-US" sz="2000" i="1" dirty="0">
                        <a:latin typeface="Cambria Math"/>
                      </a:rPr>
                      <m:t>,…}  </m:t>
                    </m:r>
                  </m:oMath>
                </a14:m>
                <a:r>
                  <a:rPr lang="en-US" sz="2000" dirty="0">
                    <a:latin typeface="Verdana" pitchFamily="34" charset="0"/>
                  </a:rPr>
                  <a:t/>
                </a:r>
                <a:br>
                  <a:rPr lang="en-US" sz="2000" dirty="0">
                    <a:latin typeface="Verdana" pitchFamily="34" charset="0"/>
                  </a:rPr>
                </a:br>
                <a:r>
                  <a:rPr lang="en-US" sz="2000" dirty="0">
                    <a:latin typeface="Verdana" pitchFamily="34" charset="0"/>
                  </a:rPr>
                  <a:t>is finite. </a:t>
                </a:r>
              </a:p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latin typeface="Verdana" pitchFamily="34" charset="0"/>
                  </a:rPr>
                  <a:t>We claim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𝑠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>
                  <a:latin typeface="Verdana" pitchFamily="34" charset="0"/>
                </a:endParaRPr>
              </a:p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latin typeface="Verdana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&gt;0</m:t>
                    </m:r>
                    <m:r>
                      <a:rPr lang="fr-FR" sz="2000" b="0" i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We have to find a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𝜖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with the property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𝜖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latin typeface="+mj-lt"/>
                  </a:rPr>
                  <a:t>Since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sup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there is an element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000" dirty="0" smtClean="0">
                    <a:latin typeface="+mj-lt"/>
                  </a:rPr>
                  <a:t> such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𝑠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𝜖</m:t>
                            </m:r>
                          </m:sub>
                        </m:sSub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𝑠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+mj-lt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+mj-lt"/>
                  </a:rPr>
                  <a:t> is increasing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𝜖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⇒</m:t>
                    </m:r>
                    <m:r>
                      <a:rPr lang="fr-FR" sz="2000" b="0" i="1" smtClean="0">
                        <a:latin typeface="Cambria Math"/>
                      </a:rPr>
                      <m:t>𝑠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𝜖</m:t>
                            </m:r>
                          </m:sub>
                        </m:sSub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𝑠</m:t>
                    </m:r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latin typeface="+mj-lt"/>
                  </a:rPr>
                  <a:t>Hence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𝜖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This means that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=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  <m:r>
                          <a:rPr lang="fr-FR" sz="2000" b="0" i="1" smtClean="0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en-US" sz="2000" dirty="0" smtClean="0">
                  <a:latin typeface="+mj-lt"/>
                </a:endParaRPr>
              </a:p>
              <a:p>
                <a:pPr marL="0" lvl="1" indent="0" algn="just" eaLnBrk="1" hangingPunct="1">
                  <a:buNone/>
                </a:pPr>
                <a:endParaRPr lang="en-US" sz="2000" dirty="0">
                  <a:latin typeface="+mj-lt"/>
                </a:endParaRPr>
              </a:p>
              <a:p>
                <a:pPr marL="0" indent="0" algn="just" eaLnBrk="1" hangingPunct="1">
                  <a:buNone/>
                </a:pPr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18" y="1412776"/>
                <a:ext cx="8019269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837" t="-491" r="-1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sequences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56024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340768"/>
                <a:ext cx="8019269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 eaLnBrk="1" hangingPunct="1"/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→∞</m:t>
                        </m:r>
                      </m:lim>
                    </m:limLow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=0;       </m:t>
                    </m:r>
                    <m:r>
                      <a:rPr lang="fr-FR" sz="2000" b="0" i="1" smtClean="0">
                        <a:latin typeface="Cambria Math"/>
                      </a:rPr>
                      <m:t>𝑝</m:t>
                    </m:r>
                    <m:r>
                      <a:rPr lang="fr-FR" sz="20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fr-FR" sz="2000" b="0" dirty="0" smtClean="0">
                    <a:latin typeface="+mj-lt"/>
                  </a:rPr>
                  <a:t>.</a:t>
                </a:r>
              </a:p>
              <a:p>
                <a:pPr algn="just" eaLnBrk="1" hangingPunct="1"/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</a:rPr>
                          <m:t>→∞</m:t>
                        </m:r>
                      </m:lim>
                    </m:limLow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for any fixed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where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&lt;1.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algn="just" eaLnBrk="1" hangingPunct="1"/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</a:rPr>
                          <m:t>→∞</m:t>
                        </m:r>
                      </m:lim>
                    </m:limLow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p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for any fixed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</m:t>
                    </m:r>
                    <m:r>
                      <a:rPr lang="fr-FR" sz="2000" b="0" i="1" smtClean="0">
                        <a:latin typeface="Cambria Math"/>
                      </a:rPr>
                      <m:t>&gt;0.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pPr algn="just" eaLnBrk="1" hangingPunct="1"/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</a:rPr>
                          <m:t>→∞</m:t>
                        </m:r>
                      </m:lim>
                    </m:limLow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n</m:t>
                        </m:r>
                      </m:e>
                      <m:sup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n</m:t>
                            </m:r>
                          </m:den>
                        </m:f>
                      </m:sup>
                    </m:sSup>
                    <m:r>
                      <a:rPr lang="fr-FR" sz="2000" b="0" i="0" smtClean="0">
                        <a:latin typeface="Cambria Math"/>
                      </a:rPr>
                      <m:t>=1.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algn="just" eaLnBrk="1" hangingPunct="1"/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</a:rPr>
                          <m:t>→∞</m:t>
                        </m:r>
                      </m:lim>
                    </m:limLow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for any fixed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</m:t>
                    </m:r>
                    <m:r>
                      <a:rPr lang="fr-FR" sz="2000" b="0" i="1" smtClean="0">
                        <a:latin typeface="Cambria Math"/>
                      </a:rPr>
                      <m:t>&gt;1.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algn="just" eaLnBrk="1" hangingPunct="1"/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</a:rPr>
                          <m:t>→∞</m:t>
                        </m:r>
                      </m:lim>
                    </m:limLow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!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=0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for any fixed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algn="just" eaLnBrk="1" hangingPunct="1"/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</a:rPr>
                          <m:t>→∞</m:t>
                        </m:r>
                      </m:lim>
                    </m:limLow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+mj-lt"/>
                  </a:rPr>
                  <a:t> for any fixed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pPr algn="just" eaLnBrk="1" hangingPunct="1"/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</a:rPr>
                          <m:t>→∞</m:t>
                        </m:r>
                      </m:lim>
                    </m:limLow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sz="2000" b="0" i="0" smtClean="0">
                                        <a:latin typeface="Cambria Math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func>
                              </m:e>
                            </m:d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for any fixed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𝑘</m:t>
                    </m:r>
                    <m:r>
                      <a:rPr lang="fr-FR" sz="2000" b="0" i="1" smtClean="0">
                        <a:latin typeface="Cambria Math"/>
                      </a:rPr>
                      <m:t>&gt;0.</m:t>
                    </m:r>
                  </m:oMath>
                </a14:m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8019269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Some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standard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0704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7584" y="1412776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Introduction to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>
                <a:solidFill>
                  <a:srgbClr val="3333FF"/>
                </a:solidFill>
              </a:rPr>
              <a:t>Limits</a:t>
            </a:r>
            <a:r>
              <a:rPr lang="fr-FR" sz="2400" dirty="0">
                <a:solidFill>
                  <a:srgbClr val="3333FF"/>
                </a:solidFill>
              </a:rPr>
              <a:t> </a:t>
            </a:r>
            <a:r>
              <a:rPr lang="fr-FR" sz="2400" dirty="0" err="1">
                <a:solidFill>
                  <a:srgbClr val="3333FF"/>
                </a:solidFill>
              </a:rPr>
              <a:t>laws</a:t>
            </a:r>
            <a:r>
              <a:rPr lang="fr-FR" sz="2400" dirty="0">
                <a:solidFill>
                  <a:srgbClr val="3333FF"/>
                </a:solidFill>
              </a:rPr>
              <a:t> for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Monotone sequences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Bounded sequences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Some standard limits</a:t>
            </a:r>
            <a:endParaRPr lang="en-CA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9684</TotalTime>
  <Words>215</Words>
  <Application>Microsoft Office PowerPoint</Application>
  <PresentationFormat>On-screen Show (4:3)</PresentationFormat>
  <Paragraphs>156</Paragraphs>
  <Slides>38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1395</cp:revision>
  <dcterms:created xsi:type="dcterms:W3CDTF">2012-05-05T21:34:59Z</dcterms:created>
  <dcterms:modified xsi:type="dcterms:W3CDTF">2012-12-20T09:52:00Z</dcterms:modified>
</cp:coreProperties>
</file>