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66" r:id="rId3"/>
    <p:sldId id="267" r:id="rId4"/>
    <p:sldId id="423" r:id="rId5"/>
    <p:sldId id="450" r:id="rId6"/>
    <p:sldId id="449" r:id="rId7"/>
    <p:sldId id="424" r:id="rId8"/>
    <p:sldId id="425" r:id="rId9"/>
    <p:sldId id="426" r:id="rId10"/>
    <p:sldId id="427" r:id="rId11"/>
    <p:sldId id="429" r:id="rId12"/>
    <p:sldId id="430" r:id="rId13"/>
    <p:sldId id="431" r:id="rId14"/>
    <p:sldId id="433" r:id="rId15"/>
    <p:sldId id="432" r:id="rId16"/>
    <p:sldId id="434" r:id="rId17"/>
    <p:sldId id="448" r:id="rId18"/>
    <p:sldId id="452" r:id="rId19"/>
    <p:sldId id="453" r:id="rId20"/>
    <p:sldId id="435" r:id="rId21"/>
    <p:sldId id="446" r:id="rId22"/>
    <p:sldId id="447" r:id="rId23"/>
    <p:sldId id="451" r:id="rId24"/>
    <p:sldId id="436" r:id="rId25"/>
    <p:sldId id="444" r:id="rId26"/>
    <p:sldId id="443" r:id="rId27"/>
    <p:sldId id="438" r:id="rId28"/>
    <p:sldId id="437" r:id="rId29"/>
    <p:sldId id="442" r:id="rId30"/>
    <p:sldId id="445" r:id="rId31"/>
    <p:sldId id="439" r:id="rId32"/>
    <p:sldId id="440" r:id="rId33"/>
    <p:sldId id="441" r:id="rId34"/>
    <p:sldId id="265" r:id="rId35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265" autoAdjust="0"/>
    <p:restoredTop sz="93250" autoAdjust="0"/>
  </p:normalViewPr>
  <p:slideViewPr>
    <p:cSldViewPr>
      <p:cViewPr>
        <p:scale>
          <a:sx n="73" d="100"/>
          <a:sy n="73" d="100"/>
        </p:scale>
        <p:origin x="-114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34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13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28178" y="1953414"/>
            <a:ext cx="784751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Critical points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Increasing &amp; decreasing Functions</a:t>
            </a:r>
            <a:endParaRPr lang="en-US" sz="2400" dirty="0">
              <a:solidFill>
                <a:srgbClr val="3333FF"/>
              </a:solidFill>
            </a:endParaRP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Concavity &amp; inflection points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Strategy of Graphing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79475" y="1484312"/>
            <a:ext cx="7724973" cy="4608983"/>
          </a:xfrm>
          <a:prstGeom prst="rect">
            <a:avLst/>
          </a:prstGeom>
        </p:spPr>
        <p:txBody>
          <a:bodyPr/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endParaRPr lang="en-US" sz="2400" dirty="0" smtClean="0">
              <a:solidFill>
                <a:srgbClr val="3333FF"/>
              </a:solidFill>
            </a:endParaRP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Recalls: 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Relative </a:t>
            </a:r>
            <a:r>
              <a:rPr lang="en-US" sz="2400" dirty="0" err="1" smtClean="0">
                <a:solidFill>
                  <a:srgbClr val="3333FF"/>
                </a:solidFill>
              </a:rPr>
              <a:t>Extrema</a:t>
            </a:r>
            <a:endParaRPr lang="en-US" sz="2400" dirty="0" smtClean="0">
              <a:solidFill>
                <a:srgbClr val="3333FF"/>
              </a:solidFill>
            </a:endParaRP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Extreme Value Theorem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First Derivative Test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Second Derivative test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err="1" smtClean="0">
                <a:solidFill>
                  <a:srgbClr val="3333FF"/>
                </a:solidFill>
              </a:rPr>
              <a:t>Rolle’s</a:t>
            </a:r>
            <a:r>
              <a:rPr lang="en-US" sz="2400" dirty="0" smtClean="0">
                <a:solidFill>
                  <a:srgbClr val="3333FF"/>
                </a:solidFill>
              </a:rPr>
              <a:t> Theorem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Mean Value Theorem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Content Placeholder 2"/>
              <p:cNvSpPr txBox="1">
                <a:spLocks/>
              </p:cNvSpPr>
              <p:nvPr/>
            </p:nvSpPr>
            <p:spPr>
              <a:xfrm>
                <a:off x="611560" y="1340768"/>
                <a:ext cx="7848228" cy="511256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lnSpc>
                    <a:spcPct val="150000"/>
                  </a:lnSpc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be a function that is continuous on a closed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b="1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 </m:t>
                    </m:r>
                  </m:oMath>
                </a14:m>
                <a:r>
                  <a:rPr lang="en-US" sz="2000" dirty="0" smtClean="0"/>
                  <a:t>and differentiable on the open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).</m:t>
                    </m:r>
                  </m:oMath>
                </a14:m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′(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 &gt; 0 </m:t>
                    </m:r>
                  </m:oMath>
                </a14:m>
                <a:r>
                  <a:rPr lang="en-US" sz="2000" dirty="0" smtClean="0"/>
                  <a:t>for every value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), </m:t>
                    </m:r>
                  </m:oMath>
                </a14:m>
                <a:r>
                  <a:rPr lang="en-US" sz="2000" dirty="0" smtClean="0"/>
                  <a:t>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 is increasing </a:t>
                </a:r>
                <a:r>
                  <a:rPr lang="en-US" sz="2000" dirty="0" smtClean="0"/>
                  <a:t>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].</m:t>
                    </m:r>
                  </m:oMath>
                </a14:m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′(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 &lt; 0 </m:t>
                    </m:r>
                  </m:oMath>
                </a14:m>
                <a:r>
                  <a:rPr lang="en-US" sz="2000" dirty="0" smtClean="0"/>
                  <a:t>for every value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, 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 is decreasing </a:t>
                </a:r>
                <a:r>
                  <a:rPr lang="en-US" sz="2000" dirty="0" smtClean="0"/>
                  <a:t>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′(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 = 0 </m:t>
                    </m:r>
                  </m:oMath>
                </a14:m>
                <a:r>
                  <a:rPr lang="en-US" sz="2000" dirty="0" smtClean="0"/>
                  <a:t>for every value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, then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is constant </a:t>
                </a:r>
                <a:r>
                  <a:rPr lang="en-US" sz="2000" dirty="0" smtClean="0"/>
                  <a:t>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The points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=0 </m:t>
                    </m:r>
                  </m:oMath>
                </a14:m>
                <a:r>
                  <a:rPr lang="en-US" sz="2000" dirty="0" smtClean="0"/>
                  <a:t>are called critical points.</a:t>
                </a:r>
                <a:endParaRPr lang="en-US" sz="2000" dirty="0" smtClean="0"/>
              </a:p>
              <a:p>
                <a:pPr marL="0" indent="0" algn="just">
                  <a:buFontTx/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1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0768"/>
                <a:ext cx="7848228" cy="5112568"/>
              </a:xfrm>
              <a:prstGeom prst="rect">
                <a:avLst/>
              </a:prstGeom>
              <a:blipFill rotWithShape="1">
                <a:blip r:embed="rId3"/>
                <a:stretch>
                  <a:fillRect l="-776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6188631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615950" y="1483037"/>
                <a:ext cx="7704856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>Theorem: (Test for </a:t>
                </a:r>
                <a:r>
                  <a:rPr lang="en-US" sz="2000" dirty="0" err="1" smtClean="0">
                    <a:solidFill>
                      <a:srgbClr val="3333FF"/>
                    </a:solidFill>
                    <a:latin typeface="+mj-lt"/>
                  </a:rPr>
                  <a:t>convavity</a:t>
                </a:r>
                <a:r>
                  <a:rPr lang="en-US" sz="2000" dirty="0">
                    <a:solidFill>
                      <a:srgbClr val="3333FF"/>
                    </a:solidFill>
                    <a:latin typeface="+mj-lt"/>
                  </a:rPr>
                  <a:t>)</a:t>
                </a:r>
                <a:r>
                  <a:rPr lang="en-US" sz="2000" dirty="0" smtClean="0">
                    <a:latin typeface="+mj-lt"/>
                  </a:rPr>
                  <a:t> 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be a function whose second derivative exists on an open interval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latin typeface="+mj-lt"/>
                </a:endParaRPr>
              </a:p>
              <a:p>
                <a:pPr algn="just"/>
                <a:endParaRPr lang="en-US" sz="2000" dirty="0" smtClean="0">
                  <a:latin typeface="+mj-lt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for all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000" dirty="0" smtClean="0">
                    <a:latin typeface="+mj-lt"/>
                  </a:rPr>
                  <a:t>, then the graph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is concave up 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latin typeface="+mj-lt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>
                  <a:latin typeface="+mj-lt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i="1">
                            <a:latin typeface="Cambria Math"/>
                          </a:rPr>
                          <m:t>′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r>
                      <a:rPr lang="fr-FR" sz="2000" i="1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/>
                  <a:t> for all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 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r>
                          <a:rPr lang="fr-FR" sz="20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000" dirty="0"/>
                  <a:t>, then the graph of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is concave </a:t>
                </a:r>
                <a:r>
                  <a:rPr lang="en-US" sz="2000" dirty="0" smtClean="0"/>
                  <a:t>down </a:t>
                </a:r>
                <a:r>
                  <a:rPr lang="en-US" sz="2000" dirty="0"/>
                  <a:t>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r>
                          <a:rPr lang="fr-FR" sz="20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The points where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 smtClean="0"/>
                  <a:t> changes its sign are called inflection points. The points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 or undefined are possible candidate for inflection points.</a:t>
                </a: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>
                  <a:latin typeface="+mj-lt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>
                  <a:latin typeface="+mj-lt"/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83037"/>
                <a:ext cx="7704856" cy="4401205"/>
              </a:xfrm>
              <a:prstGeom prst="rect">
                <a:avLst/>
              </a:prstGeom>
              <a:blipFill rotWithShape="1">
                <a:blip r:embed="rId3"/>
                <a:stretch>
                  <a:fillRect l="-791" t="-554" r="-1899" b="-1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814811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Relative extrema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>
                <a:spLocks noGrp="1" noChangeArrowheads="1"/>
              </p:cNvSpPr>
              <p:nvPr/>
            </p:nvSpPr>
            <p:spPr bwMode="auto">
              <a:xfrm>
                <a:off x="685800" y="1618456"/>
                <a:ext cx="7772400" cy="4114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/>
                  <a:t>We say a </a:t>
                </a:r>
                <a:r>
                  <a:rPr lang="en-US" sz="2000" dirty="0" smtClean="0"/>
                  <a:t>continuous function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has </a:t>
                </a:r>
                <a:endParaRPr lang="en-US" sz="20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000" dirty="0" smtClean="0"/>
                  <a:t>a 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relative 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(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local) 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maximum </a:t>
                </a:r>
                <a:r>
                  <a:rPr lang="en-US" sz="2000" dirty="0"/>
                  <a:t>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/>
                  <a:t> if </a:t>
                </a: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solidFill>
                          <a:srgbClr val="C00000"/>
                        </a:solidFill>
                        <a:latin typeface="Cambria Math"/>
                      </a:rPr>
                      <m:t>0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</a:rPr>
                      <m:t>) 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  <a:sym typeface="Symbol" pitchFamily="18" charset="2"/>
                      </a:rPr>
                      <m:t> 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  <a:sym typeface="Symbol" pitchFamily="18" charset="2"/>
                      </a:rPr>
                      <m:t>𝑓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  <a:sym typeface="Symbol" pitchFamily="18" charset="2"/>
                      </a:rPr>
                      <m:t>𝑥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  <a:sym typeface="Symbol" pitchFamily="18" charset="2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  <a:sym typeface="Symbol" pitchFamily="18" charset="2"/>
                  </a:rPr>
                  <a:t/>
                </a:r>
                <a:r>
                  <a:rPr lang="en-US" sz="2000" dirty="0">
                    <a:sym typeface="Symbol" pitchFamily="18" charset="2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sym typeface="Symbol" pitchFamily="18" charset="2"/>
                      </a:rPr>
                      <m:t>𝑥</m:t>
                    </m:r>
                  </m:oMath>
                </a14:m>
                <a:r>
                  <a:rPr lang="en-US" sz="2000" dirty="0">
                    <a:sym typeface="Symbol" pitchFamily="18" charset="2"/>
                  </a:rPr>
                  <a:t/>
                </a:r>
                <a:r>
                  <a:rPr lang="en-US" sz="2000" i="1" dirty="0">
                    <a:sym typeface="Symbol" pitchFamily="18" charset="2"/>
                  </a:rPr>
                  <a:t>near</a:t>
                </a:r>
                <a:r>
                  <a:rPr lang="en-US" sz="2000" dirty="0">
                    <a:sym typeface="Symbol" pitchFamily="18" charset="2"/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sym typeface="Symbol" pitchFamily="18" charset="2"/>
                      </a:rPr>
                      <m:t>𝑥</m:t>
                    </m:r>
                    <m:r>
                      <a:rPr lang="en-US" sz="2000" i="1" baseline="-25000" dirty="0">
                        <a:latin typeface="Cambria Math"/>
                        <a:sym typeface="Symbol" pitchFamily="18" charset="2"/>
                      </a:rPr>
                      <m:t>0</m:t>
                    </m:r>
                  </m:oMath>
                </a14:m>
                <a:r>
                  <a:rPr lang="en-US" sz="2000" baseline="-25000" dirty="0" smtClean="0">
                    <a:sym typeface="Symbol" pitchFamily="18" charset="2"/>
                  </a:rPr>
                  <a:t>,</a:t>
                </a:r>
                <a:endParaRPr lang="en-US" sz="2000" baseline="-25000" dirty="0">
                  <a:sym typeface="Symbol" pitchFamily="18" charset="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000" dirty="0">
                    <a:latin typeface="Arial" charset="0"/>
                    <a:cs typeface="Arial" charset="0"/>
                  </a:rPr>
                  <a:t>a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relative (local) 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minimum </a:t>
                </a:r>
                <a:r>
                  <a:rPr lang="en-US" sz="2000" dirty="0"/>
                  <a:t>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/>
                  <a:t>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</a:rPr>
                      <m:t>) 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  <a:sym typeface="Symbol" pitchFamily="18" charset="2"/>
                      </a:rPr>
                      <m:t> 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  <a:sym typeface="Symbol" pitchFamily="18" charset="2"/>
                      </a:rPr>
                      <m:t>𝑓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solidFill>
                          <a:srgbClr val="C00000"/>
                        </a:solidFill>
                        <a:latin typeface="Cambria Math"/>
                      </a:rPr>
                      <m:t>0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  <a:sym typeface="Symbol" pitchFamily="18" charset="2"/>
                      </a:rPr>
                      <m:t>)</m:t>
                    </m:r>
                    <m:r>
                      <a:rPr lang="en-US" sz="2000" i="1" dirty="0">
                        <a:latin typeface="Cambria Math"/>
                        <a:sym typeface="Symbol" pitchFamily="18" charset="2"/>
                      </a:rPr>
                      <m:t> </m:t>
                    </m:r>
                  </m:oMath>
                </a14:m>
                <a:r>
                  <a:rPr lang="en-US" sz="2000" dirty="0">
                    <a:sym typeface="Symbol" pitchFamily="18" charset="2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sym typeface="Symbol" pitchFamily="18" charset="2"/>
                      </a:rPr>
                      <m:t>𝑥</m:t>
                    </m:r>
                  </m:oMath>
                </a14:m>
                <a:r>
                  <a:rPr lang="en-US" sz="2000" dirty="0">
                    <a:sym typeface="Symbol" pitchFamily="18" charset="2"/>
                  </a:rPr>
                  <a:t/>
                </a:r>
                <a:r>
                  <a:rPr lang="en-US" sz="2000" i="1" dirty="0">
                    <a:sym typeface="Symbol" pitchFamily="18" charset="2"/>
                  </a:rPr>
                  <a:t>near</a:t>
                </a:r>
                <a:r>
                  <a:rPr lang="en-US" sz="2000" dirty="0">
                    <a:sym typeface="Symbol" pitchFamily="18" charset="2"/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sym typeface="Symbol" pitchFamily="18" charset="2"/>
                      </a:rPr>
                      <m:t>𝑥</m:t>
                    </m:r>
                    <m:r>
                      <a:rPr lang="en-US" sz="2000" i="1" baseline="-25000" dirty="0">
                        <a:latin typeface="Cambria Math"/>
                        <a:sym typeface="Symbol" pitchFamily="18" charset="2"/>
                      </a:rPr>
                      <m:t>0</m:t>
                    </m:r>
                  </m:oMath>
                </a14:m>
                <a:r>
                  <a:rPr lang="en-US" sz="2000" baseline="-25000" dirty="0" smtClean="0">
                    <a:sym typeface="Symbol" pitchFamily="18" charset="2"/>
                  </a:rPr>
                  <a:t>,</a:t>
                </a:r>
                <a:endParaRPr lang="en-US" sz="2000" baseline="-25000" dirty="0">
                  <a:sym typeface="Symbol" pitchFamily="18" charset="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000" dirty="0" smtClean="0">
                    <a:latin typeface="+mj-lt"/>
                  </a:rPr>
                  <a:t>a 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relative extremum </a:t>
                </a:r>
                <a:r>
                  <a:rPr lang="en-US" sz="2000" dirty="0"/>
                  <a:t>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if  it has either a relative maximum or a relative minimum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solidFill>
                      <a:srgbClr val="C00000"/>
                    </a:solidFill>
                    <a:sym typeface="Symbol" pitchFamily="18" charset="2"/>
                  </a:rPr>
                  <a:t>A relative/local </a:t>
                </a:r>
                <a:r>
                  <a:rPr lang="en-US" sz="2000" dirty="0">
                    <a:solidFill>
                      <a:srgbClr val="C00000"/>
                    </a:solidFill>
                    <a:sym typeface="Symbol" pitchFamily="18" charset="2"/>
                  </a:rPr>
                  <a:t>max/min may not be a global </a:t>
                </a:r>
                <a:r>
                  <a:rPr lang="en-US" sz="2000" dirty="0" smtClean="0">
                    <a:solidFill>
                      <a:srgbClr val="C00000"/>
                    </a:solidFill>
                    <a:sym typeface="Symbol" pitchFamily="18" charset="2"/>
                  </a:rPr>
                  <a:t>max/min.</a:t>
                </a:r>
                <a:endParaRPr lang="en-US" sz="2000" dirty="0">
                  <a:solidFill>
                    <a:srgbClr val="C0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US" sz="2000" dirty="0" smtClean="0"/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13" name="Rectangle 12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618456"/>
                <a:ext cx="7772400" cy="4114800"/>
              </a:xfrm>
              <a:prstGeom prst="rect">
                <a:avLst/>
              </a:prstGeom>
              <a:blipFill rotWithShape="1">
                <a:blip r:embed="rId3"/>
                <a:stretch>
                  <a:fillRect l="-863" r="-149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289496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Relative extrema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p:pic>
        <p:nvPicPr>
          <p:cNvPr id="14" name="Picture 1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621" y="1916832"/>
            <a:ext cx="8135938" cy="3293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7381006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Relative extrema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Content Placeholder 2"/>
              <p:cNvSpPr txBox="1">
                <a:spLocks/>
              </p:cNvSpPr>
              <p:nvPr/>
            </p:nvSpPr>
            <p:spPr>
              <a:xfrm>
                <a:off x="539552" y="1340768"/>
                <a:ext cx="8136136" cy="511256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>Examples: </a:t>
                </a:r>
                <a14:m/>
              </a:p>
              <a:p>
                <a:pPr algn="just"/>
                <a:r>
                  <a:rPr lang="en-US" sz="2000" dirty="0" smtClean="0">
                    <a:latin typeface="+mj-lt"/>
                  </a:rPr>
                  <a:t>has a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+mj-lt"/>
                  </a:rPr>
                  <a:t>relative maximum </a:t>
                </a:r>
                <a:r>
                  <a:rPr lang="en-US" sz="2000" dirty="0" smtClean="0">
                    <a:latin typeface="+mj-lt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+mj-lt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+mj-lt"/>
                      </a:rPr>
                      <m:t>=−1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and a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+mj-lt"/>
                  </a:rPr>
                  <a:t>relative minimum </a:t>
                </a:r>
                <a:r>
                  <a:rPr lang="en-US" sz="2000" dirty="0" smtClean="0">
                    <a:latin typeface="+mj-lt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+mj-lt"/>
                      </a:rPr>
                      <m:t>𝑥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+mj-lt"/>
                      </a:rPr>
                      <m:t>=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+mj-lt"/>
                      </a:rPr>
                      <m:t>1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pPr algn="just"/>
                <a:endParaRPr lang="en-US" sz="2000" dirty="0" smtClean="0">
                  <a:solidFill>
                    <a:srgbClr val="3333FF"/>
                  </a:solidFill>
                  <a:latin typeface="+mj-lt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+mj-lt"/>
                      </a:rPr>
                      <m:t>𝑓</m:t>
                    </m:r>
                    <m:d>
                      <m:dPr>
                        <m:ctrlPr>
                          <a:rPr lang="en-US" sz="2000" i="1" dirty="0" smtClean="0">
                            <a:solidFill>
                              <a:schemeClr val="tx1"/>
                            </a:solidFill>
                            <a:latin typeface="+mj-lt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𝑥</m:t>
                        </m:r>
                      </m:e>
                    </m:d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+mj-lt"/>
                      </a:rPr>
                      <m:t>=</m:t>
                    </m:r>
                    <m:f>
                      <m:fPr>
                        <m:ctrlPr>
                          <a:rPr lang="en-US" sz="2000" i="1" dirty="0" smtClean="0">
                            <a:solidFill>
                              <a:schemeClr val="tx1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𝑥</m:t>
                        </m:r>
                        <m:r>
                          <a:rPr lang="en-US" sz="2000" i="1" baseline="30000" dirty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4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2</m:t>
                        </m:r>
                      </m:den>
                    </m:f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+mj-lt"/>
                      </a:rPr>
                      <m:t>−</m:t>
                    </m:r>
                    <m:f>
                      <m:fPr>
                        <m:ctrlPr>
                          <a:rPr lang="en-US" sz="2000" i="1" dirty="0" smtClean="0">
                            <a:solidFill>
                              <a:schemeClr val="tx1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4</m:t>
                        </m:r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𝑥</m:t>
                        </m:r>
                        <m:r>
                          <a:rPr lang="en-US" sz="2000" i="1" baseline="30000" dirty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3</m:t>
                        </m:r>
                      </m:num>
                      <m:den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3</m:t>
                        </m:r>
                      </m:den>
                    </m:f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+mj-lt"/>
                      </a:rPr>
                      <m:t>−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+mj-lt"/>
                      </a:rPr>
                      <m:t>𝑥</m:t>
                    </m:r>
                    <m:r>
                      <a:rPr lang="en-US" sz="2000" i="1" baseline="30000" dirty="0" smtClean="0">
                        <a:solidFill>
                          <a:schemeClr val="tx1"/>
                        </a:solidFill>
                        <a:latin typeface="+mj-lt"/>
                      </a:rPr>
                      <m:t>2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+mj-lt"/>
                      </a:rPr>
                      <m:t>+4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+mj-lt"/>
                      </a:rPr>
                      <m:t>𝑥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+mj-lt"/>
                      </a:rPr>
                      <m:t>+1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has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+mj-lt"/>
                  </a:rPr>
                  <a:t>relative minima </a:t>
                </a:r>
                <a:r>
                  <a:rPr lang="en-US" sz="2000" dirty="0" smtClean="0">
                    <a:latin typeface="+mj-lt"/>
                  </a:rPr>
                  <a:t>at  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+mj-lt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+mj-lt"/>
                      </a:rPr>
                      <m:t>=−1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/>
                </a:r>
                <a:r>
                  <a:rPr lang="en-US" sz="2000" dirty="0" smtClean="0">
                    <a:latin typeface="+mj-lt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+mj-lt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+mj-lt"/>
                      </a:rPr>
                      <m:t>=2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and a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+mj-lt"/>
                  </a:rPr>
                  <a:t>relative maximum </a:t>
                </a:r>
                <a:r>
                  <a:rPr lang="en-US" sz="2000" dirty="0" smtClean="0">
                    <a:latin typeface="+mj-lt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+mj-lt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+mj-lt"/>
                      </a:rPr>
                      <m:t>=1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>.</a:t>
                </a:r>
                <a:endParaRPr lang="en-US" sz="2000" dirty="0" smtClean="0">
                  <a:solidFill>
                    <a:srgbClr val="3333FF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36136" cy="5112568"/>
              </a:xfrm>
              <a:prstGeom prst="rect">
                <a:avLst/>
              </a:prstGeom>
              <a:blipFill rotWithShape="1">
                <a:blip r:embed="rId3"/>
                <a:stretch>
                  <a:fillRect l="-825" t="-596" r="-1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73016"/>
            <a:ext cx="3619421" cy="2877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903114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83568" y="1390124"/>
                <a:ext cx="7992120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continuous on a closed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000" dirty="0" smtClean="0"/>
                  <a:t>, 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attains an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absolute maximum </a:t>
                </a:r>
                <a:r>
                  <a:rPr lang="en-US" sz="2000" dirty="0" smtClean="0"/>
                  <a:t>value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M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en-US" sz="2000" dirty="0" smtClean="0"/>
                  <a:t>and an </a:t>
                </a:r>
                <a:r>
                  <a:rPr lang="en-US" sz="2000" dirty="0">
                    <a:solidFill>
                      <a:srgbClr val="3333FF"/>
                    </a:solidFill>
                  </a:rPr>
                  <a:t>absolute minimum</a:t>
                </a:r>
                <a:r>
                  <a:rPr lang="en-US" sz="2000" dirty="0" smtClean="0"/>
                  <a:t> value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𝑚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], </m:t>
                    </m:r>
                  </m:oMath>
                </a14:m>
                <a:r>
                  <a:rPr lang="en-US" sz="2000" dirty="0" smtClean="0"/>
                  <a:t>that is, there are numbers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000" dirty="0" smtClean="0"/>
                  <a:t> with </a:t>
                </a:r>
                <a:r>
                  <a:rPr lang="fr-FR" sz="2000" i="1" dirty="0">
                    <a:latin typeface="Cambria Math"/>
                  </a:rPr>
                  <a:t/>
                </a:r>
                <a:endParaRPr lang="fr-FR" sz="2000" i="1" dirty="0" smtClean="0">
                  <a:latin typeface="Cambria Math"/>
                </a:endParaRPr>
              </a:p>
              <a:p>
                <a:pPr algn="just"/>
                <a:endParaRPr lang="fr-FR" sz="2000" i="1" dirty="0" smtClean="0"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i="1" baseline="-25000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1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) = 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,  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i="1" baseline="-25000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2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) = 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𝑀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,        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𝑚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 ≤ 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)≤ 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𝑀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algn="ctr"/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sz="2000" dirty="0" smtClean="0"/>
                  <a:t>for </a:t>
                </a:r>
                <a:r>
                  <a:rPr lang="en-US" sz="2000" dirty="0" smtClean="0"/>
                  <a:t>every other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390124"/>
                <a:ext cx="7992120" cy="2308324"/>
              </a:xfrm>
              <a:prstGeom prst="rect">
                <a:avLst/>
              </a:prstGeom>
              <a:blipFill rotWithShape="1">
                <a:blip r:embed="rId3"/>
                <a:stretch>
                  <a:fillRect l="-763" t="-1055" r="-1678" b="-5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Content Placeholder 2"/>
              <p:cNvSpPr txBox="1">
                <a:spLocks/>
              </p:cNvSpPr>
              <p:nvPr/>
            </p:nvSpPr>
            <p:spPr>
              <a:xfrm>
                <a:off x="683568" y="4336504"/>
                <a:ext cx="8136904" cy="82068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>Fermat's Theorem:  </a:t>
                </a:r>
                <a:r>
                  <a:rPr lang="en-US" sz="2000" dirty="0" smtClean="0">
                    <a:latin typeface="+mj-lt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/>
                </a:r>
                <a:r>
                  <a:rPr lang="en-US" sz="2000" dirty="0" smtClean="0">
                    <a:latin typeface="+mj-lt"/>
                  </a:rPr>
                  <a:t> has local maximum or minimum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′(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𝑐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exists, 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′(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𝑐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) = 0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pPr marL="0" indent="0" algn="just">
                  <a:buFontTx/>
                  <a:buNone/>
                </a:pPr>
                <a:endParaRPr lang="en-US" sz="2400" dirty="0" smtClean="0"/>
              </a:p>
            </p:txBody>
          </p:sp>
        </mc:Choice>
        <mc:Fallback>
          <p:sp>
            <p:nvSpPr>
              <p:cNvPr id="1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336504"/>
                <a:ext cx="8136904" cy="820688"/>
              </a:xfrm>
              <a:prstGeom prst="rect">
                <a:avLst/>
              </a:prstGeom>
              <a:blipFill rotWithShape="1">
                <a:blip r:embed="rId4"/>
                <a:stretch>
                  <a:fillRect l="-1124" t="-2963" b="-56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0610371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p:pic>
        <p:nvPicPr>
          <p:cNvPr id="15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6725" y="1417727"/>
            <a:ext cx="4993507" cy="208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3510" y="4077072"/>
            <a:ext cx="5086722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4825693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615951" y="2354104"/>
            <a:ext cx="44601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2000" dirty="0" smtClean="0"/>
              <a:t>A function might have derivative equal to zero at a number c, and therefore the function will have a horizontal tangent line at c, but the function will not have a local maximum or minimum at that point. </a:t>
            </a:r>
            <a:endParaRPr lang="en-US" sz="2000" dirty="0" smtClean="0">
              <a:solidFill>
                <a:srgbClr val="3333FF"/>
              </a:solidFill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772816"/>
            <a:ext cx="3311600" cy="298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6243561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3"/>
              <p:cNvSpPr>
                <a:spLocks noChangeArrowheads="1"/>
              </p:cNvSpPr>
              <p:nvPr/>
            </p:nvSpPr>
            <p:spPr bwMode="auto">
              <a:xfrm>
                <a:off x="539552" y="1340768"/>
                <a:ext cx="8280920" cy="50405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/>
                  <a:t>Find all critical points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( 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)= 3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30000" dirty="0" smtClean="0">
                        <a:solidFill>
                          <a:srgbClr val="3333FF"/>
                        </a:solidFill>
                        <a:latin typeface="Cambria Math"/>
                      </a:rPr>
                      <m:t>5/3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−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1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5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30000" dirty="0" smtClean="0">
                        <a:solidFill>
                          <a:srgbClr val="3333FF"/>
                        </a:solidFill>
                        <a:latin typeface="Cambria Math"/>
                      </a:rPr>
                      <m:t>2/3</m:t>
                    </m:r>
                  </m:oMath>
                </a14:m>
                <a:r>
                  <a:rPr lang="en-US" sz="2000" i="1" dirty="0" smtClean="0"/>
                  <a:t>.</a:t>
                </a:r>
              </a:p>
              <a:p>
                <a:pPr algn="just"/>
                <a:endParaRPr lang="en-US" sz="2000" b="1" i="1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Solution:  </a:t>
                </a:r>
                <a:r>
                  <a:rPr lang="en-US" sz="2000" dirty="0" smtClean="0"/>
                  <a:t>The function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continuous everywhere and its derivative </a:t>
                </a:r>
                <a:r>
                  <a:rPr lang="en-US" sz="2000" dirty="0" smtClean="0"/>
                  <a:t>is</a:t>
                </a:r>
              </a:p>
              <a:p>
                <a:pPr algn="just"/>
                <a:endParaRPr lang="en-US" sz="20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mc:Choice>
        <mc:Fallback>
          <p:sp>
            <p:nvSpPr>
              <p:cNvPr id="12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552" y="1340768"/>
                <a:ext cx="8280920" cy="5040560"/>
              </a:xfrm>
              <a:prstGeom prst="rect">
                <a:avLst/>
              </a:prstGeom>
              <a:blipFill rotWithShape="1">
                <a:blip r:embed="rId4"/>
                <a:stretch>
                  <a:fillRect l="-884" t="-48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3" y="2305037"/>
            <a:ext cx="2199623" cy="2748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19240507"/>
              </p:ext>
            </p:extLst>
          </p:nvPr>
        </p:nvGraphicFramePr>
        <p:xfrm>
          <a:off x="755576" y="2489767"/>
          <a:ext cx="3096345" cy="1223814"/>
        </p:xfrm>
        <a:graphic>
          <a:graphicData uri="http://schemas.openxmlformats.org/presentationml/2006/ole">
            <p:oleObj spid="_x0000_s10316" name="Equation" r:id="rId6" imgW="1536033" imgH="634725" progId="">
              <p:embed/>
            </p:oleObj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Rectangle 16"/>
              <p:cNvSpPr/>
              <p:nvPr/>
            </p:nvSpPr>
            <p:spPr>
              <a:xfrm>
                <a:off x="755576" y="3833753"/>
                <a:ext cx="5472608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/>
                  <a:t>Thus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=0,  2 </m:t>
                    </m:r>
                    <m:r>
                      <a:rPr lang="fr-FR" sz="20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i="1" dirty="0" smtClean="0"/>
                  <a:t>are critical points and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=2 </m:t>
                    </m:r>
                  </m:oMath>
                </a14:m>
                <a:r>
                  <a:rPr lang="en-US" sz="2000" i="1" dirty="0" smtClean="0"/>
                  <a:t>is a stationary point. </a:t>
                </a:r>
                <a:r>
                  <a:rPr lang="en-US" sz="2000" i="1" dirty="0" smtClean="0"/>
                  <a:t/>
                </a:r>
                <a:endParaRPr lang="en-US" sz="2000" dirty="0"/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833753"/>
                <a:ext cx="5472608" cy="707886"/>
              </a:xfrm>
              <a:prstGeom prst="rect">
                <a:avLst/>
              </a:prstGeom>
              <a:blipFill rotWithShape="1">
                <a:blip r:embed="rId7"/>
                <a:stretch>
                  <a:fillRect l="-1225" t="-3448" r="-2339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22503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539552" y="1306503"/>
                <a:ext cx="7992888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>Example</a:t>
                </a:r>
                <a:r>
                  <a:rPr lang="en-US" sz="2000" dirty="0" smtClean="0">
                    <a:latin typeface="+mj-lt"/>
                  </a:rPr>
                  <a:t> Find the absolute maximum </a:t>
                </a:r>
                <a:r>
                  <a:rPr lang="en-US" sz="2000" dirty="0" smtClean="0">
                    <a:latin typeface="+mj-lt"/>
                  </a:rPr>
                  <a:t> and minimum </a:t>
                </a:r>
                <a:r>
                  <a:rPr lang="en-US" sz="2000" dirty="0" smtClean="0">
                    <a:latin typeface="+mj-lt"/>
                  </a:rPr>
                  <a:t>values of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b="0" i="1" baseline="30000" dirty="0" smtClean="0">
                        <a:solidFill>
                          <a:srgbClr val="3333FF"/>
                        </a:solidFill>
                        <a:latin typeface="Cambria Math"/>
                      </a:rPr>
                      <m:t>3</m:t>
                    </m:r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−</m:t>
                    </m:r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3</m:t>
                    </m:r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b="0" i="1" baseline="30000" dirty="0" smtClean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+1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on the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[−</m:t>
                    </m:r>
                    <m:r>
                      <a:rPr lang="en-US" sz="2000" i="1" dirty="0" smtClean="0">
                        <a:latin typeface="Cambria Math"/>
                      </a:rPr>
                      <m:t>1/2, 4]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endParaRPr lang="en-US" sz="2000" dirty="0" smtClean="0">
                  <a:solidFill>
                    <a:srgbClr val="C00000"/>
                  </a:solidFill>
                  <a:latin typeface="+mj-lt"/>
                </a:endParaRPr>
              </a:p>
              <a:p>
                <a:r>
                  <a:rPr lang="en-US" sz="2000" dirty="0">
                    <a:solidFill>
                      <a:srgbClr val="3333FF"/>
                    </a:solidFill>
                    <a:latin typeface="+mj-lt"/>
                  </a:rPr>
                  <a:t>Solution</a:t>
                </a:r>
              </a:p>
              <a:p>
                <a:pPr marL="342900" indent="-34290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r>
                      <a:rPr lang="en-US" sz="2000" b="0" i="1" dirty="0" smtClean="0">
                        <a:latin typeface="Cambria Math"/>
                      </a:rPr>
                      <m:t> ′(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) = 3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baseline="30000" dirty="0" smtClean="0">
                        <a:latin typeface="Cambria Math"/>
                      </a:rPr>
                      <m:t>2</m:t>
                    </m:r>
                    <m:r>
                      <a:rPr lang="en-US" sz="2000" b="0" i="1" dirty="0" smtClean="0">
                        <a:latin typeface="Cambria Math"/>
                      </a:rPr>
                      <m:t> −6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 = 0⇒ 3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baseline="30000" dirty="0" smtClean="0">
                        <a:latin typeface="Cambria Math"/>
                      </a:rPr>
                      <m:t>2</m:t>
                    </m:r>
                    <m:r>
                      <a:rPr lang="en-US" sz="2000" b="0" i="1" dirty="0" smtClean="0">
                        <a:latin typeface="Cambria Math"/>
                      </a:rPr>
                      <m:t> − 6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 = 0⇒</m:t>
                    </m:r>
                    <m:r>
                      <a:rPr lang="fr-FR" sz="2000" b="0" i="1" dirty="0" smtClean="0"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latin typeface="Cambria Math"/>
                      </a:rPr>
                      <m:t>=0, 2. </m:t>
                    </m:r>
                  </m:oMath>
                </a14:m>
                <a:endParaRPr lang="en-US" sz="2000" dirty="0" smtClean="0">
                  <a:latin typeface="+mj-lt"/>
                </a:endParaRPr>
              </a:p>
              <a:p>
                <a:endParaRPr lang="en-US" sz="2000" dirty="0" smtClean="0">
                  <a:latin typeface="+mj-lt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Evaluate </a:t>
                </a:r>
                <a:r>
                  <a:rPr lang="en-US" sz="2000" dirty="0" smtClean="0">
                    <a:latin typeface="+mj-lt"/>
                  </a:rPr>
                  <a:t>the function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at the endpoints and critical numbers.</a:t>
                </a:r>
                <a:endParaRPr lang="en-US" sz="2000" dirty="0" smtClean="0">
                  <a:solidFill>
                    <a:srgbClr val="3333FF"/>
                  </a:solidFill>
                  <a:latin typeface="+mj-lt"/>
                </a:endParaRPr>
              </a:p>
              <a:p>
                <a:endParaRPr lang="en-US" sz="2000" dirty="0">
                  <a:solidFill>
                    <a:srgbClr val="3333FF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06503"/>
                <a:ext cx="7992888" cy="2554545"/>
              </a:xfrm>
              <a:prstGeom prst="rect">
                <a:avLst/>
              </a:prstGeom>
              <a:blipFill rotWithShape="1">
                <a:blip r:embed="rId3"/>
                <a:stretch>
                  <a:fillRect l="-839" t="-955" r="-1602" b="-3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6151" y="3535244"/>
            <a:ext cx="4752073" cy="133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Rectangle 17"/>
              <p:cNvSpPr/>
              <p:nvPr/>
            </p:nvSpPr>
            <p:spPr>
              <a:xfrm>
                <a:off x="683568" y="5013176"/>
                <a:ext cx="7776864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We </a:t>
                </a:r>
                <a:r>
                  <a:rPr lang="en-US" sz="2000" dirty="0" smtClean="0">
                    <a:latin typeface="+mj-lt"/>
                  </a:rPr>
                  <a:t>can conclude that the absolute minimum is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−3 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and the absolute maximum is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17</m:t>
                    </m:r>
                  </m:oMath>
                </a14:m>
                <a:endParaRPr lang="en-US" sz="2000" dirty="0">
                  <a:latin typeface="+mj-lt"/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013176"/>
                <a:ext cx="7776864" cy="707886"/>
              </a:xfrm>
              <a:prstGeom prst="rect">
                <a:avLst/>
              </a:prstGeom>
              <a:blipFill rotWithShape="1">
                <a:blip r:embed="rId5"/>
                <a:stretch>
                  <a:fillRect l="-627" t="-3448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377000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56369"/>
            <a:ext cx="7272808" cy="4232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892750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611560" y="1556792"/>
                <a:ext cx="7704856" cy="4093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Relative </a:t>
                </a:r>
                <a:r>
                  <a:rPr lang="en-US" sz="2000" dirty="0" err="1" smtClean="0"/>
                  <a:t>extrema</a:t>
                </a:r>
                <a:r>
                  <a:rPr lang="en-US" sz="2000" dirty="0" smtClean="0"/>
                  <a:t/>
                </a:r>
                <a:r>
                  <a:rPr lang="en-US" sz="2000" dirty="0" smtClean="0"/>
                  <a:t>must occur at critical points, </a:t>
                </a: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It </a:t>
                </a:r>
                <a:r>
                  <a:rPr lang="en-US" sz="2000" dirty="0" smtClean="0"/>
                  <a:t>does not </a:t>
                </a:r>
                <a:r>
                  <a:rPr lang="en-US" sz="2000" dirty="0" smtClean="0"/>
                  <a:t>mean</a:t>
                </a:r>
                <a:r>
                  <a:rPr lang="en-US" sz="2000" dirty="0" smtClean="0"/>
                  <a:t/>
                </a:r>
                <a:r>
                  <a:rPr lang="en-US" sz="2000" dirty="0" smtClean="0"/>
                  <a:t>that a relative extremum occurs at every critical point. </a:t>
                </a:r>
                <a:r>
                  <a:rPr lang="en-US" sz="2000" dirty="0" smtClean="0"/>
                  <a:t/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For the critical point where we have relative extremum </a:t>
                </a:r>
                <a:r>
                  <a:rPr lang="en-US" sz="2000" dirty="0" smtClean="0"/>
                  <a:t>the derivatives </a:t>
                </a:r>
                <a:r>
                  <a:rPr lang="en-US" sz="2000" dirty="0" smtClean="0"/>
                  <a:t>have opposite signs on the two sides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𝑜</m:t>
                    </m:r>
                  </m:oMath>
                </a14:m>
                <a:r>
                  <a:rPr lang="en-US" sz="2000" dirty="0" smtClean="0"/>
                  <a:t>, </a:t>
                </a: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For the critical points where we don’t‘ have relative extremum the </a:t>
                </a:r>
                <a:r>
                  <a:rPr lang="en-US" sz="2000" dirty="0" smtClean="0"/>
                  <a:t>signs of the </a:t>
                </a:r>
                <a:r>
                  <a:rPr lang="en-US" sz="2000" dirty="0" smtClean="0"/>
                  <a:t>derivatives have </a:t>
                </a:r>
                <a:r>
                  <a:rPr lang="en-US" sz="2000" dirty="0" smtClean="0"/>
                  <a:t>same </a:t>
                </a:r>
                <a:r>
                  <a:rPr lang="en-US" sz="2000" dirty="0" smtClean="0"/>
                  <a:t>sign on </a:t>
                </a:r>
                <a:r>
                  <a:rPr lang="en-US" sz="2000" dirty="0" smtClean="0"/>
                  <a:t>both sides. </a:t>
                </a:r>
                <a:r>
                  <a:rPr lang="en-US" sz="2000" dirty="0" smtClean="0"/>
                  <a:t/>
                </a:r>
                <a:endParaRPr lang="en-US" sz="2000" dirty="0" smtClean="0"/>
              </a:p>
              <a:p>
                <a:pPr algn="just"/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A function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fr-FR" sz="2000" b="0" i="1" dirty="0" smtClean="0">
                        <a:latin typeface="Cambria Math"/>
                      </a:rPr>
                      <m:t>′</m:t>
                    </m:r>
                  </m:oMath>
                </a14:m>
                <a:r>
                  <a:rPr lang="en-US" sz="2000" dirty="0" smtClean="0"/>
                  <a:t> has a relative extremum at those critical points where f changes </a:t>
                </a:r>
                <a:r>
                  <a:rPr lang="en-US" sz="2000" dirty="0" smtClean="0"/>
                  <a:t>sign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???</a:t>
                </a:r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56792"/>
                <a:ext cx="7704856" cy="4093428"/>
              </a:xfrm>
              <a:prstGeom prst="rect">
                <a:avLst/>
              </a:prstGeom>
              <a:blipFill rotWithShape="1">
                <a:blip r:embed="rId4"/>
                <a:stretch>
                  <a:fillRect l="-791" t="-595" r="-1741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3519091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First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test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539552" y="1340768"/>
                <a:ext cx="8136136" cy="4093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en-US" sz="2000" dirty="0" smtClean="0"/>
                  <a:t/>
                </a:r>
                <a:r>
                  <a:rPr lang="en-US" sz="2000" dirty="0" smtClean="0"/>
                  <a:t>Suppose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continuous at a critical point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′ 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)&gt;0 </m:t>
                    </m:r>
                  </m:oMath>
                </a14:m>
                <a:r>
                  <a:rPr lang="en-US" sz="2000" dirty="0" smtClean="0"/>
                  <a:t>on an open interval extending left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′( 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)&lt;0 </m:t>
                    </m:r>
                  </m:oMath>
                </a14:m>
                <a:r>
                  <a:rPr lang="en-US" sz="2000" dirty="0" smtClean="0"/>
                  <a:t>on an open interval extending right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, 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has a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relative maximum </a:t>
                </a:r>
                <a:r>
                  <a:rPr lang="en-US" sz="2000" dirty="0" smtClean="0"/>
                  <a:t>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′(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)&lt;0 </m:t>
                    </m:r>
                  </m:oMath>
                </a14:m>
                <a:r>
                  <a:rPr lang="en-US" sz="2000" dirty="0" smtClean="0"/>
                  <a:t>on an open interval extending left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′(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)&gt;0 </m:t>
                    </m:r>
                  </m:oMath>
                </a14:m>
                <a:r>
                  <a:rPr lang="en-US" sz="2000" dirty="0" smtClean="0"/>
                  <a:t>on an open interval extending right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, 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has a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relative minimum </a:t>
                </a:r>
                <a:r>
                  <a:rPr lang="en-US" sz="2000" dirty="0" smtClean="0"/>
                  <a:t>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′(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 smtClean="0"/>
                  <a:t>has the same sign on an open interval extending left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 as it does on an open interval extending right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,  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does not have a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relative extremum</a:t>
                </a:r>
                <a:r>
                  <a:rPr lang="en-US" sz="2000" dirty="0" smtClean="0"/>
                  <a:t>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36136" cy="4093428"/>
              </a:xfrm>
              <a:prstGeom prst="rect">
                <a:avLst/>
              </a:prstGeom>
              <a:blipFill rotWithShape="1">
                <a:blip r:embed="rId3"/>
                <a:stretch>
                  <a:fillRect l="-825" t="-596" r="-1649" b="-1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6319695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First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test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6410" y="1611313"/>
            <a:ext cx="4073822" cy="4121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618041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First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test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 Box 4"/>
              <p:cNvSpPr txBox="1">
                <a:spLocks noChangeArrowheads="1"/>
              </p:cNvSpPr>
              <p:nvPr/>
            </p:nvSpPr>
            <p:spPr bwMode="auto">
              <a:xfrm>
                <a:off x="685800" y="1420902"/>
                <a:ext cx="7924800" cy="10156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0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en-US" sz="2000" dirty="0" smtClean="0"/>
                  <a:t>Find </a:t>
                </a:r>
                <a:r>
                  <a:rPr lang="en-US" sz="2000" dirty="0"/>
                  <a:t>the dimensions of the rectangle with maximum area that can be inscribed in the ellipse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16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+9</m:t>
                    </m:r>
                    <m:r>
                      <a:rPr lang="en-US" sz="2000" i="1" dirty="0">
                        <a:latin typeface="Cambria Math"/>
                      </a:rPr>
                      <m:t>𝑦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=144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0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420902"/>
                <a:ext cx="7924800" cy="1015663"/>
              </a:xfrm>
              <a:prstGeom prst="rect">
                <a:avLst/>
              </a:prstGeom>
              <a:blipFill rotWithShape="1">
                <a:blip r:embed="rId3"/>
                <a:stretch>
                  <a:fillRect l="-846" t="-2395" b="-1018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Text Box 4"/>
              <p:cNvSpPr txBox="1">
                <a:spLocks noChangeArrowheads="1"/>
              </p:cNvSpPr>
              <p:nvPr/>
            </p:nvSpPr>
            <p:spPr bwMode="auto">
              <a:xfrm>
                <a:off x="683568" y="2276872"/>
                <a:ext cx="5158680" cy="38846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r>
                  <a:rPr lang="en-US" sz="2000" dirty="0" smtClean="0">
                    <a:solidFill>
                      <a:srgbClr val="C00000"/>
                    </a:solidFill>
                  </a:rPr>
                  <a:t>Solution: </a:t>
                </a: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𝑃</m:t>
                    </m:r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err="1" smtClean="0">
                        <a:latin typeface="Cambria Math"/>
                      </a:rPr>
                      <m:t>𝑥</m:t>
                    </m:r>
                    <m:r>
                      <a:rPr lang="en-US" sz="2000" i="1" dirty="0" err="1" smtClean="0">
                        <a:latin typeface="Cambria Math"/>
                      </a:rPr>
                      <m:t>,</m:t>
                    </m:r>
                    <m:r>
                      <a:rPr lang="en-US" sz="2000" i="1" dirty="0" err="1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be the vertex of the rectangle in the first quadrant. So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 is in the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(0,3). 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Area of rectangle is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𝐴</m:t>
                    </m:r>
                    <m:r>
                      <a:rPr lang="en-US" sz="2000" i="1" dirty="0" smtClean="0">
                        <a:latin typeface="Cambria Math"/>
                      </a:rPr>
                      <m:t>=2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(2</m:t>
                    </m:r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)=4</m:t>
                    </m:r>
                    <m:r>
                      <a:rPr lang="en-US" sz="2000" i="1" dirty="0" smtClean="0">
                        <a:latin typeface="Cambria Math"/>
                      </a:rPr>
                      <m:t>𝑥𝑦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Isolating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sz="2000" dirty="0" smtClean="0"/>
                  <a:t> from the ellipse </a:t>
                </a:r>
                <a:endParaRPr lang="fr-FR" sz="2000" i="1" dirty="0" smtClean="0">
                  <a:latin typeface="Cambria Math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𝑦</m:t>
                      </m:r>
                      <m:r>
                        <a:rPr lang="en-US" sz="2000" i="1" dirty="0" smtClean="0">
                          <a:latin typeface="Cambria Math"/>
                        </a:rPr>
                        <m:t>= (4/3) (9 −</m:t>
                      </m:r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r>
                        <a:rPr lang="en-US" sz="2000" i="1" baseline="30000" dirty="0" smtClean="0">
                          <a:latin typeface="Cambria Math"/>
                        </a:rPr>
                        <m:t>2</m:t>
                      </m:r>
                      <m:r>
                        <a:rPr lang="en-US" sz="2000" i="1" dirty="0" smtClean="0">
                          <a:latin typeface="Cambria Math"/>
                        </a:rPr>
                        <m:t> )</m:t>
                      </m:r>
                      <m:r>
                        <a:rPr lang="en-US" sz="2000" i="1" baseline="30000" dirty="0" smtClean="0">
                          <a:latin typeface="Cambria Math"/>
                        </a:rPr>
                        <m:t>1/2</m:t>
                      </m:r>
                    </m:oMath>
                  </m:oMathPara>
                </a14:m>
                <a:endParaRPr lang="en-US" sz="2000" dirty="0" smtClean="0"/>
              </a:p>
              <a:p>
                <a:r>
                  <a:rPr lang="en-US" sz="2000" dirty="0" smtClean="0"/>
                  <a:t>So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𝐴</m:t>
                    </m:r>
                    <m:r>
                      <a:rPr lang="en-US" sz="2000" i="1" dirty="0" smtClean="0">
                        <a:latin typeface="Cambria Math"/>
                      </a:rPr>
                      <m:t>=  (16/3)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(9 − 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30000" dirty="0" smtClean="0">
                        <a:latin typeface="Cambria Math"/>
                      </a:rPr>
                      <m:t>2</m:t>
                    </m:r>
                    <m:r>
                      <a:rPr lang="en-US" sz="2000" i="1" dirty="0" smtClean="0">
                        <a:latin typeface="Cambria Math"/>
                      </a:rPr>
                      <m:t> )</m:t>
                    </m:r>
                    <m:r>
                      <a:rPr lang="en-US" sz="2000" i="1" baseline="30000" dirty="0" smtClean="0">
                        <a:latin typeface="Cambria Math"/>
                      </a:rPr>
                      <m:t>1/2</m:t>
                    </m:r>
                  </m:oMath>
                </a14:m>
                <a:endParaRPr lang="en-US" sz="2000" baseline="300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𝐴</m:t>
                      </m:r>
                      <m:r>
                        <a:rPr lang="fr-FR" sz="2000" b="0" i="1" dirty="0" smtClean="0">
                          <a:latin typeface="Cambria Math"/>
                        </a:rPr>
                        <m:t>′</m:t>
                      </m:r>
                      <m:r>
                        <a:rPr lang="en-US" sz="2000" i="1" dirty="0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2000" b="0" i="1" dirty="0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000" b="0" i="1" dirty="0" smtClean="0">
                                  <a:latin typeface="Cambria Math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fr-FR" sz="2000" b="0" i="1" dirty="0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000" b="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dirty="0" smtClean="0">
                                  <a:latin typeface="Cambria Math"/>
                                </a:rPr>
                                <m:t>9−</m:t>
                              </m:r>
                              <m:sSup>
                                <m:sSupPr>
                                  <m:ctrlPr>
                                    <a:rPr lang="fr-FR" sz="2000" b="0" i="1" dirty="0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000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fr-FR" sz="2000" b="0" i="1" dirty="0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2000" b="0" i="1" dirty="0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000" b="0" i="1" dirty="0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2000" b="0" i="1" dirty="0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2000" i="1" dirty="0" smtClean="0">
                          <a:latin typeface="Cambria Math"/>
                        </a:rPr>
                        <m:t> [9 − 2</m:t>
                      </m:r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r>
                        <a:rPr lang="en-US" sz="2000" i="1" baseline="30000" dirty="0" smtClean="0">
                          <a:latin typeface="Cambria Math"/>
                        </a:rPr>
                        <m:t>2 </m:t>
                      </m:r>
                      <m:r>
                        <a:rPr lang="en-US" sz="2000" i="1" dirty="0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sz="20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/>
                        </a:rPr>
                        <m:t>𝐴</m:t>
                      </m:r>
                      <m:r>
                        <a:rPr lang="fr-FR" sz="2000" b="0" i="1" dirty="0" smtClean="0">
                          <a:latin typeface="Cambria Math"/>
                        </a:rPr>
                        <m:t>′</m:t>
                      </m:r>
                      <m:r>
                        <a:rPr lang="en-US" sz="2000" i="1" dirty="0" smtClean="0">
                          <a:latin typeface="Cambria Math"/>
                        </a:rPr>
                        <m:t>=0  </m:t>
                      </m:r>
                      <m:r>
                        <a:rPr lang="en-US" sz="2000" i="1" dirty="0" smtClean="0">
                          <a:latin typeface="Cambria Math"/>
                          <a:sym typeface="Symbol" pitchFamily="18" charset="2"/>
                        </a:rPr>
                        <m:t>  9−</m:t>
                      </m:r>
                      <m:r>
                        <a:rPr lang="en-US" sz="2000" i="1" dirty="0" smtClean="0">
                          <a:latin typeface="Cambria Math"/>
                        </a:rPr>
                        <m:t>2</m:t>
                      </m:r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r>
                        <a:rPr lang="en-US" sz="2000" i="1" baseline="30000" dirty="0" smtClean="0">
                          <a:latin typeface="Cambria Math"/>
                        </a:rPr>
                        <m:t>2 </m:t>
                      </m:r>
                      <m:r>
                        <a:rPr lang="en-US" sz="2000" i="1" dirty="0" smtClean="0">
                          <a:latin typeface="Cambria Math"/>
                        </a:rPr>
                        <m:t>=0</m:t>
                      </m:r>
                      <m:r>
                        <a:rPr lang="en-US" sz="2000" i="1" dirty="0" smtClean="0">
                          <a:latin typeface="Cambria Math"/>
                          <a:sym typeface="Symbol" pitchFamily="18" charset="2"/>
                        </a:rPr>
                        <m:t>  </m:t>
                      </m:r>
                      <m:r>
                        <a:rPr lang="en-US" sz="2000" i="1" dirty="0" smtClean="0">
                          <a:latin typeface="Cambria Math"/>
                          <a:sym typeface="Symbol" pitchFamily="18" charset="2"/>
                        </a:rPr>
                        <m:t>𝑥</m:t>
                      </m:r>
                      <m:r>
                        <a:rPr lang="en-US" sz="2000" i="1" dirty="0" smtClean="0">
                          <a:latin typeface="Cambria Math"/>
                          <a:sym typeface="Symbol" pitchFamily="18" charset="2"/>
                        </a:rPr>
                        <m:t>= 1.5√2  2.12 </m:t>
                      </m:r>
                    </m:oMath>
                  </m:oMathPara>
                </a14:m>
                <a:endParaRPr lang="en-US" sz="2000" dirty="0" smtClean="0">
                  <a:sym typeface="Symbol" pitchFamily="18" charset="2"/>
                </a:endParaRPr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13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3568" y="2276872"/>
                <a:ext cx="5158680" cy="3884653"/>
              </a:xfrm>
              <a:prstGeom prst="rect">
                <a:avLst/>
              </a:prstGeom>
              <a:blipFill rotWithShape="1">
                <a:blip r:embed="rId4"/>
                <a:stretch>
                  <a:fillRect l="-1182" t="-628" r="-1064" b="-204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5842248" y="2638400"/>
            <a:ext cx="2667000" cy="2590800"/>
            <a:chOff x="5842248" y="1593304"/>
            <a:chExt cx="2667000" cy="2590800"/>
          </a:xfrm>
        </p:grpSpPr>
        <p:sp>
          <p:nvSpPr>
            <p:cNvPr id="15" name="Oval 6"/>
            <p:cNvSpPr>
              <a:spLocks noChangeArrowheads="1"/>
            </p:cNvSpPr>
            <p:nvPr/>
          </p:nvSpPr>
          <p:spPr bwMode="auto">
            <a:xfrm>
              <a:off x="6223248" y="2126704"/>
              <a:ext cx="1066800" cy="2057400"/>
            </a:xfrm>
            <a:prstGeom prst="ellipse">
              <a:avLst/>
            </a:prstGeom>
            <a:solidFill>
              <a:srgbClr val="F9FBE1"/>
            </a:solidFill>
            <a:ln w="9525">
              <a:solidFill>
                <a:srgbClr val="CC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842248" y="1593304"/>
              <a:ext cx="2667000" cy="2286000"/>
              <a:chOff x="5842248" y="1593304"/>
              <a:chExt cx="2667000" cy="2286000"/>
            </a:xfrm>
          </p:grpSpPr>
          <p:sp>
            <p:nvSpPr>
              <p:cNvPr id="17" name="Rectangle 10"/>
              <p:cNvSpPr>
                <a:spLocks noChangeArrowheads="1"/>
              </p:cNvSpPr>
              <p:nvPr/>
            </p:nvSpPr>
            <p:spPr bwMode="auto">
              <a:xfrm>
                <a:off x="6375648" y="2431504"/>
                <a:ext cx="762000" cy="1447800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Text Box 11"/>
              <p:cNvSpPr txBox="1">
                <a:spLocks noChangeArrowheads="1"/>
              </p:cNvSpPr>
              <p:nvPr/>
            </p:nvSpPr>
            <p:spPr bwMode="auto">
              <a:xfrm>
                <a:off x="7671048" y="2964904"/>
                <a:ext cx="304800" cy="3968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/>
                  <a:t>x</a:t>
                </a:r>
              </a:p>
            </p:txBody>
          </p:sp>
          <p:sp>
            <p:nvSpPr>
              <p:cNvPr id="19" name="Text Box 12"/>
              <p:cNvSpPr txBox="1">
                <a:spLocks noChangeArrowheads="1"/>
              </p:cNvSpPr>
              <p:nvPr/>
            </p:nvSpPr>
            <p:spPr bwMode="auto">
              <a:xfrm>
                <a:off x="6451848" y="1593304"/>
                <a:ext cx="381000" cy="3968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/>
                  <a:t>y</a:t>
                </a:r>
              </a:p>
            </p:txBody>
          </p:sp>
          <p:sp>
            <p:nvSpPr>
              <p:cNvPr id="20" name="Text Box 13"/>
              <p:cNvSpPr txBox="1">
                <a:spLocks noChangeArrowheads="1"/>
              </p:cNvSpPr>
              <p:nvPr/>
            </p:nvSpPr>
            <p:spPr bwMode="auto">
              <a:xfrm>
                <a:off x="7137648" y="2279104"/>
                <a:ext cx="838200" cy="33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600"/>
                  <a:t>P(x,y)</a:t>
                </a:r>
              </a:p>
            </p:txBody>
          </p:sp>
          <p:sp>
            <p:nvSpPr>
              <p:cNvPr id="21" name="Line 7"/>
              <p:cNvSpPr>
                <a:spLocks noChangeShapeType="1"/>
              </p:cNvSpPr>
              <p:nvPr/>
            </p:nvSpPr>
            <p:spPr bwMode="auto">
              <a:xfrm>
                <a:off x="5842248" y="3193504"/>
                <a:ext cx="18288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 Box 44"/>
              <p:cNvSpPr txBox="1">
                <a:spLocks noChangeArrowheads="1"/>
              </p:cNvSpPr>
              <p:nvPr/>
            </p:nvSpPr>
            <p:spPr bwMode="auto">
              <a:xfrm>
                <a:off x="6985248" y="1974304"/>
                <a:ext cx="1524000" cy="33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600">
                    <a:solidFill>
                      <a:srgbClr val="CC6600"/>
                    </a:solidFill>
                  </a:rPr>
                  <a:t>16x</a:t>
                </a:r>
                <a:r>
                  <a:rPr lang="en-US" sz="1600" baseline="30000">
                    <a:solidFill>
                      <a:srgbClr val="CC6600"/>
                    </a:solidFill>
                  </a:rPr>
                  <a:t>2</a:t>
                </a:r>
                <a:r>
                  <a:rPr lang="en-US" sz="1600">
                    <a:solidFill>
                      <a:srgbClr val="CC6600"/>
                    </a:solidFill>
                  </a:rPr>
                  <a:t>+9y</a:t>
                </a:r>
                <a:r>
                  <a:rPr lang="en-US" sz="1600" baseline="30000">
                    <a:solidFill>
                      <a:srgbClr val="CC6600"/>
                    </a:solidFill>
                  </a:rPr>
                  <a:t>2</a:t>
                </a:r>
                <a:r>
                  <a:rPr lang="en-US" sz="1600">
                    <a:solidFill>
                      <a:srgbClr val="CC6600"/>
                    </a:solidFill>
                  </a:rPr>
                  <a:t>=144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141003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First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test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5357192" y="2348880"/>
            <a:ext cx="2743200" cy="762000"/>
            <a:chOff x="5285184" y="4797152"/>
            <a:chExt cx="2743200" cy="762000"/>
          </a:xfrm>
        </p:grpSpPr>
        <p:sp>
          <p:nvSpPr>
            <p:cNvPr id="18" name="Line 32"/>
            <p:cNvSpPr>
              <a:spLocks noChangeShapeType="1"/>
            </p:cNvSpPr>
            <p:nvPr/>
          </p:nvSpPr>
          <p:spPr bwMode="auto">
            <a:xfrm>
              <a:off x="5285184" y="5178152"/>
              <a:ext cx="2590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Box 35"/>
            <p:cNvSpPr txBox="1">
              <a:spLocks noChangeArrowheads="1"/>
            </p:cNvSpPr>
            <p:nvPr/>
          </p:nvSpPr>
          <p:spPr bwMode="auto">
            <a:xfrm>
              <a:off x="5894784" y="5178152"/>
              <a:ext cx="17526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1600" dirty="0"/>
                <a:t>2 </a:t>
              </a:r>
              <a:r>
                <a:rPr lang="en-US" sz="1600" b="1" dirty="0"/>
                <a:t>        2.12</a:t>
              </a:r>
              <a:r>
                <a:rPr lang="en-US" sz="1600" dirty="0"/>
                <a:t>    2.2</a:t>
              </a:r>
            </a:p>
          </p:txBody>
        </p:sp>
        <p:sp>
          <p:nvSpPr>
            <p:cNvPr id="20" name="Text Box 39"/>
            <p:cNvSpPr txBox="1">
              <a:spLocks noChangeArrowheads="1"/>
            </p:cNvSpPr>
            <p:nvPr/>
          </p:nvSpPr>
          <p:spPr bwMode="auto">
            <a:xfrm>
              <a:off x="5818584" y="4797152"/>
              <a:ext cx="20574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dirty="0"/>
                <a:t> +                 </a:t>
              </a:r>
              <a:r>
                <a:rPr lang="en-US" b="1" dirty="0"/>
                <a:t>-</a:t>
              </a:r>
            </a:p>
          </p:txBody>
        </p:sp>
        <p:sp>
          <p:nvSpPr>
            <p:cNvPr id="22" name="Line 45"/>
            <p:cNvSpPr>
              <a:spLocks noChangeShapeType="1"/>
            </p:cNvSpPr>
            <p:nvPr/>
          </p:nvSpPr>
          <p:spPr bwMode="auto">
            <a:xfrm flipV="1">
              <a:off x="5285184" y="4797152"/>
              <a:ext cx="1524000" cy="76200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3" name="Line 46"/>
            <p:cNvSpPr>
              <a:spLocks noChangeShapeType="1"/>
            </p:cNvSpPr>
            <p:nvPr/>
          </p:nvSpPr>
          <p:spPr bwMode="auto">
            <a:xfrm>
              <a:off x="6885384" y="4797152"/>
              <a:ext cx="1143000" cy="76200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 Box 4"/>
              <p:cNvSpPr txBox="1">
                <a:spLocks noChangeArrowheads="1"/>
              </p:cNvSpPr>
              <p:nvPr/>
            </p:nvSpPr>
            <p:spPr bwMode="auto">
              <a:xfrm>
                <a:off x="685800" y="1420902"/>
                <a:ext cx="4102224" cy="3216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C00000"/>
                    </a:solidFill>
                  </a:rPr>
                  <a:t>Cont.. </a:t>
                </a:r>
                <a:endParaRPr lang="en-US" sz="2000" dirty="0">
                  <a:solidFill>
                    <a:srgbClr val="C00000"/>
                  </a:solidFill>
                </a:endParaRPr>
              </a:p>
              <a:p>
                <a:r>
                  <a:rPr lang="en-US" sz="2000" dirty="0" smtClean="0"/>
                  <a:t>By first derivative test</a:t>
                </a:r>
              </a:p>
              <a:p>
                <a:r>
                  <a:rPr lang="en-US" sz="20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= 1.5√</m:t>
                    </m:r>
                    <m:r>
                      <a:rPr lang="en-US" sz="2000" i="1" dirty="0" smtClean="0">
                        <a:latin typeface="Cambria Math"/>
                      </a:rPr>
                      <m:t>2  </m:t>
                    </m:r>
                  </m:oMath>
                </a14:m>
                <a:r>
                  <a:rPr lang="en-US" sz="2000" dirty="0" smtClean="0"/>
                  <a:t>there is a local maximum. </a:t>
                </a:r>
              </a:p>
              <a:p>
                <a:r>
                  <a:rPr lang="en-US" sz="2000" dirty="0" smtClean="0"/>
                  <a:t>But being this the only critical point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(0,3) </m:t>
                    </m:r>
                  </m:oMath>
                </a14:m>
                <a:r>
                  <a:rPr lang="en-US" sz="2000" dirty="0" smtClean="0"/>
                  <a:t>it has to be a absolute maximum. </a:t>
                </a:r>
              </a:p>
              <a:p>
                <a:r>
                  <a:rPr lang="en-US" sz="2000" dirty="0" smtClean="0"/>
                  <a:t>The dimension of the rectangle are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/>
                      </a:rPr>
                      <m:t>=3</m:t>
                    </m:r>
                    <m:rad>
                      <m:radPr>
                        <m:degHide m:val="on"/>
                        <m:ctrlPr>
                          <a:rPr lang="en-US" sz="2000" i="1" dirty="0" smtClean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000" i="1" dirty="0" smtClean="0">
                            <a:solidFill>
                              <a:schemeClr val="accent2"/>
                            </a:solidFill>
                            <a:latin typeface="Cambria Math"/>
                          </a:rPr>
                          <m:t>2</m:t>
                        </m:r>
                      </m:e>
                    </m:rad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/>
                      </a:rPr>
                      <m:t> &amp; 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/>
                      </a:rPr>
                      <m:t>h</m:t>
                    </m:r>
                    <m:r>
                      <a:rPr lang="en-US" sz="2000" i="1" dirty="0" smtClean="0">
                        <a:solidFill>
                          <a:schemeClr val="accent2"/>
                        </a:solidFill>
                        <a:latin typeface="Cambria Math"/>
                      </a:rPr>
                      <m:t>=4</m:t>
                    </m:r>
                    <m:rad>
                      <m:radPr>
                        <m:degHide m:val="on"/>
                        <m:ctrlPr>
                          <a:rPr lang="en-US" sz="2000" i="1" dirty="0" smtClean="0">
                            <a:solidFill>
                              <a:schemeClr val="accent2"/>
                            </a:solidFill>
                            <a:latin typeface="Cambria Math"/>
                            <a:sym typeface="Symbol" pitchFamily="18" charset="2"/>
                          </a:rPr>
                        </m:ctrlPr>
                      </m:radPr>
                      <m:deg/>
                      <m:e>
                        <m:r>
                          <a:rPr lang="en-US" sz="2000" i="1" dirty="0" smtClean="0">
                            <a:solidFill>
                              <a:schemeClr val="accent2"/>
                            </a:solidFill>
                            <a:latin typeface="Cambria Math"/>
                          </a:rPr>
                          <m:t>2</m:t>
                        </m:r>
                      </m:e>
                    </m:rad>
                    <m:r>
                      <a:rPr lang="en-US" sz="2000" i="1" dirty="0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24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420902"/>
                <a:ext cx="4102224" cy="3216137"/>
              </a:xfrm>
              <a:prstGeom prst="rect">
                <a:avLst/>
              </a:prstGeom>
              <a:blipFill rotWithShape="1">
                <a:blip r:embed="rId3"/>
                <a:stretch>
                  <a:fillRect l="-1637" t="-758" r="-3125" b="-265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638125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Second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test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539552" y="1340768"/>
                <a:ext cx="8136136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en-US" sz="2000" dirty="0" smtClean="0"/>
                  <a:t/>
                </a:r>
                <a:r>
                  <a:rPr lang="en-US" sz="2000" dirty="0" smtClean="0"/>
                  <a:t>Suppose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</a:t>
                </a:r>
                <a:r>
                  <a:rPr lang="en-US" sz="2000" dirty="0" smtClean="0"/>
                  <a:t>tw</a:t>
                </a:r>
                <a:r>
                  <a:rPr lang="en-US" sz="2000" dirty="0" smtClean="0"/>
                  <a:t>ice differentiable</a:t>
                </a:r>
                <a:r>
                  <a:rPr lang="en-US" sz="2000" dirty="0" smtClean="0"/>
                  <a:t/>
                </a:r>
                <a:r>
                  <a:rPr lang="en-US" sz="2000" dirty="0" smtClean="0"/>
                  <a:t>at a critical point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 i.e.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=0.</m:t>
                    </m:r>
                  </m:oMath>
                </a14:m>
                <a:endParaRPr lang="en-US" sz="2000" dirty="0" smtClean="0"/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</a:rPr>
                          <m:t>′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i="1" baseline="-25000" dirty="0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&lt;</m:t>
                    </m:r>
                    <m:r>
                      <a:rPr lang="en-US" sz="2000" i="1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, 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has a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relative maximum </a:t>
                </a:r>
                <a:r>
                  <a:rPr lang="en-US" sz="2000" dirty="0" smtClean="0"/>
                  <a:t>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</a:rPr>
                          <m:t>′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&gt;</m:t>
                    </m:r>
                    <m:r>
                      <a:rPr lang="en-US" sz="2000" i="1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, 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has a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relative minimum </a:t>
                </a:r>
                <a:r>
                  <a:rPr lang="en-US" sz="2000" dirty="0" smtClean="0"/>
                  <a:t>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</a:rPr>
                          <m:t>′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=0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 then the test is inconclusive; i.e</a:t>
                </a:r>
                <a:r>
                  <a:rPr lang="en-US" sz="2000" dirty="0" smtClean="0"/>
                  <a:t>.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may have a relative maximum, a relative minimum, or neither</a:t>
                </a:r>
                <a:r>
                  <a:rPr lang="en-US" sz="2000" dirty="0" smtClean="0"/>
                  <a:t/>
                </a:r>
                <a:r>
                  <a:rPr lang="en-US" sz="2000" dirty="0" smtClean="0"/>
                  <a:t>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36136" cy="2862322"/>
              </a:xfrm>
              <a:prstGeom prst="rect">
                <a:avLst/>
              </a:prstGeom>
              <a:blipFill rotWithShape="1">
                <a:blip r:embed="rId3"/>
                <a:stretch>
                  <a:fillRect l="-825" t="-853" r="-1649" b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234924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Second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test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505835" y="1340768"/>
            <a:ext cx="81361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solidFill>
                  <a:srgbClr val="3333FF"/>
                </a:solidFill>
              </a:rPr>
              <a:t>Example:</a:t>
            </a:r>
          </a:p>
          <a:p>
            <a:pPr algn="just"/>
            <a:endParaRPr lang="en-US" sz="2000" dirty="0">
              <a:solidFill>
                <a:srgbClr val="3333FF"/>
              </a:solidFill>
            </a:endParaRPr>
          </a:p>
          <a:p>
            <a:pPr algn="just"/>
            <a:r>
              <a:rPr lang="en-US" sz="2000" dirty="0" smtClean="0">
                <a:solidFill>
                  <a:srgbClr val="3333FF"/>
                </a:solidFill>
              </a:rPr>
              <a:t>Proof: </a:t>
            </a:r>
            <a:endParaRPr lang="en-US" sz="2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06806"/>
            <a:ext cx="4824536" cy="27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60848"/>
            <a:ext cx="5473821" cy="889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01008"/>
            <a:ext cx="6768146" cy="170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068960"/>
            <a:ext cx="1512168" cy="254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1672" y="3100552"/>
            <a:ext cx="2498440" cy="184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50812"/>
            <a:ext cx="6300700" cy="210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872078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Second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test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505834" y="1340768"/>
                <a:ext cx="8242630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Cont.</a:t>
                </a:r>
                <a:r>
                  <a:rPr lang="en-US" sz="2000" dirty="0" smtClean="0"/>
                  <a:t> We check now the sign of first derivative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′</m:t>
                    </m:r>
                  </m:oMath>
                </a14:m>
                <a:r>
                  <a:rPr lang="en-US" sz="2000" dirty="0" smtClean="0"/>
                  <a:t> before and after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=0.</m:t>
                    </m:r>
                  </m:oMath>
                </a14:m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 smtClean="0"/>
                  <a:t> does not change sign,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 is neither a relative maximum nor a relative minimum to the function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834" y="1340768"/>
                <a:ext cx="8242630" cy="2554545"/>
              </a:xfrm>
              <a:prstGeom prst="rect">
                <a:avLst/>
              </a:prstGeom>
              <a:blipFill rotWithShape="1">
                <a:blip r:embed="rId3"/>
                <a:stretch>
                  <a:fillRect l="-814" t="-955" r="-1553" b="-3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8896" y="1844824"/>
            <a:ext cx="3283324" cy="1349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7896" y="3854808"/>
            <a:ext cx="2542216" cy="2670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30324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Second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test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 Box 4"/>
              <p:cNvSpPr txBox="1">
                <a:spLocks noChangeArrowheads="1"/>
              </p:cNvSpPr>
              <p:nvPr/>
            </p:nvSpPr>
            <p:spPr bwMode="auto">
              <a:xfrm>
                <a:off x="609600" y="1325637"/>
                <a:ext cx="8305800" cy="51079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dirty="0"/>
                  <a:t>A can (cylinder) with volume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240 </m:t>
                    </m:r>
                    <m:r>
                      <a:rPr lang="en-US" i="1" dirty="0" smtClean="0">
                        <a:latin typeface="Cambria Math"/>
                      </a:rPr>
                      <m:t>𝑐𝑚</m:t>
                    </m:r>
                    <m:r>
                      <a:rPr lang="en-US" i="1" baseline="30000" dirty="0">
                        <a:latin typeface="Cambria Math"/>
                      </a:rPr>
                      <m:t>3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has to be constructed. Find the dimension of the cheapest (using the least material) can. (Assume that the radius r has to satisfy the inequality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1</m:t>
                    </m:r>
                    <m:r>
                      <a:rPr lang="en-US" i="1" dirty="0" smtClean="0">
                        <a:latin typeface="Cambria Math"/>
                      </a:rPr>
                      <m:t>𝑐𝑚</m:t>
                    </m:r>
                    <m:r>
                      <a:rPr lang="en-US" i="1" dirty="0">
                        <a:latin typeface="Cambria Math"/>
                        <a:ea typeface="Arial Unicode MS" pitchFamily="34" charset="-128"/>
                        <a:cs typeface="Arial Unicode MS" pitchFamily="34" charset="-128"/>
                      </a:rPr>
                      <m:t>≤</m:t>
                    </m:r>
                    <m:r>
                      <a:rPr lang="en-US" i="1" dirty="0">
                        <a:latin typeface="Cambria Math"/>
                        <a:ea typeface="Arial Unicode MS" pitchFamily="34" charset="-128"/>
                        <a:cs typeface="Arial Unicode MS" pitchFamily="34" charset="-128"/>
                      </a:rPr>
                      <m:t>𝑟</m:t>
                    </m:r>
                    <m:r>
                      <a:rPr lang="en-US" i="1" dirty="0">
                        <a:latin typeface="Cambria Math"/>
                        <a:ea typeface="Arial Unicode MS" pitchFamily="34" charset="-128"/>
                        <a:cs typeface="Arial Unicode MS" pitchFamily="34" charset="-128"/>
                      </a:rPr>
                      <m:t>≤5</m:t>
                    </m:r>
                    <m:r>
                      <a:rPr lang="en-US" i="1" dirty="0">
                        <a:latin typeface="Cambria Math"/>
                        <a:ea typeface="Arial Unicode MS" pitchFamily="34" charset="-128"/>
                        <a:cs typeface="Arial Unicode MS" pitchFamily="34" charset="-128"/>
                      </a:rPr>
                      <m:t>𝑐𝑚</m:t>
                    </m:r>
                  </m:oMath>
                </a14:m>
                <a:r>
                  <a:rPr lang="en-US" dirty="0">
                    <a:ea typeface="Arial Unicode MS" pitchFamily="34" charset="-128"/>
                    <a:cs typeface="Arial Unicode MS" pitchFamily="34" charset="-128"/>
                  </a:rPr>
                  <a:t>). </a:t>
                </a:r>
                <a:r>
                  <a:rPr lang="en-US" dirty="0" smtClean="0">
                    <a:ea typeface="Arial Unicode MS" pitchFamily="34" charset="-128"/>
                    <a:cs typeface="Arial Unicode MS" pitchFamily="34" charset="-128"/>
                  </a:rPr>
                  <a:t/>
                </a:r>
              </a:p>
              <a:p>
                <a:endParaRPr lang="en-US" dirty="0">
                  <a:ea typeface="Arial Unicode MS" pitchFamily="34" charset="-128"/>
                  <a:cs typeface="Arial Unicode MS" pitchFamily="34" charset="-128"/>
                </a:endParaRPr>
              </a:p>
              <a:p>
                <a:r>
                  <a:rPr lang="en-US" sz="2000" dirty="0">
                    <a:solidFill>
                      <a:srgbClr val="3333FF"/>
                    </a:solidFill>
                  </a:rPr>
                  <a:t>Solution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: </a:t>
                </a:r>
                <a:r>
                  <a:rPr lang="en-US" sz="2000" dirty="0"/>
                  <a:t>We have to minimize the total surface of the </a:t>
                </a:r>
                <a:r>
                  <a:rPr lang="en-US" sz="2000" dirty="0" smtClean="0"/>
                  <a:t>Cylinder. </a:t>
                </a:r>
              </a:p>
              <a:p>
                <a:r>
                  <a:rPr lang="en-US" sz="2000" dirty="0" smtClean="0"/>
                  <a:t>Isolating </a:t>
                </a:r>
                <a:r>
                  <a:rPr lang="en-US" sz="2000" dirty="0"/>
                  <a:t>h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𝑉</m:t>
                    </m:r>
                    <m:r>
                      <a:rPr lang="en-US" sz="2000" i="1" dirty="0" smtClean="0">
                        <a:latin typeface="Cambria Math"/>
                      </a:rPr>
                      <m:t>=240=</m:t>
                    </m:r>
                    <m:r>
                      <a:rPr lang="en-US" sz="2000" i="1" dirty="0">
                        <a:latin typeface="Cambria Math"/>
                        <a:sym typeface="Symbol" pitchFamily="18" charset="2"/>
                      </a:rPr>
                      <m:t>𝑟</m:t>
                    </m:r>
                    <m:r>
                      <a:rPr lang="en-US" sz="2000" i="1" baseline="30000" dirty="0">
                        <a:latin typeface="Cambria Math"/>
                        <a:sym typeface="Symbol" pitchFamily="18" charset="2"/>
                      </a:rPr>
                      <m:t>2</m:t>
                    </m:r>
                    <m:r>
                      <a:rPr lang="en-US" sz="2000" i="1" dirty="0">
                        <a:latin typeface="Cambria Math"/>
                        <a:sym typeface="Symbol" pitchFamily="18" charset="2"/>
                      </a:rPr>
                      <m:t>h</m:t>
                    </m:r>
                    <m:r>
                      <a:rPr lang="en-US" sz="2000" i="1" dirty="0">
                        <a:latin typeface="Cambria Math"/>
                        <a:sym typeface="Symbol" pitchFamily="18" charset="2"/>
                      </a:rPr>
                      <m:t> </m:t>
                    </m:r>
                  </m:oMath>
                </a14:m>
                <a:r>
                  <a:rPr lang="en-US" sz="2000" dirty="0">
                    <a:sym typeface="Symbol" pitchFamily="18" charset="2"/>
                  </a:rPr>
                  <a:t>we get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sym typeface="Symbol" pitchFamily="18" charset="2"/>
                      </a:rPr>
                      <m:t>h</m:t>
                    </m:r>
                    <m:r>
                      <a:rPr lang="en-US" sz="2000" i="1" dirty="0">
                        <a:latin typeface="Cambria Math"/>
                        <a:sym typeface="Symbol" pitchFamily="18" charset="2"/>
                      </a:rPr>
                      <m:t>= 240 / </m:t>
                    </m:r>
                    <m:r>
                      <a:rPr lang="en-US" sz="2000" i="1" dirty="0">
                        <a:latin typeface="Cambria Math"/>
                        <a:sym typeface="Symbol" pitchFamily="18" charset="2"/>
                      </a:rPr>
                      <m:t>𝑟</m:t>
                    </m:r>
                    <m:r>
                      <a:rPr lang="en-US" sz="2000" i="1" baseline="30000" dirty="0">
                        <a:latin typeface="Cambria Math"/>
                        <a:sym typeface="Symbol" pitchFamily="18" charset="2"/>
                      </a:rPr>
                      <m:t>2</m:t>
                    </m:r>
                  </m:oMath>
                </a14:m>
                <a:r>
                  <a:rPr lang="en-US" sz="2000" dirty="0" smtClean="0"/>
                  <a:t>. </a:t>
                </a:r>
              </a:p>
              <a:p>
                <a:r>
                  <a:rPr lang="en-US" sz="2000" dirty="0" smtClean="0"/>
                  <a:t>Replacing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h</m:t>
                    </m:r>
                  </m:oMath>
                </a14:m>
                <a:r>
                  <a:rPr lang="en-US" sz="2000" dirty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2000" dirty="0"/>
                  <a:t> formula we get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  <m:r>
                      <a:rPr lang="en-US" sz="2000" i="1" dirty="0" smtClean="0">
                        <a:latin typeface="Cambria Math"/>
                      </a:rPr>
                      <m:t>= 2(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240 / 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𝑟</m:t>
                    </m:r>
                    <m:r>
                      <a:rPr lang="en-US" i="1" dirty="0">
                        <a:latin typeface="Cambria Math"/>
                      </a:rPr>
                      <m:t> )+</m:t>
                    </m:r>
                    <m:r>
                      <a:rPr lang="en-US" sz="2000" i="1" dirty="0">
                        <a:latin typeface="Cambria Math"/>
                        <a:sym typeface="Symbol" pitchFamily="18" charset="2"/>
                      </a:rPr>
                      <m:t> </m:t>
                    </m:r>
                    <m:r>
                      <a:rPr lang="en-US" sz="2000" i="1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  <a:sym typeface="Symbol" pitchFamily="18" charset="2"/>
                      </a:rPr>
                      <m:t></m:t>
                    </m:r>
                    <m:r>
                      <a:rPr lang="en-US" sz="2000" i="1" dirty="0">
                        <a:latin typeface="Cambria Math"/>
                        <a:sym typeface="Symbol" pitchFamily="18" charset="2"/>
                      </a:rPr>
                      <m:t>𝑟</m:t>
                    </m:r>
                    <m:r>
                      <a:rPr lang="en-US" sz="2000" i="1" baseline="30000" dirty="0">
                        <a:latin typeface="Cambria Math"/>
                        <a:sym typeface="Symbol" pitchFamily="18" charset="2"/>
                      </a:rPr>
                      <m:t>2</m:t>
                    </m:r>
                  </m:oMath>
                </a14:m>
                <a:r>
                  <a:rPr lang="en-US" dirty="0" smtClean="0">
                    <a:sym typeface="Symbol" pitchFamily="18" charset="2"/>
                  </a:rPr>
                  <a:t>. </a:t>
                </a:r>
              </a:p>
              <a:p>
                <a:r>
                  <a:rPr lang="en-US" dirty="0" smtClean="0">
                    <a:sym typeface="Symbol" pitchFamily="18" charset="2"/>
                  </a:rPr>
                  <a:t>To find critical </a:t>
                </a:r>
                <a:r>
                  <a:rPr lang="en-US" dirty="0">
                    <a:sym typeface="Symbol" pitchFamily="18" charset="2"/>
                  </a:rPr>
                  <a:t>numbers</a:t>
                </a:r>
                <a:r>
                  <a:rPr lang="en-US" dirty="0" smtClean="0">
                    <a:sym typeface="Symbol" pitchFamily="18" charset="2"/>
                  </a:rPr>
                  <a:t>, put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sym typeface="Symbol" pitchFamily="18" charset="2"/>
                      </a:rPr>
                      <m:t>𝑑𝑆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/</m:t>
                    </m:r>
                    <m:r>
                      <a:rPr lang="en-US" i="1" dirty="0" err="1">
                        <a:latin typeface="Cambria Math"/>
                        <a:sym typeface="Symbol" pitchFamily="18" charset="2"/>
                      </a:rPr>
                      <m:t>𝑑𝑟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=− 480/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𝑟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2+4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𝑟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=0</m:t>
                    </m:r>
                  </m:oMath>
                </a14:m>
                <a:r>
                  <a:rPr lang="en-US" dirty="0" smtClean="0">
                    <a:sym typeface="Symbol" pitchFamily="18" charset="2"/>
                  </a:rPr>
                  <a:t>.</a:t>
                </a:r>
              </a:p>
              <a:p>
                <a:r>
                  <a:rPr lang="en-US" dirty="0" smtClean="0"/>
                  <a:t>Solving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− 480+4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</m:t>
                    </m:r>
                    <m:r>
                      <a:rPr lang="en-US" i="1" dirty="0">
                        <a:latin typeface="Cambria Math"/>
                      </a:rPr>
                      <m:t>𝑟</m:t>
                    </m:r>
                    <m:r>
                      <a:rPr lang="en-US" i="1" baseline="30000" dirty="0">
                        <a:latin typeface="Cambria Math"/>
                      </a:rPr>
                      <m:t>3</m:t>
                    </m:r>
                    <m:r>
                      <a:rPr lang="en-US" i="1" dirty="0">
                        <a:latin typeface="Cambria Math"/>
                      </a:rPr>
                      <m:t>=0 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 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𝑟</m:t>
                    </m:r>
                    <m:r>
                      <a:rPr lang="en-US" i="1" dirty="0" smtClean="0">
                        <a:latin typeface="Cambria Math"/>
                        <a:sym typeface="Symbol" pitchFamily="18" charset="2"/>
                      </a:rPr>
                      <m:t>=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(120/ )</m:t>
                    </m:r>
                    <m:r>
                      <a:rPr lang="en-US" i="1" baseline="30000" dirty="0">
                        <a:latin typeface="Cambria Math"/>
                        <a:sym typeface="Symbol" pitchFamily="18" charset="2"/>
                      </a:rPr>
                      <m:t>1/3 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 </m:t>
                    </m:r>
                    <m:r>
                      <a:rPr lang="en-US" i="1" dirty="0" smtClean="0">
                        <a:latin typeface="Cambria Math"/>
                        <a:sym typeface="Symbol" pitchFamily="18" charset="2"/>
                      </a:rPr>
                      <m:t>3.4</m:t>
                    </m:r>
                    <m:r>
                      <a:rPr lang="en-US" i="1" dirty="0" smtClean="0">
                        <a:latin typeface="Cambria Math"/>
                        <a:sym typeface="Symbol" pitchFamily="18" charset="2"/>
                      </a:rPr>
                      <m:t>𝑐𝑚</m:t>
                    </m:r>
                  </m:oMath>
                </a14:m>
                <a:endParaRPr lang="en-US" dirty="0" smtClean="0">
                  <a:sym typeface="Symbol" pitchFamily="18" charset="2"/>
                </a:endParaRPr>
              </a:p>
              <a:p>
                <a:r>
                  <a:rPr lang="en-US" dirty="0" smtClean="0"/>
                  <a:t>So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𝑆</m:t>
                    </m:r>
                    <m:r>
                      <a:rPr lang="en-US" i="1" dirty="0" smtClean="0">
                        <a:latin typeface="Cambria Math"/>
                      </a:rPr>
                      <m:t>=480/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𝑟</m:t>
                    </m:r>
                    <m:r>
                      <a:rPr lang="en-US" i="1" dirty="0">
                        <a:latin typeface="Cambria Math"/>
                      </a:rPr>
                      <m:t>+2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</m:t>
                    </m:r>
                    <m:r>
                      <a:rPr lang="en-US" i="1" dirty="0">
                        <a:latin typeface="Cambria Math"/>
                      </a:rPr>
                      <m:t>𝑟</m:t>
                    </m:r>
                    <m:r>
                      <a:rPr lang="en-US" i="1" baseline="30000" dirty="0">
                        <a:latin typeface="Cambria Math"/>
                      </a:rPr>
                      <m:t>2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i="0" dirty="0" smtClean="0">
                    <a:latin typeface="+mj-lt"/>
                  </a:rPr>
                  <a:t>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dirty="0" err="1">
                            <a:latin typeface="Cambria Math"/>
                          </a:rPr>
                          <m:t>𝑑𝑆</m:t>
                        </m:r>
                      </m:num>
                      <m:den>
                        <m:r>
                          <a:rPr lang="en-US" i="1" dirty="0" err="1">
                            <a:latin typeface="Cambria Math"/>
                          </a:rPr>
                          <m:t>𝑑𝑟</m:t>
                        </m:r>
                      </m:den>
                    </m:f>
                    <m:r>
                      <a:rPr lang="en-US" i="1" dirty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/>
                          </a:rPr>
                          <m:t>480</m:t>
                        </m:r>
                      </m:num>
                      <m:den>
                        <m:r>
                          <a:rPr lang="en-US" i="1" dirty="0">
                            <a:latin typeface="Cambria Math"/>
                          </a:rPr>
                          <m:t>𝑟</m:t>
                        </m:r>
                        <m:r>
                          <a:rPr lang="en-US" i="1" baseline="30000" dirty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 dirty="0">
                        <a:latin typeface="Cambria Math"/>
                      </a:rPr>
                      <m:t>+4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</m:t>
                    </m:r>
                    <m:r>
                      <a:rPr lang="en-US" i="1" dirty="0">
                        <a:latin typeface="Cambria Math"/>
                        <a:sym typeface="Symbol" pitchFamily="18" charset="2"/>
                      </a:rPr>
                      <m:t>𝑟</m:t>
                    </m:r>
                    <m:r>
                      <a:rPr lang="fr-FR" b="0" i="1" dirty="0" smtClean="0">
                        <a:latin typeface="Cambria Math"/>
                        <a:sym typeface="Symbol" pitchFamily="18" charset="2"/>
                      </a:rPr>
                      <m:t>.</m:t>
                    </m:r>
                  </m:oMath>
                </a14:m>
                <a:endParaRPr lang="en-US" dirty="0" smtClean="0">
                  <a:sym typeface="Symbol" pitchFamily="18" charset="2"/>
                </a:endParaRPr>
              </a:p>
              <a:p>
                <a:r>
                  <a:rPr lang="en-US" dirty="0" smtClean="0"/>
                  <a:t>Therefore the radius of the cheapest can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2"/>
                        </a:solidFill>
                        <a:latin typeface="Cambria Math"/>
                      </a:rPr>
                      <m:t>𝑟</m:t>
                    </m:r>
                    <m:r>
                      <a:rPr lang="en-US" i="1" dirty="0" smtClean="0">
                        <a:solidFill>
                          <a:schemeClr val="accent2"/>
                        </a:solidFill>
                        <a:latin typeface="Cambria Math"/>
                      </a:rPr>
                      <m:t>  3.</m:t>
                    </m:r>
                    <m:r>
                      <a:rPr lang="en-US" i="1" dirty="0" smtClean="0">
                        <a:solidFill>
                          <a:schemeClr val="accent2"/>
                        </a:solidFill>
                        <a:latin typeface="Cambria Math"/>
                      </a:rPr>
                      <m:t>4</m:t>
                    </m:r>
                    <m:r>
                      <a:rPr lang="en-US" i="1" dirty="0" smtClean="0">
                        <a:solidFill>
                          <a:schemeClr val="accent2"/>
                        </a:solidFill>
                        <a:latin typeface="Cambria Math"/>
                      </a:rPr>
                      <m:t>𝑐𝑚</m:t>
                    </m:r>
                    <m:r>
                      <a:rPr lang="en-US" i="1" dirty="0" smtClean="0">
                        <a:solidFill>
                          <a:schemeClr val="accent2"/>
                        </a:solidFill>
                        <a:latin typeface="Cambria Math"/>
                      </a:rPr>
                      <m:t> .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  <a:p>
                <a:endParaRPr lang="en-US" dirty="0" smtClean="0">
                  <a:sym typeface="Symbol" pitchFamily="18" charset="2"/>
                </a:endParaRPr>
              </a:p>
              <a:p>
                <a:endParaRPr lang="en-US" dirty="0">
                  <a:sym typeface="Symbol" pitchFamily="18" charset="2"/>
                </a:endParaRPr>
              </a:p>
              <a:p>
                <a:endParaRPr lang="en-US" dirty="0">
                  <a:sym typeface="Symbol" pitchFamily="18" charset="2"/>
                </a:endParaRPr>
              </a:p>
              <a:p>
                <a:endParaRPr lang="en-US" dirty="0" smtClean="0">
                  <a:sym typeface="Symbol" pitchFamily="18" charset="2"/>
                </a:endParaRPr>
              </a:p>
              <a:p>
                <a:endParaRPr lang="en-US" sz="2000" dirty="0"/>
              </a:p>
              <a:p>
                <a:endParaRPr lang="en-US" sz="20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2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325637"/>
                <a:ext cx="8305800" cy="5107937"/>
              </a:xfrm>
              <a:prstGeom prst="rect">
                <a:avLst/>
              </a:prstGeom>
              <a:blipFill rotWithShape="1">
                <a:blip r:embed="rId3"/>
                <a:stretch>
                  <a:fillRect l="-734" t="-477" b="-119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7069360" y="2636912"/>
            <a:ext cx="2039144" cy="2745596"/>
            <a:chOff x="6876256" y="2420888"/>
            <a:chExt cx="2039144" cy="2745596"/>
          </a:xfrm>
        </p:grpSpPr>
        <p:sp>
          <p:nvSpPr>
            <p:cNvPr id="16" name="Oval 7"/>
            <p:cNvSpPr>
              <a:spLocks noChangeArrowheads="1"/>
            </p:cNvSpPr>
            <p:nvPr/>
          </p:nvSpPr>
          <p:spPr bwMode="auto">
            <a:xfrm>
              <a:off x="7086600" y="4021088"/>
              <a:ext cx="12192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7086600" y="2801888"/>
              <a:ext cx="1219200" cy="1371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CC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7086600" y="2649488"/>
              <a:ext cx="12192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>
              <a:off x="7696200" y="2801888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0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696200" y="2420888"/>
                  <a:ext cx="304800" cy="3667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dirty="0" smtClean="0">
                            <a:latin typeface="Cambria Math"/>
                          </a:rPr>
                          <m:t>𝑟</m:t>
                        </m:r>
                      </m:oMath>
                    </m:oMathPara>
                  </a14:m>
                  <a:endParaRPr lang="en-US" sz="1800" dirty="0"/>
                </a:p>
              </p:txBody>
            </p:sp>
          </mc:Choice>
          <mc:Fallback>
            <p:sp>
              <p:nvSpPr>
                <p:cNvPr id="20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96200" y="2420888"/>
                  <a:ext cx="304800" cy="366713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t="-8333" r="-40000" b="-26667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1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7020272" y="4478288"/>
                  <a:ext cx="1447800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dirty="0" smtClean="0">
                            <a:latin typeface="Cambria Math"/>
                          </a:rPr>
                          <m:t>𝑉</m:t>
                        </m:r>
                        <m:r>
                          <a:rPr lang="en-US" sz="1800" i="1" dirty="0" smtClean="0">
                            <a:latin typeface="Cambria Math"/>
                          </a:rPr>
                          <m:t>= </m:t>
                        </m:r>
                        <m:r>
                          <a:rPr lang="en-US" i="1" dirty="0">
                            <a:latin typeface="Cambria Math"/>
                            <a:sym typeface="Symbol" pitchFamily="18" charset="2"/>
                          </a:rPr>
                          <m:t>𝑟</m:t>
                        </m:r>
                        <m:r>
                          <a:rPr lang="en-US" i="1" baseline="30000" dirty="0">
                            <a:latin typeface="Cambria Math"/>
                            <a:sym typeface="Symbol" pitchFamily="18" charset="2"/>
                          </a:rPr>
                          <m:t>2</m:t>
                        </m:r>
                        <m:r>
                          <a:rPr lang="en-US" i="1" dirty="0">
                            <a:latin typeface="Cambria Math"/>
                            <a:sym typeface="Symbol" pitchFamily="18" charset="2"/>
                          </a:rPr>
                          <m:t>h</m:t>
                        </m:r>
                      </m:oMath>
                    </m:oMathPara>
                  </a14:m>
                  <a:endParaRPr lang="en-US" sz="1800" dirty="0">
                    <a:sym typeface="Symbol" pitchFamily="18" charset="2"/>
                  </a:endParaRPr>
                </a:p>
              </p:txBody>
            </p:sp>
          </mc:Choice>
          <mc:Fallback>
            <p:sp>
              <p:nvSpPr>
                <p:cNvPr id="21" name="Text 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20272" y="4478288"/>
                  <a:ext cx="1447800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t="-8197" b="-2459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2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6876256" y="4797152"/>
                  <a:ext cx="2039144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dirty="0" smtClean="0">
                            <a:latin typeface="Cambria Math"/>
                          </a:rPr>
                          <m:t>𝑆</m:t>
                        </m:r>
                        <m:r>
                          <a:rPr lang="en-US" sz="1800" i="1" dirty="0" smtClean="0">
                            <a:latin typeface="Cambria Math"/>
                          </a:rPr>
                          <m:t>=2</m:t>
                        </m:r>
                        <m:r>
                          <a:rPr lang="en-US" sz="1800" i="1" dirty="0">
                            <a:latin typeface="Cambria Math"/>
                            <a:sym typeface="Symbol" pitchFamily="18" charset="2"/>
                          </a:rPr>
                          <m:t>𝑟h</m:t>
                        </m:r>
                        <m:r>
                          <a:rPr lang="en-US" sz="1800" i="1" dirty="0">
                            <a:latin typeface="Cambria Math"/>
                            <a:sym typeface="Symbol" pitchFamily="18" charset="2"/>
                          </a:rPr>
                          <m:t>+2</m:t>
                        </m:r>
                        <m:r>
                          <a:rPr lang="en-US" sz="1800" i="1" dirty="0">
                            <a:latin typeface="Cambria Math"/>
                            <a:sym typeface="Symbol" pitchFamily="18" charset="2"/>
                          </a:rPr>
                          <m:t>𝑟</m:t>
                        </m:r>
                        <m:r>
                          <a:rPr lang="en-US" sz="1800" i="1" baseline="30000" dirty="0">
                            <a:latin typeface="Cambria Math"/>
                            <a:sym typeface="Symbol" pitchFamily="18" charset="2"/>
                          </a:rPr>
                          <m:t>2</m:t>
                        </m:r>
                        <m:r>
                          <a:rPr lang="en-US" sz="1800" i="1" dirty="0">
                            <a:latin typeface="Cambria Math"/>
                            <a:sym typeface="Symbol" pitchFamily="18" charset="2"/>
                          </a:rPr>
                          <m:t> </m:t>
                        </m:r>
                      </m:oMath>
                    </m:oMathPara>
                  </a14:m>
                  <a:endParaRPr lang="en-US" sz="1800" dirty="0">
                    <a:sym typeface="Symbol" pitchFamily="18" charset="2"/>
                  </a:endParaRPr>
                </a:p>
              </p:txBody>
            </p:sp>
          </mc:Choice>
          <mc:Fallback>
            <p:sp>
              <p:nvSpPr>
                <p:cNvPr id="22" name="Text 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76256" y="4797152"/>
                  <a:ext cx="2039144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8197" r="-1497" b="-2459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3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8305800" y="3259088"/>
                  <a:ext cx="457200" cy="3667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dirty="0" smtClean="0">
                            <a:latin typeface="Cambria Math"/>
                          </a:rPr>
                          <m:t>h</m:t>
                        </m:r>
                      </m:oMath>
                    </m:oMathPara>
                  </a14:m>
                  <a:endParaRPr lang="en-US" sz="1800" dirty="0"/>
                </a:p>
              </p:txBody>
            </p:sp>
          </mc:Choice>
          <mc:Fallback>
            <p:sp>
              <p:nvSpPr>
                <p:cNvPr id="23" name="Text 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05800" y="3259088"/>
                  <a:ext cx="457200" cy="366713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8333" r="-10667" b="-26667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 Box 33"/>
              <p:cNvSpPr txBox="1">
                <a:spLocks noChangeArrowheads="1"/>
              </p:cNvSpPr>
              <p:nvPr/>
            </p:nvSpPr>
            <p:spPr bwMode="auto">
              <a:xfrm>
                <a:off x="1752600" y="4797152"/>
                <a:ext cx="838200" cy="1200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800" dirty="0"/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</a:rPr>
                      <m:t>𝑆</m:t>
                    </m:r>
                    <m:r>
                      <a:rPr lang="en-US" sz="1800" i="1" dirty="0" smtClean="0">
                        <a:latin typeface="Cambria Math"/>
                      </a:rPr>
                      <m:t>(</m:t>
                    </m:r>
                    <m:r>
                      <a:rPr lang="en-US" sz="1800" i="1" dirty="0" smtClean="0">
                        <a:latin typeface="Cambria Math"/>
                      </a:rPr>
                      <m:t>𝑟</m:t>
                    </m:r>
                    <m:r>
                      <a:rPr lang="en-US" sz="1800" i="1" dirty="0" smtClean="0">
                        <a:latin typeface="Cambria Math"/>
                      </a:rPr>
                      <m:t>)</m:t>
                    </m:r>
                  </m:oMath>
                </a14:m>
                <a:endParaRPr lang="en-US" sz="18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dirty="0" smtClean="0">
                          <a:latin typeface="Cambria Math"/>
                        </a:rPr>
                        <m:t>486.3</m:t>
                      </m:r>
                    </m:oMath>
                  </m:oMathPara>
                </a14:m>
                <a:endParaRPr lang="en-US" sz="18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dirty="0" smtClean="0">
                          <a:latin typeface="Cambria Math"/>
                        </a:rPr>
                        <m:t>213.8</m:t>
                      </m:r>
                    </m:oMath>
                  </m:oMathPara>
                </a14:m>
                <a:endParaRPr lang="en-US" sz="18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dirty="0" smtClean="0">
                          <a:latin typeface="Cambria Math"/>
                        </a:rPr>
                        <m:t>253.1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>
          <p:sp>
            <p:nvSpPr>
              <p:cNvPr id="26" name="Text 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4797152"/>
                <a:ext cx="838200" cy="1200329"/>
              </a:xfrm>
              <a:prstGeom prst="rect">
                <a:avLst/>
              </a:prstGeom>
              <a:blipFill rotWithShape="1">
                <a:blip r:embed="rId8"/>
                <a:stretch>
                  <a:fillRect l="-6569" t="-2538" r="-8029" b="-710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Text Box 35"/>
              <p:cNvSpPr txBox="1">
                <a:spLocks noChangeArrowheads="1"/>
              </p:cNvSpPr>
              <p:nvPr/>
            </p:nvSpPr>
            <p:spPr bwMode="auto">
              <a:xfrm>
                <a:off x="914400" y="4797152"/>
                <a:ext cx="762000" cy="1200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   </m:t>
                      </m:r>
                      <m:r>
                        <a:rPr lang="en-US" sz="1800" i="1" dirty="0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en-US" sz="18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dirty="0" smtClean="0">
                          <a:latin typeface="Cambria Math"/>
                        </a:rPr>
                        <m:t> 1.0</m:t>
                      </m:r>
                    </m:oMath>
                  </m:oMathPara>
                </a14:m>
                <a:endParaRPr lang="en-US" sz="18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dirty="0" smtClean="0">
                          <a:latin typeface="Cambria Math"/>
                        </a:rPr>
                        <m:t> 3.4</m:t>
                      </m:r>
                    </m:oMath>
                  </m:oMathPara>
                </a14:m>
                <a:endParaRPr lang="en-US" sz="18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dirty="0" smtClean="0">
                          <a:latin typeface="Cambria Math"/>
                        </a:rPr>
                        <m:t> 5.0</m:t>
                      </m:r>
                      <m:r>
                        <a:rPr lang="en-US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 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4797152"/>
                <a:ext cx="762000" cy="1200329"/>
              </a:xfrm>
              <a:prstGeom prst="rect">
                <a:avLst/>
              </a:prstGeom>
              <a:blipFill rotWithShape="1">
                <a:blip r:embed="rId9"/>
                <a:stretch>
                  <a:fillRect t="-2538" r="-3200" b="-710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9251413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Rolle’s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1560" y="1384367"/>
                <a:ext cx="7889503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be a function that satisfies the following </a:t>
                </a:r>
                <a:r>
                  <a:rPr lang="en-US" sz="2000" dirty="0" smtClean="0"/>
                  <a:t>two conditions:</a:t>
                </a:r>
                <a:endParaRPr lang="en-US" sz="2000" dirty="0" smtClean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 smtClean="0"/>
                  <a:t>is continuous on the closed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fr-FR" sz="2000" b="0" i="1" dirty="0" smtClean="0">
                        <a:latin typeface="Cambria Math"/>
                      </a:rPr>
                      <m:t>,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].</m:t>
                    </m:r>
                  </m:oMath>
                </a14:m>
                <a:endParaRPr lang="en-US" sz="2000" dirty="0" smtClean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 smtClean="0"/>
                  <a:t>is differentiable on the open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fr-FR" sz="2000" b="0" i="1" dirty="0" smtClean="0">
                        <a:latin typeface="Cambria Math"/>
                      </a:rPr>
                      <m:t>,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).</m:t>
                    </m:r>
                  </m:oMath>
                </a14:m>
                <a:endParaRPr lang="en-US" sz="2000" dirty="0" smtClean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𝑏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/>
                </a:r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Then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there exists a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,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 smtClean="0"/>
                  <a:t>such </a:t>
                </a:r>
                <a:r>
                  <a:rPr lang="en-US" sz="2000" dirty="0" smtClean="0"/>
                  <a:t>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=0.</m:t>
                    </m:r>
                  </m:oMath>
                </a14:m>
                <a:endParaRPr lang="fr-FR" sz="2000" b="0" dirty="0" smtClean="0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rgbClr val="C00000"/>
                    </a:solidFill>
                  </a:rPr>
                  <a:t>Remark: </a:t>
                </a:r>
                <a:r>
                  <a:rPr lang="en-US" sz="2000" dirty="0"/>
                  <a:t>If either the maximum or the minimum occurs at a point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i="1" dirty="0"/>
                  <a:t/>
                </a:r>
                <a:r>
                  <a:rPr lang="en-US" sz="2000" dirty="0"/>
                  <a:t>between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/>
                  <a:t>, 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fr-FR" sz="2000" b="0" i="1" dirty="0" smtClean="0">
                        <a:latin typeface="Cambria Math"/>
                      </a:rPr>
                      <m:t>′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  <m:r>
                      <a:rPr lang="en-US" sz="2000" i="1" dirty="0" smtClean="0">
                        <a:latin typeface="Cambria Math"/>
                      </a:rPr>
                      <m:t>) = 0 </m:t>
                    </m:r>
                  </m:oMath>
                </a14:m>
                <a:r>
                  <a:rPr lang="en-US" sz="2000" dirty="0"/>
                  <a:t>, and we have found a point for </a:t>
                </a:r>
                <a:r>
                  <a:rPr lang="en-US" sz="2000" dirty="0" err="1">
                    <a:solidFill>
                      <a:srgbClr val="3333FF"/>
                    </a:solidFill>
                  </a:rPr>
                  <a:t>Rolle’s</a:t>
                </a:r>
                <a:r>
                  <a:rPr lang="en-US" sz="2000" dirty="0">
                    <a:solidFill>
                      <a:srgbClr val="3333FF"/>
                    </a:solidFill>
                  </a:rPr>
                  <a:t> theorem.</a:t>
                </a:r>
                <a:endParaRPr lang="en-US" sz="20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84367"/>
                <a:ext cx="7889503" cy="3785652"/>
              </a:xfrm>
              <a:prstGeom prst="rect">
                <a:avLst/>
              </a:prstGeom>
              <a:blipFill rotWithShape="1">
                <a:blip r:embed="rId4"/>
                <a:stretch>
                  <a:fillRect l="-772" r="-1699" b="-2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1377762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Rolle’s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1560" y="1384367"/>
                <a:ext cx="7889503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fr-FR" sz="2000" dirty="0" smtClean="0">
                    <a:solidFill>
                      <a:srgbClr val="3333FF"/>
                    </a:solidFill>
                  </a:rPr>
                  <a:t>Proof: </a:t>
                </a:r>
                <a:r>
                  <a:rPr lang="fr-FR" sz="2000" dirty="0" smtClean="0"/>
                  <a:t>If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)≡0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000" dirty="0" smtClean="0"/>
                  <a:t>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 at every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i="1" dirty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&gt;</m:t>
                    </m:r>
                    <m:r>
                      <a:rPr lang="fr-FR" sz="2000" i="1" dirty="0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 smtClean="0"/>
                  <a:t> at some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∈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continuous 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[</m:t>
                    </m:r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𝑏</m:t>
                    </m:r>
                    <m:r>
                      <a:rPr lang="fr-FR" sz="20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000" dirty="0" smtClean="0"/>
                  <a:t>, it follows from the extreme-value theorem that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has an absolute maximum 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[</m:t>
                    </m:r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𝑏</m:t>
                    </m:r>
                    <m:r>
                      <a:rPr lang="fr-FR" sz="20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000" dirty="0" smtClean="0"/>
                  <a:t>. The maximum cannot occur at end points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=0=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> Thus the absolute maximum at an interior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 smtClean="0"/>
                  <a:t> which is a critical point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, and since f is differentiable 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𝑏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, this critical point must be a stationary point, that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=0.</m:t>
                    </m:r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84367"/>
                <a:ext cx="7889503" cy="3785652"/>
              </a:xfrm>
              <a:prstGeom prst="rect">
                <a:avLst/>
              </a:prstGeom>
              <a:blipFill rotWithShape="1">
                <a:blip r:embed="rId3"/>
                <a:stretch>
                  <a:fillRect l="-772" r="-1699" b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481671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1526" y="3573016"/>
            <a:ext cx="2920594" cy="3016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Rolle’s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570929" y="1052736"/>
                <a:ext cx="7889503" cy="27025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en-US" sz="2000" dirty="0" smtClean="0"/>
                  <a:t>Considere the polynomial function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fr-FR" sz="2000" b="0" i="1" dirty="0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fr-FR" sz="2000" b="0" i="1" dirty="0" smtClean="0">
                        <a:latin typeface="Cambria Math"/>
                      </a:rPr>
                      <m:t>−3</m:t>
                    </m:r>
                    <m:r>
                      <a:rPr lang="fr-FR" sz="2000" b="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. It is continuous at every point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−3,</m:t>
                        </m:r>
                        <m:r>
                          <a:rPr lang="en-US" sz="2000" i="1" dirty="0" smtClean="0">
                            <a:latin typeface="Cambria Math"/>
                          </a:rPr>
                          <m:t> 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2000" dirty="0" smtClean="0"/>
                  <a:t> and is differentiable on the open interval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(−3,3)</m:t>
                    </m:r>
                  </m:oMath>
                </a14:m>
                <a:r>
                  <a:rPr lang="en-US" sz="2000" dirty="0" smtClean="0"/>
                  <a:t>. Since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−3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3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, by </a:t>
                </a:r>
                <a:r>
                  <a:rPr lang="en-US" sz="2000" dirty="0" err="1" smtClean="0"/>
                  <a:t>Rolle’s</a:t>
                </a:r>
                <a:r>
                  <a:rPr lang="en-US" sz="2000" dirty="0" smtClean="0"/>
                  <a:t> theorem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 smtClean="0"/>
                  <a:t> must be zero at least once in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(−3,3)</m:t>
                    </m:r>
                  </m:oMath>
                </a14:m>
                <a:r>
                  <a:rPr lang="en-US" sz="2000" dirty="0" smtClean="0"/>
                  <a:t>. In fact,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−3 </m:t>
                    </m:r>
                  </m:oMath>
                </a14:m>
                <a:r>
                  <a:rPr lang="en-US" sz="2000" dirty="0" smtClean="0"/>
                  <a:t>is zero twice in this interval, once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2000" dirty="0" smtClean="0"/>
                  <a:t> and again at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2000" dirty="0" smtClean="0"/>
                  <a:t>.</a:t>
                </a:r>
                <a:endParaRPr lang="en-US" sz="2000" dirty="0" smtClean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29" y="1052736"/>
                <a:ext cx="7889503" cy="2702599"/>
              </a:xfrm>
              <a:prstGeom prst="rect">
                <a:avLst/>
              </a:prstGeom>
              <a:blipFill rotWithShape="1">
                <a:blip r:embed="rId4"/>
                <a:stretch>
                  <a:fillRect l="-850" r="-1700" b="-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435798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Rolle’s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11560" y="1340769"/>
            <a:ext cx="7931150" cy="86409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FontTx/>
              <a:buNone/>
            </a:pPr>
            <a:r>
              <a:rPr lang="en-US" sz="2000" dirty="0" smtClean="0"/>
              <a:t>The conditions of </a:t>
            </a:r>
            <a:r>
              <a:rPr lang="en-US" sz="2000" dirty="0" err="1" smtClean="0"/>
              <a:t>Rolle’s</a:t>
            </a:r>
            <a:r>
              <a:rPr lang="en-US" sz="2000" dirty="0" smtClean="0"/>
              <a:t> theorem are </a:t>
            </a:r>
            <a:r>
              <a:rPr lang="en-US" sz="2000" dirty="0" smtClean="0">
                <a:solidFill>
                  <a:srgbClr val="C00000"/>
                </a:solidFill>
              </a:rPr>
              <a:t>essential</a:t>
            </a:r>
            <a:r>
              <a:rPr lang="en-US" sz="2000" dirty="0" smtClean="0"/>
              <a:t>. If they fail at even one point, the graph may not have a horizontal tangent</a:t>
            </a: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909" y="2060848"/>
            <a:ext cx="8010101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095097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1560" y="1268760"/>
                <a:ext cx="7848872" cy="21654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be a function that satisfies the following </a:t>
                </a:r>
                <a:r>
                  <a:rPr lang="en-US" sz="2000" dirty="0" smtClean="0"/>
                  <a:t>two conditions:</a:t>
                </a:r>
                <a:endParaRPr lang="en-US" sz="2000" dirty="0" smtClean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 smtClean="0"/>
                  <a:t>is continuous on the closed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fr-FR" sz="2000" b="0" i="1" dirty="0" smtClean="0">
                        <a:latin typeface="Cambria Math"/>
                      </a:rPr>
                      <m:t>,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].</m:t>
                    </m:r>
                  </m:oMath>
                </a14:m>
                <a:endParaRPr lang="en-US" sz="2000" dirty="0" smtClean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 smtClean="0"/>
                  <a:t>is differentiable on the open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fr-FR" sz="2000" b="0" i="1" dirty="0" smtClean="0">
                        <a:latin typeface="Cambria Math"/>
                      </a:rPr>
                      <m:t>,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).</m:t>
                    </m:r>
                  </m:oMath>
                </a14:m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Then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there exists a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,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 smtClean="0"/>
                  <a:t>such </a:t>
                </a:r>
                <a:r>
                  <a:rPr lang="en-US" sz="2000" dirty="0" smtClean="0"/>
                  <a:t>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268760"/>
                <a:ext cx="7848872" cy="2165401"/>
              </a:xfrm>
              <a:prstGeom prst="rect">
                <a:avLst/>
              </a:prstGeom>
              <a:blipFill rotWithShape="1">
                <a:blip r:embed="rId3"/>
                <a:stretch>
                  <a:fillRect l="-7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6800" y="3284984"/>
            <a:ext cx="4478169" cy="3216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933880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1560" y="1384367"/>
                <a:ext cx="7848872" cy="3324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fr-FR" sz="2000" dirty="0" smtClean="0">
                    <a:solidFill>
                      <a:srgbClr val="C00000"/>
                    </a:solidFill>
                  </a:rPr>
                  <a:t>Proof: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d>
                            <m:r>
                              <a:rPr lang="fr-FR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d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den>
                        </m:f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 smtClean="0"/>
                  <a:t>.Then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 smtClean="0"/>
                  <a:t> is continuous 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err="1" smtClean="0">
                            <a:latin typeface="Cambria Math"/>
                          </a:rPr>
                          <m:t>𝑎</m:t>
                        </m:r>
                        <m:r>
                          <a:rPr lang="en-US" sz="2000" i="1" dirty="0" err="1" smtClean="0">
                            <a:latin typeface="Cambria Math"/>
                          </a:rPr>
                          <m:t>,</m:t>
                        </m:r>
                        <m:r>
                          <a:rPr lang="en-US" sz="2000" i="1" dirty="0" err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000" dirty="0" smtClean="0"/>
                  <a:t>, differentiable 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𝑏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and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𝑣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=0=</m:t>
                      </m:r>
                      <m:r>
                        <a:rPr lang="fr-FR" sz="2000" b="0" i="1" smtClean="0">
                          <a:latin typeface="Cambria Math"/>
                        </a:rPr>
                        <m:t>𝑣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By </a:t>
                </a:r>
                <a:r>
                  <a:rPr lang="en-US" sz="2000" dirty="0" err="1" smtClean="0"/>
                  <a:t>Rolle’s</a:t>
                </a:r>
                <a:r>
                  <a:rPr lang="en-US" sz="2000" dirty="0" smtClean="0"/>
                  <a:t> theorem, there exists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𝑐</m:t>
                    </m:r>
                    <m:r>
                      <a:rPr lang="fr-FR" sz="2000" b="0" i="1" smtClean="0">
                        <a:latin typeface="Cambria Math"/>
                      </a:rPr>
                      <m:t>∈(</m:t>
                    </m:r>
                    <m:r>
                      <a:rPr lang="fr-FR" sz="2000" b="0" i="1" smtClean="0"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𝑏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𝑣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</a:rPr>
                      <m:t>⇒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−</m:t>
                        </m:r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𝑎</m:t>
                            </m:r>
                          </m:e>
                        </m:d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𝑏</m:t>
                        </m:r>
                        <m:r>
                          <a:rPr lang="fr-FR" sz="2000" i="1">
                            <a:latin typeface="Cambria Math"/>
                          </a:rPr>
                          <m:t>−</m:t>
                        </m:r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84367"/>
                <a:ext cx="7848872" cy="3324885"/>
              </a:xfrm>
              <a:prstGeom prst="rect">
                <a:avLst/>
              </a:prstGeom>
              <a:blipFill rotWithShape="1">
                <a:blip r:embed="rId4"/>
                <a:stretch>
                  <a:fillRect l="-776" r="-1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4528508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0916" y="1245500"/>
                <a:ext cx="7848872" cy="25904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fr-FR" sz="2000" dirty="0" err="1" smtClean="0"/>
                  <a:t>Consider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+1</m:t>
                    </m:r>
                  </m:oMath>
                </a14:m>
                <a:r>
                  <a:rPr lang="fr-FR" sz="2000" dirty="0" smtClean="0">
                    <a:solidFill>
                      <a:srgbClr val="C00000"/>
                    </a:solidFill>
                  </a:rPr>
                  <a:t>. </a:t>
                </a:r>
                <a:r>
                  <a:rPr lang="fr-FR" sz="2000" dirty="0" smtClean="0"/>
                  <a:t>The </a:t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continuous</a:t>
                </a:r>
                <a:r>
                  <a:rPr lang="fr-FR" sz="2000" dirty="0" smtClean="0"/>
                  <a:t> and </a:t>
                </a:r>
                <a:r>
                  <a:rPr lang="fr-FR" sz="2000" dirty="0" err="1" smtClean="0"/>
                  <a:t>differentiable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everywhere</a:t>
                </a:r>
                <a:r>
                  <a:rPr lang="fr-FR" sz="2000" dirty="0" smtClean="0"/>
                  <a:t>. In </a:t>
                </a:r>
                <a:r>
                  <a:rPr lang="fr-FR" sz="2000" dirty="0" err="1" smtClean="0"/>
                  <a:t>particular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continuous</a:t>
                </a:r>
                <a:r>
                  <a:rPr lang="fr-FR" sz="2000" dirty="0" smtClean="0"/>
                  <a:t> 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[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0,2]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and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differentiable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on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0,2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/>
                  <a:t>Moreover</a:t>
                </a:r>
                <a:r>
                  <a:rPr lang="fr-FR" sz="2000" dirty="0" smtClean="0"/>
                  <a:t>,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=1,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=3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den>
                    </m:f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smtClean="0"/>
                  <a:t>By </a:t>
                </a:r>
                <a:r>
                  <a:rPr lang="fr-FR" sz="2000" dirty="0" err="1" smtClean="0"/>
                  <a:t>mean</a:t>
                </a:r>
                <a:r>
                  <a:rPr lang="fr-FR" sz="2000" dirty="0" smtClean="0"/>
                  <a:t> value </a:t>
                </a:r>
                <a:r>
                  <a:rPr lang="fr-FR" sz="2000" dirty="0" err="1" smtClean="0"/>
                  <a:t>theorem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there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a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𝑐</m:t>
                    </m:r>
                    <m:r>
                      <a:rPr lang="fr-FR" sz="2000" b="0" i="1" smtClean="0">
                        <a:latin typeface="Cambria Math"/>
                      </a:rPr>
                      <m:t>∈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such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that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(0)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2−0</m:t>
                          </m:r>
                        </m:den>
                      </m:f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3−1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⇒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⇒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𝑐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916" y="1245500"/>
                <a:ext cx="7848872" cy="2590453"/>
              </a:xfrm>
              <a:prstGeom prst="rect">
                <a:avLst/>
              </a:prstGeom>
              <a:blipFill rotWithShape="1">
                <a:blip r:embed="rId3"/>
                <a:stretch>
                  <a:fillRect l="-776" r="-1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1" y="3789040"/>
            <a:ext cx="278313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2485313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539552" y="1333217"/>
                <a:ext cx="8136136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Example </a:t>
                </a:r>
                <a:r>
                  <a:rPr lang="en-US" sz="2000" dirty="0" smtClean="0"/>
                  <a:t> Suppose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(0)=− 3 </m:t>
                    </m:r>
                  </m:oMath>
                </a14:m>
                <a:r>
                  <a:rPr lang="en-US" sz="2000" dirty="0" smtClean="0"/>
                  <a:t>and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fr-FR" sz="2000" b="0" i="1" dirty="0" smtClean="0">
                        <a:latin typeface="Cambria Math"/>
                      </a:rPr>
                      <m:t>′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)≤5 </m:t>
                    </m:r>
                  </m:oMath>
                </a14:m>
                <a:r>
                  <a:rPr lang="en-US" sz="2000" dirty="0" smtClean="0"/>
                  <a:t>for all value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 (therefore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differentiable everywhere). How large can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(2)</m:t>
                    </m:r>
                  </m:oMath>
                </a14:m>
                <a:r>
                  <a:rPr lang="en-US" sz="2000" dirty="0" smtClean="0"/>
                  <a:t> possibly be?</a:t>
                </a:r>
                <a:endParaRPr lang="en-US" sz="20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33217"/>
                <a:ext cx="8136136" cy="1015663"/>
              </a:xfrm>
              <a:prstGeom prst="rect">
                <a:avLst/>
              </a:prstGeom>
              <a:blipFill rotWithShape="1">
                <a:blip r:embed="rId3"/>
                <a:stretch>
                  <a:fillRect l="-825" t="-2410" r="-1649" b="-10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807931"/>
            <a:ext cx="7416824" cy="278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6221867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83568" y="2210088"/>
                <a:ext cx="7848872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>
                    <a:solidFill>
                      <a:srgbClr val="3333FF"/>
                    </a:solidFill>
                  </a:rPr>
                  <a:t>Physical interpretation: </a:t>
                </a:r>
                <a:r>
                  <a:rPr lang="en-US" sz="2000" dirty="0" smtClean="0"/>
                  <a:t>If we think of the number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𝑏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)−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))/(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𝑏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𝑎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) </m:t>
                      </m:r>
                    </m:oMath>
                  </m:oMathPara>
                </a14:m>
                <a:endParaRPr lang="en-US" sz="2000" dirty="0" smtClean="0"/>
              </a:p>
              <a:p>
                <a:pPr algn="just"/>
                <a:r>
                  <a:rPr lang="en-US" sz="2000" dirty="0"/>
                  <a:t>as the average change </a:t>
                </a:r>
                <a:r>
                  <a:rPr lang="en-US" sz="2000" dirty="0" smtClean="0"/>
                  <a:t>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over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 </m:t>
                    </m:r>
                  </m:oMath>
                </a14:m>
                <a:r>
                  <a:rPr lang="en-US" sz="2000" i="1" dirty="0" smtClean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fr-FR" sz="2000" b="0" i="1" dirty="0" smtClean="0">
                        <a:latin typeface="Cambria Math"/>
                      </a:rPr>
                      <m:t>′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  <m:r>
                      <a:rPr lang="en-US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i="1" dirty="0" smtClean="0"/>
                  <a:t/>
                </a:r>
                <a:r>
                  <a:rPr lang="en-US" sz="2000" dirty="0" smtClean="0"/>
                  <a:t>as an instantaneous change, then the Mean </a:t>
                </a:r>
                <a:r>
                  <a:rPr lang="en-US" sz="2000" dirty="0" smtClean="0"/>
                  <a:t>value theorem </a:t>
                </a:r>
                <a:r>
                  <a:rPr lang="en-US" sz="2000" dirty="0" smtClean="0"/>
                  <a:t>says that at some interior point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the instantaneous change must equal the average change over the entire interval</a:t>
                </a:r>
                <a:r>
                  <a:rPr lang="en-US" sz="2000" dirty="0" smtClean="0"/>
                  <a:t>.</a:t>
                </a:r>
                <a:endParaRPr lang="en-US" sz="2000" dirty="0" smtClean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210088"/>
                <a:ext cx="7848872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-776" t="-1258" r="-1630" b="-5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356873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Mean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value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1560" y="1340768"/>
                <a:ext cx="7848872" cy="5016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Example:  </a:t>
                </a:r>
                <a:r>
                  <a:rPr lang="en-US" sz="2000" dirty="0" smtClean="0"/>
                  <a:t>If a </a:t>
                </a:r>
                <a:r>
                  <a:rPr lang="en-US" sz="2000" dirty="0" smtClean="0"/>
                  <a:t>car is </a:t>
                </a:r>
                <a:r>
                  <a:rPr lang="en-US" sz="2000" dirty="0" smtClean="0"/>
                  <a:t>accelerating from zero takes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8</m:t>
                    </m:r>
                  </m:oMath>
                </a14:m>
                <a:r>
                  <a:rPr lang="en-US" sz="2000" dirty="0" smtClean="0"/>
                  <a:t> sec to go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352 </m:t>
                    </m:r>
                    <m:r>
                      <a:rPr lang="en-US" sz="2000" i="1" dirty="0" smtClean="0">
                        <a:latin typeface="Cambria Math"/>
                      </a:rPr>
                      <m:t>𝑓𝑡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its average velocity for the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8−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sec</m:t>
                    </m:r>
                  </m:oMath>
                </a14:m>
                <a:r>
                  <a:rPr lang="en-US" sz="2000" dirty="0" smtClean="0"/>
                  <a:t> interval is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352/8= 44</m:t>
                    </m:r>
                    <m:r>
                      <a:rPr lang="en-US" sz="2000" i="1" dirty="0" smtClean="0">
                        <a:latin typeface="Cambria Math"/>
                      </a:rPr>
                      <m:t>𝑓𝑡</m:t>
                    </m:r>
                    <m:r>
                      <a:rPr lang="en-US" sz="2000" i="1" dirty="0" smtClean="0">
                        <a:latin typeface="Cambria Math"/>
                      </a:rPr>
                      <m:t>/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sec</m:t>
                    </m:r>
                  </m:oMath>
                </a14:m>
                <a:r>
                  <a:rPr lang="en-US" sz="2000" dirty="0" smtClean="0"/>
                  <a:t>,  At some point during the acceleration, the Mean </a:t>
                </a:r>
                <a:r>
                  <a:rPr lang="en-US" sz="2000" dirty="0" smtClean="0"/>
                  <a:t>value theorem </a:t>
                </a:r>
                <a:r>
                  <a:rPr lang="en-US" sz="2000" dirty="0" smtClean="0"/>
                  <a:t>says, the speedometer must read exactly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30 </m:t>
                    </m:r>
                    <m:r>
                      <a:rPr lang="en-US" sz="2000" i="1" dirty="0" smtClean="0">
                        <a:latin typeface="Cambria Math"/>
                      </a:rPr>
                      <m:t>𝑚𝑝h</m:t>
                    </m:r>
                  </m:oMath>
                </a14:m>
                <a:r>
                  <a:rPr lang="en-US" sz="2000" dirty="0" smtClean="0"/>
                  <a:t>. As shown in the figure</a:t>
                </a:r>
                <a:r>
                  <a:rPr lang="en-US" sz="2000" dirty="0" smtClean="0"/>
                  <a:t>.</a:t>
                </a:r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0768"/>
                <a:ext cx="7848872" cy="5016758"/>
              </a:xfrm>
              <a:prstGeom prst="rect">
                <a:avLst/>
              </a:prstGeom>
              <a:blipFill rotWithShape="1">
                <a:blip r:embed="rId3"/>
                <a:stretch>
                  <a:fillRect l="-776" t="-486" r="-1630" b="-1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2924944"/>
            <a:ext cx="3744416" cy="364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5648022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79475" y="1484312"/>
            <a:ext cx="7724973" cy="4608983"/>
          </a:xfrm>
          <a:prstGeom prst="rect">
            <a:avLst/>
          </a:prstGeom>
        </p:spPr>
        <p:txBody>
          <a:bodyPr/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endParaRPr lang="en-US" sz="2000" dirty="0" smtClean="0">
              <a:solidFill>
                <a:srgbClr val="3333FF"/>
              </a:solidFill>
            </a:endParaRP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Relative Extremum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Extreme Value Theorem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First Derivative Test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Second Derivative test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err="1" smtClean="0">
                <a:solidFill>
                  <a:srgbClr val="3333FF"/>
                </a:solidFill>
              </a:rPr>
              <a:t>Rolle’s</a:t>
            </a:r>
            <a:r>
              <a:rPr lang="en-US" sz="2400" dirty="0" smtClean="0">
                <a:solidFill>
                  <a:srgbClr val="3333FF"/>
                </a:solidFill>
              </a:rPr>
              <a:t> Theorem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Mean Value Theorem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9246</TotalTime>
  <Words>251</Words>
  <Application>Microsoft Office PowerPoint</Application>
  <PresentationFormat>On-screen Show (4:3)</PresentationFormat>
  <Paragraphs>186</Paragraphs>
  <Slides>34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vcomsats</cp:lastModifiedBy>
  <cp:revision>1347</cp:revision>
  <dcterms:created xsi:type="dcterms:W3CDTF">2012-05-05T21:34:59Z</dcterms:created>
  <dcterms:modified xsi:type="dcterms:W3CDTF">2012-12-19T12:00:09Z</dcterms:modified>
</cp:coreProperties>
</file>