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66" r:id="rId3"/>
    <p:sldId id="267" r:id="rId4"/>
    <p:sldId id="399" r:id="rId5"/>
    <p:sldId id="403" r:id="rId6"/>
    <p:sldId id="404" r:id="rId7"/>
    <p:sldId id="405" r:id="rId8"/>
    <p:sldId id="406" r:id="rId9"/>
    <p:sldId id="411" r:id="rId10"/>
    <p:sldId id="407" r:id="rId11"/>
    <p:sldId id="408" r:id="rId12"/>
    <p:sldId id="409" r:id="rId13"/>
    <p:sldId id="414" r:id="rId14"/>
    <p:sldId id="410" r:id="rId15"/>
    <p:sldId id="415" r:id="rId16"/>
    <p:sldId id="412" r:id="rId17"/>
    <p:sldId id="419" r:id="rId18"/>
    <p:sldId id="420" r:id="rId19"/>
    <p:sldId id="421" r:id="rId20"/>
    <p:sldId id="422" r:id="rId21"/>
    <p:sldId id="423" r:id="rId22"/>
    <p:sldId id="434" r:id="rId23"/>
    <p:sldId id="425" r:id="rId24"/>
    <p:sldId id="424" r:id="rId25"/>
    <p:sldId id="435" r:id="rId26"/>
    <p:sldId id="431" r:id="rId27"/>
    <p:sldId id="432" r:id="rId28"/>
    <p:sldId id="426" r:id="rId29"/>
    <p:sldId id="427" r:id="rId30"/>
    <p:sldId id="428" r:id="rId31"/>
    <p:sldId id="436" r:id="rId32"/>
    <p:sldId id="265" r:id="rId33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162" autoAdjust="0"/>
    <p:restoredTop sz="95027" autoAdjust="0"/>
  </p:normalViewPr>
  <p:slideViewPr>
    <p:cSldViewPr>
      <p:cViewPr>
        <p:scale>
          <a:sx n="73" d="100"/>
          <a:sy n="73" d="100"/>
        </p:scale>
        <p:origin x="-1188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10" Type="http://schemas.openxmlformats.org/officeDocument/2006/relationships/image" Target="../media/image18.wmf"/><Relationship Id="rId4" Type="http://schemas.openxmlformats.org/officeDocument/2006/relationships/image" Target="../media/image25.wmf"/><Relationship Id="rId9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image" Target="../media/image50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12" Type="http://schemas.openxmlformats.org/officeDocument/2006/relationships/image" Target="../media/image49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11" Type="http://schemas.openxmlformats.org/officeDocument/2006/relationships/image" Target="../media/image48.wmf"/><Relationship Id="rId5" Type="http://schemas.openxmlformats.org/officeDocument/2006/relationships/image" Target="../media/image42.wmf"/><Relationship Id="rId15" Type="http://schemas.openxmlformats.org/officeDocument/2006/relationships/image" Target="../media/image52.wmf"/><Relationship Id="rId10" Type="http://schemas.openxmlformats.org/officeDocument/2006/relationships/image" Target="../media/image47.wmf"/><Relationship Id="rId4" Type="http://schemas.openxmlformats.org/officeDocument/2006/relationships/image" Target="../media/image41.wmf"/><Relationship Id="rId9" Type="http://schemas.openxmlformats.org/officeDocument/2006/relationships/image" Target="../media/image46.wmf"/><Relationship Id="rId14" Type="http://schemas.openxmlformats.org/officeDocument/2006/relationships/image" Target="../media/image5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4" Type="http://schemas.openxmlformats.org/officeDocument/2006/relationships/image" Target="../media/image7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image" Target="../media/image79.wmf"/><Relationship Id="rId7" Type="http://schemas.openxmlformats.org/officeDocument/2006/relationships/image" Target="../media/image83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32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oleObject" Target="../embeddings/oleObject13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7.bin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30.png"/><Relationship Id="rId9" Type="http://schemas.openxmlformats.org/officeDocument/2006/relationships/oleObject" Target="../embeddings/oleObject9.bin"/><Relationship Id="rId1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oleObject" Target="../embeddings/oleObject23.bin"/><Relationship Id="rId18" Type="http://schemas.openxmlformats.org/officeDocument/2006/relationships/oleObject" Target="../embeddings/oleObject28.bin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17.bin"/><Relationship Id="rId12" Type="http://schemas.openxmlformats.org/officeDocument/2006/relationships/oleObject" Target="../embeddings/oleObject22.bin"/><Relationship Id="rId1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6.bin"/><Relationship Id="rId20" Type="http://schemas.openxmlformats.org/officeDocument/2006/relationships/oleObject" Target="../embeddings/oleObject30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5.bin"/><Relationship Id="rId15" Type="http://schemas.openxmlformats.org/officeDocument/2006/relationships/oleObject" Target="../embeddings/oleObject25.bin"/><Relationship Id="rId10" Type="http://schemas.openxmlformats.org/officeDocument/2006/relationships/oleObject" Target="../embeddings/oleObject20.bin"/><Relationship Id="rId19" Type="http://schemas.openxmlformats.org/officeDocument/2006/relationships/oleObject" Target="../embeddings/oleObject29.bin"/><Relationship Id="rId4" Type="http://schemas.openxmlformats.org/officeDocument/2006/relationships/image" Target="../media/image53.png"/><Relationship Id="rId9" Type="http://schemas.openxmlformats.org/officeDocument/2006/relationships/oleObject" Target="../embeddings/oleObject19.bin"/><Relationship Id="rId14" Type="http://schemas.openxmlformats.org/officeDocument/2006/relationships/oleObject" Target="../embeddings/oleObject2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Sec04-3fig11.avi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image" Target="../media/image7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37.bin"/><Relationship Id="rId12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6.bin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5.bin"/><Relationship Id="rId10" Type="http://schemas.openxmlformats.org/officeDocument/2006/relationships/oleObject" Target="../embeddings/oleObject40.bin"/><Relationship Id="rId4" Type="http://schemas.openxmlformats.org/officeDocument/2006/relationships/image" Target="../media/image85.png"/><Relationship Id="rId9" Type="http://schemas.openxmlformats.org/officeDocument/2006/relationships/oleObject" Target="../embeddings/oleObject39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12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72368" y="1953414"/>
            <a:ext cx="784810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Differentials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Local </a:t>
            </a:r>
            <a:r>
              <a:rPr lang="fr-FR" sz="2400" dirty="0" err="1" smtClean="0">
                <a:solidFill>
                  <a:srgbClr val="3333FF"/>
                </a:solidFill>
              </a:rPr>
              <a:t>linear</a:t>
            </a:r>
            <a:r>
              <a:rPr lang="fr-FR" sz="2400" dirty="0" smtClean="0">
                <a:solidFill>
                  <a:srgbClr val="3333FF"/>
                </a:solidFill>
              </a:rPr>
              <a:t> approximations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Indeterminate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forms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L’Hôpital </a:t>
            </a:r>
            <a:r>
              <a:rPr lang="fr-FR" sz="2400" dirty="0" err="1" smtClean="0">
                <a:solidFill>
                  <a:srgbClr val="3333FF"/>
                </a:solidFill>
              </a:rPr>
              <a:t>rule</a:t>
            </a:r>
            <a:endParaRPr lang="en-US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828178" y="1875596"/>
            <a:ext cx="784751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err="1" smtClean="0">
                <a:solidFill>
                  <a:srgbClr val="3333FF"/>
                </a:solidFill>
              </a:rPr>
              <a:t>L’Hôpital</a:t>
            </a:r>
            <a:r>
              <a:rPr lang="en-US" sz="2400" dirty="0" smtClean="0">
                <a:solidFill>
                  <a:srgbClr val="3333FF"/>
                </a:solidFill>
              </a:rPr>
              <a:t> rule: Recalls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Critical points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Increasing and decreasing Functions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Concavity &amp; inflection points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Strategy of Graphing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327" y="2075047"/>
            <a:ext cx="7885113" cy="2953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525112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3"/>
              <p:cNvSpPr txBox="1">
                <a:spLocks noChangeArrowheads="1"/>
              </p:cNvSpPr>
              <p:nvPr/>
            </p:nvSpPr>
            <p:spPr>
              <a:xfrm>
                <a:off x="583793" y="1528192"/>
                <a:ext cx="8109968" cy="218884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en-US" sz="2000" dirty="0" smtClean="0"/>
                  <a:t>Find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/>
                </a:r>
                <a:endParaRPr lang="en-US" sz="2000" dirty="0" smtClean="0"/>
              </a:p>
              <a:p>
                <a:pPr marL="0" indent="0" eaLnBrk="1" hangingPunct="1">
                  <a:buNone/>
                </a:pPr>
                <a:endParaRPr lang="en-US" sz="2000" dirty="0" smtClean="0"/>
              </a:p>
              <a:p>
                <a:pPr marL="0" indent="0" eaLnBrk="1" hangingPunct="1">
                  <a:buNone/>
                </a:pPr>
                <a:r>
                  <a:rPr lang="en-US" sz="2000" dirty="0" smtClean="0">
                    <a:solidFill>
                      <a:srgbClr val="C00000"/>
                    </a:solidFill>
                  </a:rPr>
                  <a:t>Solution: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Remark that now we have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0.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form. However we can make it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form. </a:t>
                </a:r>
              </a:p>
              <a:p>
                <a:pPr marL="0" indent="0" eaLnBrk="1" hangingPunct="1">
                  <a:buNone/>
                </a:pPr>
                <a:endParaRPr lang="fr-FR" sz="2000" dirty="0"/>
              </a:p>
              <a:p>
                <a:pPr marL="0" indent="0" eaLnBrk="1" hangingPunct="1">
                  <a:buNone/>
                </a:pP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endParaRPr lang="en-US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93" y="1528192"/>
                <a:ext cx="8109968" cy="2188840"/>
              </a:xfrm>
              <a:prstGeom prst="rect">
                <a:avLst/>
              </a:prstGeom>
              <a:blipFill rotWithShape="1">
                <a:blip r:embed="rId3"/>
                <a:stretch>
                  <a:fillRect l="-827" t="-1114" r="-902" b="-60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9" y="1528192"/>
            <a:ext cx="2952328" cy="517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7655" y="3356992"/>
            <a:ext cx="6755301" cy="1461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0512233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3"/>
              <p:cNvSpPr txBox="1">
                <a:spLocks noChangeArrowheads="1"/>
              </p:cNvSpPr>
              <p:nvPr/>
            </p:nvSpPr>
            <p:spPr>
              <a:xfrm>
                <a:off x="710504" y="1340768"/>
                <a:ext cx="8109968" cy="478112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</a:rPr>
                  <a:t>Other 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indeterminate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forms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𝑎𝑛𝑑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rgbClr val="C00000"/>
                    </a:solidFill>
                  </a:rPr>
                  <a:t> :</a:t>
                </a: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Limits</a:t>
                </a:r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form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 smtClean="0"/>
                  <a:t> can give rise to indeterminate forms of the types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p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𝑎𝑛𝑑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000" dirty="0" smtClean="0"/>
                  <a:t>. For example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1+</m:t>
                                </m:r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</m:sup>
                        </m:sSup>
                      </m:e>
                    </m:func>
                  </m:oMath>
                </a14:m>
                <a:r>
                  <a:rPr lang="en-US" sz="2000" dirty="0" smtClean="0"/>
                  <a:t> is of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 eaLnBrk="1" hangingPunct="1">
                  <a:buNone/>
                </a:pPr>
                <a:endParaRPr lang="fr-FR" sz="2000" dirty="0" smtClean="0"/>
              </a:p>
              <a:p>
                <a:pPr eaLnBrk="1" hangingPunct="1"/>
                <a:r>
                  <a:rPr lang="fr-FR" sz="2000" dirty="0" err="1" smtClean="0"/>
                  <a:t>Introduce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fr-FR" sz="2000" dirty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fr-FR" sz="20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/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r>
                  <a:rPr lang="fr-FR" sz="2000" dirty="0" err="1" smtClean="0"/>
                  <a:t>Take</a:t>
                </a:r>
                <a:r>
                  <a:rPr lang="fr-FR" sz="2000" dirty="0" smtClean="0"/>
                  <a:t> the ln : </a:t>
                </a:r>
              </a:p>
              <a:p>
                <a:pPr marL="0" indent="0" eaLnBrk="1" hangingPunct="1">
                  <a:buNone/>
                </a:pPr>
                <a:endParaRPr lang="fr-FR" sz="2000" dirty="0"/>
              </a:p>
              <a:p>
                <a:pPr eaLnBrk="1" hangingPunct="1"/>
                <a:r>
                  <a:rPr lang="fr-FR" sz="2000" dirty="0" smtClean="0"/>
                  <a:t>Use the </a:t>
                </a:r>
                <a:r>
                  <a:rPr lang="fr-FR" sz="2000" dirty="0" err="1" smtClean="0"/>
                  <a:t>already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studied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rule</a:t>
                </a:r>
                <a:r>
                  <a:rPr lang="fr-FR" sz="2000" dirty="0"/>
                  <a:t/>
                </a:r>
                <a:r>
                  <a:rPr lang="fr-FR" sz="2000" dirty="0" smtClean="0"/>
                  <a:t>to </a:t>
                </a:r>
                <a:r>
                  <a:rPr lang="fr-FR" sz="2000" dirty="0" err="1" smtClean="0"/>
                  <a:t>evaluate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limit</a:t>
                </a:r>
                <a:r>
                  <a:rPr lang="fr-FR" sz="2000" dirty="0"/>
                  <a:t/>
                </a:r>
                <a:r>
                  <a:rPr lang="fr-FR" sz="2000" dirty="0" smtClean="0"/>
                  <a:t>or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 .</m:t>
                        </m:r>
                      </m:e>
                    </m:func>
                  </m:oMath>
                </a14:m>
                <a:endParaRPr lang="fr-FR" sz="2000" dirty="0" smtClean="0"/>
              </a:p>
              <a:p>
                <a:pPr eaLnBrk="1" hangingPunct="1"/>
                <a:endParaRPr lang="fr-FR" sz="2000" dirty="0"/>
              </a:p>
              <a:p>
                <a:pPr eaLnBrk="1" hangingPunct="1"/>
                <a:r>
                  <a:rPr lang="fr-FR" sz="2000" dirty="0" err="1" smtClean="0"/>
                  <a:t>Take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exponentials</a:t>
                </a:r>
                <a:r>
                  <a:rPr lang="fr-FR" sz="2000" dirty="0" smtClean="0"/>
                  <a:t>.</a:t>
                </a:r>
              </a:p>
              <a:p>
                <a:pPr eaLnBrk="1" hangingPunct="1"/>
                <a:endParaRPr lang="fr-FR" sz="2000" dirty="0"/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/>
              </a:p>
            </p:txBody>
          </p:sp>
        </mc:Choice>
        <mc:Fallback>
          <p:sp>
            <p:nvSpPr>
              <p:cNvPr id="2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504" y="1340768"/>
                <a:ext cx="8109968" cy="4781128"/>
              </a:xfrm>
              <a:prstGeom prst="rect">
                <a:avLst/>
              </a:prstGeom>
              <a:blipFill rotWithShape="1">
                <a:blip r:embed="rId3"/>
                <a:stretch>
                  <a:fillRect l="-827" t="-510" b="-22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149080"/>
            <a:ext cx="3888432" cy="29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0732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3"/>
              <p:cNvSpPr txBox="1">
                <a:spLocks noChangeArrowheads="1"/>
              </p:cNvSpPr>
              <p:nvPr/>
            </p:nvSpPr>
            <p:spPr>
              <a:xfrm>
                <a:off x="583793" y="1268760"/>
                <a:ext cx="8109968" cy="478112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fr-FR" sz="2000" dirty="0" err="1" smtClean="0">
                    <a:solidFill>
                      <a:srgbClr val="C00000"/>
                    </a:solidFill>
                  </a:rPr>
                  <a:t>Example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:</a:t>
                </a:r>
              </a:p>
              <a:p>
                <a:pPr marL="0" indent="0" eaLnBrk="1" hangingPunct="1">
                  <a:buNone/>
                </a:pPr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</a:rPr>
                  <a:t>Solution. </a:t>
                </a:r>
                <a:r>
                  <a:rPr lang="fr-FR" sz="2000" dirty="0" smtClean="0"/>
                  <a:t>Let                                    ,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Thus</a:t>
                </a:r>
                <a:endParaRPr lang="fr-FR" sz="2000" dirty="0" smtClean="0"/>
              </a:p>
              <a:p>
                <a:pPr marL="0" indent="0" eaLnBrk="1" hangingPunct="1">
                  <a:buNone/>
                </a:pPr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Then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endParaRPr lang="fr-FR" sz="2000" dirty="0" smtClean="0"/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Since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exponential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continuous</a:t>
                </a:r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 →1</m:t>
                        </m:r>
                      </m:e>
                    </m:func>
                  </m:oMath>
                </a14:m>
                <a:r>
                  <a:rPr lang="fr-FR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→0</m:t>
                    </m:r>
                    <m:r>
                      <a:rPr lang="fr-FR" sz="2000" b="0" i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fr-FR" sz="2000" dirty="0" smtClean="0"/>
                  <a:t> This </a:t>
                </a:r>
                <a:r>
                  <a:rPr lang="fr-FR" sz="2000" dirty="0" err="1" smtClean="0"/>
                  <a:t>implies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func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𝑎𝑠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→0. </m:t>
                    </m:r>
                  </m:oMath>
                </a14:m>
                <a:r>
                  <a:rPr lang="fr-FR" sz="2000" dirty="0" smtClean="0"/>
                  <a:t>Therefore,</a:t>
                </a:r>
                <a:endParaRPr lang="fr-FR" sz="2000" dirty="0"/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/>
              </a:p>
            </p:txBody>
          </p:sp>
        </mc:Choice>
        <mc:Fallback>
          <p:sp>
            <p:nvSpPr>
              <p:cNvPr id="2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93" y="1268760"/>
                <a:ext cx="8109968" cy="4781128"/>
              </a:xfrm>
              <a:prstGeom prst="rect">
                <a:avLst/>
              </a:prstGeom>
              <a:blipFill rotWithShape="1">
                <a:blip r:embed="rId3"/>
                <a:stretch>
                  <a:fillRect l="-827" t="-510" r="-75" b="-16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313281"/>
            <a:ext cx="2765287" cy="531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6728" y="1988840"/>
            <a:ext cx="2166528" cy="386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2672" y="2348880"/>
            <a:ext cx="5616624" cy="126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5309" y="3812033"/>
            <a:ext cx="6403075" cy="6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5467" y="5516326"/>
            <a:ext cx="2467179" cy="451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105525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L’Hôpital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Rectangle 3"/>
              <p:cNvSpPr txBox="1">
                <a:spLocks noChangeArrowheads="1"/>
              </p:cNvSpPr>
              <p:nvPr/>
            </p:nvSpPr>
            <p:spPr>
              <a:xfrm>
                <a:off x="583793" y="1268760"/>
                <a:ext cx="8109968" cy="478112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</a:rPr>
                  <a:t>Example:</a:t>
                </a: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C00000"/>
                    </a:solidFill>
                  </a:rPr>
                  <a:t>Solution. </a:t>
                </a:r>
                <a:r>
                  <a:rPr lang="fr-FR" sz="2000" dirty="0" smtClean="0"/>
                  <a:t>Let                                    ,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Thus</a:t>
                </a:r>
                <a:endParaRPr lang="fr-FR" sz="2000" dirty="0" smtClean="0"/>
              </a:p>
              <a:p>
                <a:pPr marL="0" indent="0" eaLnBrk="1" hangingPunct="1">
                  <a:buNone/>
                </a:pPr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Then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marL="0" indent="0" eaLnBrk="1" hangingPunct="1">
                  <a:buNone/>
                </a:pPr>
                <a:endParaRPr lang="fr-FR" sz="2000" dirty="0" smtClean="0"/>
              </a:p>
              <a:p>
                <a:pPr marL="0" indent="0" eaLnBrk="1" hangingPunct="1">
                  <a:buNone/>
                </a:pPr>
                <a:r>
                  <a:rPr lang="fr-FR" sz="2000" dirty="0" err="1" smtClean="0"/>
                  <a:t>Since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exponential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continuous</a:t>
                </a:r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 →1</m:t>
                        </m:r>
                      </m:e>
                    </m:func>
                  </m:oMath>
                </a14:m>
                <a:r>
                  <a:rPr lang="fr-FR" sz="2000" dirty="0" smtClean="0"/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→0</m:t>
                    </m:r>
                    <m:r>
                      <a:rPr lang="fr-FR" sz="2000" b="0" i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fr-FR" sz="2000" dirty="0" smtClean="0"/>
                  <a:t> This </a:t>
                </a:r>
                <a:r>
                  <a:rPr lang="fr-FR" sz="2000" dirty="0" err="1" smtClean="0"/>
                  <a:t>implies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func>
                          <m:func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</m:func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𝑎𝑠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→0. </m:t>
                    </m:r>
                  </m:oMath>
                </a14:m>
                <a:r>
                  <a:rPr lang="fr-FR" sz="2000" dirty="0" smtClean="0"/>
                  <a:t>Therefore,</a:t>
                </a:r>
                <a:endParaRPr lang="fr-FR" sz="2000" dirty="0"/>
              </a:p>
              <a:p>
                <a:pPr marL="0" indent="0" eaLnBrk="1" hangingPunct="1">
                  <a:buNone/>
                </a:pPr>
                <a:endParaRPr lang="fr-FR" sz="2000" dirty="0">
                  <a:solidFill>
                    <a:srgbClr val="C00000"/>
                  </a:solidFill>
                </a:endParaRPr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 smtClean="0"/>
              </a:p>
              <a:p>
                <a:pPr eaLnBrk="1" hangingPunct="1"/>
                <a:endParaRPr lang="fr-FR" sz="2000" dirty="0"/>
              </a:p>
            </p:txBody>
          </p:sp>
        </mc:Choice>
        <mc:Fallback>
          <p:sp>
            <p:nvSpPr>
              <p:cNvPr id="2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93" y="1268760"/>
                <a:ext cx="8109968" cy="4781128"/>
              </a:xfrm>
              <a:prstGeom prst="rect">
                <a:avLst/>
              </a:prstGeom>
              <a:blipFill rotWithShape="1">
                <a:blip r:embed="rId3"/>
                <a:stretch>
                  <a:fillRect l="-827" t="-510" r="-75" b="-16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313281"/>
            <a:ext cx="2765287" cy="531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6728" y="1988840"/>
            <a:ext cx="2166528" cy="386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2672" y="2348880"/>
            <a:ext cx="5616624" cy="126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5309" y="3812033"/>
            <a:ext cx="6403075" cy="6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5467" y="5516326"/>
            <a:ext cx="2467179" cy="451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313966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2856"/>
            <a:ext cx="338437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Critical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Points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Content Placeholder 2"/>
              <p:cNvSpPr txBox="1">
                <a:spLocks/>
              </p:cNvSpPr>
              <p:nvPr/>
            </p:nvSpPr>
            <p:spPr>
              <a:xfrm>
                <a:off x="611560" y="1340768"/>
                <a:ext cx="7848228" cy="511256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FontTx/>
                  <a:buNone/>
                </a:pPr>
                <a:r>
                  <a:rPr lang="en-US" sz="2000" dirty="0" smtClean="0"/>
                  <a:t>A point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 smtClean="0"/>
                  <a:t> in the domain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′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𝑐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is zero or is undefined </a:t>
                </a:r>
                <a:r>
                  <a:rPr lang="en-US" sz="2000" dirty="0" smtClean="0"/>
                  <a:t>is </a:t>
                </a:r>
                <a:r>
                  <a:rPr lang="en-US" sz="2000" dirty="0"/>
                  <a:t>called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critical point or critical value</a:t>
                </a:r>
                <a:r>
                  <a:rPr lang="en-US" sz="2000" dirty="0" smtClean="0"/>
                  <a:t/>
                </a:r>
                <a:r>
                  <a:rPr lang="en-US" sz="2000" dirty="0"/>
                  <a:t>of the function</a:t>
                </a:r>
                <a:r>
                  <a:rPr lang="en-US" sz="2000" dirty="0" smtClean="0"/>
                  <a:t>.</a:t>
                </a:r>
              </a:p>
              <a:p>
                <a:pPr marL="0" indent="0" algn="just">
                  <a:buFontTx/>
                  <a:buNone/>
                </a:pPr>
                <a:endParaRPr lang="en-US" sz="2000" dirty="0"/>
              </a:p>
              <a:p>
                <a:pPr marL="0" indent="0" algn="just">
                  <a:buFontTx/>
                  <a:buNone/>
                </a:pPr>
                <a:r>
                  <a:rPr lang="en-US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000" i="1" dirty="0" smtClean="0">
                        <a:latin typeface="Cambria Math"/>
                      </a:rPr>
                      <m:t>−12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−5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algn="just"/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=3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−12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algn="just"/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=0⇒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−4=0 </m:t>
                    </m:r>
                    <m:r>
                      <a:rPr lang="fr-FR" sz="2000" b="0" i="1" smtClean="0">
                        <a:latin typeface="Cambria Math"/>
                      </a:rPr>
                      <m:t>𝑜𝑟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=±2.</m:t>
                    </m:r>
                  </m:oMath>
                </a14:m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Thus the critical points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sz="2000" dirty="0" smtClean="0"/>
                  <a:t> are 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= 2 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=−2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FontTx/>
                  <a:buNone/>
                </a:pPr>
                <a:endParaRPr lang="en-US" sz="2000" dirty="0" smtClean="0"/>
              </a:p>
              <a:p>
                <a:pPr marL="0" indent="0" algn="just">
                  <a:buFontTx/>
                  <a:buNone/>
                </a:pPr>
                <a:endParaRPr lang="en-US" sz="2000" dirty="0" smtClean="0"/>
              </a:p>
              <a:p>
                <a:pPr marL="0" indent="0" algn="just">
                  <a:buFontTx/>
                  <a:buNone/>
                </a:pPr>
                <a:endParaRPr lang="en-US" sz="2000" dirty="0" smtClean="0"/>
              </a:p>
              <a:p>
                <a:pPr marL="0" indent="0" algn="just">
                  <a:buFontTx/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1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7848228" cy="5112568"/>
              </a:xfrm>
              <a:prstGeom prst="rect">
                <a:avLst/>
              </a:prstGeom>
              <a:blipFill rotWithShape="1">
                <a:blip r:embed="rId4"/>
                <a:stretch>
                  <a:fillRect l="-776" t="-477" r="-1708" b="-16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056935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13"/>
              <p:cNvSpPr/>
              <p:nvPr/>
            </p:nvSpPr>
            <p:spPr>
              <a:xfrm>
                <a:off x="611560" y="1470263"/>
                <a:ext cx="8064128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/>
                  <a:t>The terms increasing, decreasing and constant are used to describe the behavior of a function as we travel left to right along its graph.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</a:p>
              <a:p>
                <a:pPr algn="just"/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/>
                  <a:t>The function below can be described as decreasing to the left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</m:t>
                    </m:r>
                    <m:r>
                      <a:rPr lang="fr-FR" sz="2000" b="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 smtClean="0"/>
                  <a:t>, constant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</m:t>
                    </m:r>
                    <m:r>
                      <a:rPr lang="fr-FR" sz="2000" b="0" i="1" dirty="0" smtClean="0">
                        <a:latin typeface="Cambria Math"/>
                      </a:rPr>
                      <m:t>𝑎</m:t>
                    </m:r>
                    <m:r>
                      <a:rPr lang="fr-FR" sz="2000" b="0" i="1" dirty="0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sz="2000" dirty="0" smtClean="0"/>
                  <a:t>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</m:t>
                    </m:r>
                    <m:r>
                      <a:rPr lang="fr-FR" sz="2000" b="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 smtClean="0"/>
                  <a:t>, increasing to the right of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</m:t>
                    </m:r>
                    <m:r>
                      <a:rPr lang="fr-FR" sz="2000" b="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b="1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70263"/>
                <a:ext cx="8064128" cy="1938992"/>
              </a:xfrm>
              <a:prstGeom prst="rect">
                <a:avLst/>
              </a:prstGeom>
              <a:blipFill rotWithShape="1">
                <a:blip r:embed="rId4"/>
                <a:stretch>
                  <a:fillRect l="-756" t="-1258" r="-2570" b="-5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974041" y="3485161"/>
            <a:ext cx="3957999" cy="2536127"/>
            <a:chOff x="609600" y="609600"/>
            <a:chExt cx="7239000" cy="6464259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V="1">
              <a:off x="1447800" y="838200"/>
              <a:ext cx="0" cy="5486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609600" y="5791200"/>
              <a:ext cx="7239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895600" y="4724400"/>
              <a:ext cx="2667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1524000" y="914400"/>
              <a:ext cx="1371600" cy="3810000"/>
            </a:xfrm>
            <a:custGeom>
              <a:avLst/>
              <a:gdLst>
                <a:gd name="T0" fmla="*/ 864 w 864"/>
                <a:gd name="T1" fmla="*/ 2400 h 2400"/>
                <a:gd name="T2" fmla="*/ 576 w 864"/>
                <a:gd name="T3" fmla="*/ 2256 h 2400"/>
                <a:gd name="T4" fmla="*/ 336 w 864"/>
                <a:gd name="T5" fmla="*/ 1776 h 2400"/>
                <a:gd name="T6" fmla="*/ 96 w 864"/>
                <a:gd name="T7" fmla="*/ 720 h 2400"/>
                <a:gd name="T8" fmla="*/ 0 w 864"/>
                <a:gd name="T9" fmla="*/ 0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4" h="2400">
                  <a:moveTo>
                    <a:pt x="864" y="2400"/>
                  </a:moveTo>
                  <a:cubicBezTo>
                    <a:pt x="764" y="2380"/>
                    <a:pt x="664" y="2360"/>
                    <a:pt x="576" y="2256"/>
                  </a:cubicBezTo>
                  <a:cubicBezTo>
                    <a:pt x="488" y="2152"/>
                    <a:pt x="416" y="2032"/>
                    <a:pt x="336" y="1776"/>
                  </a:cubicBezTo>
                  <a:cubicBezTo>
                    <a:pt x="256" y="1520"/>
                    <a:pt x="152" y="1016"/>
                    <a:pt x="96" y="720"/>
                  </a:cubicBezTo>
                  <a:cubicBezTo>
                    <a:pt x="40" y="424"/>
                    <a:pt x="20" y="212"/>
                    <a:pt x="0" y="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 flipH="1">
              <a:off x="5600700" y="927100"/>
              <a:ext cx="1371600" cy="3810000"/>
            </a:xfrm>
            <a:custGeom>
              <a:avLst/>
              <a:gdLst>
                <a:gd name="T0" fmla="*/ 864 w 864"/>
                <a:gd name="T1" fmla="*/ 2400 h 2400"/>
                <a:gd name="T2" fmla="*/ 576 w 864"/>
                <a:gd name="T3" fmla="*/ 2256 h 2400"/>
                <a:gd name="T4" fmla="*/ 336 w 864"/>
                <a:gd name="T5" fmla="*/ 1776 h 2400"/>
                <a:gd name="T6" fmla="*/ 96 w 864"/>
                <a:gd name="T7" fmla="*/ 720 h 2400"/>
                <a:gd name="T8" fmla="*/ 0 w 864"/>
                <a:gd name="T9" fmla="*/ 0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4" h="2400">
                  <a:moveTo>
                    <a:pt x="864" y="2400"/>
                  </a:moveTo>
                  <a:cubicBezTo>
                    <a:pt x="764" y="2380"/>
                    <a:pt x="664" y="2360"/>
                    <a:pt x="576" y="2256"/>
                  </a:cubicBezTo>
                  <a:cubicBezTo>
                    <a:pt x="488" y="2152"/>
                    <a:pt x="416" y="2032"/>
                    <a:pt x="336" y="1776"/>
                  </a:cubicBezTo>
                  <a:cubicBezTo>
                    <a:pt x="256" y="1520"/>
                    <a:pt x="152" y="1016"/>
                    <a:pt x="96" y="720"/>
                  </a:cubicBezTo>
                  <a:cubicBezTo>
                    <a:pt x="40" y="424"/>
                    <a:pt x="20" y="212"/>
                    <a:pt x="0" y="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5549900" y="647700"/>
              <a:ext cx="0" cy="571500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2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501119772"/>
                </p:ext>
              </p:extLst>
            </p:nvPr>
          </p:nvGraphicFramePr>
          <p:xfrm>
            <a:off x="2058295" y="6482850"/>
            <a:ext cx="1444227" cy="590945"/>
          </p:xfrm>
          <a:graphic>
            <a:graphicData uri="http://schemas.openxmlformats.org/presentationml/2006/ole">
              <p:oleObj spid="_x0000_s1402" name="Equation" r:id="rId5" imgW="355446" imgH="139639" progId="">
                <p:embed/>
              </p:oleObj>
            </a:graphicData>
          </a:graphic>
        </p:graphicFrame>
        <p:graphicFrame>
          <p:nvGraphicFramePr>
            <p:cNvPr id="23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369818832"/>
                </p:ext>
              </p:extLst>
            </p:nvPr>
          </p:nvGraphicFramePr>
          <p:xfrm>
            <a:off x="4801357" y="6278948"/>
            <a:ext cx="1598684" cy="794911"/>
          </p:xfrm>
          <a:graphic>
            <a:graphicData uri="http://schemas.openxmlformats.org/presentationml/2006/ole">
              <p:oleObj spid="_x0000_s1403" name="Equation" r:id="rId6" imgW="355138" imgH="177569" progId="">
                <p:embed/>
              </p:oleObj>
            </a:graphicData>
          </a:graphic>
        </p:graphicFrame>
        <p:graphicFrame>
          <p:nvGraphicFramePr>
            <p:cNvPr id="24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715823940"/>
                </p:ext>
              </p:extLst>
            </p:nvPr>
          </p:nvGraphicFramePr>
          <p:xfrm>
            <a:off x="779437" y="609600"/>
            <a:ext cx="625501" cy="734156"/>
          </p:xfrm>
          <a:graphic>
            <a:graphicData uri="http://schemas.openxmlformats.org/presentationml/2006/ole">
              <p:oleObj spid="_x0000_s1404" name="Equation" r:id="rId7" imgW="139579" imgH="164957" progId="">
                <p:embed/>
              </p:oleObj>
            </a:graphicData>
          </a:graphic>
        </p:graphicFrame>
        <p:graphicFrame>
          <p:nvGraphicFramePr>
            <p:cNvPr id="25" name="Object 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349097246"/>
                </p:ext>
              </p:extLst>
            </p:nvPr>
          </p:nvGraphicFramePr>
          <p:xfrm>
            <a:off x="6934198" y="793139"/>
            <a:ext cx="693505" cy="917695"/>
          </p:xfrm>
          <a:graphic>
            <a:graphicData uri="http://schemas.openxmlformats.org/presentationml/2006/ole">
              <p:oleObj spid="_x0000_s1405" name="Equation" r:id="rId8" imgW="152268" imgH="203024" progId="">
                <p:embed/>
              </p:oleObj>
            </a:graphicData>
          </a:graphic>
        </p:graphicFrame>
        <p:sp>
          <p:nvSpPr>
            <p:cNvPr id="26" name="Line 18"/>
            <p:cNvSpPr>
              <a:spLocks noChangeShapeType="1"/>
            </p:cNvSpPr>
            <p:nvPr/>
          </p:nvSpPr>
          <p:spPr bwMode="auto">
            <a:xfrm>
              <a:off x="2910214" y="698500"/>
              <a:ext cx="0" cy="571500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115102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13"/>
              <p:cNvSpPr/>
              <p:nvPr/>
            </p:nvSpPr>
            <p:spPr>
              <a:xfrm>
                <a:off x="611560" y="1470263"/>
                <a:ext cx="8208912" cy="36317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be defined on an interval, and 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latin typeface="Cambria Math"/>
                      </a:rPr>
                      <m:t>2</m:t>
                    </m:r>
                  </m:oMath>
                </a14:m>
                <a:r>
                  <a:rPr lang="en-US" sz="2000" dirty="0"/>
                  <a:t> denote points in that interval.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2000" dirty="0"/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dirty="0">
                    <a:solidFill>
                      <a:srgbClr val="C00000"/>
                    </a:solidFill>
                  </a:rPr>
                  <a:t>increasing</a:t>
                </a:r>
                <a:r>
                  <a:rPr lang="en-US" sz="2000" dirty="0"/>
                  <a:t> on the interval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(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)&lt;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 (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whenever</a:t>
                </a: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&lt;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is </a:t>
                </a:r>
                <a:r>
                  <a:rPr lang="en-US" sz="2000" dirty="0">
                    <a:solidFill>
                      <a:srgbClr val="C00000"/>
                    </a:solidFill>
                  </a:rPr>
                  <a:t>decreasing</a:t>
                </a:r>
                <a:r>
                  <a:rPr lang="en-US" sz="2000" dirty="0"/>
                  <a:t> on the interval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)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&gt;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 (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whenever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&lt;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342900" indent="-342900" algn="just">
                  <a:lnSpc>
                    <a:spcPct val="15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is </a:t>
                </a:r>
                <a:r>
                  <a:rPr lang="en-US" sz="2000" dirty="0">
                    <a:solidFill>
                      <a:srgbClr val="C00000"/>
                    </a:solidFill>
                  </a:rPr>
                  <a:t>constant</a:t>
                </a:r>
                <a:r>
                  <a:rPr lang="en-US" sz="2000" dirty="0"/>
                  <a:t> on the interval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)=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 (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for all points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</m:oMath>
                </a14:m>
                <a:r>
                  <a:rPr lang="en-US" sz="2000" baseline="-25000" dirty="0"/>
                  <a:t/>
                </a:r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-25000" dirty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</m:oMath>
                </a14:m>
                <a:r>
                  <a:rPr lang="en-US" sz="2000" baseline="-25000" dirty="0" smtClean="0">
                    <a:solidFill>
                      <a:srgbClr val="3333FF"/>
                    </a:solidFill>
                  </a:rPr>
                  <a:t>.</a:t>
                </a:r>
                <a:endParaRPr lang="en-US" sz="2000" baseline="-25000" dirty="0">
                  <a:solidFill>
                    <a:srgbClr val="3333FF"/>
                  </a:solidFill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2000" dirty="0"/>
              </a:p>
              <a:p>
                <a:pPr algn="just"/>
                <a:r>
                  <a:rPr lang="en-US" sz="2000" dirty="0">
                    <a:solidFill>
                      <a:srgbClr val="C00000"/>
                    </a:solidFill>
                  </a:rPr>
                  <a:t>A function that is increasing or decreasing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on an entire interval </a:t>
                </a:r>
                <a:r>
                  <a:rPr lang="en-US" sz="2000" dirty="0">
                    <a:solidFill>
                      <a:srgbClr val="C00000"/>
                    </a:solidFill>
                  </a:rPr>
                  <a:t>is called monotonic on Interval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.</a:t>
                </a:r>
                <a:endParaRPr lang="en-US" sz="2000" kern="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70263"/>
                <a:ext cx="8208912" cy="3631763"/>
              </a:xfrm>
              <a:prstGeom prst="rect">
                <a:avLst/>
              </a:prstGeom>
              <a:blipFill rotWithShape="1">
                <a:blip r:embed="rId3"/>
                <a:stretch>
                  <a:fillRect l="-742" t="-671" r="-1559" b="-2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94261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611560" y="1470263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srgbClr val="3333FF"/>
                </a:solidFill>
              </a:rPr>
              <a:t>Example: Graphical behavior</a:t>
            </a:r>
            <a:endParaRPr lang="en-US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348880"/>
            <a:ext cx="2532963" cy="24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11560" y="2337438"/>
            <a:ext cx="2535504" cy="2460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2090" y="2492896"/>
            <a:ext cx="2770070" cy="240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74148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Content Placeholder 2"/>
              <p:cNvSpPr txBox="1">
                <a:spLocks/>
              </p:cNvSpPr>
              <p:nvPr/>
            </p:nvSpPr>
            <p:spPr>
              <a:xfrm>
                <a:off x="611561" y="1340768"/>
                <a:ext cx="3851695" cy="489654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dirty="0" smtClean="0"/>
                  <a:t>A </a:t>
                </a:r>
                <a:r>
                  <a:rPr lang="en-US" sz="2000" dirty="0"/>
                  <a:t>differentiable 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is </a:t>
                </a:r>
                <a:endParaRPr lang="en-US" sz="2000" dirty="0" smtClean="0"/>
              </a:p>
              <a:p>
                <a:pPr algn="just"/>
                <a:r>
                  <a:rPr lang="en-US" sz="2000" dirty="0" smtClean="0">
                    <a:solidFill>
                      <a:srgbClr val="C00000"/>
                    </a:solidFill>
                  </a:rPr>
                  <a:t>increasing</a:t>
                </a:r>
                <a:r>
                  <a:rPr lang="en-US" sz="2000" dirty="0" smtClean="0"/>
                  <a:t/>
                </a:r>
                <a:r>
                  <a:rPr lang="en-US" sz="2000" dirty="0"/>
                  <a:t>on any interval where each tangent line to its graph has </a:t>
                </a:r>
                <a:r>
                  <a:rPr lang="en-US" sz="2000" dirty="0">
                    <a:solidFill>
                      <a:srgbClr val="3333FF"/>
                    </a:solidFill>
                  </a:rPr>
                  <a:t>positive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slope,</a:t>
                </a: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C00000"/>
                    </a:solidFill>
                  </a:rPr>
                  <a:t>decreasing</a:t>
                </a:r>
                <a:r>
                  <a:rPr lang="en-US" sz="2000" dirty="0" smtClean="0"/>
                  <a:t/>
                </a:r>
                <a:r>
                  <a:rPr lang="en-US" sz="2000" dirty="0"/>
                  <a:t>on any interval where each tangent line to its graph has </a:t>
                </a:r>
                <a:r>
                  <a:rPr lang="en-US" sz="2000" dirty="0">
                    <a:solidFill>
                      <a:srgbClr val="3333FF"/>
                    </a:solidFill>
                  </a:rPr>
                  <a:t>negative slope</a:t>
                </a:r>
                <a:r>
                  <a:rPr lang="en-US" sz="2000" dirty="0"/>
                  <a:t>, </a:t>
                </a:r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algn="just"/>
                <a:r>
                  <a:rPr lang="en-US" sz="2000" dirty="0" smtClean="0">
                    <a:solidFill>
                      <a:srgbClr val="C00000"/>
                    </a:solidFill>
                  </a:rPr>
                  <a:t>constant</a:t>
                </a:r>
                <a:r>
                  <a:rPr lang="en-US" sz="2000" dirty="0" smtClean="0"/>
                  <a:t/>
                </a:r>
                <a:r>
                  <a:rPr lang="en-US" sz="2000" dirty="0"/>
                  <a:t>on any </a:t>
                </a:r>
                <a:r>
                  <a:rPr lang="en-US" sz="2000" dirty="0" smtClean="0"/>
                  <a:t>interval </a:t>
                </a:r>
                <a:r>
                  <a:rPr lang="en-US" sz="2000" dirty="0"/>
                  <a:t>where each tangent line to its graph has </a:t>
                </a:r>
                <a:r>
                  <a:rPr lang="en-US" sz="2000" dirty="0">
                    <a:solidFill>
                      <a:srgbClr val="3333FF"/>
                    </a:solidFill>
                  </a:rPr>
                  <a:t>zero slope</a:t>
                </a:r>
                <a:r>
                  <a:rPr lang="en-US" sz="2000" dirty="0"/>
                  <a:t>.</a:t>
                </a:r>
              </a:p>
              <a:p>
                <a:pPr marL="0" indent="0" algn="just">
                  <a:lnSpc>
                    <a:spcPct val="150000"/>
                  </a:lnSpc>
                  <a:buFontTx/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1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340768"/>
                <a:ext cx="3851695" cy="4896544"/>
              </a:xfrm>
              <a:prstGeom prst="rect">
                <a:avLst/>
              </a:prstGeom>
              <a:blipFill rotWithShape="1">
                <a:blip r:embed="rId4"/>
                <a:stretch>
                  <a:fillRect l="-1582" r="-3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0960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4834913" y="1556792"/>
            <a:ext cx="4129575" cy="3096344"/>
            <a:chOff x="609600" y="2362200"/>
            <a:chExt cx="5676901" cy="4688075"/>
          </a:xfrm>
        </p:grpSpPr>
        <p:grpSp>
          <p:nvGrpSpPr>
            <p:cNvPr id="42" name="Group 41"/>
            <p:cNvGrpSpPr/>
            <p:nvPr/>
          </p:nvGrpSpPr>
          <p:grpSpPr>
            <a:xfrm>
              <a:off x="609600" y="2362200"/>
              <a:ext cx="5676901" cy="4688075"/>
              <a:chOff x="609600" y="609600"/>
              <a:chExt cx="7469188" cy="6716138"/>
            </a:xfrm>
          </p:grpSpPr>
          <p:sp>
            <p:nvSpPr>
              <p:cNvPr id="43" name="Line 13"/>
              <p:cNvSpPr>
                <a:spLocks noChangeShapeType="1"/>
              </p:cNvSpPr>
              <p:nvPr/>
            </p:nvSpPr>
            <p:spPr bwMode="auto">
              <a:xfrm flipV="1">
                <a:off x="1447800" y="838200"/>
                <a:ext cx="0" cy="5486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Line 14"/>
              <p:cNvSpPr>
                <a:spLocks noChangeShapeType="1"/>
              </p:cNvSpPr>
              <p:nvPr/>
            </p:nvSpPr>
            <p:spPr bwMode="auto">
              <a:xfrm>
                <a:off x="609600" y="5791200"/>
                <a:ext cx="7239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Line 15"/>
              <p:cNvSpPr>
                <a:spLocks noChangeShapeType="1"/>
              </p:cNvSpPr>
              <p:nvPr/>
            </p:nvSpPr>
            <p:spPr bwMode="auto">
              <a:xfrm>
                <a:off x="2895600" y="4724400"/>
                <a:ext cx="2667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oval" w="med" len="med"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17"/>
              <p:cNvSpPr>
                <a:spLocks/>
              </p:cNvSpPr>
              <p:nvPr/>
            </p:nvSpPr>
            <p:spPr bwMode="auto">
              <a:xfrm flipH="1">
                <a:off x="5600700" y="927100"/>
                <a:ext cx="1371600" cy="3810000"/>
              </a:xfrm>
              <a:custGeom>
                <a:avLst/>
                <a:gdLst>
                  <a:gd name="T0" fmla="*/ 864 w 864"/>
                  <a:gd name="T1" fmla="*/ 2400 h 2400"/>
                  <a:gd name="T2" fmla="*/ 576 w 864"/>
                  <a:gd name="T3" fmla="*/ 2256 h 2400"/>
                  <a:gd name="T4" fmla="*/ 336 w 864"/>
                  <a:gd name="T5" fmla="*/ 1776 h 2400"/>
                  <a:gd name="T6" fmla="*/ 96 w 864"/>
                  <a:gd name="T7" fmla="*/ 720 h 2400"/>
                  <a:gd name="T8" fmla="*/ 0 w 864"/>
                  <a:gd name="T9" fmla="*/ 0 h 2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4" h="2400">
                    <a:moveTo>
                      <a:pt x="864" y="2400"/>
                    </a:moveTo>
                    <a:cubicBezTo>
                      <a:pt x="764" y="2380"/>
                      <a:pt x="664" y="2360"/>
                      <a:pt x="576" y="2256"/>
                    </a:cubicBezTo>
                    <a:cubicBezTo>
                      <a:pt x="488" y="2152"/>
                      <a:pt x="416" y="2032"/>
                      <a:pt x="336" y="1776"/>
                    </a:cubicBezTo>
                    <a:cubicBezTo>
                      <a:pt x="256" y="1520"/>
                      <a:pt x="152" y="1016"/>
                      <a:pt x="96" y="720"/>
                    </a:cubicBezTo>
                    <a:cubicBezTo>
                      <a:pt x="40" y="424"/>
                      <a:pt x="20" y="212"/>
                      <a:pt x="0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19"/>
              <p:cNvSpPr>
                <a:spLocks noChangeShapeType="1"/>
              </p:cNvSpPr>
              <p:nvPr/>
            </p:nvSpPr>
            <p:spPr bwMode="auto">
              <a:xfrm>
                <a:off x="5549900" y="647700"/>
                <a:ext cx="0" cy="5715000"/>
              </a:xfrm>
              <a:prstGeom prst="line">
                <a:avLst/>
              </a:prstGeom>
              <a:noFill/>
              <a:ln w="9525">
                <a:solidFill>
                  <a:srgbClr val="CC3300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48" name="Object 2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038165103"/>
                  </p:ext>
                </p:extLst>
              </p:nvPr>
            </p:nvGraphicFramePr>
            <p:xfrm>
              <a:off x="2514600" y="1219200"/>
              <a:ext cx="858838" cy="336550"/>
            </p:xfrm>
            <a:graphic>
              <a:graphicData uri="http://schemas.openxmlformats.org/presentationml/2006/ole">
                <p:oleObj spid="_x0000_s3814" name="Equation" r:id="rId5" imgW="355446" imgH="139639" progId="">
                  <p:embed/>
                </p:oleObj>
              </a:graphicData>
            </a:graphic>
          </p:graphicFrame>
          <p:graphicFrame>
            <p:nvGraphicFramePr>
              <p:cNvPr id="49" name="Object 2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1626355356"/>
                  </p:ext>
                </p:extLst>
              </p:nvPr>
            </p:nvGraphicFramePr>
            <p:xfrm>
              <a:off x="5160963" y="1098550"/>
              <a:ext cx="858837" cy="427038"/>
            </p:xfrm>
            <a:graphic>
              <a:graphicData uri="http://schemas.openxmlformats.org/presentationml/2006/ole">
                <p:oleObj spid="_x0000_s3815" name="Equation" r:id="rId6" imgW="355138" imgH="177569" progId="">
                  <p:embed/>
                </p:oleObj>
              </a:graphicData>
            </a:graphic>
          </p:graphicFrame>
          <p:graphicFrame>
            <p:nvGraphicFramePr>
              <p:cNvPr id="50" name="Object 2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4034913053"/>
                  </p:ext>
                </p:extLst>
              </p:nvPr>
            </p:nvGraphicFramePr>
            <p:xfrm>
              <a:off x="891180" y="6762572"/>
              <a:ext cx="2485698" cy="563166"/>
            </p:xfrm>
            <a:graphic>
              <a:graphicData uri="http://schemas.openxmlformats.org/presentationml/2006/ole">
                <p:oleObj spid="_x0000_s3816" name="Equation" r:id="rId7" imgW="698197" imgH="203112" progId="">
                  <p:embed/>
                </p:oleObj>
              </a:graphicData>
            </a:graphic>
          </p:graphicFrame>
          <p:graphicFrame>
            <p:nvGraphicFramePr>
              <p:cNvPr id="51" name="Object 2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1179902506"/>
                  </p:ext>
                </p:extLst>
              </p:nvPr>
            </p:nvGraphicFramePr>
            <p:xfrm>
              <a:off x="5664737" y="6595722"/>
              <a:ext cx="2206926" cy="662076"/>
            </p:xfrm>
            <a:graphic>
              <a:graphicData uri="http://schemas.openxmlformats.org/presentationml/2006/ole">
                <p:oleObj spid="_x0000_s3817" name="Equation" r:id="rId8" imgW="672808" imgH="203112" progId="">
                  <p:embed/>
                </p:oleObj>
              </a:graphicData>
            </a:graphic>
          </p:graphicFrame>
          <p:graphicFrame>
            <p:nvGraphicFramePr>
              <p:cNvPr id="52" name="Object 2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175486675"/>
                  </p:ext>
                </p:extLst>
              </p:nvPr>
            </p:nvGraphicFramePr>
            <p:xfrm>
              <a:off x="1504950" y="5818188"/>
              <a:ext cx="1327150" cy="530225"/>
            </p:xfrm>
            <a:graphic>
              <a:graphicData uri="http://schemas.openxmlformats.org/presentationml/2006/ole">
                <p:oleObj spid="_x0000_s3818" name="Equation" r:id="rId9" imgW="634725" imgH="253890" progId="">
                  <p:embed/>
                </p:oleObj>
              </a:graphicData>
            </a:graphic>
          </p:graphicFrame>
          <p:graphicFrame>
            <p:nvGraphicFramePr>
              <p:cNvPr id="53" name="Object 2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3989793880"/>
                  </p:ext>
                </p:extLst>
              </p:nvPr>
            </p:nvGraphicFramePr>
            <p:xfrm>
              <a:off x="5626100" y="5816600"/>
              <a:ext cx="1327150" cy="530225"/>
            </p:xfrm>
            <a:graphic>
              <a:graphicData uri="http://schemas.openxmlformats.org/presentationml/2006/ole">
                <p:oleObj spid="_x0000_s3819" name="Equation" r:id="rId10" imgW="634725" imgH="253890" progId="">
                  <p:embed/>
                </p:oleObj>
              </a:graphicData>
            </a:graphic>
          </p:graphicFrame>
          <p:graphicFrame>
            <p:nvGraphicFramePr>
              <p:cNvPr id="54" name="Object 2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2759427715"/>
                  </p:ext>
                </p:extLst>
              </p:nvPr>
            </p:nvGraphicFramePr>
            <p:xfrm>
              <a:off x="3505200" y="5829300"/>
              <a:ext cx="1327150" cy="530225"/>
            </p:xfrm>
            <a:graphic>
              <a:graphicData uri="http://schemas.openxmlformats.org/presentationml/2006/ole">
                <p:oleObj spid="_x0000_s3820" name="Equation" r:id="rId11" imgW="634725" imgH="253890" progId="">
                  <p:embed/>
                </p:oleObj>
              </a:graphicData>
            </a:graphic>
          </p:graphicFrame>
          <p:graphicFrame>
            <p:nvGraphicFramePr>
              <p:cNvPr id="55" name="Object 2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4139011509"/>
                  </p:ext>
                </p:extLst>
              </p:nvPr>
            </p:nvGraphicFramePr>
            <p:xfrm>
              <a:off x="7772400" y="5867400"/>
              <a:ext cx="306388" cy="334963"/>
            </p:xfrm>
            <a:graphic>
              <a:graphicData uri="http://schemas.openxmlformats.org/presentationml/2006/ole">
                <p:oleObj spid="_x0000_s3821" name="Equation" r:id="rId12" imgW="126835" imgH="139518" progId="">
                  <p:embed/>
                </p:oleObj>
              </a:graphicData>
            </a:graphic>
          </p:graphicFrame>
          <p:graphicFrame>
            <p:nvGraphicFramePr>
              <p:cNvPr id="56" name="Object 2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1312022842"/>
                  </p:ext>
                </p:extLst>
              </p:nvPr>
            </p:nvGraphicFramePr>
            <p:xfrm>
              <a:off x="1066800" y="609600"/>
              <a:ext cx="338138" cy="396875"/>
            </p:xfrm>
            <a:graphic>
              <a:graphicData uri="http://schemas.openxmlformats.org/presentationml/2006/ole">
                <p:oleObj spid="_x0000_s3822" name="Equation" r:id="rId13" imgW="139579" imgH="164957" progId="">
                  <p:embed/>
                </p:oleObj>
              </a:graphicData>
            </a:graphic>
          </p:graphicFrame>
          <p:graphicFrame>
            <p:nvGraphicFramePr>
              <p:cNvPr id="57" name="Object 3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xmlns="" val="4087204678"/>
                  </p:ext>
                </p:extLst>
              </p:nvPr>
            </p:nvGraphicFramePr>
            <p:xfrm>
              <a:off x="6934200" y="1066800"/>
              <a:ext cx="368300" cy="487363"/>
            </p:xfrm>
            <a:graphic>
              <a:graphicData uri="http://schemas.openxmlformats.org/presentationml/2006/ole">
                <p:oleObj spid="_x0000_s3823" name="Equation" r:id="rId14" imgW="152268" imgH="203024" progId="">
                  <p:embed/>
                </p:oleObj>
              </a:graphicData>
            </a:graphic>
          </p:graphicFrame>
          <p:sp>
            <p:nvSpPr>
              <p:cNvPr id="58" name="Freeform 16"/>
              <p:cNvSpPr>
                <a:spLocks/>
              </p:cNvSpPr>
              <p:nvPr/>
            </p:nvSpPr>
            <p:spPr bwMode="auto">
              <a:xfrm>
                <a:off x="1538614" y="914400"/>
                <a:ext cx="1371600" cy="3810000"/>
              </a:xfrm>
              <a:custGeom>
                <a:avLst/>
                <a:gdLst>
                  <a:gd name="T0" fmla="*/ 864 w 864"/>
                  <a:gd name="T1" fmla="*/ 2400 h 2400"/>
                  <a:gd name="T2" fmla="*/ 576 w 864"/>
                  <a:gd name="T3" fmla="*/ 2256 h 2400"/>
                  <a:gd name="T4" fmla="*/ 336 w 864"/>
                  <a:gd name="T5" fmla="*/ 1776 h 2400"/>
                  <a:gd name="T6" fmla="*/ 96 w 864"/>
                  <a:gd name="T7" fmla="*/ 720 h 2400"/>
                  <a:gd name="T8" fmla="*/ 0 w 864"/>
                  <a:gd name="T9" fmla="*/ 0 h 2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4" h="2400">
                    <a:moveTo>
                      <a:pt x="864" y="2400"/>
                    </a:moveTo>
                    <a:cubicBezTo>
                      <a:pt x="764" y="2380"/>
                      <a:pt x="664" y="2360"/>
                      <a:pt x="576" y="2256"/>
                    </a:cubicBezTo>
                    <a:cubicBezTo>
                      <a:pt x="488" y="2152"/>
                      <a:pt x="416" y="2032"/>
                      <a:pt x="336" y="1776"/>
                    </a:cubicBezTo>
                    <a:cubicBezTo>
                      <a:pt x="256" y="1520"/>
                      <a:pt x="152" y="1016"/>
                      <a:pt x="96" y="720"/>
                    </a:cubicBezTo>
                    <a:cubicBezTo>
                      <a:pt x="40" y="424"/>
                      <a:pt x="20" y="212"/>
                      <a:pt x="0" y="0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18"/>
              <p:cNvSpPr>
                <a:spLocks noChangeShapeType="1"/>
              </p:cNvSpPr>
              <p:nvPr/>
            </p:nvSpPr>
            <p:spPr bwMode="auto">
              <a:xfrm>
                <a:off x="2910214" y="698500"/>
                <a:ext cx="0" cy="5715000"/>
              </a:xfrm>
              <a:prstGeom prst="line">
                <a:avLst/>
              </a:prstGeom>
              <a:noFill/>
              <a:ln w="9525">
                <a:solidFill>
                  <a:srgbClr val="CC3300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66" name="Straight Connector 65"/>
            <p:cNvCxnSpPr/>
            <p:nvPr/>
          </p:nvCxnSpPr>
          <p:spPr>
            <a:xfrm>
              <a:off x="1403648" y="3372810"/>
              <a:ext cx="188152" cy="77627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1556048" y="4149080"/>
              <a:ext cx="279648" cy="776270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628056" y="4509120"/>
              <a:ext cx="423664" cy="704262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1628056" y="4797152"/>
              <a:ext cx="792088" cy="591882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2411760" y="5229200"/>
              <a:ext cx="1035732" cy="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3320244" y="5229200"/>
              <a:ext cx="1035732" cy="0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907704" y="5169293"/>
              <a:ext cx="919336" cy="21974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4283968" y="4964895"/>
              <a:ext cx="792758" cy="424139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V="1">
              <a:off x="4644008" y="4559261"/>
              <a:ext cx="548779" cy="741947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V="1">
              <a:off x="4932040" y="4005064"/>
              <a:ext cx="368796" cy="88357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V="1">
              <a:off x="5220072" y="3284984"/>
              <a:ext cx="229666" cy="720081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15725331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Content Placeholder 2"/>
              <p:cNvSpPr txBox="1">
                <a:spLocks/>
              </p:cNvSpPr>
              <p:nvPr/>
            </p:nvSpPr>
            <p:spPr>
              <a:xfrm>
                <a:off x="611560" y="1340768"/>
                <a:ext cx="7848228" cy="511256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150000"/>
                  </a:lnSpc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be a function that is continuous on a closed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b="1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 </m:t>
                    </m:r>
                  </m:oMath>
                </a14:m>
                <a:r>
                  <a:rPr lang="en-US" sz="2000" dirty="0" smtClean="0"/>
                  <a:t>and differentiable on the open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).</m:t>
                    </m:r>
                  </m:oMath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′(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 &gt; 0 </m:t>
                    </m:r>
                  </m:oMath>
                </a14:m>
                <a:r>
                  <a:rPr lang="en-US" sz="2000" dirty="0" smtClean="0"/>
                  <a:t>for every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), </m:t>
                    </m:r>
                  </m:oMath>
                </a14:m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 is increasing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].</m:t>
                    </m:r>
                  </m:oMath>
                </a14:m>
                <a:endParaRPr lang="en-US" sz="2000" dirty="0" smtClean="0"/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′(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 &lt; 0 </m:t>
                    </m:r>
                  </m:oMath>
                </a14:m>
                <a:r>
                  <a:rPr lang="en-US" sz="2000" dirty="0" smtClean="0"/>
                  <a:t>for every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,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 is decreasing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′(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 = 0 </m:t>
                    </m:r>
                  </m:oMath>
                </a14:m>
                <a:r>
                  <a:rPr lang="en-US" sz="2000" dirty="0" smtClean="0"/>
                  <a:t>for every value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, then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is constant </a:t>
                </a:r>
                <a:r>
                  <a:rPr lang="en-US" sz="2000" dirty="0" smtClean="0"/>
                  <a:t>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 algn="just">
                  <a:buFontTx/>
                  <a:buNone/>
                </a:pPr>
                <a:endParaRPr lang="en-US" sz="2000" dirty="0" smtClean="0"/>
              </a:p>
              <a:p>
                <a:pPr marL="0" indent="0" algn="just">
                  <a:buFontTx/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1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7848228" cy="5112568"/>
              </a:xfrm>
              <a:prstGeom prst="rect">
                <a:avLst/>
              </a:prstGeom>
              <a:blipFill rotWithShape="1">
                <a:blip r:embed="rId3"/>
                <a:stretch>
                  <a:fillRect l="-776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55312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Content Placeholder 2"/>
              <p:cNvSpPr txBox="1">
                <a:spLocks/>
              </p:cNvSpPr>
              <p:nvPr/>
            </p:nvSpPr>
            <p:spPr>
              <a:xfrm>
                <a:off x="611560" y="1412776"/>
                <a:ext cx="8136904" cy="561677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/>
                  <a:t>Find the intervals on which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)=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30000" dirty="0" smtClean="0">
                        <a:solidFill>
                          <a:srgbClr val="3333FF"/>
                        </a:solidFill>
                        <a:latin typeface="Cambria Math"/>
                      </a:rPr>
                      <m:t>2 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intervals on which it is </a:t>
                </a:r>
                <a:r>
                  <a:rPr lang="en-US" sz="2000" dirty="0" smtClean="0"/>
                  <a:t>decreasing or increasing.</a:t>
                </a:r>
                <a:endParaRPr lang="en-US" sz="2000" dirty="0">
                  <a:solidFill>
                    <a:srgbClr val="3333FF"/>
                  </a:solidFill>
                </a:endParaRPr>
              </a:p>
              <a:p>
                <a:pPr marL="0" indent="0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Solution. </a:t>
                </a:r>
                <a:r>
                  <a:rPr lang="en-US" sz="2000" dirty="0" smtClean="0"/>
                  <a:t>The graph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suggests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decreasing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&lt;2 </m:t>
                    </m:r>
                  </m:oMath>
                </a14:m>
                <a:r>
                  <a:rPr lang="en-US" sz="2000" dirty="0" smtClean="0"/>
                  <a:t>and increasing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&gt;2</m:t>
                    </m:r>
                  </m:oMath>
                </a14:m>
                <a:r>
                  <a:rPr lang="en-US" sz="2000" dirty="0" smtClean="0"/>
                  <a:t>. To confirm this, we analyze the sign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′. </m:t>
                    </m:r>
                  </m:oMath>
                </a14:m>
                <a:r>
                  <a:rPr lang="en-US" sz="2000" dirty="0" smtClean="0"/>
                  <a:t>The derivative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′(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) = 2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 − 4 = 2(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i="1" dirty="0" smtClean="0">
                          <a:solidFill>
                            <a:srgbClr val="3333FF"/>
                          </a:solidFill>
                          <a:latin typeface="Cambria Math"/>
                        </a:rPr>
                        <m:t> − 2)</m:t>
                      </m:r>
                    </m:oMath>
                  </m:oMathPara>
                </a14:m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marL="0" indent="0">
                  <a:buFontTx/>
                  <a:buNone/>
                </a:pPr>
                <a:r>
                  <a:rPr lang="en-US" sz="2000" dirty="0" smtClean="0"/>
                  <a:t>It follows that</a:t>
                </a:r>
              </a:p>
              <a:p>
                <a:pPr marL="0" indent="0">
                  <a:buFontTx/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&lt; 0 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𝑖𝑓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&lt; 2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en-US" sz="2000" dirty="0" smtClean="0"/>
                  <a:t>and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′( 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) &gt; 0 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𝑖𝑓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2 &lt; 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marL="0" indent="0">
                  <a:buFontTx/>
                  <a:buNone/>
                </a:pPr>
                <a:r>
                  <a:rPr lang="en-US" sz="20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is continuous everywhere, it follows that</a:t>
                </a:r>
              </a:p>
              <a:p>
                <a:pPr marL="0" indent="0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 is decreasing on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(−∞, 2]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  <a:latin typeface="+mj-lt"/>
                </a:endParaRPr>
              </a:p>
              <a:p>
                <a:pPr marL="0" indent="0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 is increasing on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[2, +∞)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136904" cy="5616774"/>
              </a:xfrm>
              <a:prstGeom prst="rect">
                <a:avLst/>
              </a:prstGeom>
              <a:blipFill rotWithShape="1">
                <a:blip r:embed="rId4"/>
                <a:stretch>
                  <a:fillRect l="-749" t="-434" r="-1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830541"/>
            <a:ext cx="1867248" cy="2326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017886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Content Placeholder 2"/>
              <p:cNvSpPr txBox="1">
                <a:spLocks/>
              </p:cNvSpPr>
              <p:nvPr/>
            </p:nvSpPr>
            <p:spPr>
              <a:xfrm>
                <a:off x="611560" y="1412776"/>
                <a:ext cx="8064128" cy="417646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FontTx/>
                  <a:buNone/>
                </a:pPr>
                <a:r>
                  <a:rPr lang="en-US" sz="2000" b="1" dirty="0" smtClean="0">
                    <a:solidFill>
                      <a:srgbClr val="C00000"/>
                    </a:solidFill>
                  </a:rPr>
                  <a:t>Working rules: </a:t>
                </a:r>
                <a:r>
                  <a:rPr lang="en-US" sz="2000" dirty="0" smtClean="0"/>
                  <a:t>To find intervals on which a differentiable 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err="1" smtClean="0">
                        <a:latin typeface="Cambria Math"/>
                      </a:rPr>
                      <m:t>𝑎</m:t>
                    </m:r>
                    <m:r>
                      <a:rPr lang="en-US" sz="2000" i="1" dirty="0" err="1" smtClean="0">
                        <a:latin typeface="Cambria Math"/>
                      </a:rPr>
                      <m:t>,</m:t>
                    </m:r>
                    <m:r>
                      <a:rPr lang="en-US" sz="2000" i="1" dirty="0" err="1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 smtClean="0"/>
                  <a:t>is increasing or decreasing,</a:t>
                </a:r>
              </a:p>
              <a:p>
                <a:pPr marL="0" indent="0" algn="just">
                  <a:buFontTx/>
                  <a:buNone/>
                </a:pPr>
                <a:endParaRPr lang="en-US" sz="2000" dirty="0"/>
              </a:p>
              <a:p>
                <a:pPr algn="just"/>
                <a:r>
                  <a:rPr lang="en-US" sz="2000" dirty="0" smtClean="0"/>
                  <a:t>locate the critical points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err="1" smtClean="0">
                            <a:latin typeface="Cambria Math"/>
                          </a:rPr>
                          <m:t>𝑎</m:t>
                        </m:r>
                        <m:r>
                          <a:rPr lang="en-US" sz="2000" i="1" dirty="0" err="1" smtClean="0">
                            <a:latin typeface="Cambria Math"/>
                          </a:rPr>
                          <m:t>,</m:t>
                        </m:r>
                        <m:r>
                          <a:rPr lang="en-US" sz="2000" i="1" dirty="0" err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000" dirty="0" smtClean="0"/>
                  <a:t>, arrange them on number line and determine the test subintervals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err="1">
                            <a:latin typeface="Cambria Math"/>
                          </a:rPr>
                          <m:t>𝑎</m:t>
                        </m:r>
                        <m:r>
                          <a:rPr lang="en-US" sz="2000" i="1" dirty="0" err="1">
                            <a:latin typeface="Cambria Math"/>
                          </a:rPr>
                          <m:t>,</m:t>
                        </m:r>
                        <m:r>
                          <a:rPr lang="en-US" sz="2000" i="1" dirty="0" err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2000" b="0" i="0" dirty="0" smtClean="0">
                        <a:latin typeface="Cambria Math"/>
                      </a:rPr>
                      <m:t>,</m:t>
                    </m:r>
                  </m:oMath>
                </a14:m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/>
                  <a:t>d</a:t>
                </a:r>
                <a:r>
                  <a:rPr lang="en-US" sz="2000" dirty="0" smtClean="0"/>
                  <a:t>etermine the sign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latin typeface="Cambria Math"/>
                      </a:rPr>
                      <m:t>′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at one test point from each subinterval,</a:t>
                </a:r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use previous theorem to determine whether f is increasing or decreasing on each interval.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algn="just"/>
                <a:r>
                  <a:rPr lang="en-US" sz="2000" dirty="0" smtClean="0"/>
                  <a:t>Points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 smtClean="0"/>
                  <a:t> can be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±∞</m:t>
                    </m:r>
                  </m:oMath>
                </a14:m>
                <a:r>
                  <a:rPr lang="en-US" sz="2000" dirty="0" smtClean="0"/>
                  <a:t>.</a:t>
                </a:r>
              </a:p>
            </p:txBody>
          </p:sp>
        </mc:Choice>
        <mc:Fallback>
          <p:sp>
            <p:nvSpPr>
              <p:cNvPr id="1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8064128" cy="4176464"/>
              </a:xfrm>
              <a:prstGeom prst="rect">
                <a:avLst/>
              </a:prstGeom>
              <a:blipFill rotWithShape="1">
                <a:blip r:embed="rId3"/>
                <a:stretch>
                  <a:fillRect l="-756" t="-584" r="-1738" b="-4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6012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4617" y="1916832"/>
            <a:ext cx="3491879" cy="3273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15950" y="1412776"/>
                <a:ext cx="8059738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/>
                  <a:t>Let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=3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30000" dirty="0" smtClean="0">
                        <a:solidFill>
                          <a:srgbClr val="3333FF"/>
                        </a:solidFill>
                        <a:latin typeface="Cambria Math"/>
                      </a:rPr>
                      <m:t>4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+4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30000" dirty="0" smtClean="0">
                        <a:solidFill>
                          <a:srgbClr val="3333FF"/>
                        </a:solidFill>
                        <a:latin typeface="Cambria Math"/>
                      </a:rPr>
                      <m:t>3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−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30000" dirty="0" smtClean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+2</m:t>
                    </m:r>
                  </m:oMath>
                </a14:m>
                <a:r>
                  <a:rPr lang="en-US" sz="2000" dirty="0" smtClean="0"/>
                  <a:t>. Find the intervals on which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increasing or decreasing.</a:t>
                </a:r>
              </a:p>
              <a:p>
                <a:pPr algn="just"/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Solution: </a:t>
                </a:r>
                <a:r>
                  <a:rPr lang="en-US" sz="2000" dirty="0"/>
                  <a:t>The graph suggests that the </a:t>
                </a:r>
                <a:endParaRPr lang="en-US" sz="2000" dirty="0" smtClean="0"/>
              </a:p>
              <a:p>
                <a:pPr algn="just"/>
                <a:r>
                  <a:rPr lang="en-US" sz="2000" dirty="0" smtClean="0"/>
                  <a:t>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is decreasing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&lt;−2</m:t>
                    </m:r>
                  </m:oMath>
                </a14:m>
                <a:r>
                  <a:rPr lang="en-US" sz="2000" dirty="0"/>
                  <a:t>, </a:t>
                </a:r>
                <a:r>
                  <a:rPr lang="en-US" sz="2000" dirty="0" smtClean="0"/>
                  <a:t>increasing </a:t>
                </a:r>
              </a:p>
              <a:p>
                <a:pPr algn="just"/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− 2&lt;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&lt;0</m:t>
                    </m:r>
                  </m:oMath>
                </a14:m>
                <a:r>
                  <a:rPr lang="en-US" sz="2000" dirty="0"/>
                  <a:t>, </a:t>
                </a:r>
                <a:r>
                  <a:rPr lang="en-US" sz="2000" dirty="0" smtClean="0"/>
                  <a:t>decreasing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0&lt;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&lt;1</m:t>
                    </m:r>
                  </m:oMath>
                </a14:m>
                <a:r>
                  <a:rPr lang="en-US" sz="2000" dirty="0"/>
                  <a:t>, </a:t>
                </a:r>
                <a:endParaRPr lang="en-US" sz="2000" dirty="0" smtClean="0"/>
              </a:p>
              <a:p>
                <a:pPr algn="just"/>
                <a:r>
                  <a:rPr lang="en-US" sz="2000" dirty="0" smtClean="0"/>
                  <a:t>and </a:t>
                </a:r>
                <a:r>
                  <a:rPr lang="en-US" sz="2000" dirty="0"/>
                  <a:t>increasing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&gt;1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/>
                <a:endParaRPr lang="en-US" sz="2000" dirty="0"/>
              </a:p>
              <a:p>
                <a:pPr marL="342900" indent="-34290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34000" dirty="0">
                        <a:solidFill>
                          <a:srgbClr val="3333FF"/>
                        </a:solidFill>
                        <a:latin typeface="Cambria Math"/>
                      </a:rPr>
                      <m:t>3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+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32000" dirty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−24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</m:oMath>
                </a14:m>
                <a:endParaRPr lang="fr-FR" sz="2000" i="1" dirty="0" smtClean="0">
                  <a:solidFill>
                    <a:srgbClr val="3333FF"/>
                  </a:solidFill>
                  <a:latin typeface="Cambria Math"/>
                </a:endParaRPr>
              </a:p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i="1" dirty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000" i="1" baseline="30000" dirty="0">
                            <a:solidFill>
                              <a:srgbClr val="3333FF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sz="2000" i="1" dirty="0">
                            <a:solidFill>
                              <a:srgbClr val="3333FF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000" i="1" dirty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000" i="1" dirty="0">
                            <a:solidFill>
                              <a:srgbClr val="3333FF"/>
                            </a:solidFill>
                            <a:latin typeface="Cambria Math"/>
                          </a:rPr>
                          <m:t>−2</m:t>
                        </m:r>
                      </m:e>
                    </m:d>
                  </m:oMath>
                </a14:m>
                <a:endParaRPr lang="fr-FR" sz="2000" i="1" dirty="0" smtClean="0">
                  <a:solidFill>
                    <a:srgbClr val="3333FF"/>
                  </a:solidFill>
                  <a:latin typeface="Cambria Math"/>
                </a:endParaRPr>
              </a:p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1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+ 2</m:t>
                        </m:r>
                      </m:e>
                    </m:d>
                    <m:d>
                      <m:dPr>
                        <m:ctrlP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endParaRPr lang="en-US" sz="2000" dirty="0">
                  <a:solidFill>
                    <a:srgbClr val="3333FF"/>
                  </a:solidFill>
                </a:endParaRPr>
              </a:p>
              <a:p>
                <a:r>
                  <a:rPr lang="en-US" sz="2000" dirty="0" smtClean="0">
                    <a:solidFill>
                      <a:srgbClr val="3333FF"/>
                    </a:solidFill>
                  </a:rPr>
                  <a:t>Remark: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’</m:t>
                    </m:r>
                    <m:d>
                      <m:dPr>
                        <m:ctrlP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=0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⇒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=0, 1, −2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en-US" sz="2000" dirty="0" smtClean="0"/>
                  <a:t>are the </a:t>
                </a:r>
              </a:p>
              <a:p>
                <a:r>
                  <a:rPr lang="en-US" sz="2000" dirty="0" smtClean="0"/>
                  <a:t>critical points</a:t>
                </a: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12776"/>
                <a:ext cx="8059738" cy="4401205"/>
              </a:xfrm>
              <a:prstGeom prst="rect">
                <a:avLst/>
              </a:prstGeom>
              <a:blipFill rotWithShape="1">
                <a:blip r:embed="rId4"/>
                <a:stretch>
                  <a:fillRect l="-756" t="-554" r="-1664" b="-1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331612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7272808" cy="2228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530539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decreasing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539552" y="1251040"/>
                <a:ext cx="8059738" cy="26820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/>
                  <a:t>Let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30000" dirty="0" smtClean="0">
                        <a:solidFill>
                          <a:srgbClr val="3333FF"/>
                        </a:solidFill>
                        <a:latin typeface="Cambria Math"/>
                      </a:rPr>
                      <m:t>3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0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baseline="30000" dirty="0" smtClean="0">
                        <a:solidFill>
                          <a:srgbClr val="3333FF"/>
                        </a:solidFill>
                        <a:latin typeface="Cambria Math"/>
                      </a:rPr>
                      <m:t>2</m:t>
                    </m:r>
                  </m:oMath>
                </a14:m>
                <a:r>
                  <a:rPr lang="en-US" sz="2000" dirty="0" smtClean="0"/>
                  <a:t>. Find the intervals on which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increasing or decreasing.</a:t>
                </a:r>
              </a:p>
              <a:p>
                <a:pPr algn="just"/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Solution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:</a:t>
                </a:r>
              </a:p>
              <a:p>
                <a:pPr algn="just"/>
                <a:endParaRPr lang="en-US" sz="2000" dirty="0"/>
              </a:p>
              <a:p>
                <a:pPr marL="342900" indent="-34290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3</m:t>
                    </m:r>
                    <m:sSup>
                      <m:sSup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−3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/>
                      </a:rPr>
                      <m:t>𝐼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/>
                      </a:rPr>
                      <m:t>2.</m:t>
                    </m:r>
                  </m:oMath>
                </a14:m>
                <a:endParaRPr lang="en-US" sz="2000" dirty="0">
                  <a:solidFill>
                    <a:srgbClr val="3333FF"/>
                  </a:solidFill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 smtClean="0"/>
                  <a:t>For c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ritical values, we 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=0⇒</m:t>
                    </m:r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=0, 1</m:t>
                    </m:r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en-US" sz="2000" dirty="0" smtClean="0"/>
                  <a:t>Divide the real line in three intervals determined by  critical points.</a:t>
                </a: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51040"/>
                <a:ext cx="8059738" cy="2682016"/>
              </a:xfrm>
              <a:prstGeom prst="rect">
                <a:avLst/>
              </a:prstGeom>
              <a:blipFill rotWithShape="1">
                <a:blip r:embed="rId4"/>
                <a:stretch>
                  <a:fillRect l="-832" r="-1589" b="-3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115616" y="3933056"/>
            <a:ext cx="7529463" cy="1440160"/>
            <a:chOff x="251520" y="3955554"/>
            <a:chExt cx="9144000" cy="2281238"/>
          </a:xfrm>
        </p:grpSpPr>
        <p:graphicFrame>
          <p:nvGraphicFramePr>
            <p:cNvPr id="14" name="Object 1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820449674"/>
                </p:ext>
              </p:extLst>
            </p:nvPr>
          </p:nvGraphicFramePr>
          <p:xfrm>
            <a:off x="921181" y="4107954"/>
            <a:ext cx="1092200" cy="382588"/>
          </p:xfrm>
          <a:graphic>
            <a:graphicData uri="http://schemas.openxmlformats.org/presentationml/2006/ole">
              <p:oleObj spid="_x0000_s9059" name="Equation" r:id="rId5" imgW="507780" imgH="177723" progId="">
                <p:embed/>
              </p:oleObj>
            </a:graphicData>
          </a:graphic>
        </p:graphicFrame>
        <p:graphicFrame>
          <p:nvGraphicFramePr>
            <p:cNvPr id="15" name="Object 1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451408998"/>
                </p:ext>
              </p:extLst>
            </p:nvPr>
          </p:nvGraphicFramePr>
          <p:xfrm>
            <a:off x="2892477" y="4107954"/>
            <a:ext cx="1720850" cy="438150"/>
          </p:xfrm>
          <a:graphic>
            <a:graphicData uri="http://schemas.openxmlformats.org/presentationml/2006/ole">
              <p:oleObj spid="_x0000_s9060" name="Equation" r:id="rId6" imgW="698197" imgH="177723" progId="">
                <p:embed/>
              </p:oleObj>
            </a:graphicData>
          </a:graphic>
        </p:graphicFrame>
        <p:graphicFrame>
          <p:nvGraphicFramePr>
            <p:cNvPr id="16" name="Object 1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599160705"/>
                </p:ext>
              </p:extLst>
            </p:nvPr>
          </p:nvGraphicFramePr>
          <p:xfrm>
            <a:off x="5284512" y="4107954"/>
            <a:ext cx="1263650" cy="411163"/>
          </p:xfrm>
          <a:graphic>
            <a:graphicData uri="http://schemas.openxmlformats.org/presentationml/2006/ole">
              <p:oleObj spid="_x0000_s9061" name="Equation" r:id="rId7" imgW="545626" imgH="177646" progId="">
                <p:embed/>
              </p:oleObj>
            </a:graphicData>
          </a:graphic>
        </p:graphicFrame>
        <p:graphicFrame>
          <p:nvGraphicFramePr>
            <p:cNvPr id="17" name="Object 1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325713337"/>
                </p:ext>
              </p:extLst>
            </p:nvPr>
          </p:nvGraphicFramePr>
          <p:xfrm>
            <a:off x="7548628" y="4107954"/>
            <a:ext cx="1511300" cy="460376"/>
          </p:xfrm>
          <a:graphic>
            <a:graphicData uri="http://schemas.openxmlformats.org/presentationml/2006/ole">
              <p:oleObj spid="_x0000_s9062" name="Equation" r:id="rId8" imgW="583693" imgH="177646" progId="">
                <p:embed/>
              </p:oleObj>
            </a:graphicData>
          </a:graphic>
        </p:graphicFrame>
        <p:graphicFrame>
          <p:nvGraphicFramePr>
            <p:cNvPr id="18" name="Object 1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532455123"/>
                </p:ext>
              </p:extLst>
            </p:nvPr>
          </p:nvGraphicFramePr>
          <p:xfrm>
            <a:off x="784920" y="4717553"/>
            <a:ext cx="1422400" cy="355601"/>
          </p:xfrm>
          <a:graphic>
            <a:graphicData uri="http://schemas.openxmlformats.org/presentationml/2006/ole">
              <p:oleObj spid="_x0000_s9063" name="Equation" r:id="rId9" imgW="710891" imgH="177723" progId="">
                <p:embed/>
              </p:oleObj>
            </a:graphicData>
          </a:graphic>
        </p:graphicFrame>
        <p:graphicFrame>
          <p:nvGraphicFramePr>
            <p:cNvPr id="19" name="Object 14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964791925"/>
                </p:ext>
              </p:extLst>
            </p:nvPr>
          </p:nvGraphicFramePr>
          <p:xfrm>
            <a:off x="3187954" y="4633418"/>
            <a:ext cx="1062227" cy="437125"/>
          </p:xfrm>
          <a:graphic>
            <a:graphicData uri="http://schemas.openxmlformats.org/presentationml/2006/ole">
              <p:oleObj spid="_x0000_s9064" name="Equation" r:id="rId10" imgW="431425" imgH="177646" progId="">
                <p:embed/>
              </p:oleObj>
            </a:graphicData>
          </a:graphic>
        </p:graphicFrame>
        <p:graphicFrame>
          <p:nvGraphicFramePr>
            <p:cNvPr id="20" name="Object 14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582101917"/>
                </p:ext>
              </p:extLst>
            </p:nvPr>
          </p:nvGraphicFramePr>
          <p:xfrm>
            <a:off x="5464832" y="4641354"/>
            <a:ext cx="1162050" cy="417514"/>
          </p:xfrm>
          <a:graphic>
            <a:graphicData uri="http://schemas.openxmlformats.org/presentationml/2006/ole">
              <p:oleObj spid="_x0000_s9065" name="Equation" r:id="rId11" imgW="494870" imgH="177646" progId="">
                <p:embed/>
              </p:oleObj>
            </a:graphicData>
          </a:graphic>
        </p:graphicFrame>
        <p:graphicFrame>
          <p:nvGraphicFramePr>
            <p:cNvPr id="21" name="Object 14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848595264"/>
                </p:ext>
              </p:extLst>
            </p:nvPr>
          </p:nvGraphicFramePr>
          <p:xfrm>
            <a:off x="7944633" y="4641354"/>
            <a:ext cx="863600" cy="431800"/>
          </p:xfrm>
          <a:graphic>
            <a:graphicData uri="http://schemas.openxmlformats.org/presentationml/2006/ole">
              <p:oleObj spid="_x0000_s9066" name="Equation" r:id="rId12" imgW="355138" imgH="177569" progId="">
                <p:embed/>
              </p:oleObj>
            </a:graphicData>
          </a:graphic>
        </p:graphicFrame>
        <p:graphicFrame>
          <p:nvGraphicFramePr>
            <p:cNvPr id="22" name="Object 1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17699248"/>
                </p:ext>
              </p:extLst>
            </p:nvPr>
          </p:nvGraphicFramePr>
          <p:xfrm>
            <a:off x="587112" y="5250954"/>
            <a:ext cx="1708150" cy="420688"/>
          </p:xfrm>
          <a:graphic>
            <a:graphicData uri="http://schemas.openxmlformats.org/presentationml/2006/ole">
              <p:oleObj spid="_x0000_s9067" name="Equation" r:id="rId13" imgW="825500" imgH="203200" progId="">
                <p:embed/>
              </p:oleObj>
            </a:graphicData>
          </a:graphic>
        </p:graphicFrame>
        <p:graphicFrame>
          <p:nvGraphicFramePr>
            <p:cNvPr id="23" name="Object 1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861408006"/>
                </p:ext>
              </p:extLst>
            </p:nvPr>
          </p:nvGraphicFramePr>
          <p:xfrm>
            <a:off x="3258245" y="5236667"/>
            <a:ext cx="977900" cy="373062"/>
          </p:xfrm>
          <a:graphic>
            <a:graphicData uri="http://schemas.openxmlformats.org/presentationml/2006/ole">
              <p:oleObj spid="_x0000_s9068" name="Equation" r:id="rId14" imgW="533169" imgH="203112" progId="">
                <p:embed/>
              </p:oleObj>
            </a:graphicData>
          </a:graphic>
        </p:graphicFrame>
        <p:graphicFrame>
          <p:nvGraphicFramePr>
            <p:cNvPr id="24" name="Object 1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293492725"/>
                </p:ext>
              </p:extLst>
            </p:nvPr>
          </p:nvGraphicFramePr>
          <p:xfrm>
            <a:off x="5536207" y="5209679"/>
            <a:ext cx="1073150" cy="390525"/>
          </p:xfrm>
          <a:graphic>
            <a:graphicData uri="http://schemas.openxmlformats.org/presentationml/2006/ole">
              <p:oleObj spid="_x0000_s9069" name="Equation" r:id="rId15" imgW="558558" imgH="203112" progId="">
                <p:embed/>
              </p:oleObj>
            </a:graphicData>
          </a:graphic>
        </p:graphicFrame>
        <p:graphicFrame>
          <p:nvGraphicFramePr>
            <p:cNvPr id="25" name="Object 15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735750835"/>
                </p:ext>
              </p:extLst>
            </p:nvPr>
          </p:nvGraphicFramePr>
          <p:xfrm>
            <a:off x="7806043" y="5195393"/>
            <a:ext cx="1169987" cy="446088"/>
          </p:xfrm>
          <a:graphic>
            <a:graphicData uri="http://schemas.openxmlformats.org/presentationml/2006/ole">
              <p:oleObj spid="_x0000_s9070" name="Equation" r:id="rId16" imgW="533169" imgH="203112" progId="">
                <p:embed/>
              </p:oleObj>
            </a:graphicData>
          </a:graphic>
        </p:graphicFrame>
        <p:graphicFrame>
          <p:nvGraphicFramePr>
            <p:cNvPr id="26" name="Object 1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503725196"/>
                </p:ext>
              </p:extLst>
            </p:nvPr>
          </p:nvGraphicFramePr>
          <p:xfrm>
            <a:off x="784920" y="5784354"/>
            <a:ext cx="1600200" cy="381000"/>
          </p:xfrm>
          <a:graphic>
            <a:graphicData uri="http://schemas.openxmlformats.org/presentationml/2006/ole">
              <p:oleObj spid="_x0000_s9071" name="Equation" r:id="rId17" imgW="748975" imgH="177723" progId="">
                <p:embed/>
              </p:oleObj>
            </a:graphicData>
          </a:graphic>
        </p:graphicFrame>
        <p:graphicFrame>
          <p:nvGraphicFramePr>
            <p:cNvPr id="27" name="Object 15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442712934"/>
                </p:ext>
              </p:extLst>
            </p:nvPr>
          </p:nvGraphicFramePr>
          <p:xfrm>
            <a:off x="3020158" y="5784354"/>
            <a:ext cx="1524000" cy="452438"/>
          </p:xfrm>
          <a:graphic>
            <a:graphicData uri="http://schemas.openxmlformats.org/presentationml/2006/ole">
              <p:oleObj spid="_x0000_s9072" name="Equation" r:id="rId18" imgW="685800" imgH="203200" progId="">
                <p:embed/>
              </p:oleObj>
            </a:graphicData>
          </a:graphic>
        </p:graphicFrame>
        <p:graphicFrame>
          <p:nvGraphicFramePr>
            <p:cNvPr id="28" name="Object 1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410885454"/>
                </p:ext>
              </p:extLst>
            </p:nvPr>
          </p:nvGraphicFramePr>
          <p:xfrm>
            <a:off x="5278377" y="5784354"/>
            <a:ext cx="1600200" cy="442913"/>
          </p:xfrm>
          <a:graphic>
            <a:graphicData uri="http://schemas.openxmlformats.org/presentationml/2006/ole">
              <p:oleObj spid="_x0000_s9073" name="Equation" r:id="rId19" imgW="736600" imgH="203200" progId="">
                <p:embed/>
              </p:oleObj>
            </a:graphicData>
          </a:graphic>
        </p:graphicFrame>
        <p:graphicFrame>
          <p:nvGraphicFramePr>
            <p:cNvPr id="29" name="Object 1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620572276"/>
                </p:ext>
              </p:extLst>
            </p:nvPr>
          </p:nvGraphicFramePr>
          <p:xfrm>
            <a:off x="7619826" y="5784354"/>
            <a:ext cx="1524000" cy="452438"/>
          </p:xfrm>
          <a:graphic>
            <a:graphicData uri="http://schemas.openxmlformats.org/presentationml/2006/ole">
              <p:oleObj spid="_x0000_s9074" name="Equation" r:id="rId20" imgW="685800" imgH="203200" progId="">
                <p:embed/>
              </p:oleObj>
            </a:graphicData>
          </a:graphic>
        </p:graphicFrame>
        <p:sp>
          <p:nvSpPr>
            <p:cNvPr id="30" name="Line 157"/>
            <p:cNvSpPr>
              <a:spLocks noChangeShapeType="1"/>
            </p:cNvSpPr>
            <p:nvPr/>
          </p:nvSpPr>
          <p:spPr bwMode="auto">
            <a:xfrm>
              <a:off x="251520" y="4565154"/>
              <a:ext cx="914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158"/>
            <p:cNvSpPr>
              <a:spLocks noChangeShapeType="1"/>
            </p:cNvSpPr>
            <p:nvPr/>
          </p:nvSpPr>
          <p:spPr bwMode="auto">
            <a:xfrm>
              <a:off x="251520" y="5098554"/>
              <a:ext cx="914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159"/>
            <p:cNvSpPr>
              <a:spLocks noChangeShapeType="1"/>
            </p:cNvSpPr>
            <p:nvPr/>
          </p:nvSpPr>
          <p:spPr bwMode="auto">
            <a:xfrm>
              <a:off x="251520" y="5631954"/>
              <a:ext cx="914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162"/>
            <p:cNvSpPr>
              <a:spLocks noChangeShapeType="1"/>
            </p:cNvSpPr>
            <p:nvPr/>
          </p:nvSpPr>
          <p:spPr bwMode="auto">
            <a:xfrm>
              <a:off x="4823520" y="4031754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163"/>
            <p:cNvSpPr>
              <a:spLocks noChangeShapeType="1"/>
            </p:cNvSpPr>
            <p:nvPr/>
          </p:nvSpPr>
          <p:spPr bwMode="auto">
            <a:xfrm>
              <a:off x="7185720" y="4031754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165"/>
            <p:cNvSpPr>
              <a:spLocks noChangeShapeType="1"/>
            </p:cNvSpPr>
            <p:nvPr/>
          </p:nvSpPr>
          <p:spPr bwMode="auto">
            <a:xfrm>
              <a:off x="2689920" y="3955554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76181874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Concavity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points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inflection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16718" y="1340768"/>
                <a:ext cx="805973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latin typeface="+mj-lt"/>
                  </a:rPr>
                  <a:t>On intervals where the graph of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has </a:t>
                </a:r>
                <a:r>
                  <a:rPr lang="en-US" sz="2000" dirty="0">
                    <a:solidFill>
                      <a:srgbClr val="C00000"/>
                    </a:solidFill>
                    <a:latin typeface="+mj-lt"/>
                  </a:rPr>
                  <a:t>upward curvature </a:t>
                </a:r>
                <a:r>
                  <a:rPr lang="en-US" sz="2000" dirty="0">
                    <a:latin typeface="+mj-lt"/>
                  </a:rPr>
                  <a:t>we say that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>
                    <a:latin typeface="+mj-lt"/>
                  </a:rPr>
                  <a:t> is </a:t>
                </a:r>
                <a:r>
                  <a:rPr lang="en-US" sz="2000" dirty="0">
                    <a:solidFill>
                      <a:srgbClr val="3333FF"/>
                    </a:solidFill>
                  </a:rPr>
                  <a:t>concave up</a:t>
                </a:r>
                <a:r>
                  <a:rPr lang="en-US" sz="2000" dirty="0">
                    <a:latin typeface="+mj-lt"/>
                  </a:rPr>
                  <a:t>, and on intervals where the graph has </a:t>
                </a:r>
                <a:r>
                  <a:rPr lang="en-US" sz="2000" dirty="0">
                    <a:solidFill>
                      <a:srgbClr val="C00000"/>
                    </a:solidFill>
                    <a:latin typeface="+mj-lt"/>
                  </a:rPr>
                  <a:t>downward curvature</a:t>
                </a:r>
                <a:r>
                  <a:rPr lang="en-US" sz="2000" dirty="0">
                    <a:latin typeface="+mj-lt"/>
                  </a:rPr>
                  <a:t> we say that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</a:t>
                </a:r>
                <a:r>
                  <a:rPr lang="en-US" sz="2000" dirty="0">
                    <a:solidFill>
                      <a:srgbClr val="3333FF"/>
                    </a:solidFill>
                  </a:rPr>
                  <a:t>concave down</a:t>
                </a:r>
                <a:r>
                  <a:rPr lang="en-US" sz="2000" dirty="0" smtClean="0">
                    <a:latin typeface="+mj-lt"/>
                  </a:rPr>
                  <a:t>.</a:t>
                </a:r>
                <a:endParaRPr lang="en-US" sz="2000" b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j-lt"/>
                </a:endParaRPr>
              </a:p>
              <a:p>
                <a:pPr algn="just"/>
                <a:endParaRPr lang="fr-FR" sz="2000" dirty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18" y="1340768"/>
                <a:ext cx="8059738" cy="1323439"/>
              </a:xfrm>
              <a:prstGeom prst="rect">
                <a:avLst/>
              </a:prstGeom>
              <a:blipFill rotWithShape="1">
                <a:blip r:embed="rId3"/>
                <a:stretch>
                  <a:fillRect l="-756" t="-1843" r="-1740" b="-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804" y="2661182"/>
            <a:ext cx="2365316" cy="321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208480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9624" y="2996952"/>
            <a:ext cx="270832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924944"/>
            <a:ext cx="2664296" cy="193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15950" y="1263575"/>
                <a:ext cx="7704856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latin typeface="+mj-lt"/>
                  </a:rPr>
                  <a:t>•</a:t>
                </a:r>
                <a:r>
                  <a:rPr lang="en-US" sz="2000" b="1" dirty="0" smtClean="0">
                    <a:solidFill>
                      <a:srgbClr val="3333FF"/>
                    </a:solidFill>
                    <a:latin typeface="+mj-lt"/>
                  </a:rPr>
                  <a:t/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concave up</a:t>
                </a:r>
                <a:r>
                  <a:rPr lang="en-US" sz="2000" dirty="0" smtClean="0">
                    <a:latin typeface="+mj-lt"/>
                  </a:rPr>
                  <a:t> on an open interval if its graph lies above its tangent lines on that interval and is 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concave down</a:t>
                </a:r>
                <a:r>
                  <a:rPr lang="en-US" sz="2000" dirty="0" smtClean="0">
                    <a:latin typeface="+mj-lt"/>
                  </a:rPr>
                  <a:t> if it lies below its tangent lines.</a:t>
                </a:r>
                <a:endParaRPr lang="en-US" sz="2000" dirty="0">
                  <a:latin typeface="+mj-lt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263575"/>
                <a:ext cx="7704856" cy="1015663"/>
              </a:xfrm>
              <a:prstGeom prst="rect">
                <a:avLst/>
              </a:prstGeom>
              <a:blipFill rotWithShape="1">
                <a:blip r:embed="rId5"/>
                <a:stretch>
                  <a:fillRect l="-791" t="-2395" r="-1741" b="-10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Concavity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points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inflection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188631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906" y="2572084"/>
            <a:ext cx="3457054" cy="2873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15950" y="1263575"/>
                <a:ext cx="7704856" cy="163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latin typeface="+mj-lt"/>
                  </a:rPr>
                  <a:t>•</a:t>
                </a:r>
                <a:r>
                  <a:rPr lang="en-US" sz="2000" b="1" dirty="0" smtClean="0">
                    <a:solidFill>
                      <a:srgbClr val="3333FF"/>
                    </a:solidFill>
                    <a:latin typeface="+mj-lt"/>
                  </a:rPr>
                  <a:t/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concave up </a:t>
                </a:r>
                <a:r>
                  <a:rPr lang="en-US" sz="2000" dirty="0" smtClean="0">
                    <a:latin typeface="+mj-lt"/>
                  </a:rPr>
                  <a:t>on an open interval if its tangent lines have increasing slopes on that interval and is 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concave down</a:t>
                </a:r>
                <a:r>
                  <a:rPr lang="en-US" sz="2000" dirty="0" smtClean="0">
                    <a:latin typeface="+mj-lt"/>
                  </a:rPr>
                  <a:t> if they have decreasing slopes.</a:t>
                </a:r>
              </a:p>
              <a:p>
                <a:pPr algn="just"/>
                <a:endParaRPr lang="en-US" sz="2000" dirty="0">
                  <a:latin typeface="+mj-lt"/>
                </a:endParaRPr>
              </a:p>
              <a:p>
                <a:pPr algn="just"/>
                <a:r>
                  <a:rPr lang="en-US" sz="2000" dirty="0" smtClean="0">
                    <a:latin typeface="+mj-lt"/>
                  </a:rPr>
                  <a:t>Example:</a:t>
                </a: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263575"/>
                <a:ext cx="7704856" cy="1631216"/>
              </a:xfrm>
              <a:prstGeom prst="rect">
                <a:avLst/>
              </a:prstGeom>
              <a:blipFill rotWithShape="1">
                <a:blip r:embed="rId4"/>
                <a:stretch>
                  <a:fillRect l="-791" t="-1493" r="-1741" b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Concavity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points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inflection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420888"/>
            <a:ext cx="335697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646539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15950" y="1555045"/>
                <a:ext cx="7704856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Theorem: (Test for </a:t>
                </a:r>
                <a:r>
                  <a:rPr lang="en-US" sz="2000" dirty="0" err="1" smtClean="0">
                    <a:solidFill>
                      <a:srgbClr val="3333FF"/>
                    </a:solidFill>
                    <a:latin typeface="+mj-lt"/>
                  </a:rPr>
                  <a:t>convavity</a:t>
                </a:r>
                <a:r>
                  <a:rPr lang="en-US" sz="2000" dirty="0">
                    <a:solidFill>
                      <a:srgbClr val="3333FF"/>
                    </a:solidFill>
                    <a:latin typeface="+mj-lt"/>
                  </a:rPr>
                  <a:t>)</a:t>
                </a:r>
                <a:r>
                  <a:rPr lang="en-US" sz="2000" dirty="0" smtClean="0">
                    <a:latin typeface="+mj-lt"/>
                  </a:rPr>
                  <a:t> 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be a function whose second derivative exists on an open interval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algn="just"/>
                <a:endParaRPr lang="en-US" sz="2000" dirty="0" smtClean="0">
                  <a:latin typeface="+mj-lt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for all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+mj-lt"/>
                  </a:rPr>
                  <a:t>, then the graph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concave up 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latin typeface="+mj-lt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i="1">
                            <a:latin typeface="Cambria Math"/>
                          </a:rPr>
                          <m:t>′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&lt;</m:t>
                    </m:r>
                    <m:r>
                      <a:rPr lang="fr-FR" sz="2000" i="1">
                        <a:latin typeface="Cambria Math"/>
                      </a:rPr>
                      <m:t>0</m:t>
                    </m:r>
                  </m:oMath>
                </a14:m>
                <a:r>
                  <a:rPr lang="en-US" sz="2000" dirty="0"/>
                  <a:t> for all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r>
                          <a:rPr lang="fr-FR" sz="20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000" dirty="0"/>
                  <a:t>, then the graph of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is concave </a:t>
                </a:r>
                <a:r>
                  <a:rPr lang="en-US" sz="2000" dirty="0" smtClean="0"/>
                  <a:t>down </a:t>
                </a:r>
                <a:r>
                  <a:rPr lang="en-US" sz="2000" dirty="0"/>
                  <a:t>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r>
                          <a:rPr lang="fr-FR" sz="20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>
                  <a:latin typeface="+mj-lt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555045"/>
                <a:ext cx="7704856" cy="3170099"/>
              </a:xfrm>
              <a:prstGeom prst="rect">
                <a:avLst/>
              </a:prstGeom>
              <a:blipFill rotWithShape="1">
                <a:blip r:embed="rId3"/>
                <a:stretch>
                  <a:fillRect l="-791" t="-769" r="-1899" b="-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Concavity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points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inflection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71896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2822400"/>
            <a:ext cx="3024336" cy="24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140968"/>
            <a:ext cx="2808312" cy="207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Rectangle 15"/>
              <p:cNvSpPr/>
              <p:nvPr/>
            </p:nvSpPr>
            <p:spPr>
              <a:xfrm>
                <a:off x="683568" y="1412776"/>
                <a:ext cx="7920880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continuous on an open interval containing a value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𝑜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, and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changes the direction of its concavity at the point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𝑥𝑜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(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𝑥𝑜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))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>, </a:t>
                </a:r>
                <a:r>
                  <a:rPr lang="en-US" sz="2000" dirty="0" smtClean="0">
                    <a:latin typeface="+mj-lt"/>
                  </a:rPr>
                  <a:t>then we say that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has an inflection point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-25000" dirty="0" smtClean="0">
                        <a:latin typeface="Cambria Math"/>
                      </a:rPr>
                      <m:t>𝑜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, and we call the point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𝑥𝑜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(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𝑥𝑜</m:t>
                    </m:r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))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on the graph of x</a:t>
                </a:r>
                <a:r>
                  <a:rPr lang="en-US" sz="2000" baseline="-25000" dirty="0" smtClean="0">
                    <a:latin typeface="+mj-lt"/>
                  </a:rPr>
                  <a:t>o </a:t>
                </a:r>
                <a:r>
                  <a:rPr lang="en-US" sz="2000" dirty="0" smtClean="0">
                    <a:latin typeface="+mj-lt"/>
                  </a:rPr>
                  <a:t>an inflection point of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</a:rPr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/>
                </a:r>
                <a:endParaRPr lang="en-US" sz="2000" dirty="0">
                  <a:latin typeface="+mj-lt"/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412776"/>
                <a:ext cx="7920880" cy="1323439"/>
              </a:xfrm>
              <a:prstGeom prst="rect">
                <a:avLst/>
              </a:prstGeom>
              <a:blipFill rotWithShape="1">
                <a:blip r:embed="rId6"/>
                <a:stretch>
                  <a:fillRect l="-770" t="-1843" r="-1771" b="-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Concavity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points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inflection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455852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sp>
        <p:nvSpPr>
          <p:cNvPr id="16" name="Rectangle 15"/>
          <p:cNvSpPr/>
          <p:nvPr/>
        </p:nvSpPr>
        <p:spPr>
          <a:xfrm>
            <a:off x="683568" y="1412776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+mj-lt"/>
              </a:rPr>
              <a:t>Example: </a:t>
            </a:r>
            <a:endParaRPr lang="en-US" sz="2000" dirty="0">
              <a:latin typeface="+mj-lt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Concavity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points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inflection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" name="Picture 9" descr="t04031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89388"/>
            <a:ext cx="3384376" cy="348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2646" y="1824608"/>
            <a:ext cx="3401762" cy="3332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0033131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611560" y="1405277"/>
                <a:ext cx="7992120" cy="25545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C00000"/>
                    </a:solidFill>
                  </a:rPr>
                  <a:t>An inflection point may </a:t>
                </a:r>
                <a:r>
                  <a:rPr lang="en-US" sz="2000" dirty="0">
                    <a:solidFill>
                      <a:srgbClr val="C00000"/>
                    </a:solidFill>
                  </a:rPr>
                  <a:t>n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ot </a:t>
                </a:r>
                <a:r>
                  <a:rPr lang="en-US" sz="2000" dirty="0">
                    <a:solidFill>
                      <a:srgbClr val="C00000"/>
                    </a:solidFill>
                  </a:rPr>
                  <a:t>e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xist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=0</m:t>
                    </m:r>
                    <m:r>
                      <a:rPr lang="fr-FR" sz="2000" b="0" i="0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/>
                </a:r>
              </a:p>
              <a:p>
                <a:pPr algn="just"/>
                <a:endParaRPr lang="en-US" sz="2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en-US" sz="2000" dirty="0" smtClean="0"/>
                  <a:t>The curve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000" dirty="0" smtClean="0"/>
                  <a:t> has no inflection point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. Even though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=12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/>
                  <a:t> is zero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 but dies not change sign on  moving left to right.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/>
              </a:p>
            </p:txBody>
          </p:sp>
        </mc:Choice>
        <mc:Fallback>
          <p:sp>
            <p:nvSpPr>
              <p:cNvPr id="13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1405277"/>
                <a:ext cx="7992120" cy="2554545"/>
              </a:xfrm>
              <a:prstGeom prst="rect">
                <a:avLst/>
              </a:prstGeom>
              <a:blipFill rotWithShape="1">
                <a:blip r:embed="rId3"/>
                <a:stretch>
                  <a:fillRect l="-763" t="-955" r="-2517" b="-358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88121" y="3140968"/>
            <a:ext cx="326805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Concavity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points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inflection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56810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611560" y="1405277"/>
                <a:ext cx="7992120" cy="2553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C00000"/>
                    </a:solidFill>
                  </a:rPr>
                  <a:t>An </a:t>
                </a:r>
                <a:r>
                  <a:rPr lang="en-US" sz="2000" dirty="0">
                    <a:solidFill>
                      <a:srgbClr val="C00000"/>
                    </a:solidFill>
                  </a:rPr>
                  <a:t>inflection point may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occure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 does not exist. </a:t>
                </a:r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>
                    <a:solidFill>
                      <a:srgbClr val="C00000"/>
                    </a:solidFill>
                  </a:rPr>
                  <a:t>Example: </a:t>
                </a:r>
                <a:r>
                  <a:rPr lang="en-US" sz="2000" dirty="0"/>
                  <a:t>The curve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000" dirty="0"/>
                  <a:t> has </a:t>
                </a:r>
                <a:r>
                  <a:rPr lang="en-US" sz="2000" dirty="0" smtClean="0"/>
                  <a:t>an </a:t>
                </a:r>
                <a:r>
                  <a:rPr lang="en-US" sz="2000" dirty="0"/>
                  <a:t>inflection point at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 but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′′</m:t>
                    </m:r>
                  </m:oMath>
                </a14:m>
                <a:r>
                  <a:rPr lang="en-US" sz="2000" dirty="0" smtClean="0"/>
                  <a:t> does not exist.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fr-FR" sz="20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9</m:t>
                        </m:r>
                      </m:den>
                    </m:f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000" dirty="0" smtClean="0"/>
                  <a:t> which is undefined 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=0.</m:t>
                    </m:r>
                  </m:oMath>
                </a14:m>
                <a:r>
                  <a:rPr lang="en-US" sz="2000" dirty="0" smtClean="0"/>
                  <a:t>)</a:t>
                </a:r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/>
              </a:p>
            </p:txBody>
          </p:sp>
        </mc:Choice>
        <mc:Fallback>
          <p:sp>
            <p:nvSpPr>
              <p:cNvPr id="13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1405277"/>
                <a:ext cx="7992120" cy="2553328"/>
              </a:xfrm>
              <a:prstGeom prst="rect">
                <a:avLst/>
              </a:prstGeom>
              <a:blipFill rotWithShape="1">
                <a:blip r:embed="rId3"/>
                <a:stretch>
                  <a:fillRect l="-763" t="-957" r="-1678" b="-35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3284984"/>
            <a:ext cx="3625254" cy="246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Concavity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points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inflection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75657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70755" y="1356542"/>
            <a:ext cx="7313613" cy="40560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sz="2000" dirty="0">
                <a:solidFill>
                  <a:srgbClr val="3333FF"/>
                </a:solidFill>
                <a:latin typeface="+mj-lt"/>
                <a:cs typeface="Arial" charset="0"/>
              </a:rPr>
              <a:t>Guidelines for </a:t>
            </a:r>
            <a:r>
              <a:rPr lang="en-US" sz="2000" dirty="0" smtClean="0">
                <a:solidFill>
                  <a:srgbClr val="3333FF"/>
                </a:solidFill>
                <a:latin typeface="+mj-lt"/>
                <a:cs typeface="Arial" charset="0"/>
              </a:rPr>
              <a:t>testing for concavity. </a:t>
            </a:r>
          </a:p>
          <a:p>
            <a:pPr marL="0" indent="0" eaLnBrk="1" hangingPunct="1">
              <a:buNone/>
            </a:pPr>
            <a:endParaRPr lang="en-US" sz="2000" dirty="0">
              <a:solidFill>
                <a:srgbClr val="3333FF"/>
              </a:solidFill>
              <a:latin typeface="+mj-lt"/>
              <a:cs typeface="Arial" charset="0"/>
            </a:endParaRPr>
          </a:p>
          <a:p>
            <a:pPr eaLnBrk="1" hangingPunct="1"/>
            <a:r>
              <a:rPr lang="en-US" sz="2000" dirty="0" smtClean="0"/>
              <a:t>Determine the points of inflection (these occur when the second derivative is equal to zero or undefined).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dirty="0" smtClean="0"/>
              <a:t>Set up a table with intervals that correspond to the points of inflection.</a:t>
            </a:r>
          </a:p>
          <a:p>
            <a:pPr eaLnBrk="1" hangingPunct="1"/>
            <a:endParaRPr lang="en-US" sz="2000" dirty="0" smtClean="0"/>
          </a:p>
          <a:p>
            <a:pPr eaLnBrk="1" hangingPunct="1"/>
            <a:r>
              <a:rPr lang="en-US" sz="2000" dirty="0" smtClean="0"/>
              <a:t>Test each interval for concavity using concavity test theorem.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Concavity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points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inflection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378474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Content Placeholder 2"/>
              <p:cNvSpPr txBox="1">
                <a:spLocks/>
              </p:cNvSpPr>
              <p:nvPr/>
            </p:nvSpPr>
            <p:spPr>
              <a:xfrm>
                <a:off x="570755" y="1461170"/>
                <a:ext cx="8104933" cy="405606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+mj-lt"/>
                    <a:cs typeface="Arial" charset="0"/>
                  </a:rPr>
                  <a:t>Consider                                  then		   and</a:t>
                </a:r>
              </a:p>
              <a:p>
                <a:pPr marL="0" indent="0" eaLnBrk="1" hangingPunct="1">
                  <a:buNone/>
                </a:pPr>
                <a:endParaRPr lang="en-US" sz="2000" dirty="0">
                  <a:latin typeface="+mj-lt"/>
                  <a:cs typeface="Arial" charset="0"/>
                </a:endParaRPr>
              </a:p>
              <a:p>
                <a:pPr marL="0" indent="0" eaLnBrk="1" hangingPunct="1">
                  <a:buNone/>
                </a:pPr>
                <a:r>
                  <a:rPr lang="en-US" sz="2000" dirty="0" smtClean="0">
                    <a:latin typeface="+mj-lt"/>
                    <a:cs typeface="Arial" charset="0"/>
                  </a:rPr>
                  <a:t>                                              . Therefore a point of inflection should </a:t>
                </a:r>
              </a:p>
              <a:p>
                <a:pPr marL="0" indent="0" eaLnBrk="1" hangingPunct="1">
                  <a:buNone/>
                </a:pPr>
                <a:r>
                  <a:rPr lang="en-US" sz="2000" dirty="0" smtClean="0">
                    <a:latin typeface="+mj-lt"/>
                    <a:cs typeface="Arial" charset="0"/>
                  </a:rPr>
                  <a:t>occur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=0.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/>
                </a:r>
                <a:r>
                  <a:rPr lang="en-US" sz="2000" dirty="0" smtClean="0">
                    <a:latin typeface="+mj-lt"/>
                    <a:cs typeface="Arial" charset="0"/>
                  </a:rPr>
                  <a:t>Now, we test for concavity on the two intervals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(−∞, 0)</m:t>
                    </m:r>
                  </m:oMath>
                </a14:m>
                <a:r>
                  <a:rPr lang="en-US" sz="2000" i="1" dirty="0">
                    <a:solidFill>
                      <a:srgbClr val="3333FF"/>
                    </a:solidFill>
                    <a:latin typeface="Cambria Math"/>
                    <a:cs typeface="Arial" charset="0"/>
                  </a:rPr>
                  <a:t/>
                </a: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>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0,+∞</m:t>
                        </m:r>
                      </m:e>
                    </m:d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  <a:latin typeface="+mj-lt"/>
                  <a:cs typeface="Arial" charset="0"/>
                </a:endParaRPr>
              </a:p>
              <a:p>
                <a:pPr marL="0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+mj-lt"/>
                  <a:cs typeface="Arial" charset="0"/>
                </a:endParaRPr>
              </a:p>
            </p:txBody>
          </p:sp>
        </mc:Choice>
        <mc:Fallback>
          <p:sp>
            <p:nvSpPr>
              <p:cNvPr id="1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55" y="1461170"/>
                <a:ext cx="8104933" cy="4056062"/>
              </a:xfrm>
              <a:prstGeom prst="rect">
                <a:avLst/>
              </a:prstGeom>
              <a:blipFill rotWithShape="1">
                <a:blip r:embed="rId4"/>
                <a:stretch>
                  <a:fillRect l="-828" t="-602" r="-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74375460"/>
              </p:ext>
            </p:extLst>
          </p:nvPr>
        </p:nvGraphicFramePr>
        <p:xfrm>
          <a:off x="2915816" y="1291927"/>
          <a:ext cx="1917700" cy="696913"/>
        </p:xfrm>
        <a:graphic>
          <a:graphicData uri="http://schemas.openxmlformats.org/presentationml/2006/ole">
            <p:oleObj spid="_x0000_s11418" name="Equation" r:id="rId5" imgW="977900" imgH="3556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55422202"/>
              </p:ext>
            </p:extLst>
          </p:nvPr>
        </p:nvGraphicFramePr>
        <p:xfrm>
          <a:off x="5724128" y="1461170"/>
          <a:ext cx="1530350" cy="417513"/>
        </p:xfrm>
        <a:graphic>
          <a:graphicData uri="http://schemas.openxmlformats.org/presentationml/2006/ole">
            <p:oleObj spid="_x0000_s11419" name="Equation" r:id="rId6" imgW="838080" imgH="22860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70193576"/>
              </p:ext>
            </p:extLst>
          </p:nvPr>
        </p:nvGraphicFramePr>
        <p:xfrm>
          <a:off x="611560" y="2204864"/>
          <a:ext cx="3294062" cy="393700"/>
        </p:xfrm>
        <a:graphic>
          <a:graphicData uri="http://schemas.openxmlformats.org/presentationml/2006/ole">
            <p:oleObj spid="_x0000_s11420" name="Equation" r:id="rId7" imgW="1803240" imgH="215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57168219"/>
              </p:ext>
            </p:extLst>
          </p:nvPr>
        </p:nvGraphicFramePr>
        <p:xfrm>
          <a:off x="1603177" y="3510384"/>
          <a:ext cx="5932487" cy="1574800"/>
        </p:xfrm>
        <a:graphic>
          <a:graphicData uri="http://schemas.openxmlformats.org/presentationml/2006/ole">
            <p:oleObj spid="_x0000_s11421" name="Equation" r:id="rId8" imgW="3251200" imgH="863600" progId="Equation.3">
              <p:embed/>
            </p:oleObj>
          </a:graphicData>
        </a:graphic>
      </p:graphicFrame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Concavity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points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inflection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707389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Content Placeholder 2"/>
              <p:cNvSpPr txBox="1">
                <a:spLocks/>
              </p:cNvSpPr>
              <p:nvPr/>
            </p:nvSpPr>
            <p:spPr>
              <a:xfrm>
                <a:off x="570755" y="1461170"/>
                <a:ext cx="8104933" cy="405606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+mj-lt"/>
                    <a:cs typeface="Arial" charset="0"/>
                  </a:rPr>
                  <a:t>Let                                and                             then </a:t>
                </a:r>
              </a:p>
              <a:p>
                <a:pPr marL="0" indent="0" eaLnBrk="1" hangingPunct="1">
                  <a:buNone/>
                </a:pPr>
                <a:endParaRPr lang="en-US" sz="2000" dirty="0">
                  <a:latin typeface="+mj-lt"/>
                  <a:cs typeface="Arial" charset="0"/>
                </a:endParaRPr>
              </a:p>
              <a:p>
                <a:pPr marL="0" indent="0" eaLnBrk="1" hangingPunct="1">
                  <a:buNone/>
                </a:pPr>
                <a:r>
                  <a:rPr lang="en-US" sz="2000" dirty="0" smtClean="0">
                    <a:latin typeface="+mj-lt"/>
                    <a:cs typeface="Arial" charset="0"/>
                  </a:rPr>
                  <a:t/>
                </a:r>
              </a:p>
              <a:p>
                <a:pPr marL="0" indent="0" eaLnBrk="1" hangingPunct="1">
                  <a:buNone/>
                </a:pPr>
                <a:r>
                  <a:rPr lang="en-US" sz="2000" dirty="0" smtClean="0">
                    <a:latin typeface="+mj-lt"/>
                    <a:cs typeface="Arial" charset="0"/>
                  </a:rPr>
                  <a:t>Therefore a point of inflection should occur at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              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/>
                </a:r>
              </a:p>
              <a:p>
                <a:pPr marL="0" indent="0" eaLnBrk="1" hangingPunct="1">
                  <a:buNone/>
                </a:pPr>
                <a:r>
                  <a:rPr lang="en-US" sz="2000" dirty="0" smtClean="0">
                    <a:latin typeface="+mj-lt"/>
                    <a:cs typeface="Arial" charset="0"/>
                  </a:rPr>
                  <a:t>Now, we test for concavity on the two intervals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−∞, 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−</m:t>
                        </m:r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3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r>
                  <a:rPr lang="en-US" sz="2000" i="1" dirty="0" smtClean="0">
                    <a:solidFill>
                      <a:srgbClr val="3333FF"/>
                    </a:solidFill>
                    <a:latin typeface="Cambria Math"/>
                    <a:cs typeface="Arial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−</m:t>
                        </m:r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3</m:t>
                                </m:r>
                              </m:e>
                            </m:rad>
                          </m:den>
                        </m:f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, </m:t>
                        </m:r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</m:t>
                        </m:r>
                        <m:f>
                          <m:f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fr-FR" sz="20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3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r>
                  <a:rPr lang="en-US" sz="2000" i="1" dirty="0" smtClean="0">
                    <a:solidFill>
                      <a:srgbClr val="3333FF"/>
                    </a:solidFill>
                    <a:latin typeface="Cambria Math"/>
                    <a:cs typeface="Arial" charset="0"/>
                  </a:rPr>
                  <a:t/>
                </a:r>
                <a:r>
                  <a:rPr lang="en-US" sz="2000" dirty="0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>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+</m:t>
                        </m:r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3</m:t>
                                </m:r>
                              </m:e>
                            </m:rad>
                          </m:den>
                        </m:f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,+∞</m:t>
                        </m:r>
                      </m:e>
                    </m:d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  <a:latin typeface="+mj-lt"/>
                  <a:cs typeface="Arial" charset="0"/>
                </a:endParaRPr>
              </a:p>
              <a:p>
                <a:pPr marL="0" indent="0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+mj-lt"/>
                  <a:cs typeface="Arial" charset="0"/>
                </a:endParaRPr>
              </a:p>
            </p:txBody>
          </p:sp>
        </mc:Choice>
        <mc:Fallback>
          <p:sp>
            <p:nvSpPr>
              <p:cNvPr id="1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55" y="1461170"/>
                <a:ext cx="8104933" cy="4056062"/>
              </a:xfrm>
              <a:prstGeom prst="rect">
                <a:avLst/>
              </a:prstGeom>
              <a:blipFill rotWithShape="1">
                <a:blip r:embed="rId4"/>
                <a:stretch>
                  <a:fillRect l="-828" t="-602" r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3518842"/>
              </p:ext>
            </p:extLst>
          </p:nvPr>
        </p:nvGraphicFramePr>
        <p:xfrm>
          <a:off x="2214439" y="1416050"/>
          <a:ext cx="2141537" cy="449263"/>
        </p:xfrm>
        <a:graphic>
          <a:graphicData uri="http://schemas.openxmlformats.org/presentationml/2006/ole">
            <p:oleObj spid="_x0000_s12574" name="Equation" r:id="rId5" imgW="1091880" imgH="2286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47830367"/>
              </p:ext>
            </p:extLst>
          </p:nvPr>
        </p:nvGraphicFramePr>
        <p:xfrm>
          <a:off x="4836492" y="1428899"/>
          <a:ext cx="1968500" cy="415925"/>
        </p:xfrm>
        <a:graphic>
          <a:graphicData uri="http://schemas.openxmlformats.org/presentationml/2006/ole">
            <p:oleObj spid="_x0000_s12575" name="Equation" r:id="rId6" imgW="1079280" imgH="228600" progId="Equation.3">
              <p:embed/>
            </p:oleObj>
          </a:graphicData>
        </a:graphic>
      </p:graphicFrame>
      <p:graphicFrame>
        <p:nvGraphicFramePr>
          <p:cNvPr id="2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62315114"/>
              </p:ext>
            </p:extLst>
          </p:nvPr>
        </p:nvGraphicFramePr>
        <p:xfrm>
          <a:off x="6119192" y="3859212"/>
          <a:ext cx="254000" cy="419100"/>
        </p:xfrm>
        <a:graphic>
          <a:graphicData uri="http://schemas.openxmlformats.org/presentationml/2006/ole">
            <p:oleObj spid="_x0000_s12576" name="Equation" r:id="rId7" imgW="253890" imgH="418918" progId="Equation.3">
              <p:embed/>
            </p:oleObj>
          </a:graphicData>
        </a:graphic>
      </p:graphicFrame>
      <p:graphicFrame>
        <p:nvGraphicFramePr>
          <p:cNvPr id="2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68484296"/>
              </p:ext>
            </p:extLst>
          </p:nvPr>
        </p:nvGraphicFramePr>
        <p:xfrm>
          <a:off x="6728792" y="3859212"/>
          <a:ext cx="254000" cy="419100"/>
        </p:xfrm>
        <a:graphic>
          <a:graphicData uri="http://schemas.openxmlformats.org/presentationml/2006/ole">
            <p:oleObj spid="_x0000_s12577" name="Equation" r:id="rId8" imgW="253890" imgH="418918" progId="Equation.3">
              <p:embed/>
            </p:oleObj>
          </a:graphicData>
        </a:graphic>
      </p:graphicFrame>
      <p:grpSp>
        <p:nvGrpSpPr>
          <p:cNvPr id="26" name="Group 12"/>
          <p:cNvGrpSpPr>
            <a:grpSpLocks/>
          </p:cNvGrpSpPr>
          <p:nvPr/>
        </p:nvGrpSpPr>
        <p:grpSpPr bwMode="auto">
          <a:xfrm>
            <a:off x="5128592" y="3429000"/>
            <a:ext cx="2971800" cy="2057400"/>
            <a:chOff x="1680" y="1344"/>
            <a:chExt cx="1872" cy="1296"/>
          </a:xfrm>
        </p:grpSpPr>
        <p:sp>
          <p:nvSpPr>
            <p:cNvPr id="27" name="Line 13"/>
            <p:cNvSpPr>
              <a:spLocks noChangeShapeType="1"/>
            </p:cNvSpPr>
            <p:nvPr/>
          </p:nvSpPr>
          <p:spPr bwMode="auto">
            <a:xfrm>
              <a:off x="1680" y="2256"/>
              <a:ext cx="18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14"/>
            <p:cNvSpPr>
              <a:spLocks noChangeShapeType="1"/>
            </p:cNvSpPr>
            <p:nvPr/>
          </p:nvSpPr>
          <p:spPr bwMode="auto">
            <a:xfrm>
              <a:off x="2592" y="1344"/>
              <a:ext cx="0" cy="1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Freeform 15"/>
          <p:cNvSpPr>
            <a:spLocks/>
          </p:cNvSpPr>
          <p:nvPr/>
        </p:nvSpPr>
        <p:spPr bwMode="auto">
          <a:xfrm>
            <a:off x="5280992" y="4038600"/>
            <a:ext cx="2743200" cy="1587500"/>
          </a:xfrm>
          <a:custGeom>
            <a:avLst/>
            <a:gdLst>
              <a:gd name="T0" fmla="*/ 0 w 1536"/>
              <a:gd name="T1" fmla="*/ 48 h 1000"/>
              <a:gd name="T2" fmla="*/ 384 w 1536"/>
              <a:gd name="T3" fmla="*/ 912 h 1000"/>
              <a:gd name="T4" fmla="*/ 720 w 1536"/>
              <a:gd name="T5" fmla="*/ 528 h 1000"/>
              <a:gd name="T6" fmla="*/ 1008 w 1536"/>
              <a:gd name="T7" fmla="*/ 912 h 1000"/>
              <a:gd name="T8" fmla="*/ 1536 w 1536"/>
              <a:gd name="T9" fmla="*/ 0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36"/>
              <a:gd name="T16" fmla="*/ 0 h 1000"/>
              <a:gd name="T17" fmla="*/ 1536 w 1536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36" h="1000">
                <a:moveTo>
                  <a:pt x="0" y="48"/>
                </a:moveTo>
                <a:cubicBezTo>
                  <a:pt x="132" y="440"/>
                  <a:pt x="264" y="832"/>
                  <a:pt x="384" y="912"/>
                </a:cubicBezTo>
                <a:cubicBezTo>
                  <a:pt x="504" y="992"/>
                  <a:pt x="616" y="528"/>
                  <a:pt x="720" y="528"/>
                </a:cubicBezTo>
                <a:cubicBezTo>
                  <a:pt x="824" y="528"/>
                  <a:pt x="872" y="1000"/>
                  <a:pt x="1008" y="912"/>
                </a:cubicBezTo>
                <a:cubicBezTo>
                  <a:pt x="1144" y="824"/>
                  <a:pt x="1340" y="412"/>
                  <a:pt x="153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21"/>
          <p:cNvSpPr>
            <a:spLocks noChangeShapeType="1"/>
          </p:cNvSpPr>
          <p:nvPr/>
        </p:nvSpPr>
        <p:spPr bwMode="auto">
          <a:xfrm>
            <a:off x="6042992" y="47879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22"/>
          <p:cNvSpPr>
            <a:spLocks noChangeShapeType="1"/>
          </p:cNvSpPr>
          <p:nvPr/>
        </p:nvSpPr>
        <p:spPr bwMode="auto">
          <a:xfrm>
            <a:off x="7033592" y="47879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5890592" y="5016500"/>
            <a:ext cx="2936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US" sz="1000"/>
              <a:t>-1</a:t>
            </a:r>
          </a:p>
        </p:txBody>
      </p:sp>
      <p:sp>
        <p:nvSpPr>
          <p:cNvPr id="33" name="Text Box 24"/>
          <p:cNvSpPr txBox="1">
            <a:spLocks noChangeArrowheads="1"/>
          </p:cNvSpPr>
          <p:nvPr/>
        </p:nvSpPr>
        <p:spPr bwMode="auto">
          <a:xfrm>
            <a:off x="6944692" y="5016500"/>
            <a:ext cx="2413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US" sz="1000"/>
              <a:t>1</a:t>
            </a:r>
          </a:p>
        </p:txBody>
      </p:sp>
      <p:sp>
        <p:nvSpPr>
          <p:cNvPr id="34" name="Line 25"/>
          <p:cNvSpPr>
            <a:spLocks noChangeShapeType="1"/>
          </p:cNvSpPr>
          <p:nvPr/>
        </p:nvSpPr>
        <p:spPr bwMode="auto">
          <a:xfrm>
            <a:off x="6271592" y="4399384"/>
            <a:ext cx="0" cy="685800"/>
          </a:xfrm>
          <a:prstGeom prst="line">
            <a:avLst/>
          </a:prstGeom>
          <a:noFill/>
          <a:ln w="9525">
            <a:solidFill>
              <a:srgbClr val="CC00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26"/>
          <p:cNvSpPr>
            <a:spLocks noChangeShapeType="1"/>
          </p:cNvSpPr>
          <p:nvPr/>
        </p:nvSpPr>
        <p:spPr bwMode="auto">
          <a:xfrm>
            <a:off x="6804992" y="4330700"/>
            <a:ext cx="0" cy="685800"/>
          </a:xfrm>
          <a:prstGeom prst="line">
            <a:avLst/>
          </a:prstGeom>
          <a:noFill/>
          <a:ln w="9525">
            <a:solidFill>
              <a:srgbClr val="CC00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8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69993031"/>
              </p:ext>
            </p:extLst>
          </p:nvPr>
        </p:nvGraphicFramePr>
        <p:xfrm>
          <a:off x="650131" y="1892300"/>
          <a:ext cx="7234237" cy="661988"/>
        </p:xfrm>
        <a:graphic>
          <a:graphicData uri="http://schemas.openxmlformats.org/presentationml/2006/ole">
            <p:oleObj spid="_x0000_s12578" name="Equation" r:id="rId9" imgW="4584600" imgH="41904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59939860"/>
              </p:ext>
            </p:extLst>
          </p:nvPr>
        </p:nvGraphicFramePr>
        <p:xfrm>
          <a:off x="5796136" y="2564904"/>
          <a:ext cx="717898" cy="504056"/>
        </p:xfrm>
        <a:graphic>
          <a:graphicData uri="http://schemas.openxmlformats.org/presentationml/2006/ole">
            <p:oleObj spid="_x0000_s12579" name="Equation" r:id="rId10" imgW="596880" imgH="419040" progId="Equation.3">
              <p:embed/>
            </p:oleObj>
          </a:graphicData>
        </a:graphic>
      </p:graphicFrame>
      <p:sp>
        <p:nvSpPr>
          <p:cNvPr id="41" name="Line 33"/>
          <p:cNvSpPr>
            <a:spLocks noChangeShapeType="1"/>
          </p:cNvSpPr>
          <p:nvPr/>
        </p:nvSpPr>
        <p:spPr bwMode="auto">
          <a:xfrm>
            <a:off x="1278112" y="513715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2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39059164"/>
              </p:ext>
            </p:extLst>
          </p:nvPr>
        </p:nvGraphicFramePr>
        <p:xfrm>
          <a:off x="1278112" y="4394200"/>
          <a:ext cx="2667000" cy="438150"/>
        </p:xfrm>
        <a:graphic>
          <a:graphicData uri="http://schemas.openxmlformats.org/presentationml/2006/ole">
            <p:oleObj spid="_x0000_s12580" name="Equation" r:id="rId11" imgW="2552700" imgH="419100" progId="Equation.3">
              <p:embed/>
            </p:oleObj>
          </a:graphicData>
        </a:graphic>
      </p:graphicFrame>
      <p:sp>
        <p:nvSpPr>
          <p:cNvPr id="43" name="Text Box 39"/>
          <p:cNvSpPr txBox="1">
            <a:spLocks noChangeArrowheads="1"/>
          </p:cNvSpPr>
          <p:nvPr/>
        </p:nvSpPr>
        <p:spPr bwMode="auto">
          <a:xfrm>
            <a:off x="1049512" y="5899150"/>
            <a:ext cx="32400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9900"/>
                </a:solidFill>
              </a:rPr>
              <a:t>concaves up  </a:t>
            </a:r>
            <a:r>
              <a:rPr lang="en-US" sz="1200"/>
              <a:t>  </a:t>
            </a:r>
            <a:r>
              <a:rPr lang="en-US" sz="1200">
                <a:solidFill>
                  <a:srgbClr val="0000FF"/>
                </a:solidFill>
              </a:rPr>
              <a:t>concaves down</a:t>
            </a:r>
            <a:r>
              <a:rPr lang="en-US" sz="1200"/>
              <a:t> </a:t>
            </a:r>
            <a:r>
              <a:rPr lang="en-US" sz="1200">
                <a:solidFill>
                  <a:srgbClr val="009900"/>
                </a:solidFill>
              </a:rPr>
              <a:t>   concaves up</a:t>
            </a:r>
            <a:endParaRPr lang="en-US" sz="1200">
              <a:solidFill>
                <a:srgbClr val="0000FF"/>
              </a:solidFill>
            </a:endParaRPr>
          </a:p>
        </p:txBody>
      </p:sp>
      <p:grpSp>
        <p:nvGrpSpPr>
          <p:cNvPr id="44" name="Group 54"/>
          <p:cNvGrpSpPr>
            <a:grpSpLocks/>
          </p:cNvGrpSpPr>
          <p:nvPr/>
        </p:nvGrpSpPr>
        <p:grpSpPr bwMode="auto">
          <a:xfrm>
            <a:off x="1003474" y="5548313"/>
            <a:ext cx="3032125" cy="274637"/>
            <a:chOff x="1738" y="3379"/>
            <a:chExt cx="1910" cy="173"/>
          </a:xfrm>
        </p:grpSpPr>
        <p:graphicFrame>
          <p:nvGraphicFramePr>
            <p:cNvPr id="45" name="Object 38"/>
            <p:cNvGraphicFramePr>
              <a:graphicFrameLocks noChangeAspect="1"/>
            </p:cNvGraphicFramePr>
            <p:nvPr/>
          </p:nvGraphicFramePr>
          <p:xfrm>
            <a:off x="1738" y="3392"/>
            <a:ext cx="1706" cy="150"/>
          </p:xfrm>
          <a:graphic>
            <a:graphicData uri="http://schemas.openxmlformats.org/presentationml/2006/ole">
              <p:oleObj spid="_x0000_s12581" name="Equation" r:id="rId12" imgW="2311400" imgH="203200" progId="Equation.3">
                <p:embed/>
              </p:oleObj>
            </a:graphicData>
          </a:graphic>
        </p:graphicFrame>
        <p:sp>
          <p:nvSpPr>
            <p:cNvPr id="46" name="Text Box 49"/>
            <p:cNvSpPr txBox="1">
              <a:spLocks noChangeArrowheads="1"/>
            </p:cNvSpPr>
            <p:nvPr/>
          </p:nvSpPr>
          <p:spPr bwMode="auto">
            <a:xfrm>
              <a:off x="2229" y="3379"/>
              <a:ext cx="141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200">
                  <a:solidFill>
                    <a:srgbClr val="FF0000"/>
                  </a:solidFill>
                </a:rPr>
                <a:t>&gt; 0               &lt; 0                 &gt; 0</a:t>
              </a:r>
            </a:p>
          </p:txBody>
        </p:sp>
      </p:grpSp>
      <p:sp>
        <p:nvSpPr>
          <p:cNvPr id="47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Concavity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points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inflection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642136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39552" y="1562016"/>
            <a:ext cx="8059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latin typeface="+mj-lt"/>
            </a:endParaRPr>
          </a:p>
          <a:p>
            <a:pPr algn="just"/>
            <a:endParaRPr lang="fr-FR" sz="2000" dirty="0"/>
          </a:p>
          <a:p>
            <a:pPr algn="just"/>
            <a:endParaRPr lang="fr-FR" sz="2000" dirty="0" smtClean="0"/>
          </a:p>
          <a:p>
            <a:pPr algn="just"/>
            <a:endParaRPr lang="en-US" sz="2000" dirty="0" smtClean="0"/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590872" y="1456184"/>
            <a:ext cx="8229600" cy="3629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latin typeface="+mj-lt"/>
              </a:rPr>
              <a:t>Identify the domain of ƒ and any symmetries the curve may have.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latin typeface="+mj-lt"/>
              </a:rPr>
              <a:t>Find and first derivative and second derivative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latin typeface="+mj-lt"/>
              </a:rPr>
              <a:t>Find the critical points of ƒ, and identify the function’s behavior at each one.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latin typeface="+mj-lt"/>
              </a:rPr>
              <a:t>Find where the curve is increasing and where it is decreasing.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>
                <a:latin typeface="+mj-lt"/>
              </a:rPr>
              <a:t>Find the points of inflection, if any occur, and determine the concavity of the curve.</a:t>
            </a:r>
            <a:endParaRPr lang="en-US" sz="2000" dirty="0">
              <a:solidFill>
                <a:srgbClr val="3333FF"/>
              </a:solidFill>
              <a:latin typeface="+mj-lt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11560" y="702593"/>
            <a:ext cx="6119911" cy="6381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l"/>
            <a:r>
              <a:rPr lang="en-US" sz="3200" dirty="0" smtClean="0">
                <a:solidFill>
                  <a:srgbClr val="3333FF"/>
                </a:solidFill>
              </a:rPr>
              <a:t>Strategy for Graphing a function</a:t>
            </a:r>
          </a:p>
        </p:txBody>
      </p:sp>
    </p:spTree>
    <p:extLst>
      <p:ext uri="{BB962C8B-B14F-4D97-AF65-F5344CB8AC3E}">
        <p14:creationId xmlns:p14="http://schemas.microsoft.com/office/powerpoint/2010/main" xmlns="" val="113911341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828178" y="1875596"/>
            <a:ext cx="784751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Critical points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Increasing and decreasing Functions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Concavity &amp; inflection points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Strategy of Graphing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9060</TotalTime>
  <Words>339</Words>
  <Application>Microsoft Office PowerPoint</Application>
  <PresentationFormat>On-screen Show (4:3)</PresentationFormat>
  <Paragraphs>138</Paragraphs>
  <Slides>32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vcomsats</cp:lastModifiedBy>
  <cp:revision>1302</cp:revision>
  <dcterms:created xsi:type="dcterms:W3CDTF">2012-05-05T21:34:59Z</dcterms:created>
  <dcterms:modified xsi:type="dcterms:W3CDTF">2012-12-19T10:02:08Z</dcterms:modified>
</cp:coreProperties>
</file>