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6" r:id="rId3"/>
    <p:sldId id="267" r:id="rId4"/>
    <p:sldId id="368" r:id="rId5"/>
    <p:sldId id="375" r:id="rId6"/>
    <p:sldId id="379" r:id="rId7"/>
    <p:sldId id="381" r:id="rId8"/>
    <p:sldId id="382" r:id="rId9"/>
    <p:sldId id="383" r:id="rId10"/>
    <p:sldId id="384" r:id="rId11"/>
    <p:sldId id="391" r:id="rId12"/>
    <p:sldId id="385" r:id="rId13"/>
    <p:sldId id="380" r:id="rId14"/>
    <p:sldId id="387" r:id="rId15"/>
    <p:sldId id="388" r:id="rId16"/>
    <p:sldId id="389" r:id="rId17"/>
    <p:sldId id="390" r:id="rId18"/>
    <p:sldId id="392" r:id="rId19"/>
    <p:sldId id="393" r:id="rId20"/>
    <p:sldId id="394" r:id="rId21"/>
    <p:sldId id="406" r:id="rId22"/>
    <p:sldId id="396" r:id="rId23"/>
    <p:sldId id="395" r:id="rId24"/>
    <p:sldId id="397" r:id="rId25"/>
    <p:sldId id="401" r:id="rId26"/>
    <p:sldId id="407" r:id="rId27"/>
    <p:sldId id="399" r:id="rId28"/>
    <p:sldId id="402" r:id="rId29"/>
    <p:sldId id="403" r:id="rId30"/>
    <p:sldId id="404" r:id="rId31"/>
    <p:sldId id="405" r:id="rId32"/>
    <p:sldId id="408" r:id="rId33"/>
    <p:sldId id="265" r:id="rId34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162" autoAdjust="0"/>
    <p:restoredTop sz="95027" autoAdjust="0"/>
  </p:normalViewPr>
  <p:slideViewPr>
    <p:cSldViewPr>
      <p:cViewPr>
        <p:scale>
          <a:sx n="66" d="100"/>
          <a:sy n="66" d="100"/>
        </p:scale>
        <p:origin x="-13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9" Type="http://schemas.openxmlformats.org/officeDocument/2006/relationships/image" Target="../media/image7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oleObject" Target="../embeddings/oleObject31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25.bin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11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409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Summary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differentiation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rules</a:t>
            </a:r>
            <a:r>
              <a:rPr lang="fr-FR" sz="2200" dirty="0" smtClean="0">
                <a:solidFill>
                  <a:srgbClr val="3333FF"/>
                </a:solidFill>
              </a:rPr>
              <a:t>: </a:t>
            </a:r>
            <a:r>
              <a:rPr lang="fr-FR" sz="2200" dirty="0" err="1" smtClean="0">
                <a:solidFill>
                  <a:srgbClr val="3333FF"/>
                </a:solidFill>
              </a:rPr>
              <a:t>Recall</a:t>
            </a: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Chain </a:t>
            </a:r>
            <a:r>
              <a:rPr lang="fr-FR" sz="2200" dirty="0" err="1" smtClean="0">
                <a:solidFill>
                  <a:srgbClr val="3333FF"/>
                </a:solidFill>
              </a:rPr>
              <a:t>rules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Implicit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differentiation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logrithemic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hyperbolic</a:t>
            </a:r>
            <a:r>
              <a:rPr lang="fr-FR" sz="2200" dirty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r>
              <a:rPr lang="fr-FR" sz="2200" dirty="0" smtClean="0">
                <a:solidFill>
                  <a:srgbClr val="3333FF"/>
                </a:solidFill>
              </a:rPr>
              <a:t>.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>
                <a:solidFill>
                  <a:srgbClr val="3333FF"/>
                </a:solidFill>
              </a:rPr>
              <a:t>Derivatives</a:t>
            </a:r>
            <a:r>
              <a:rPr lang="fr-FR" sz="2200" dirty="0">
                <a:solidFill>
                  <a:srgbClr val="3333FF"/>
                </a:solidFill>
              </a:rPr>
              <a:t> of inverse </a:t>
            </a:r>
            <a:r>
              <a:rPr lang="fr-FR" sz="2200" dirty="0" err="1">
                <a:solidFill>
                  <a:srgbClr val="3333FF"/>
                </a:solidFill>
              </a:rPr>
              <a:t>trigonometric</a:t>
            </a:r>
            <a:r>
              <a:rPr lang="fr-FR" sz="2200" dirty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Derivatives</a:t>
            </a:r>
            <a:r>
              <a:rPr lang="fr-FR" sz="2200" dirty="0" smtClean="0">
                <a:solidFill>
                  <a:srgbClr val="3333FF"/>
                </a:solidFill>
              </a:rPr>
              <a:t> of inverse </a:t>
            </a:r>
            <a:r>
              <a:rPr lang="fr-FR" sz="2200" dirty="0" err="1" smtClean="0">
                <a:solidFill>
                  <a:srgbClr val="3333FF"/>
                </a:solidFill>
              </a:rPr>
              <a:t>hyperbolic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functions</a:t>
            </a:r>
            <a:endParaRPr lang="fr-FR" sz="22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Summary</a:t>
            </a:r>
            <a:r>
              <a:rPr lang="fr-FR" sz="2200" dirty="0" smtClean="0">
                <a:solidFill>
                  <a:srgbClr val="3333FF"/>
                </a:solidFill>
              </a:rPr>
              <a:t> of </a:t>
            </a:r>
            <a:r>
              <a:rPr lang="fr-FR" sz="2200" dirty="0" err="1" smtClean="0">
                <a:solidFill>
                  <a:srgbClr val="3333FF"/>
                </a:solidFill>
              </a:rPr>
              <a:t>results</a:t>
            </a:r>
            <a:endParaRPr lang="en-US" sz="2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Recalls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Differentials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Local </a:t>
            </a:r>
            <a:r>
              <a:rPr lang="fr-FR" sz="2200" dirty="0" err="1" smtClean="0">
                <a:solidFill>
                  <a:srgbClr val="3333FF"/>
                </a:solidFill>
              </a:rPr>
              <a:t>linear</a:t>
            </a:r>
            <a:r>
              <a:rPr lang="fr-FR" sz="2200" dirty="0" smtClean="0">
                <a:solidFill>
                  <a:srgbClr val="3333FF"/>
                </a:solidFill>
              </a:rPr>
              <a:t>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Indetermined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forms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L’</a:t>
            </a:r>
            <a:r>
              <a:rPr lang="fr-FR" sz="2200" dirty="0" err="1" smtClean="0">
                <a:solidFill>
                  <a:srgbClr val="3333FF"/>
                </a:solidFill>
              </a:rPr>
              <a:t>Hopitâl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rule</a:t>
            </a:r>
            <a:endParaRPr lang="en-US" sz="22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392074"/>
                <a:ext cx="8322464" cy="40346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fr-FR" sz="2000" dirty="0" err="1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>
                    <a:solidFill>
                      <a:srgbClr val="3333FF"/>
                    </a:solidFill>
                  </a:rPr>
                  <a:t>: (Chain </a:t>
                </a:r>
                <a:r>
                  <a:rPr lang="fr-FR" sz="2000" dirty="0" err="1">
                    <a:solidFill>
                      <a:srgbClr val="3333FF"/>
                    </a:solidFill>
                  </a:rPr>
                  <a:t>rule</a:t>
                </a:r>
                <a:r>
                  <a:rPr lang="fr-FR" sz="2000" dirty="0">
                    <a:solidFill>
                      <a:srgbClr val="3333FF"/>
                    </a:solidFill>
                  </a:rPr>
                  <a:t>) </a:t>
                </a: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an </a:t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𝑔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, then the composition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𝑓𝑜𝑔</m:t>
                    </m:r>
                  </m:oMath>
                </a14:m>
                <a:r>
                  <a:rPr lang="fr-FR" sz="2000" dirty="0" smtClean="0"/>
                  <a:t> is differentiable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𝑎</m:t>
                    </m:r>
                    <m:r>
                      <a:rPr lang="fr-FR" sz="200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> Moreover,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FR" sz="2000" b="0" i="0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d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FR" sz="2000" b="0" i="0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dx</m:t>
                        </m:r>
                      </m:den>
                    </m:f>
                    <m:d>
                      <m:d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err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𝑓𝑜𝑔</m:t>
                        </m:r>
                      </m:e>
                    </m:d>
                    <m:d>
                      <m:dPr>
                        <m:ctrlP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fr-FR" sz="20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. 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[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]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i="1" dirty="0">
                  <a:solidFill>
                    <a:srgbClr val="C00000"/>
                  </a:solidFill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fr-FR" sz="2000" dirty="0">
                    <a:solidFill>
                      <a:srgbClr val="3333FF"/>
                    </a:solidFill>
                  </a:rPr>
                  <a:t>Corollary</a:t>
                </a:r>
                <a:r>
                  <a:rPr lang="fr-FR" sz="2000" dirty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/>
                  <a:t>If </a:t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𝑧</m:t>
                    </m:r>
                    <m:r>
                      <a:rPr lang="fr-FR" sz="2000" i="1" dirty="0">
                        <a:latin typeface="Cambria Math"/>
                      </a:rPr>
                      <m:t>=</m:t>
                    </m:r>
                    <m:r>
                      <a:rPr lang="fr-FR" sz="2000" i="1" dirty="0">
                        <a:latin typeface="Cambria Math"/>
                      </a:rPr>
                      <m:t>𝑓</m:t>
                    </m:r>
                    <m:r>
                      <a:rPr lang="fr-FR" sz="2000" i="1" dirty="0">
                        <a:latin typeface="Cambria Math"/>
                      </a:rPr>
                      <m:t>(</m:t>
                    </m:r>
                    <m:r>
                      <a:rPr lang="fr-FR" sz="2000" i="1" dirty="0">
                        <a:latin typeface="Cambria Math"/>
                      </a:rPr>
                      <m:t>𝑦</m:t>
                    </m:r>
                    <m:r>
                      <a:rPr lang="fr-FR" sz="2000" i="1" dirty="0">
                        <a:latin typeface="Cambria Math"/>
                      </a:rPr>
                      <m:t>) </m:t>
                    </m:r>
                  </m:oMath>
                </a14:m>
                <a:r>
                  <a:rPr lang="fr-FR" sz="2000" dirty="0"/>
                  <a:t>and </a:t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𝑦</m:t>
                    </m:r>
                    <m:r>
                      <a:rPr lang="fr-FR" sz="2000" i="1" dirty="0">
                        <a:latin typeface="Cambria Math"/>
                      </a:rPr>
                      <m:t>=</m:t>
                    </m:r>
                    <m:r>
                      <a:rPr lang="fr-FR" sz="2000" i="1" dirty="0">
                        <a:latin typeface="Cambria Math"/>
                      </a:rPr>
                      <m:t>𝑔</m:t>
                    </m:r>
                    <m:r>
                      <a:rPr lang="fr-FR" sz="2000" i="1" dirty="0">
                        <a:latin typeface="Cambria Math"/>
                      </a:rPr>
                      <m:t>(</m:t>
                    </m:r>
                    <m:r>
                      <a:rPr lang="fr-FR" sz="2000" i="1" dirty="0">
                        <a:latin typeface="Cambria Math"/>
                      </a:rPr>
                      <m:t>𝑥</m:t>
                    </m:r>
                    <m:r>
                      <a:rPr lang="fr-FR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/>
                  <a:t/>
                </a:r>
                <a:r>
                  <a:rPr lang="fr-FR" sz="2000" dirty="0" err="1"/>
                  <a:t>then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𝑓𝑜𝑔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/>
                  <a:t>and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𝑑𝑦</m:t>
                          </m:r>
                        </m:den>
                      </m:f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𝑑𝑔</m:t>
                          </m:r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𝑑𝑧</m:t>
                          </m:r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𝑑𝑦</m:t>
                          </m:r>
                        </m:den>
                      </m:f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92074"/>
                <a:ext cx="8322464" cy="4034694"/>
              </a:xfrm>
              <a:prstGeom prst="rect">
                <a:avLst/>
              </a:prstGeom>
              <a:blipFill rotWithShape="1">
                <a:blip r:embed="rId2"/>
                <a:stretch>
                  <a:fillRect l="-806" r="-1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95838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2329" y="1392074"/>
                <a:ext cx="7847460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Rule of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Thumb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𝑔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)) </m:t>
                    </m:r>
                  </m:oMath>
                </a14:m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outside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evaluated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inside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> times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inside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9" y="1392074"/>
                <a:ext cx="7847460" cy="2862322"/>
              </a:xfrm>
              <a:prstGeom prst="rect">
                <a:avLst/>
              </a:prstGeom>
              <a:blipFill rotWithShape="1">
                <a:blip r:embed="rId3"/>
                <a:stretch>
                  <a:fillRect l="-776" t="-851" r="-1630" b="-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421" y="2996952"/>
            <a:ext cx="6685669" cy="136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53146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2329" y="1594535"/>
            <a:ext cx="78474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3333FF"/>
                </a:solidFill>
              </a:rPr>
              <a:t> </a:t>
            </a:r>
            <a:endParaRPr lang="fr-FR" sz="2000" dirty="0" smtClean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00856" y="1391284"/>
                <a:ext cx="771556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Implicit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differentiation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Differentiate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both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sides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of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equation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respect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treating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as (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temporarily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unspecified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)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differentiable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Find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/</m:t>
                    </m:r>
                    <m:r>
                      <a:rPr lang="fr-FR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𝑥𝑦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=1</m:t>
                    </m:r>
                  </m:oMath>
                </a14:m>
                <a:r>
                  <a:rPr lang="fr-FR" sz="2000" dirty="0">
                    <a:solidFill>
                      <a:srgbClr val="3333FF"/>
                    </a:solidFill>
                  </a:rPr>
                  <a:t>. </a:t>
                </a: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Solution:</a:t>
                </a:r>
                <a:endParaRPr lang="fr-FR" sz="2000" dirty="0"/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56" y="1391284"/>
                <a:ext cx="7715560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870" t="-955" r="-1660" b="-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4697" y="3284984"/>
            <a:ext cx="2480609" cy="261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9188" y="5373216"/>
            <a:ext cx="636590" cy="489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43083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306" y="1412776"/>
            <a:ext cx="4335656" cy="3358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05476" y="1363536"/>
                <a:ext cx="3749830" cy="3441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We have been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interpreting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as one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quantity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representing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respect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b="0" i="0" dirty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000" dirty="0"/>
                  <a:t>We will now give the quantities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en-US" sz="2000" dirty="0"/>
                  <a:t> 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  separate </a:t>
                </a:r>
                <a:r>
                  <a:rPr lang="en-US" sz="2000" dirty="0"/>
                  <a:t>meanings that  will allow us to treat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0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 as a ratio</a:t>
                </a:r>
                <a:r>
                  <a:rPr lang="en-US" sz="2000" dirty="0" smtClean="0"/>
                  <a:t>.</a:t>
                </a: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76" y="1363536"/>
                <a:ext cx="3749830" cy="3441198"/>
              </a:xfrm>
              <a:prstGeom prst="rect">
                <a:avLst/>
              </a:prstGeom>
              <a:blipFill rotWithShape="1">
                <a:blip r:embed="rId4"/>
                <a:stretch>
                  <a:fillRect l="-1626" r="-3740" b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30236" y="4783153"/>
                <a:ext cx="538192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000" i="1" dirty="0" smtClean="0">
                        <a:latin typeface="+mj-lt"/>
                      </a:rPr>
                      <m:t>𝑑𝑦</m:t>
                    </m:r>
                  </m:oMath>
                </a14:m>
                <a:r>
                  <a:rPr lang="en-US" sz="2000" dirty="0">
                    <a:latin typeface="+mj-lt"/>
                  </a:rPr>
                  <a:t/>
                </a:r>
                <a:r>
                  <a:rPr lang="en-US" sz="2000" dirty="0" smtClean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terminology </a:t>
                </a:r>
                <a:r>
                  <a:rPr lang="en-US" sz="2000" dirty="0">
                    <a:latin typeface="+mj-lt"/>
                  </a:rPr>
                  <a:t>and the concept of differentials will also be used to approximate functions by simpler linear functions.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36" y="4783153"/>
                <a:ext cx="5381924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1133" t="-2410" r="-2492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96910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5950" y="1402174"/>
                <a:ext cx="7715560" cy="45070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The 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𝑦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can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be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interpreted</a:t>
                </a:r>
                <a:r>
                  <a:rPr lang="fr-FR" sz="2000" b="0" dirty="0" smtClean="0"/>
                  <a:t> as the </a:t>
                </a:r>
                <a:r>
                  <a:rPr lang="fr-FR" sz="2000" b="0" dirty="0" err="1" smtClean="0"/>
                  <a:t>slope</a:t>
                </a:r>
                <a:r>
                  <a:rPr lang="fr-FR" sz="2000" b="0" dirty="0" smtClean="0"/>
                  <a:t> of the </a:t>
                </a:r>
                <a:r>
                  <a:rPr lang="fr-FR" sz="2000" b="0" dirty="0" err="1" smtClean="0"/>
                  <a:t>secant</a:t>
                </a:r>
                <a:r>
                  <a:rPr lang="fr-FR" sz="2000" b="0" dirty="0" smtClean="0"/>
                  <a:t> line </a:t>
                </a:r>
                <a:r>
                  <a:rPr lang="fr-FR" sz="2000" b="0" dirty="0" err="1" smtClean="0"/>
                  <a:t>joining</a:t>
                </a:r>
                <a:r>
                  <a:rPr lang="fr-FR" sz="2000" b="0" dirty="0" smtClean="0"/>
                  <a:t> the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+∆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+∆</m:t>
                        </m:r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2000" b="0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2000" b="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𝑦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> the vertical change in the </a:t>
                </a:r>
                <a:r>
                  <a:rPr lang="fr-FR" sz="2000" b="0" dirty="0" err="1" smtClean="0"/>
                  <a:t>secant</a:t>
                </a:r>
                <a:r>
                  <a:rPr lang="fr-FR" sz="2000" b="0" dirty="0" smtClean="0"/>
                  <a:t> line (</a:t>
                </a:r>
                <a:r>
                  <a:rPr lang="fr-FR" sz="2000" b="0" dirty="0" err="1" smtClean="0"/>
                  <a:t>rise</a:t>
                </a:r>
                <a:r>
                  <a:rPr lang="fr-FR" sz="2000" b="0" dirty="0" smtClean="0"/>
                  <a:t>) </a:t>
                </a:r>
                <a:r>
                  <a:rPr lang="fr-FR" sz="2000" b="0" dirty="0" err="1" smtClean="0"/>
                  <a:t>given</a:t>
                </a:r>
                <a:r>
                  <a:rPr lang="fr-FR" sz="2000" b="0" dirty="0" smtClean="0"/>
                  <a:t> by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b="0" dirty="0" smtClean="0"/>
                  <a:t>.</a:t>
                </a:r>
              </a:p>
              <a:p>
                <a:pPr algn="ctr"/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the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considered</a:t>
                </a:r>
                <a:r>
                  <a:rPr lang="fr-FR" sz="2000" dirty="0" smtClean="0"/>
                  <a:t> as the ratio of </a:t>
                </a:r>
                <a:r>
                  <a:rPr lang="fr-FR" sz="2000" dirty="0" err="1" smtClean="0"/>
                  <a:t>dy</a:t>
                </a:r>
                <a:r>
                  <a:rPr lang="fr-FR" sz="2000" dirty="0" smtClean="0"/>
                  <a:t> and dx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endParaRPr lang="fr-FR" sz="2000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⇒</m:t>
                      </m:r>
                      <m:r>
                        <a:rPr lang="fr-FR" sz="2000" b="0" i="1" smtClean="0">
                          <a:latin typeface="Cambria Math"/>
                        </a:rPr>
                        <m:t>𝑑𝑦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fr-FR" sz="2000" b="0" dirty="0" smtClean="0"/>
              </a:p>
              <a:p>
                <a:pPr algn="just"/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vertical </a:t>
                </a:r>
                <a:r>
                  <a:rPr lang="fr-FR" sz="2000" dirty="0" err="1" smtClean="0"/>
                  <a:t>chage</a:t>
                </a:r>
                <a:r>
                  <a:rPr lang="fr-FR" sz="2000" dirty="0" smtClean="0"/>
                  <a:t> in the tangent line.</a:t>
                </a:r>
              </a:p>
              <a:p>
                <a:pPr algn="just"/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b="0" dirty="0" smtClean="0"/>
                  <a:t>The </a:t>
                </a:r>
                <a:r>
                  <a:rPr lang="fr-FR" sz="2000" b="0" dirty="0" err="1" smtClean="0"/>
                  <a:t>quantities</a:t>
                </a: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b="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fr-FR" sz="2000" b="0" dirty="0" smtClean="0"/>
                  <a:t> are </a:t>
                </a:r>
                <a:r>
                  <a:rPr lang="fr-FR" sz="2000" b="0" dirty="0" err="1" smtClean="0"/>
                  <a:t>called</a:t>
                </a:r>
                <a:r>
                  <a:rPr lang="fr-FR" sz="2000" b="0" dirty="0" smtClean="0"/>
                  <a:t> the </a:t>
                </a:r>
                <a:r>
                  <a:rPr lang="fr-FR" sz="2000" b="0" dirty="0" err="1" smtClean="0"/>
                  <a:t>differentials</a:t>
                </a:r>
                <a:r>
                  <a:rPr lang="fr-FR" sz="2000" dirty="0" smtClean="0"/>
                  <a:t>. </a:t>
                </a:r>
                <a:endParaRPr lang="fr-FR" sz="2000" b="0" dirty="0" smtClean="0"/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02174"/>
                <a:ext cx="7715560" cy="4507003"/>
              </a:xfrm>
              <a:prstGeom prst="rect">
                <a:avLst/>
              </a:prstGeom>
              <a:blipFill rotWithShape="1">
                <a:blip r:embed="rId3"/>
                <a:stretch>
                  <a:fillRect l="-790" r="-1659" b="-1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67449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2523" y="2122501"/>
            <a:ext cx="3847949" cy="28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5950" y="1402174"/>
                <a:ext cx="771556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/>
                  <a:t>The variable x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an </a:t>
                </a:r>
                <a:r>
                  <a:rPr lang="fr-FR" sz="2000" dirty="0" err="1" smtClean="0"/>
                  <a:t>indendent</a:t>
                </a:r>
                <a:r>
                  <a:rPr lang="fr-FR" sz="2000" dirty="0" smtClean="0"/>
                  <a:t> variable and </a:t>
                </a:r>
                <a:r>
                  <a:rPr lang="fr-FR" sz="2000" dirty="0" err="1" smtClean="0"/>
                  <a:t>so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does</a:t>
                </a:r>
                <a:r>
                  <a:rPr lang="fr-FR" sz="2000" dirty="0" smtClean="0"/>
                  <a:t> dx. It </a:t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assigned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value and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err="1" smtClean="0">
                    <a:solidFill>
                      <a:schemeClr val="tx1"/>
                    </a:solidFill>
                  </a:rPr>
                  <a:t>However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≠∆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𝑦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02174"/>
                <a:ext cx="7715560" cy="1323439"/>
              </a:xfrm>
              <a:prstGeom prst="rect">
                <a:avLst/>
              </a:prstGeom>
              <a:blipFill rotWithShape="1">
                <a:blip r:embed="rId5"/>
                <a:stretch>
                  <a:fillRect l="-790" t="-1843" r="-1659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46304" y="2924944"/>
                <a:ext cx="4645776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=2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𝑥𝑑𝑥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+∆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=(∆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+2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just"/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+2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Thus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≠</m:t>
                    </m:r>
                    <m:r>
                      <a:rPr lang="fr-FR" sz="2000" b="0" i="1" smtClean="0">
                        <a:latin typeface="Cambria Math"/>
                      </a:rPr>
                      <m:t>𝑑𝑦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But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whe</a:t>
                </a:r>
                <a:r>
                  <a:rPr lang="fr-FR" sz="2000" dirty="0" err="1" smtClean="0"/>
                  <a:t>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very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small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≈∆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04" y="2924944"/>
                <a:ext cx="4645776" cy="3170099"/>
              </a:xfrm>
              <a:prstGeom prst="rect">
                <a:avLst/>
              </a:prstGeom>
              <a:blipFill rotWithShape="1">
                <a:blip r:embed="rId6"/>
                <a:stretch>
                  <a:fillRect l="-1312" t="-769" r="-2231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578782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7539" y="2276872"/>
            <a:ext cx="3706080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5950" y="1402174"/>
                <a:ext cx="7715560" cy="1019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ra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Find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𝑑𝑦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=4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=3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pPr algn="just"/>
                <a:endParaRPr lang="fr-FR" sz="20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Solution.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02174"/>
                <a:ext cx="7715560" cy="1019125"/>
              </a:xfrm>
              <a:prstGeom prst="rect">
                <a:avLst/>
              </a:prstGeom>
              <a:blipFill rotWithShape="1">
                <a:blip r:embed="rId4"/>
                <a:stretch>
                  <a:fillRect l="-790" t="-2395" b="-10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266" y="2393794"/>
            <a:ext cx="4530202" cy="312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355911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6591" y="1825951"/>
            <a:ext cx="5267697" cy="369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76029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5950" y="2386623"/>
                <a:ext cx="7715560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400" dirty="0" smtClean="0">
                    <a:solidFill>
                      <a:schemeClr val="tx1"/>
                    </a:solidFill>
                  </a:rPr>
                  <a:t>The </a:t>
                </a:r>
                <a:r>
                  <a:rPr lang="fr-FR" sz="2400" dirty="0" err="1" smtClean="0">
                    <a:solidFill>
                      <a:schemeClr val="tx1"/>
                    </a:solidFill>
                  </a:rPr>
                  <a:t>quantity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∆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−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𝑑𝑦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𝐸𝑟𝑟𝑜𝑟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4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4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400" dirty="0" smtClean="0"/>
                  <a:t>If </a:t>
                </a:r>
                <a:r>
                  <a:rPr lang="fr-FR" sz="2400" dirty="0" err="1" smtClean="0"/>
                  <a:t>error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is</a:t>
                </a:r>
                <a:r>
                  <a:rPr lang="fr-FR" sz="2400" dirty="0" smtClean="0"/>
                  <a:t> positive </a:t>
                </a:r>
                <a:r>
                  <a:rPr lang="fr-FR" sz="2400" dirty="0" err="1" smtClean="0"/>
                  <a:t>then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estimate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is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less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than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actual</a:t>
                </a:r>
                <a:r>
                  <a:rPr lang="fr-FR" sz="2400" dirty="0" smtClean="0"/>
                  <a:t> value.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4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400" dirty="0" smtClean="0"/>
                  <a:t>If </a:t>
                </a:r>
                <a:r>
                  <a:rPr lang="fr-FR" sz="2400" dirty="0" err="1" smtClean="0"/>
                  <a:t>error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is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negative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then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estimate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is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greater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than</a:t>
                </a:r>
                <a:r>
                  <a:rPr lang="fr-FR" sz="2400" dirty="0" smtClean="0"/>
                  <a:t/>
                </a:r>
                <a:r>
                  <a:rPr lang="fr-FR" sz="2400" dirty="0" err="1" smtClean="0"/>
                  <a:t>actual</a:t>
                </a:r>
                <a:r>
                  <a:rPr lang="fr-FR" sz="2400" dirty="0" smtClean="0"/>
                  <a:t> value.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4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4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2386623"/>
                <a:ext cx="7715560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1027" t="-1127" r="-2212"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28389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0856" y="1391284"/>
            <a:ext cx="7715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>
                <a:solidFill>
                  <a:schemeClr val="tx1"/>
                </a:solidFill>
              </a:rPr>
              <a:t>If the graph of a </a:t>
            </a:r>
            <a:r>
              <a:rPr lang="fr-FR" sz="2000" dirty="0" err="1" smtClean="0">
                <a:solidFill>
                  <a:schemeClr val="tx1"/>
                </a:solidFill>
              </a:rPr>
              <a:t>function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r>
              <a:rPr lang="fr-FR" sz="2000" dirty="0" err="1" smtClean="0">
                <a:solidFill>
                  <a:schemeClr val="tx1"/>
                </a:solidFill>
              </a:rPr>
              <a:t>is</a:t>
            </a:r>
            <a:r>
              <a:rPr lang="fr-FR" sz="2000" dirty="0" smtClean="0">
                <a:solidFill>
                  <a:schemeClr val="tx1"/>
                </a:solidFill>
              </a:rPr>
              <a:t> magnifie</a:t>
            </a:r>
            <a:r>
              <a:rPr lang="en-US" sz="2000" dirty="0" smtClean="0"/>
              <a:t>d at a point P that </a:t>
            </a:r>
            <a:r>
              <a:rPr lang="en-US" sz="2000" dirty="0"/>
              <a:t>is differentiable, the function is said to be </a:t>
            </a:r>
            <a:r>
              <a:rPr lang="en-US" sz="2000" dirty="0">
                <a:solidFill>
                  <a:srgbClr val="C00000"/>
                </a:solidFill>
              </a:rPr>
              <a:t>locally linear</a:t>
            </a:r>
            <a:r>
              <a:rPr lang="en-US" sz="2000" dirty="0"/>
              <a:t> at </a:t>
            </a:r>
            <a:r>
              <a:rPr lang="en-US" sz="2000" dirty="0" smtClean="0"/>
              <a:t>P.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tangent line through </a:t>
            </a:r>
            <a:r>
              <a:rPr lang="en-US" sz="2000" dirty="0" smtClean="0"/>
              <a:t>P </a:t>
            </a:r>
            <a:r>
              <a:rPr lang="en-US" sz="2000" dirty="0">
                <a:solidFill>
                  <a:srgbClr val="C00000"/>
                </a:solidFill>
              </a:rPr>
              <a:t>closely approximates</a:t>
            </a:r>
            <a:r>
              <a:rPr lang="en-US" sz="2000" dirty="0"/>
              <a:t> the graph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A </a:t>
            </a:r>
            <a:r>
              <a:rPr lang="en-US" sz="2000" dirty="0"/>
              <a:t>technique called </a:t>
            </a:r>
            <a:r>
              <a:rPr lang="en-US" sz="2000" dirty="0" smtClean="0"/>
              <a:t>local </a:t>
            </a:r>
            <a:r>
              <a:rPr lang="en-US" sz="2000" dirty="0">
                <a:solidFill>
                  <a:srgbClr val="C00000"/>
                </a:solidFill>
              </a:rPr>
              <a:t>linear </a:t>
            </a:r>
            <a:r>
              <a:rPr lang="en-US" sz="2000" dirty="0" smtClean="0">
                <a:solidFill>
                  <a:srgbClr val="C00000"/>
                </a:solidFill>
              </a:rPr>
              <a:t>approximation</a:t>
            </a:r>
            <a:r>
              <a:rPr lang="en-US" sz="2000" dirty="0" smtClean="0"/>
              <a:t> </a:t>
            </a:r>
            <a:r>
              <a:rPr lang="en-US" sz="2000" dirty="0"/>
              <a:t>is used to evaluate function at a particular value.  </a:t>
            </a:r>
            <a:endParaRPr lang="en-US" sz="20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err="1" smtClean="0"/>
              <a:t>When</a:t>
            </a:r>
            <a:r>
              <a:rPr lang="fr-FR" sz="2000" dirty="0" smtClean="0"/>
              <a:t> </a:t>
            </a:r>
            <a:r>
              <a:rPr lang="fr-FR" sz="2000" dirty="0" err="1" smtClean="0"/>
              <a:t>measurements</a:t>
            </a:r>
            <a:r>
              <a:rPr lang="fr-FR" sz="2000" dirty="0" smtClean="0"/>
              <a:t> of </a:t>
            </a:r>
            <a:r>
              <a:rPr lang="fr-FR" sz="2000" dirty="0" err="1" smtClean="0"/>
              <a:t>independent</a:t>
            </a:r>
            <a:r>
              <a:rPr lang="fr-FR" sz="2000" dirty="0" smtClean="0"/>
              <a:t> variables have </a:t>
            </a:r>
            <a:r>
              <a:rPr lang="fr-FR" sz="2000" dirty="0" err="1" smtClean="0"/>
              <a:t>small</a:t>
            </a:r>
            <a:r>
              <a:rPr lang="fr-FR" sz="2000" dirty="0" smtClean="0"/>
              <a:t> </a:t>
            </a:r>
            <a:r>
              <a:rPr lang="fr-FR" sz="2000" dirty="0" err="1" smtClean="0"/>
              <a:t>errors</a:t>
            </a:r>
            <a:r>
              <a:rPr lang="fr-FR" sz="2000" dirty="0" smtClean="0"/>
              <a:t> </a:t>
            </a:r>
            <a:r>
              <a:rPr lang="fr-FR" sz="2000" dirty="0" err="1" smtClean="0"/>
              <a:t>then</a:t>
            </a:r>
            <a:r>
              <a:rPr lang="fr-FR" sz="2000" dirty="0" smtClean="0"/>
              <a:t> the </a:t>
            </a:r>
            <a:r>
              <a:rPr lang="fr-FR" sz="2000" dirty="0" err="1" smtClean="0"/>
              <a:t>computed</a:t>
            </a:r>
            <a:r>
              <a:rPr lang="fr-FR" sz="2000" dirty="0" smtClean="0"/>
              <a:t> </a:t>
            </a:r>
            <a:r>
              <a:rPr lang="fr-FR" sz="2000" dirty="0" err="1" smtClean="0"/>
              <a:t>functions</a:t>
            </a:r>
            <a:r>
              <a:rPr lang="fr-FR" sz="2000" dirty="0" smtClean="0"/>
              <a:t> </a:t>
            </a:r>
            <a:r>
              <a:rPr lang="fr-FR" sz="2000" dirty="0" err="1" smtClean="0"/>
              <a:t>will</a:t>
            </a:r>
            <a:r>
              <a:rPr lang="fr-FR" sz="2000" dirty="0" smtClean="0"/>
              <a:t> </a:t>
            </a:r>
            <a:r>
              <a:rPr lang="fr-FR" sz="2000" dirty="0" err="1" smtClean="0"/>
              <a:t>also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affected</a:t>
            </a:r>
            <a:r>
              <a:rPr lang="fr-FR" sz="2000" dirty="0" smtClean="0"/>
              <a:t>. This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known</a:t>
            </a:r>
            <a:r>
              <a:rPr lang="fr-FR" sz="2000" dirty="0" smtClean="0"/>
              <a:t> as </a:t>
            </a:r>
            <a:r>
              <a:rPr lang="fr-FR" sz="2000" dirty="0" err="1" smtClean="0">
                <a:solidFill>
                  <a:srgbClr val="C00000"/>
                </a:solidFill>
              </a:rPr>
              <a:t>error</a:t>
            </a:r>
            <a:r>
              <a:rPr lang="fr-FR" sz="2000" dirty="0" smtClean="0">
                <a:solidFill>
                  <a:srgbClr val="C00000"/>
                </a:solidFill>
              </a:rPr>
              <a:t> propagation</a:t>
            </a:r>
            <a:r>
              <a:rPr lang="fr-FR" sz="2000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Our goal </a:t>
            </a:r>
            <a:r>
              <a:rPr lang="fr-FR" sz="2000" dirty="0" err="1" smtClean="0"/>
              <a:t>is</a:t>
            </a:r>
            <a:r>
              <a:rPr lang="fr-FR" sz="2000" dirty="0" smtClean="0"/>
              <a:t> to </a:t>
            </a:r>
            <a:r>
              <a:rPr lang="fr-FR" sz="2000" dirty="0" err="1" smtClean="0">
                <a:solidFill>
                  <a:srgbClr val="C00000"/>
                </a:solidFill>
              </a:rPr>
              <a:t>estimate</a:t>
            </a:r>
            <a:r>
              <a:rPr lang="fr-FR" sz="2000" dirty="0" smtClean="0">
                <a:solidFill>
                  <a:srgbClr val="C00000"/>
                </a:solidFill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</a:rPr>
              <a:t>errors</a:t>
            </a:r>
            <a:r>
              <a:rPr lang="fr-FR" sz="2000" dirty="0" smtClean="0">
                <a:solidFill>
                  <a:srgbClr val="C00000"/>
                </a:solidFill>
              </a:rPr>
              <a:t> </a:t>
            </a:r>
            <a:r>
              <a:rPr lang="fr-FR" sz="2000" dirty="0" smtClean="0"/>
              <a:t>in the </a:t>
            </a:r>
            <a:r>
              <a:rPr lang="fr-FR" sz="2000" dirty="0" err="1" smtClean="0"/>
              <a:t>function</a:t>
            </a:r>
            <a:r>
              <a:rPr lang="fr-FR" sz="2000" dirty="0" smtClean="0"/>
              <a:t> </a:t>
            </a:r>
            <a:r>
              <a:rPr lang="fr-FR" sz="2000" dirty="0" err="1" smtClean="0"/>
              <a:t>using</a:t>
            </a:r>
            <a:r>
              <a:rPr lang="fr-FR" sz="2000" dirty="0" smtClean="0"/>
              <a:t> local </a:t>
            </a:r>
            <a:r>
              <a:rPr lang="fr-FR" sz="2000" dirty="0" err="1" smtClean="0"/>
              <a:t>linear</a:t>
            </a:r>
            <a:r>
              <a:rPr lang="fr-FR" sz="2000" dirty="0" smtClean="0"/>
              <a:t> </a:t>
            </a:r>
            <a:r>
              <a:rPr lang="fr-FR" sz="2000" dirty="0" err="1" smtClean="0"/>
              <a:t>appraoximation</a:t>
            </a:r>
            <a:r>
              <a:rPr lang="fr-FR" sz="2000" dirty="0" smtClean="0"/>
              <a:t> and </a:t>
            </a:r>
            <a:r>
              <a:rPr lang="fr-FR" sz="2000" dirty="0" err="1" smtClean="0"/>
              <a:t>differentials</a:t>
            </a:r>
            <a:r>
              <a:rPr lang="fr-FR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442542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599975" y="1366491"/>
                <a:ext cx="7715560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/>
                  <a:t> be the exact value of the </a:t>
                </a:r>
                <a:r>
                  <a:rPr lang="fr-FR" sz="2000" dirty="0" err="1" smtClean="0"/>
                  <a:t>quatitiy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measured</a:t>
                </a:r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exact value of the </a:t>
                </a:r>
                <a:r>
                  <a:rPr lang="fr-FR" sz="2000" dirty="0" err="1" smtClean="0"/>
                  <a:t>quantity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computed</a:t>
                </a:r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b="0" i="1" dirty="0" smtClean="0">
                    <a:latin typeface="Cambria Math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is</a:t>
                </a:r>
                <a:r>
                  <a:rPr lang="fr-FR" sz="2000" dirty="0" smtClean="0">
                    <a:latin typeface="+mj-lt"/>
                  </a:rPr>
                  <a:t> the </a:t>
                </a:r>
                <a:r>
                  <a:rPr lang="fr-FR" sz="2000" dirty="0" err="1" smtClean="0">
                    <a:latin typeface="+mj-lt"/>
                  </a:rPr>
                  <a:t>measured</a:t>
                </a:r>
                <a:r>
                  <a:rPr lang="fr-FR" sz="2000" dirty="0" smtClean="0">
                    <a:latin typeface="+mj-lt"/>
                  </a:rPr>
                  <a:t>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computed</a:t>
                </a:r>
                <a:r>
                  <a:rPr lang="fr-FR" sz="2000" dirty="0" smtClean="0"/>
                  <a:t> value of y.</a:t>
                </a:r>
                <a:endParaRPr lang="fr-FR" sz="2000" dirty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sz="2000" dirty="0" err="1" smtClean="0"/>
                  <a:t>We</a:t>
                </a:r>
                <a:r>
                  <a:rPr lang="fr-FR" sz="2000" dirty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</a:rPr>
                      <m:t>=∆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measurement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propagated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> of y.</a:t>
                </a:r>
                <a:endParaRPr lang="fr-FR" sz="2000" dirty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sz="2000" dirty="0" smtClean="0"/>
                  <a:t>It </a:t>
                </a:r>
                <a:r>
                  <a:rPr lang="fr-FR" sz="2000" dirty="0" err="1" smtClean="0"/>
                  <a:t>follows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propagate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approximated</a:t>
                </a:r>
                <a:r>
                  <a:rPr lang="fr-FR" sz="2000" dirty="0" smtClean="0"/>
                  <a:t> by 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≈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𝑑𝑦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fr-FR" sz="2000" dirty="0" smtClean="0"/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known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use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instead</a:t>
                </a:r>
                <a:r>
                  <a:rPr lang="fr-FR" sz="2000" dirty="0" smtClean="0"/>
                  <a:t>.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75" y="1366491"/>
                <a:ext cx="7715560" cy="4247317"/>
              </a:xfrm>
              <a:prstGeom prst="rect">
                <a:avLst/>
              </a:prstGeom>
              <a:blipFill rotWithShape="1">
                <a:blip r:embed="rId4"/>
                <a:stretch>
                  <a:fillRect l="-632" b="-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77207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700726" y="1306513"/>
                <a:ext cx="7715560" cy="49741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fr-FR" sz="2000" dirty="0" smtClean="0"/>
                  <a:t>Suppose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side</a:t>
                </a:r>
                <a:r>
                  <a:rPr lang="fr-FR" sz="2000" dirty="0" smtClean="0"/>
                  <a:t> of a square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measured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ruler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> 10 </a:t>
                </a:r>
                <a:r>
                  <a:rPr lang="fr-FR" sz="2000" dirty="0" err="1" smtClean="0"/>
                  <a:t>inches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measurement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> of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most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  <a:ea typeface="Cambria Math"/>
                      </a:rPr>
                      <m:t>±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32</m:t>
                        </m:r>
                      </m:den>
                    </m:f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  <a:ea typeface="Cambria Math"/>
                      </a:rPr>
                      <m:t>in</m:t>
                    </m:r>
                    <m:r>
                      <a:rPr lang="fr-FR" sz="2000" b="0" i="0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Estimate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> in the </a:t>
                </a:r>
                <a:r>
                  <a:rPr lang="fr-FR" sz="2000" dirty="0" err="1" smtClean="0"/>
                  <a:t>computed</a:t>
                </a:r>
                <a:r>
                  <a:rPr lang="fr-FR" sz="2000" dirty="0" smtClean="0"/>
                  <a:t> area of the square.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Solution:</a:t>
                </a:r>
                <a:r>
                  <a:rPr lang="fr-FR" sz="2000" dirty="0" smtClean="0"/>
                  <a:t> Let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 </m:t>
                    </m:r>
                    <m:r>
                      <a:rPr lang="fr-FR" sz="2000" i="1" dirty="0" smtClean="0">
                        <a:latin typeface="Cambria Math"/>
                      </a:rPr>
                      <m:t>𝑒𝑥𝑎𝑐𝑡</m:t>
                    </m:r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  <m:r>
                      <a:rPr lang="fr-FR" sz="2000" i="1" dirty="0" err="1" smtClean="0">
                        <a:latin typeface="Cambria Math"/>
                      </a:rPr>
                      <m:t>𝑠𝑖𝑑𝑒</m:t>
                    </m:r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  <m:r>
                      <a:rPr lang="fr-FR" sz="2000" i="1" dirty="0" err="1" smtClean="0">
                        <a:latin typeface="Cambria Math"/>
                      </a:rPr>
                      <m:t>𝑙𝑒𝑛𝑔𝑡h</m:t>
                    </m:r>
                    <m:r>
                      <a:rPr lang="fr-FR" sz="2000" i="1" dirty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latin typeface="Cambria Math"/>
                      </a:rPr>
                      <m:t>= </m:t>
                    </m:r>
                    <m:r>
                      <a:rPr lang="fr-FR" sz="2000" i="1" dirty="0" smtClean="0">
                        <a:latin typeface="Cambria Math"/>
                      </a:rPr>
                      <m:t>𝑒𝑥𝑎𝑐𝑡</m:t>
                    </m:r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  <m:r>
                      <a:rPr lang="fr-FR" sz="2000" i="1" dirty="0" smtClean="0">
                        <a:latin typeface="Cambria Math"/>
                      </a:rPr>
                      <m:t>𝑎𝑟𝑒𝑎</m:t>
                    </m:r>
                    <m:r>
                      <a:rPr lang="fr-FR" sz="2000" i="1" dirty="0" smtClean="0">
                        <a:latin typeface="Cambria Math"/>
                      </a:rPr>
                      <m:t> =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>
                  <a:lnSpc>
                    <a:spcPct val="150000"/>
                  </a:lnSpc>
                </a:pP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/>
                  <a:t>,  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  <m:r>
                      <a:rPr lang="fr-FR" sz="20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measurment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error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,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𝑝𝑟𝑜𝑝𝑎𝑔𝑎𝑡𝑒𝑑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𝑒𝑟𝑟𝑜𝑟</m:t>
                    </m:r>
                    <m:r>
                      <a:rPr lang="fr-FR" sz="2000" b="0" i="1" smtClean="0">
                        <a:latin typeface="Cambria Math"/>
                      </a:rPr>
                      <m:t> ∆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approximated</a:t>
                </a:r>
                <a:r>
                  <a:rPr lang="fr-FR" sz="2000" dirty="0" smtClean="0"/>
                  <a:t> as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≈</m:t>
                      </m:r>
                      <m:r>
                        <a:rPr lang="fr-FR" sz="2000" b="0" i="1" smtClean="0">
                          <a:latin typeface="Cambria Math"/>
                        </a:rPr>
                        <m:t>𝑑𝑦</m:t>
                      </m:r>
                      <m:r>
                        <a:rPr lang="fr-FR" sz="2000" b="0" i="1" smtClean="0">
                          <a:latin typeface="Cambria Math"/>
                        </a:rPr>
                        <m:t>=2</m:t>
                      </m:r>
                      <m:r>
                        <a:rPr lang="fr-FR" sz="2000" b="0" i="1" smtClean="0">
                          <a:latin typeface="Cambria Math"/>
                        </a:rPr>
                        <m:t>𝑥𝑑𝑥</m:t>
                      </m:r>
                      <m:r>
                        <a:rPr lang="fr-FR" sz="20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10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=20</m:t>
                      </m:r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2000" b="0" dirty="0" smtClean="0"/>
              </a:p>
              <a:p>
                <a:pPr>
                  <a:lnSpc>
                    <a:spcPct val="150000"/>
                  </a:lnSpc>
                </a:pPr>
                <a:r>
                  <a:rPr lang="fr-FR" sz="2000" dirty="0" smtClean="0"/>
                  <a:t>But to </a:t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measurement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most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±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32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means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⇒</m:t>
                      </m:r>
                      <m:r>
                        <a:rPr lang="fr-FR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32</m:t>
                          </m:r>
                        </m:den>
                      </m:f>
                      <m:r>
                        <a:rPr lang="fr-FR" sz="2000" i="1">
                          <a:latin typeface="Cambria Math"/>
                        </a:rPr>
                        <m:t>≤</m:t>
                      </m:r>
                      <m:r>
                        <a:rPr lang="fr-FR" sz="2000" i="1">
                          <a:latin typeface="Cambria Math"/>
                        </a:rPr>
                        <m:t>𝑑𝑥</m:t>
                      </m:r>
                      <m:r>
                        <a:rPr lang="fr-FR" sz="2000" i="1">
                          <a:latin typeface="Cambria Math"/>
                        </a:rPr>
                        <m:t>≤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26" y="1306513"/>
                <a:ext cx="7715560" cy="4974119"/>
              </a:xfrm>
              <a:prstGeom prst="rect">
                <a:avLst/>
              </a:prstGeom>
              <a:blipFill rotWithShape="1">
                <a:blip r:embed="rId3"/>
                <a:stretch>
                  <a:fillRect l="-869" t="-490" r="-1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948480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700726" y="1306513"/>
                <a:ext cx="771556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diameter</a:t>
                </a:r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polyurethane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sphere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measured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prercentage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±0.4%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Estimate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percentage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> in the </a:t>
                </a:r>
                <a:r>
                  <a:rPr lang="fr-FR" sz="2000" dirty="0" err="1" smtClean="0"/>
                  <a:t>calculated</a:t>
                </a:r>
                <a:r>
                  <a:rPr lang="fr-FR" sz="2000" dirty="0" smtClean="0"/>
                  <a:t> volume of the </a:t>
                </a:r>
                <a:r>
                  <a:rPr lang="fr-FR" sz="2000" dirty="0" err="1" smtClean="0"/>
                  <a:t>sphere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Solution:</a:t>
                </a:r>
                <a:endParaRPr lang="fr-FR" sz="2000" dirty="0"/>
              </a:p>
              <a:p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26" y="1306513"/>
                <a:ext cx="7715560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869" t="-1258" r="-1580" b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96103"/>
            <a:ext cx="6116147" cy="184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77921"/>
            <a:ext cx="5977480" cy="1183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47366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700726" y="1306513"/>
                <a:ext cx="771556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diameter</a:t>
                </a:r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polyurethane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sphere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measured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prercentage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±0.4%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Estimate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percentage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error</a:t>
                </a:r>
                <a:r>
                  <a:rPr lang="fr-FR" sz="2000" dirty="0" smtClean="0"/>
                  <a:t> in the </a:t>
                </a:r>
                <a:r>
                  <a:rPr lang="fr-FR" sz="2000" dirty="0" err="1" smtClean="0"/>
                  <a:t>calculated</a:t>
                </a:r>
                <a:r>
                  <a:rPr lang="fr-FR" sz="2000" dirty="0" smtClean="0"/>
                  <a:t> volume of the </a:t>
                </a:r>
                <a:r>
                  <a:rPr lang="fr-FR" sz="2000" dirty="0" err="1" smtClean="0"/>
                  <a:t>sphere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Solution:</a:t>
                </a:r>
                <a:endParaRPr lang="fr-FR" sz="2000" dirty="0"/>
              </a:p>
              <a:p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26" y="1306513"/>
                <a:ext cx="7715560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869" t="-1258" r="-1580" b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286" y="3220976"/>
            <a:ext cx="7112039" cy="1839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30967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Local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700726" y="1306513"/>
                <a:ext cx="7974962" cy="53279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>
                    <a:sym typeface="Wingdings" pitchFamily="2" charset="2"/>
                  </a:rPr>
                  <a:t>Use the differential to approximate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sym typeface="Wingdings" pitchFamily="2" charset="2"/>
                          </a:rPr>
                          <m:t>27</m:t>
                        </m:r>
                      </m:e>
                    </m:rad>
                    <m:r>
                      <a:rPr lang="fr-FR" sz="2000" b="0" i="1" smtClean="0">
                        <a:latin typeface="Cambria Math"/>
                        <a:sym typeface="Wingdings" pitchFamily="2" charset="2"/>
                      </a:rPr>
                      <m:t> </m:t>
                    </m:r>
                  </m:oMath>
                </a14:m>
                <a:r>
                  <a:rPr lang="en-US" sz="2000" dirty="0" smtClean="0">
                    <a:sym typeface="Wingdings" pitchFamily="2" charset="2"/>
                  </a:rPr>
                  <a:t>and </a:t>
                </a:r>
                <a:r>
                  <a:rPr lang="en-US" sz="2000" dirty="0">
                    <a:sym typeface="Wingdings" pitchFamily="2" charset="2"/>
                  </a:rPr>
                  <a:t>estimate the relative error percent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Solution: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= </m:t>
                    </m:r>
                    <m:rad>
                      <m:radPr>
                        <m:degHide m:val="on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i="1" dirty="0">
                            <a:latin typeface="Cambria Math"/>
                            <a:ea typeface="Arial Unicode MS" pitchFamily="34" charset="-128"/>
                            <a:cs typeface="Arial Unicode MS" pitchFamily="34" charset="-128"/>
                          </a:rPr>
                          <m:t>𝑥</m:t>
                        </m:r>
                      </m:e>
                    </m:rad>
                    <m:r>
                      <a:rPr lang="en-US" sz="2000" i="1" dirty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 </m:t>
                    </m:r>
                  </m:oMath>
                </a14:m>
                <a:r>
                  <a:rPr lang="en-US" sz="2000" dirty="0">
                    <a:ea typeface="Arial Unicode MS" pitchFamily="34" charset="-128"/>
                    <a:cs typeface="Arial Unicode MS" pitchFamily="34" charset="-128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=25</m:t>
                    </m:r>
                  </m:oMath>
                </a14:m>
                <a:r>
                  <a:rPr lang="en-US" sz="2000" dirty="0">
                    <a:ea typeface="Arial Unicode MS" pitchFamily="34" charset="-128"/>
                    <a:cs typeface="Arial Unicode MS" pitchFamily="34" charset="-128"/>
                  </a:rPr>
                  <a:t>  (since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25</m:t>
                    </m:r>
                  </m:oMath>
                </a14:m>
                <a:r>
                  <a:rPr lang="en-US" sz="2000" dirty="0">
                    <a:ea typeface="Arial Unicode MS" pitchFamily="34" charset="-128"/>
                    <a:cs typeface="Arial Unicode MS" pitchFamily="34" charset="-128"/>
                  </a:rPr>
                  <a:t> is the perfect square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5</m:t>
                    </m:r>
                  </m:oMath>
                </a14:m>
                <a:r>
                  <a:rPr lang="en-US" sz="2000" dirty="0">
                    <a:ea typeface="Arial Unicode MS" pitchFamily="34" charset="-128"/>
                    <a:cs typeface="Arial Unicode MS" pitchFamily="34" charset="-128"/>
                  </a:rPr>
                  <a:t> and is near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27</m:t>
                    </m:r>
                  </m:oMath>
                </a14:m>
                <a:r>
                  <a:rPr lang="en-US" sz="2000" dirty="0">
                    <a:ea typeface="Arial Unicode MS" pitchFamily="34" charset="-128"/>
                    <a:cs typeface="Arial Unicode MS" pitchFamily="34" charset="-128"/>
                  </a:rPr>
                  <a:t>), then </a:t>
                </a:r>
                <a:r>
                  <a:rPr lang="en-US" sz="2000" dirty="0">
                    <a:solidFill>
                      <a:srgbClr val="FF6600"/>
                    </a:solidFill>
                    <a:sym typeface="TGEQS" pitchFamily="2" charset="2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</m:t>
                    </m:r>
                    <m:r>
                      <a:rPr lang="en-US" sz="2000" i="1" dirty="0">
                        <a:latin typeface="Cambria Math"/>
                        <a:sym typeface="TGEQS" pitchFamily="2" charset="2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=2 </m:t>
                    </m:r>
                  </m:oMath>
                </a14:m>
                <a:r>
                  <a:rPr lang="en-US" sz="2000" dirty="0">
                    <a:ea typeface="Arial Unicode MS" pitchFamily="34" charset="-128"/>
                    <a:cs typeface="Arial Unicode MS" pitchFamily="34" charset="-128"/>
                  </a:rPr>
                  <a:t>.  </a:t>
                </a:r>
                <a:endParaRPr lang="en-US" sz="2000" dirty="0" smtClean="0">
                  <a:ea typeface="Arial Unicode MS" pitchFamily="34" charset="-128"/>
                  <a:cs typeface="Arial Unicode MS" pitchFamily="34" charset="-128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>
                  <a:ea typeface="Arial Unicode MS" pitchFamily="34" charset="-128"/>
                  <a:cs typeface="Arial Unicode MS" pitchFamily="34" charset="-128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>
                    <a:ea typeface="Arial Unicode MS" pitchFamily="34" charset="-128"/>
                    <a:cs typeface="Arial Unicode MS" pitchFamily="34" charset="-128"/>
                  </a:rPr>
                  <a:t/>
                </a:r>
                <a:r>
                  <a:rPr lang="en-US" sz="2000" dirty="0" smtClean="0">
                    <a:sym typeface="TGEQS" pitchFamily="2" charset="2"/>
                  </a:rPr>
                  <a:t>Substituting </a:t>
                </a:r>
                <a:r>
                  <a:rPr lang="en-US" sz="2000" dirty="0" smtClean="0">
                    <a:sym typeface="TGEQM" pitchFamily="2" charset="2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TGEQM" pitchFamily="2" charset="2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sym typeface="TGEQM" pitchFamily="2" charset="2"/>
                      </a:rPr>
                      <m:t>=25</m:t>
                    </m:r>
                  </m:oMath>
                </a14:m>
                <a:r>
                  <a:rPr lang="en-US" sz="2000" dirty="0">
                    <a:sym typeface="TGEQM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</m:t>
                    </m:r>
                    <m:r>
                      <a:rPr lang="en-US" sz="2000" i="1" dirty="0">
                        <a:latin typeface="Cambria Math"/>
                        <a:sym typeface="TGEQS" pitchFamily="2" charset="2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=2 </m:t>
                    </m:r>
                  </m:oMath>
                </a14:m>
                <a:r>
                  <a:rPr lang="en-US" sz="2000" dirty="0"/>
                  <a:t>in the approximating formula          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+</m:t>
                    </m:r>
                    <m:r>
                      <a:rPr lang="en-US" sz="2000" i="1" dirty="0">
                        <a:latin typeface="Cambria Math"/>
                        <a:sym typeface="TGEQS" pitchFamily="2" charset="2"/>
                      </a:rPr>
                      <m:t>𝑥</m:t>
                    </m:r>
                    <m:r>
                      <a:rPr lang="en-US" sz="2000" i="1" dirty="0">
                        <a:latin typeface="Cambria Math"/>
                        <a:sym typeface="TGEQS" pitchFamily="2" charset="2"/>
                      </a:rPr>
                      <m:t>)− </m:t>
                    </m:r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 </m:t>
                    </m:r>
                    <m:r>
                      <a:rPr lang="en-US" sz="2000" i="1" dirty="0">
                        <a:latin typeface="Cambria Math"/>
                      </a:rPr>
                      <m:t>𝑓</m:t>
                    </m:r>
                    <m:r>
                      <a:rPr lang="en-US" sz="2000" i="1" dirty="0">
                        <a:latin typeface="Cambria Math"/>
                      </a:rPr>
                      <m:t> ′(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) 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 we </a:t>
                </a:r>
                <a:r>
                  <a:rPr lang="en-US" sz="2000" dirty="0" smtClean="0"/>
                  <a:t>get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</m:oMath>
                </a14:m>
                <a:endParaRPr lang="fr-FR" sz="2000" b="0" i="0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+</m:t>
                      </m:r>
                      <m:r>
                        <a:rPr lang="en-US" sz="2000" i="1" dirty="0">
                          <a:latin typeface="Cambria Math"/>
                          <a:sym typeface="Symbol" pitchFamily="18" charset="2"/>
                        </a:rPr>
                        <m:t></m:t>
                      </m:r>
                      <m:r>
                        <a:rPr lang="en-US" sz="2000" i="1" dirty="0">
                          <a:latin typeface="Cambria Math"/>
                          <a:sym typeface="TGEQS" pitchFamily="2" charset="2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  <a:sym typeface="TGEQS" pitchFamily="2" charset="2"/>
                        </a:rPr>
                        <m:t>)  </m:t>
                      </m:r>
                      <m:r>
                        <a:rPr lang="en-US" sz="2000" i="1" dirty="0">
                          <a:latin typeface="Cambria Math"/>
                        </a:rPr>
                        <m:t>𝑓</m:t>
                      </m:r>
                      <m:r>
                        <a:rPr lang="en-US" sz="2000" i="1" dirty="0">
                          <a:latin typeface="Cambria Math"/>
                        </a:rPr>
                        <m:t>(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)+ </m:t>
                      </m:r>
                      <m:r>
                        <a:rPr lang="en-US" sz="2000" i="1" dirty="0">
                          <a:latin typeface="Cambria Math"/>
                        </a:rPr>
                        <m:t>𝑓</m:t>
                      </m:r>
                      <m:r>
                        <a:rPr lang="fr-FR" sz="2000" b="0" i="1" dirty="0" smtClean="0">
                          <a:latin typeface="Cambria Math"/>
                        </a:rPr>
                        <m:t>′</m:t>
                      </m:r>
                      <m:r>
                        <a:rPr lang="en-US" sz="2000" i="1" dirty="0">
                          <a:latin typeface="Cambria Math"/>
                        </a:rPr>
                        <m:t>(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) 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i="1" dirty="0" smtClean="0">
                            <a:latin typeface="Cambria Math"/>
                          </a:rPr>
                          <m:t>25+2</m:t>
                        </m:r>
                      </m:e>
                    </m:rad>
                    <m:r>
                      <a:rPr lang="en-US" sz="2000" i="1" dirty="0">
                        <a:latin typeface="Cambria Math"/>
                        <a:sym typeface="TGEQM" pitchFamily="2" charset="2"/>
                      </a:rPr>
                      <m:t> 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</m:t>
                    </m:r>
                    <m:r>
                      <a:rPr lang="en-US" sz="2000" i="1" dirty="0">
                        <a:latin typeface="Cambria Math"/>
                        <a:sym typeface="TGEQM" pitchFamily="2" charset="2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0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i="1" dirty="0">
                            <a:latin typeface="Cambria Math"/>
                          </a:rPr>
                          <m:t>25</m:t>
                        </m:r>
                      </m:e>
                    </m:rad>
                    <m:r>
                      <a:rPr lang="en-US" sz="2000" i="1" dirty="0">
                        <a:latin typeface="Cambria Math"/>
                      </a:rPr>
                      <m:t> +</m:t>
                    </m:r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>
                            <a:latin typeface="Cambria Math"/>
                          </a:rPr>
                          <m:t>2 </m:t>
                        </m:r>
                        <m:rad>
                          <m:radPr>
                            <m:degHide m:val="on"/>
                            <m:ctrlPr>
                              <a:rPr lang="en-US" sz="2000" i="1" dirty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i="1" dirty="0">
                                <a:latin typeface="Cambria Math"/>
                              </a:rPr>
                              <m:t>25</m:t>
                            </m:r>
                          </m:e>
                        </m:rad>
                      </m:den>
                    </m:f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= 5 +</m:t>
                    </m:r>
                    <m:f>
                      <m:fPr>
                        <m:ctrlPr>
                          <a:rPr lang="en-US" sz="20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US" sz="2000" i="1" dirty="0">
                        <a:latin typeface="Cambria Math"/>
                      </a:rPr>
                      <m:t> = 5.2 . </m:t>
                    </m:r>
                  </m:oMath>
                </a14:m>
                <a:r>
                  <a:rPr lang="fr-FR" sz="2000" dirty="0" smtClean="0">
                    <a:solidFill>
                      <a:schemeClr val="accent2"/>
                    </a:solidFill>
                    <a:sym typeface="TGEQM" pitchFamily="2" charset="2"/>
                  </a:rPr>
                  <a:t> So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dirty="0">
                            <a:solidFill>
                              <a:schemeClr val="accent2"/>
                            </a:solidFill>
                            <a:latin typeface="Cambria Math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en-US" sz="2000" i="1" dirty="0">
                            <a:solidFill>
                              <a:schemeClr val="accent2"/>
                            </a:solidFill>
                            <a:latin typeface="Cambria Math"/>
                            <a:sym typeface="Wingdings" pitchFamily="2" charset="2"/>
                          </a:rPr>
                          <m:t>27</m:t>
                        </m:r>
                      </m:e>
                    </m:rad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  <a:sym typeface="Wingdings" pitchFamily="2" charset="2"/>
                      </a:rPr>
                      <m:t> 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  <a:sym typeface="Symbol" pitchFamily="18" charset="2"/>
                      </a:rPr>
                      <m:t>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  <a:sym typeface="TGEQM" pitchFamily="2" charset="2"/>
                      </a:rPr>
                      <m:t> 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  <a:sym typeface="TGEQM" pitchFamily="2" charset="2"/>
                      </a:rPr>
                      <m:t>5.2</m:t>
                    </m:r>
                  </m:oMath>
                </a14:m>
                <a:endParaRPr lang="en-US" sz="2000" dirty="0">
                  <a:solidFill>
                    <a:schemeClr val="accent2"/>
                  </a:solidFill>
                  <a:sym typeface="TGEQM" pitchFamily="2" charset="2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>
                  <a:solidFill>
                    <a:schemeClr val="accent2"/>
                  </a:solidFill>
                  <a:sym typeface="TGEQM" pitchFamily="2" charset="2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>
                    <a:sym typeface="TGEQM" pitchFamily="2" charset="2"/>
                  </a:rPr>
                  <a:t>Since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/>
                            <a:sym typeface="TGEQM" pitchFamily="2" charset="2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  <a:sym typeface="TGEQM" pitchFamily="2" charset="2"/>
                          </a:rPr>
                          <m:t>5.2 −5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  <a:sym typeface="TGEQM" pitchFamily="2" charset="2"/>
                          </a:rPr>
                          <m:t>5.2</m:t>
                        </m:r>
                      </m:den>
                    </m:f>
                    <m:r>
                      <a:rPr lang="en-US" sz="2000" i="1" dirty="0" smtClean="0">
                        <a:latin typeface="Cambria Math"/>
                        <a:sym typeface="TGEQM" pitchFamily="2" charset="2"/>
                      </a:rPr>
                      <m:t>= 0.038  </m:t>
                    </m:r>
                  </m:oMath>
                </a14:m>
                <a:r>
                  <a:rPr lang="en-US" sz="2000" dirty="0">
                    <a:sym typeface="TGEQM" pitchFamily="2" charset="2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TGEQM" pitchFamily="2" charset="2"/>
                      </a:rPr>
                      <m:t>% </m:t>
                    </m:r>
                    <m:r>
                      <a:rPr lang="en-US" sz="2000" i="1" dirty="0" smtClean="0">
                        <a:latin typeface="Cambria Math"/>
                        <a:sym typeface="TGEQM" pitchFamily="2" charset="2"/>
                      </a:rPr>
                      <m:t>𝑒𝑟𝑟𝑜𝑟</m:t>
                    </m:r>
                    <m:r>
                      <a:rPr lang="en-US" sz="2000" i="1" dirty="0" smtClean="0">
                        <a:latin typeface="Cambria Math"/>
                        <a:sym typeface="TGEQM" pitchFamily="2" charset="2"/>
                      </a:rPr>
                      <m:t> = 3.8 % </m:t>
                    </m:r>
                  </m:oMath>
                </a14:m>
                <a:endParaRPr lang="fr-FR" sz="2000" dirty="0"/>
              </a:p>
              <a:p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26" y="1306513"/>
                <a:ext cx="7974962" cy="5327933"/>
              </a:xfrm>
              <a:prstGeom prst="rect">
                <a:avLst/>
              </a:prstGeom>
              <a:blipFill rotWithShape="1">
                <a:blip r:embed="rId3"/>
                <a:stretch>
                  <a:fillRect l="-841" r="-12080" b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57387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Indeterminate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From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83568" y="1493838"/>
            <a:ext cx="8229600" cy="45259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sz="2000" dirty="0" smtClean="0"/>
              <a:t>There are times when we need to evaluate functions which are rational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/>
              <a:t>We end up with the indeterminate form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 smtClean="0"/>
              <a:t>At a specific point it may evaluate to an indeterminate form</a:t>
            </a:r>
          </a:p>
          <a:p>
            <a:pPr eaLnBrk="1" hangingPunct="1"/>
            <a:endParaRPr lang="fr-FR" sz="2000" dirty="0"/>
          </a:p>
          <a:p>
            <a:pPr marL="0" indent="0" eaLnBrk="1" hangingPunct="1">
              <a:buNone/>
            </a:pPr>
            <a:endParaRPr lang="fr-FR" sz="2000" dirty="0" smtClean="0"/>
          </a:p>
          <a:p>
            <a:pPr eaLnBrk="1" hangingPunct="1"/>
            <a:r>
              <a:rPr lang="en-US" sz="2000" dirty="0"/>
              <a:t>Note </a:t>
            </a:r>
            <a:r>
              <a:rPr lang="en-US" sz="2000" u="sng" dirty="0"/>
              <a:t>why</a:t>
            </a:r>
            <a:r>
              <a:rPr lang="en-US" sz="2000" dirty="0"/>
              <a:t> this is indeterminate</a:t>
            </a:r>
          </a:p>
          <a:p>
            <a:pPr eaLnBrk="1" hangingPunct="1"/>
            <a:endParaRPr lang="en-US" sz="2000" dirty="0" smtClean="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4703001"/>
              </p:ext>
            </p:extLst>
          </p:nvPr>
        </p:nvGraphicFramePr>
        <p:xfrm>
          <a:off x="3302000" y="2132856"/>
          <a:ext cx="1486024" cy="662261"/>
        </p:xfrm>
        <a:graphic>
          <a:graphicData uri="http://schemas.openxmlformats.org/presentationml/2006/ole">
            <p:oleObj spid="_x0000_s19623" name="Equation" r:id="rId4" imgW="939800" imgH="419100" progId="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31516674"/>
              </p:ext>
            </p:extLst>
          </p:nvPr>
        </p:nvGraphicFramePr>
        <p:xfrm>
          <a:off x="2159001" y="4078100"/>
          <a:ext cx="3781152" cy="719052"/>
        </p:xfrm>
        <a:graphic>
          <a:graphicData uri="http://schemas.openxmlformats.org/presentationml/2006/ole">
            <p:oleObj spid="_x0000_s19624" name="Equation" r:id="rId5" imgW="2070100" imgH="393700" progId="">
              <p:embed/>
            </p:oleObj>
          </a:graphicData>
        </a:graphic>
      </p:graphicFrame>
      <p:graphicFrame>
        <p:nvGraphicFramePr>
          <p:cNvPr id="1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279612"/>
              </p:ext>
            </p:extLst>
          </p:nvPr>
        </p:nvGraphicFramePr>
        <p:xfrm>
          <a:off x="5436096" y="2852936"/>
          <a:ext cx="432048" cy="817408"/>
        </p:xfrm>
        <a:graphic>
          <a:graphicData uri="http://schemas.openxmlformats.org/presentationml/2006/ole">
            <p:oleObj spid="_x0000_s19625" name="Equation" r:id="rId6" imgW="152334" imgH="393529" progId="">
              <p:embed/>
            </p:oleObj>
          </a:graphicData>
        </a:graphic>
      </p:graphicFrame>
      <p:graphicFrame>
        <p:nvGraphicFramePr>
          <p:cNvPr id="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0793436"/>
              </p:ext>
            </p:extLst>
          </p:nvPr>
        </p:nvGraphicFramePr>
        <p:xfrm>
          <a:off x="3135014" y="5229200"/>
          <a:ext cx="2846983" cy="707475"/>
        </p:xfrm>
        <a:graphic>
          <a:graphicData uri="http://schemas.openxmlformats.org/presentationml/2006/ole">
            <p:oleObj spid="_x0000_s19626" name="Equation" r:id="rId7" imgW="1586811" imgH="39352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411391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01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3"/>
            <a:ext cx="8064128" cy="3110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7702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78060" y="1529680"/>
            <a:ext cx="79263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/>
              <a:t>We can confirm </a:t>
            </a:r>
            <a:r>
              <a:rPr lang="en-US" sz="2000" dirty="0" err="1"/>
              <a:t>L’Hôpital’s</a:t>
            </a:r>
            <a:r>
              <a:rPr lang="en-US" sz="2000" dirty="0"/>
              <a:t> rule by working backwards, and using the definition of derivative: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43608" y="2564904"/>
            <a:ext cx="6696744" cy="2560712"/>
            <a:chOff x="163623" y="2596480"/>
            <a:chExt cx="7732984" cy="3352800"/>
          </a:xfrm>
        </p:grpSpPr>
        <p:graphicFrame>
          <p:nvGraphicFramePr>
            <p:cNvPr id="10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29285571"/>
                </p:ext>
              </p:extLst>
            </p:nvPr>
          </p:nvGraphicFramePr>
          <p:xfrm>
            <a:off x="163623" y="2943906"/>
            <a:ext cx="979488" cy="1066800"/>
          </p:xfrm>
          <a:graphic>
            <a:graphicData uri="http://schemas.openxmlformats.org/presentationml/2006/ole">
              <p:oleObj spid="_x0000_s29764" name="Equation" r:id="rId4" imgW="431613" imgH="469696" progId="">
                <p:embed/>
              </p:oleObj>
            </a:graphicData>
          </a:graphic>
        </p:graphicFrame>
        <p:graphicFrame>
          <p:nvGraphicFramePr>
            <p:cNvPr id="1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351485258"/>
                </p:ext>
              </p:extLst>
            </p:nvPr>
          </p:nvGraphicFramePr>
          <p:xfrm>
            <a:off x="1244578" y="2596480"/>
            <a:ext cx="2765425" cy="1844676"/>
          </p:xfrm>
          <a:graphic>
            <a:graphicData uri="http://schemas.openxmlformats.org/presentationml/2006/ole">
              <p:oleObj spid="_x0000_s29765" name="Equation" r:id="rId5" imgW="1218671" imgH="812447" progId="">
                <p:embed/>
              </p:oleObj>
            </a:graphicData>
          </a:graphic>
        </p:graphicFrame>
        <p:graphicFrame>
          <p:nvGraphicFramePr>
            <p:cNvPr id="1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28737335"/>
                </p:ext>
              </p:extLst>
            </p:nvPr>
          </p:nvGraphicFramePr>
          <p:xfrm>
            <a:off x="4071690" y="2596480"/>
            <a:ext cx="2765425" cy="1844676"/>
          </p:xfrm>
          <a:graphic>
            <a:graphicData uri="http://schemas.openxmlformats.org/presentationml/2006/ole">
              <p:oleObj spid="_x0000_s29766" name="Equation" r:id="rId6" imgW="1218671" imgH="812447" progId="">
                <p:embed/>
              </p:oleObj>
            </a:graphicData>
          </a:graphic>
        </p:graphicFrame>
        <p:graphicFrame>
          <p:nvGraphicFramePr>
            <p:cNvPr id="1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240209816"/>
                </p:ext>
              </p:extLst>
            </p:nvPr>
          </p:nvGraphicFramePr>
          <p:xfrm>
            <a:off x="1244578" y="4882480"/>
            <a:ext cx="2708275" cy="1066800"/>
          </p:xfrm>
          <a:graphic>
            <a:graphicData uri="http://schemas.openxmlformats.org/presentationml/2006/ole">
              <p:oleObj spid="_x0000_s29767" name="Equation" r:id="rId7" imgW="1193800" imgH="469900" progId="">
                <p:embed/>
              </p:oleObj>
            </a:graphicData>
          </a:graphic>
        </p:graphicFrame>
        <p:graphicFrame>
          <p:nvGraphicFramePr>
            <p:cNvPr id="1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862137611"/>
                </p:ext>
              </p:extLst>
            </p:nvPr>
          </p:nvGraphicFramePr>
          <p:xfrm>
            <a:off x="4101588" y="4882480"/>
            <a:ext cx="2132012" cy="1066800"/>
          </p:xfrm>
          <a:graphic>
            <a:graphicData uri="http://schemas.openxmlformats.org/presentationml/2006/ole">
              <p:oleObj spid="_x0000_s29768" name="Equation" r:id="rId8" imgW="939800" imgH="469900" progId="">
                <p:embed/>
              </p:oleObj>
            </a:graphicData>
          </a:graphic>
        </p:graphicFrame>
        <p:graphicFrame>
          <p:nvGraphicFramePr>
            <p:cNvPr id="16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44642837"/>
                </p:ext>
              </p:extLst>
            </p:nvPr>
          </p:nvGraphicFramePr>
          <p:xfrm>
            <a:off x="6224969" y="4882480"/>
            <a:ext cx="1671638" cy="1066800"/>
          </p:xfrm>
          <a:graphic>
            <a:graphicData uri="http://schemas.openxmlformats.org/presentationml/2006/ole">
              <p:oleObj spid="_x0000_s29769" name="Equation" r:id="rId9" imgW="736600" imgH="469900" progId="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9400043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565720" y="2132856"/>
            <a:ext cx="8109968" cy="247687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sz="2000" dirty="0" smtClean="0"/>
              <a:t>Suppose                  gives an indeterminate form (and the limit exists)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/>
              <a:t>I</a:t>
            </a:r>
            <a:r>
              <a:rPr lang="en-US" sz="2000" dirty="0" smtClean="0"/>
              <a:t>t is possible to </a:t>
            </a:r>
            <a:r>
              <a:rPr lang="en-US" sz="2000" u="sng" dirty="0" smtClean="0"/>
              <a:t>find</a:t>
            </a:r>
            <a:r>
              <a:rPr lang="en-US" sz="2000" dirty="0" smtClean="0"/>
              <a:t> a limit by 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 smtClean="0"/>
              <a:t>Note: this </a:t>
            </a:r>
            <a:r>
              <a:rPr lang="en-US" sz="2000" u="sng" dirty="0" smtClean="0">
                <a:solidFill>
                  <a:srgbClr val="FF0000"/>
                </a:solidFill>
              </a:rPr>
              <a:t>only</a:t>
            </a:r>
            <a:r>
              <a:rPr lang="en-US" sz="2000" dirty="0" smtClean="0"/>
              <a:t> works when the original limit gives an indeterminate form.</a:t>
            </a:r>
          </a:p>
          <a:p>
            <a:pPr marL="0" indent="0" eaLnBrk="1" hangingPunct="1">
              <a:buNone/>
            </a:pPr>
            <a:r>
              <a:rPr lang="fr-FR" sz="2000" dirty="0" smtClean="0"/>
              <a:t> </a:t>
            </a:r>
            <a:endParaRPr lang="en-US" sz="2000" dirty="0" smtClean="0"/>
          </a:p>
          <a:p>
            <a:pPr marL="0" indent="0" eaLnBrk="1" hangingPunct="1">
              <a:buNone/>
            </a:pPr>
            <a:endParaRPr lang="fr-FR" sz="2000" dirty="0"/>
          </a:p>
        </p:txBody>
      </p:sp>
      <p:graphicFrame>
        <p:nvGraphicFramePr>
          <p:cNvPr id="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9626066"/>
              </p:ext>
            </p:extLst>
          </p:nvPr>
        </p:nvGraphicFramePr>
        <p:xfrm>
          <a:off x="2123728" y="2052989"/>
          <a:ext cx="864096" cy="619792"/>
        </p:xfrm>
        <a:graphic>
          <a:graphicData uri="http://schemas.openxmlformats.org/presentationml/2006/ole">
            <p:oleObj spid="_x0000_s22592" name="Equation" r:id="rId4" imgW="583947" imgH="418918" progId="">
              <p:embed/>
            </p:oleObj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03180425"/>
              </p:ext>
            </p:extLst>
          </p:nvPr>
        </p:nvGraphicFramePr>
        <p:xfrm>
          <a:off x="4355306" y="3083260"/>
          <a:ext cx="854852" cy="576064"/>
        </p:xfrm>
        <a:graphic>
          <a:graphicData uri="http://schemas.openxmlformats.org/presentationml/2006/ole">
            <p:oleObj spid="_x0000_s22593" name="Equation" r:id="rId5" imgW="622030" imgH="41891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706448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90760" y="1412776"/>
                <a:ext cx="8109968" cy="456510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Example</a:t>
                </a:r>
                <a:r>
                  <a:rPr lang="fr-FR" sz="2000" dirty="0" smtClean="0"/>
                  <a:t>: </a:t>
                </a: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</a:rPr>
                              <m:t>−4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000" dirty="0" smtClean="0"/>
                  <a:t>. </a:t>
                </a:r>
              </a:p>
              <a:p>
                <a:pPr eaLnBrk="1" hangingPunct="1"/>
                <a:r>
                  <a:rPr lang="en-US" sz="2000" dirty="0" smtClean="0"/>
                  <a:t>By direct </a:t>
                </a:r>
                <a:r>
                  <a:rPr lang="en-US" sz="2000" dirty="0"/>
                  <a:t>substitution, we </a:t>
                </a:r>
                <a:r>
                  <a:rPr lang="en-US" sz="2000" dirty="0" smtClean="0"/>
                  <a:t>get: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den>
                    </m:f>
                  </m:oMath>
                </a14:m>
                <a:r>
                  <a:rPr lang="en-US" sz="2000" dirty="0" smtClean="0"/>
                  <a:t> .</a:t>
                </a:r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eaLnBrk="1" hangingPunct="1"/>
                <a:r>
                  <a:rPr lang="fr-FR" sz="2000" dirty="0" smtClean="0"/>
                  <a:t>By </a:t>
                </a:r>
                <a:r>
                  <a:rPr lang="fr-FR" sz="2000" dirty="0" err="1" smtClean="0"/>
                  <a:t>canceling</a:t>
                </a:r>
                <a:r>
                  <a:rPr lang="fr-FR" sz="2000" dirty="0" smtClean="0"/>
                  <a:t> out the </a:t>
                </a:r>
                <a:r>
                  <a:rPr lang="fr-FR" sz="2000" dirty="0" err="1" smtClean="0"/>
                  <a:t>common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factors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get</a:t>
                </a:r>
                <a:r>
                  <a:rPr lang="fr-FR" sz="2000" dirty="0" smtClean="0"/>
                  <a:t/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−4</m:t>
                              </m:r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</m:e>
                      </m:func>
                      <m:r>
                        <a:rPr lang="fr-FR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x</m:t>
                              </m:r>
                              <m:r>
                                <a:rPr lang="fr-FR" sz="2000" b="0" i="0" smtClean="0">
                                  <a:latin typeface="Cambria Math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+2)(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−2)</m:t>
                              </m:r>
                            </m:num>
                            <m:den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+2)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=4.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eaLnBrk="1" hangingPunct="1"/>
                <a:r>
                  <a:rPr lang="fr-FR" sz="2000" dirty="0" smtClean="0"/>
                  <a:t>By l’Hôpital </a:t>
                </a:r>
                <a:r>
                  <a:rPr lang="fr-FR" sz="2000" dirty="0" err="1" smtClean="0"/>
                  <a:t>rule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have </a:t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−4</m:t>
                              </m:r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−2</m:t>
                              </m:r>
                            </m:den>
                          </m:f>
                        </m:e>
                      </m:func>
                      <m:r>
                        <a:rPr lang="fr-FR" sz="200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x</m:t>
                              </m:r>
                              <m:r>
                                <a:rPr lang="fr-FR" sz="2000">
                                  <a:latin typeface="Cambria Math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𝑑𝑥</m:t>
                                  </m:r>
                                </m:den>
                              </m:f>
                              <m:r>
                                <a:rPr lang="fr-FR" sz="2000" b="0" i="1" smtClean="0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−4)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𝑑𝑥</m:t>
                                  </m:r>
                                </m:den>
                              </m:f>
                              <m:r>
                                <a:rPr lang="fr-FR" sz="20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−2)</m:t>
                              </m:r>
                            </m:den>
                          </m:f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x</m:t>
                              </m:r>
                              <m:r>
                                <a:rPr lang="fr-FR" sz="2000">
                                  <a:latin typeface="Cambria Math"/>
                                </a:rPr>
                                <m:t>→2</m:t>
                              </m:r>
                            </m:lim>
                          </m:limLow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fr-FR" sz="2000" b="0" i="1" smtClean="0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e>
                      </m:func>
                      <m:r>
                        <a:rPr lang="fr-FR" sz="2000" i="1">
                          <a:latin typeface="Cambria Math"/>
                        </a:rPr>
                        <m:t>=4.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60" y="1412776"/>
                <a:ext cx="8109968" cy="4565104"/>
              </a:xfrm>
              <a:prstGeom prst="rect">
                <a:avLst/>
              </a:prstGeom>
              <a:blipFill rotWithShape="1">
                <a:blip r:embed="rId3"/>
                <a:stretch>
                  <a:fillRect l="-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23543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528192"/>
                <a:ext cx="8109968" cy="283691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Applying </a:t>
                </a:r>
                <a:r>
                  <a:rPr lang="en-US" sz="2000" dirty="0" err="1" smtClean="0">
                    <a:solidFill>
                      <a:srgbClr val="C00000"/>
                    </a:solidFill>
                  </a:rPr>
                  <a:t>l’Hôpital’s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Rule</a:t>
                </a:r>
                <a:r>
                  <a:rPr lang="en-US" sz="2000" dirty="0" smtClean="0"/>
                  <a:t>:                   </a:t>
                </a:r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eaLnBrk="1" hangingPunct="1">
                  <a:lnSpc>
                    <a:spcPct val="150000"/>
                  </a:lnSpc>
                </a:pPr>
                <a:r>
                  <a:rPr lang="fr-FR" sz="2000" dirty="0" smtClean="0"/>
                  <a:t>Check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limit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an </a:t>
                </a:r>
                <a:r>
                  <a:rPr lang="fr-FR" sz="2000" dirty="0" err="1" smtClean="0"/>
                  <a:t>indeterminate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form</a:t>
                </a:r>
                <a:r>
                  <a:rPr lang="fr-FR" sz="2000" dirty="0" smtClean="0"/>
                  <a:t> of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den>
                    </m:f>
                  </m:oMath>
                </a14:m>
                <a:r>
                  <a:rPr lang="fr-FR" sz="2000" dirty="0" smtClean="0"/>
                  <a:t>.</a:t>
                </a:r>
              </a:p>
              <a:p>
                <a:pPr eaLnBrk="1" hangingPunct="1">
                  <a:lnSpc>
                    <a:spcPct val="150000"/>
                  </a:lnSpc>
                </a:pPr>
                <a:r>
                  <a:rPr lang="fr-FR" sz="2000" dirty="0" err="1" smtClean="0"/>
                  <a:t>Differentiate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separetely</a:t>
                </a:r>
                <a:r>
                  <a:rPr lang="fr-FR" sz="2000" dirty="0" smtClean="0"/>
                  <a:t>. </a:t>
                </a:r>
              </a:p>
              <a:p>
                <a:pPr eaLnBrk="1" hangingPunct="1">
                  <a:lnSpc>
                    <a:spcPct val="150000"/>
                  </a:lnSpc>
                </a:pPr>
                <a:r>
                  <a:rPr lang="fr-FR" sz="2000" dirty="0" err="1" smtClean="0"/>
                  <a:t>Find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limit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𝑔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 smtClean="0"/>
                  <a:t>. If this limit is finite,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∞,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000" dirty="0" smtClean="0"/>
                  <a:t>, then it is equal to the limit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𝑔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eaLnBrk="1" hangingPunct="1">
                  <a:buNone/>
                </a:pPr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528192"/>
                <a:ext cx="8109968" cy="2836912"/>
              </a:xfrm>
              <a:prstGeom prst="rect">
                <a:avLst/>
              </a:prstGeom>
              <a:blipFill rotWithShape="1">
                <a:blip r:embed="rId4"/>
                <a:stretch>
                  <a:fillRect l="-827" t="-860" r="-827" b="-47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17737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583793" y="1528192"/>
            <a:ext cx="8109968" cy="48531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Example: </a:t>
            </a:r>
            <a:r>
              <a:rPr lang="en-US" sz="2000" dirty="0" smtClean="0"/>
              <a:t>Find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en-US" sz="2000" dirty="0" smtClean="0"/>
          </a:p>
          <a:p>
            <a:pPr marL="0" indent="0" eaLnBrk="1" hangingPunct="1">
              <a:buNone/>
            </a:pPr>
            <a:endParaRPr lang="en-US" sz="2000" dirty="0" smtClean="0"/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Solution:</a:t>
            </a:r>
          </a:p>
          <a:p>
            <a:pPr marL="0" indent="0" eaLnBrk="1" hangingPunct="1">
              <a:buNone/>
            </a:pPr>
            <a:endParaRPr lang="fr-FR" sz="2000" dirty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endParaRPr lang="en-US" sz="2000" dirty="0" smtClean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endParaRPr lang="en-US" sz="2000" dirty="0" smtClean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Example</a:t>
            </a:r>
            <a:r>
              <a:rPr lang="en-US" sz="2000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Find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endParaRPr lang="en-US" sz="2000" dirty="0"/>
          </a:p>
          <a:p>
            <a:pPr marL="0" indent="0" eaLnBrk="1" hangingPunct="1">
              <a:buNone/>
            </a:pPr>
            <a:endParaRPr lang="en-US" sz="2000" dirty="0"/>
          </a:p>
          <a:p>
            <a:pPr marL="0" indent="0" eaLnBrk="1" hangingPunct="1">
              <a:buNone/>
            </a:pPr>
            <a:endParaRPr lang="en-US" sz="2000" dirty="0" smtClean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Solution</a:t>
            </a:r>
            <a:r>
              <a:rPr lang="en-US" sz="2000" dirty="0">
                <a:solidFill>
                  <a:srgbClr val="C00000"/>
                </a:solidFill>
              </a:rPr>
              <a:t>:</a:t>
            </a:r>
            <a:endParaRPr lang="fr-FR" sz="2000" dirty="0"/>
          </a:p>
          <a:p>
            <a:pPr marL="0" indent="0" eaLnBrk="1" hangingPunct="1">
              <a:buNone/>
            </a:pPr>
            <a:endParaRPr lang="fr-FR" sz="20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5280" y="1448918"/>
            <a:ext cx="1506639" cy="53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8878" y="2019811"/>
            <a:ext cx="6403481" cy="119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6659" y="3558754"/>
            <a:ext cx="1189237" cy="60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5015" y="4509120"/>
            <a:ext cx="4680520" cy="1049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72208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583793" y="1325219"/>
            <a:ext cx="8109968" cy="48531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sz="2000" dirty="0">
                <a:solidFill>
                  <a:srgbClr val="C00000"/>
                </a:solidFill>
              </a:rPr>
              <a:t>Use apply </a:t>
            </a:r>
            <a:r>
              <a:rPr lang="en-US" sz="2000" dirty="0" err="1">
                <a:solidFill>
                  <a:srgbClr val="C00000"/>
                </a:solidFill>
              </a:rPr>
              <a:t>L’Hôpital’s</a:t>
            </a:r>
            <a:r>
              <a:rPr lang="en-US" sz="2000" dirty="0">
                <a:solidFill>
                  <a:srgbClr val="C00000"/>
                </a:solidFill>
              </a:rPr>
              <a:t> rule as many times as necessary as long as the fraction is still </a:t>
            </a:r>
            <a:r>
              <a:rPr lang="en-US" sz="2000" dirty="0" smtClean="0">
                <a:solidFill>
                  <a:srgbClr val="C00000"/>
                </a:solidFill>
              </a:rPr>
              <a:t>indeterminate. For example.</a:t>
            </a:r>
          </a:p>
          <a:p>
            <a:pPr marL="0" indent="0" eaLnBrk="1" hangingPunct="1">
              <a:buNone/>
            </a:pPr>
            <a:endParaRPr lang="en-US" sz="2000" dirty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en-US" sz="2000" dirty="0" smtClean="0"/>
          </a:p>
          <a:p>
            <a:pPr marL="0" indent="0" eaLnBrk="1" hangingPunct="1">
              <a:buNone/>
            </a:pPr>
            <a:endParaRPr lang="en-US" sz="2000" dirty="0" smtClean="0"/>
          </a:p>
          <a:p>
            <a:pPr marL="0" indent="0" eaLnBrk="1" hangingPunct="1">
              <a:buNone/>
            </a:pPr>
            <a:endParaRPr lang="fr-FR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1403648" y="2132856"/>
            <a:ext cx="5976903" cy="4536504"/>
            <a:chOff x="317500" y="578643"/>
            <a:chExt cx="8353426" cy="6126957"/>
          </a:xfrm>
        </p:grpSpPr>
        <p:graphicFrame>
          <p:nvGraphicFramePr>
            <p:cNvPr id="40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178945867"/>
                </p:ext>
              </p:extLst>
            </p:nvPr>
          </p:nvGraphicFramePr>
          <p:xfrm>
            <a:off x="358775" y="5067300"/>
            <a:ext cx="2155825" cy="806450"/>
          </p:xfrm>
          <a:graphic>
            <a:graphicData uri="http://schemas.openxmlformats.org/presentationml/2006/ole">
              <p:oleObj spid="_x0000_s30776" name="Equation" r:id="rId4" imgW="1054100" imgH="393700" progId="">
                <p:embed/>
              </p:oleObj>
            </a:graphicData>
          </a:graphic>
        </p:graphicFrame>
        <p:grpSp>
          <p:nvGrpSpPr>
            <p:cNvPr id="41" name="Group 27"/>
            <p:cNvGrpSpPr>
              <a:grpSpLocks/>
            </p:cNvGrpSpPr>
            <p:nvPr/>
          </p:nvGrpSpPr>
          <p:grpSpPr bwMode="auto">
            <a:xfrm>
              <a:off x="2603500" y="5275262"/>
              <a:ext cx="2822575" cy="457200"/>
              <a:chOff x="3888" y="336"/>
              <a:chExt cx="1778" cy="288"/>
            </a:xfrm>
          </p:grpSpPr>
          <p:sp>
            <p:nvSpPr>
              <p:cNvPr id="42" name="Text Box 23"/>
              <p:cNvSpPr txBox="1">
                <a:spLocks noChangeArrowheads="1"/>
              </p:cNvSpPr>
              <p:nvPr/>
            </p:nvSpPr>
            <p:spPr bwMode="auto">
              <a:xfrm>
                <a:off x="4224" y="336"/>
                <a:ext cx="144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accent2"/>
                    </a:solidFill>
                  </a:rPr>
                  <a:t>L’Hôpital again.</a:t>
                </a:r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auto">
              <a:xfrm flipH="1">
                <a:off x="3888" y="480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44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362881300"/>
                </p:ext>
              </p:extLst>
            </p:nvPr>
          </p:nvGraphicFramePr>
          <p:xfrm>
            <a:off x="381000" y="5903742"/>
            <a:ext cx="542925" cy="801858"/>
          </p:xfrm>
          <a:graphic>
            <a:graphicData uri="http://schemas.openxmlformats.org/presentationml/2006/ole">
              <p:oleObj spid="_x0000_s30777" name="Equation" r:id="rId5" imgW="266469" imgH="393359" progId="">
                <p:embed/>
              </p:oleObj>
            </a:graphicData>
          </a:graphic>
        </p:graphicFrame>
        <p:graphicFrame>
          <p:nvGraphicFramePr>
            <p:cNvPr id="4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952784923"/>
                </p:ext>
              </p:extLst>
            </p:nvPr>
          </p:nvGraphicFramePr>
          <p:xfrm>
            <a:off x="393700" y="578643"/>
            <a:ext cx="2209800" cy="884238"/>
          </p:xfrm>
          <a:graphic>
            <a:graphicData uri="http://schemas.openxmlformats.org/presentationml/2006/ole">
              <p:oleObj spid="_x0000_s30778" name="Equation" r:id="rId6" imgW="1079032" imgH="431613" progId="">
                <p:embed/>
              </p:oleObj>
            </a:graphicData>
          </a:graphic>
        </p:graphicFrame>
        <p:graphicFrame>
          <p:nvGraphicFramePr>
            <p:cNvPr id="46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977163649"/>
                </p:ext>
              </p:extLst>
            </p:nvPr>
          </p:nvGraphicFramePr>
          <p:xfrm>
            <a:off x="406400" y="1527969"/>
            <a:ext cx="2130425" cy="909637"/>
          </p:xfrm>
          <a:graphic>
            <a:graphicData uri="http://schemas.openxmlformats.org/presentationml/2006/ole">
              <p:oleObj spid="_x0000_s30779" name="Equation" r:id="rId7" imgW="1040948" imgH="444307" progId="">
                <p:embed/>
              </p:oleObj>
            </a:graphicData>
          </a:graphic>
        </p:graphicFrame>
        <p:grpSp>
          <p:nvGrpSpPr>
            <p:cNvPr id="47" name="Group 13"/>
            <p:cNvGrpSpPr>
              <a:grpSpLocks/>
            </p:cNvGrpSpPr>
            <p:nvPr/>
          </p:nvGrpSpPr>
          <p:grpSpPr bwMode="auto">
            <a:xfrm>
              <a:off x="2832100" y="1615281"/>
              <a:ext cx="4183063" cy="838200"/>
              <a:chOff x="1872" y="1488"/>
              <a:chExt cx="2635" cy="528"/>
            </a:xfrm>
          </p:grpSpPr>
          <p:sp>
            <p:nvSpPr>
              <p:cNvPr id="48" name="Text Box 10"/>
              <p:cNvSpPr txBox="1">
                <a:spLocks noChangeArrowheads="1"/>
              </p:cNvSpPr>
              <p:nvPr/>
            </p:nvSpPr>
            <p:spPr bwMode="auto">
              <a:xfrm>
                <a:off x="2448" y="1632"/>
                <a:ext cx="180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accent2"/>
                    </a:solidFill>
                  </a:rPr>
                  <a:t>Now it is in the form</a:t>
                </a:r>
              </a:p>
            </p:txBody>
          </p:sp>
          <p:graphicFrame>
            <p:nvGraphicFramePr>
              <p:cNvPr id="49" name="Object 11"/>
              <p:cNvGraphicFramePr>
                <a:graphicFrameLocks noChangeAspect="1"/>
              </p:cNvGraphicFramePr>
              <p:nvPr/>
            </p:nvGraphicFramePr>
            <p:xfrm>
              <a:off x="4320" y="1488"/>
              <a:ext cx="187" cy="528"/>
            </p:xfrm>
            <a:graphic>
              <a:graphicData uri="http://schemas.openxmlformats.org/presentationml/2006/ole">
                <p:oleObj spid="_x0000_s30780" name="Equation" r:id="rId8" imgW="139639" imgH="393529" progId="">
                  <p:embed/>
                </p:oleObj>
              </a:graphicData>
            </a:graphic>
          </p:graphicFrame>
          <p:sp>
            <p:nvSpPr>
              <p:cNvPr id="50" name="Line 12"/>
              <p:cNvSpPr>
                <a:spLocks noChangeShapeType="1"/>
              </p:cNvSpPr>
              <p:nvPr/>
            </p:nvSpPr>
            <p:spPr bwMode="auto">
              <a:xfrm flipH="1">
                <a:off x="1872" y="1776"/>
                <a:ext cx="528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15"/>
            <p:cNvGrpSpPr>
              <a:grpSpLocks/>
            </p:cNvGrpSpPr>
            <p:nvPr/>
          </p:nvGrpSpPr>
          <p:grpSpPr bwMode="auto">
            <a:xfrm>
              <a:off x="2908300" y="807243"/>
              <a:ext cx="5762626" cy="476250"/>
              <a:chOff x="1824" y="384"/>
              <a:chExt cx="3630" cy="300"/>
            </a:xfrm>
          </p:grpSpPr>
          <p:grpSp>
            <p:nvGrpSpPr>
              <p:cNvPr id="52" name="Group 5"/>
              <p:cNvGrpSpPr>
                <a:grpSpLocks/>
              </p:cNvGrpSpPr>
              <p:nvPr/>
            </p:nvGrpSpPr>
            <p:grpSpPr bwMode="auto">
              <a:xfrm>
                <a:off x="2352" y="384"/>
                <a:ext cx="3102" cy="300"/>
                <a:chOff x="1872" y="432"/>
                <a:chExt cx="3102" cy="300"/>
              </a:xfrm>
            </p:grpSpPr>
            <p:graphicFrame>
              <p:nvGraphicFramePr>
                <p:cNvPr id="54" name="Object 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xmlns="" val="1535593728"/>
                    </p:ext>
                  </p:extLst>
                </p:nvPr>
              </p:nvGraphicFramePr>
              <p:xfrm>
                <a:off x="4303" y="515"/>
                <a:ext cx="671" cy="217"/>
              </p:xfrm>
              <a:graphic>
                <a:graphicData uri="http://schemas.openxmlformats.org/presentationml/2006/ole">
                  <p:oleObj spid="_x0000_s30781" name="Equation" r:id="rId9" imgW="393359" imgH="126890" progId="">
                    <p:embed/>
                  </p:oleObj>
                </a:graphicData>
              </a:graphic>
            </p:graphicFrame>
            <p:sp>
              <p:nvSpPr>
                <p:cNvPr id="55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1872" y="432"/>
                  <a:ext cx="2326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chemeClr val="accent2"/>
                      </a:solidFill>
                    </a:rPr>
                    <a:t>This is indeterminate form</a:t>
                  </a:r>
                </a:p>
              </p:txBody>
            </p:sp>
          </p:grpSp>
          <p:sp>
            <p:nvSpPr>
              <p:cNvPr id="53" name="Line 14"/>
              <p:cNvSpPr>
                <a:spLocks noChangeShapeType="1"/>
              </p:cNvSpPr>
              <p:nvPr/>
            </p:nvSpPr>
            <p:spPr bwMode="auto">
              <a:xfrm flipH="1">
                <a:off x="1824" y="528"/>
                <a:ext cx="480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56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37812027"/>
                </p:ext>
              </p:extLst>
            </p:nvPr>
          </p:nvGraphicFramePr>
          <p:xfrm>
            <a:off x="320675" y="2453481"/>
            <a:ext cx="2598738" cy="1611313"/>
          </p:xfrm>
          <a:graphic>
            <a:graphicData uri="http://schemas.openxmlformats.org/presentationml/2006/ole">
              <p:oleObj spid="_x0000_s30782" name="Equation" r:id="rId10" imgW="1270000" imgH="787400" progId="">
                <p:embed/>
              </p:oleObj>
            </a:graphicData>
          </a:graphic>
        </p:graphicFrame>
        <p:grpSp>
          <p:nvGrpSpPr>
            <p:cNvPr id="57" name="Group 23"/>
            <p:cNvGrpSpPr>
              <a:grpSpLocks/>
            </p:cNvGrpSpPr>
            <p:nvPr/>
          </p:nvGrpSpPr>
          <p:grpSpPr bwMode="auto">
            <a:xfrm>
              <a:off x="3213100" y="3063081"/>
              <a:ext cx="4621213" cy="457200"/>
              <a:chOff x="1776" y="2544"/>
              <a:chExt cx="2911" cy="288"/>
            </a:xfrm>
          </p:grpSpPr>
          <p:sp>
            <p:nvSpPr>
              <p:cNvPr id="58" name="Text Box 17"/>
              <p:cNvSpPr txBox="1">
                <a:spLocks noChangeArrowheads="1"/>
              </p:cNvSpPr>
              <p:nvPr/>
            </p:nvSpPr>
            <p:spPr bwMode="auto">
              <a:xfrm>
                <a:off x="2112" y="2544"/>
                <a:ext cx="257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solidFill>
                      <a:schemeClr val="accent2"/>
                    </a:solidFill>
                  </a:rPr>
                  <a:t>L’Hôpital’s</a:t>
                </a:r>
                <a:r>
                  <a:rPr lang="en-US" dirty="0">
                    <a:solidFill>
                      <a:schemeClr val="accent2"/>
                    </a:solidFill>
                  </a:rPr>
                  <a:t> rule applied once.</a:t>
                </a:r>
              </a:p>
            </p:txBody>
          </p:sp>
          <p:sp>
            <p:nvSpPr>
              <p:cNvPr id="59" name="Line 19"/>
              <p:cNvSpPr>
                <a:spLocks noChangeShapeType="1"/>
              </p:cNvSpPr>
              <p:nvPr/>
            </p:nvSpPr>
            <p:spPr bwMode="auto">
              <a:xfrm flipH="1">
                <a:off x="1776" y="2688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0" name="Group 24"/>
            <p:cNvGrpSpPr>
              <a:grpSpLocks/>
            </p:cNvGrpSpPr>
            <p:nvPr/>
          </p:nvGrpSpPr>
          <p:grpSpPr bwMode="auto">
            <a:xfrm>
              <a:off x="2782887" y="4090194"/>
              <a:ext cx="4478339" cy="838200"/>
              <a:chOff x="1776" y="3383"/>
              <a:chExt cx="2821" cy="528"/>
            </a:xfrm>
          </p:grpSpPr>
          <p:graphicFrame>
            <p:nvGraphicFramePr>
              <p:cNvPr id="61" name="Object 1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661460686"/>
                  </p:ext>
                </p:extLst>
              </p:nvPr>
            </p:nvGraphicFramePr>
            <p:xfrm>
              <a:off x="4410" y="3383"/>
              <a:ext cx="187" cy="528"/>
            </p:xfrm>
            <a:graphic>
              <a:graphicData uri="http://schemas.openxmlformats.org/presentationml/2006/ole">
                <p:oleObj spid="_x0000_s30783" name="Equation" r:id="rId11" imgW="139639" imgH="393529" progId="">
                  <p:embed/>
                </p:oleObj>
              </a:graphicData>
            </a:graphic>
          </p:graphicFrame>
          <p:sp>
            <p:nvSpPr>
              <p:cNvPr id="62" name="Text Box 21"/>
              <p:cNvSpPr txBox="1">
                <a:spLocks noChangeArrowheads="1"/>
              </p:cNvSpPr>
              <p:nvPr/>
            </p:nvSpPr>
            <p:spPr bwMode="auto">
              <a:xfrm>
                <a:off x="2208" y="3504"/>
                <a:ext cx="205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accent2"/>
                    </a:solidFill>
                  </a:rPr>
                  <a:t>Fractions cleared.  Still</a:t>
                </a:r>
              </a:p>
            </p:txBody>
          </p:sp>
          <p:sp>
            <p:nvSpPr>
              <p:cNvPr id="63" name="Line 22"/>
              <p:cNvSpPr>
                <a:spLocks noChangeShapeType="1"/>
              </p:cNvSpPr>
              <p:nvPr/>
            </p:nvSpPr>
            <p:spPr bwMode="auto">
              <a:xfrm flipH="1">
                <a:off x="1776" y="3648"/>
                <a:ext cx="336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64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264517368"/>
                </p:ext>
              </p:extLst>
            </p:nvPr>
          </p:nvGraphicFramePr>
          <p:xfrm>
            <a:off x="317500" y="4093369"/>
            <a:ext cx="2339975" cy="804862"/>
          </p:xfrm>
          <a:graphic>
            <a:graphicData uri="http://schemas.openxmlformats.org/presentationml/2006/ole">
              <p:oleObj spid="_x0000_s30784" name="Equation" r:id="rId12" imgW="1143000" imgH="393700" progId="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161284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327" y="2075047"/>
            <a:ext cx="7885113" cy="2953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25112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583793" y="1528192"/>
            <a:ext cx="8109968" cy="21888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Example: </a:t>
            </a:r>
            <a:r>
              <a:rPr lang="en-US" sz="2000" dirty="0" smtClean="0"/>
              <a:t>Find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endParaRPr lang="en-US" sz="2000" dirty="0" smtClean="0"/>
          </a:p>
          <a:p>
            <a:pPr marL="0" indent="0" eaLnBrk="1" hangingPunct="1">
              <a:buNone/>
            </a:pPr>
            <a:endParaRPr lang="en-US" sz="2000" dirty="0" smtClean="0"/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Solution: </a:t>
            </a:r>
          </a:p>
          <a:p>
            <a:pPr marL="0" indent="0" eaLnBrk="1" hangingPunct="1">
              <a:buNone/>
            </a:pPr>
            <a:endParaRPr lang="fr-FR" sz="2000" dirty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endParaRPr lang="en-US" sz="2000" dirty="0" smtClean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endParaRPr lang="en-US" sz="2000" dirty="0" smtClean="0">
              <a:solidFill>
                <a:srgbClr val="C0000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3340" y="1412776"/>
            <a:ext cx="1155774" cy="63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1"/>
            <a:ext cx="4320480" cy="29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17586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528192"/>
                <a:ext cx="8109968" cy="218884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/>
                  <a:t>Find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/>
                </a:r>
                <a:endParaRPr lang="en-US" sz="2000" dirty="0" smtClean="0"/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Solution: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Remark that now 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0.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form. However we can make it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form. </a:t>
                </a:r>
              </a:p>
              <a:p>
                <a:pPr marL="0" indent="0" eaLnBrk="1" hangingPunct="1">
                  <a:buNone/>
                </a:pPr>
                <a:endParaRPr lang="fr-FR" sz="2000" dirty="0"/>
              </a:p>
              <a:p>
                <a:pPr marL="0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528192"/>
                <a:ext cx="8109968" cy="2188840"/>
              </a:xfrm>
              <a:prstGeom prst="rect">
                <a:avLst/>
              </a:prstGeom>
              <a:blipFill rotWithShape="1">
                <a:blip r:embed="rId3"/>
                <a:stretch>
                  <a:fillRect l="-827" t="-1114" r="-902" b="-60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9" y="1528192"/>
            <a:ext cx="2952328" cy="51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655" y="3356992"/>
            <a:ext cx="6755301" cy="146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51223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528192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Other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indeterminate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forms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> :</a:t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Limits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form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smtClean="0"/>
                  <a:t> can give rise to indeterminate forms of the types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p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000" dirty="0" smtClean="0"/>
                  <a:t>. For example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1+</m:t>
                                </m:r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sup>
                        </m:sSup>
                      </m:e>
                    </m:func>
                  </m:oMath>
                </a14:m>
                <a:r>
                  <a:rPr lang="en-US" sz="2000" dirty="0" smtClean="0"/>
                  <a:t> is of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eaLnBrk="1" hangingPunct="1">
                  <a:buNone/>
                </a:pPr>
                <a:endParaRPr lang="fr-FR" sz="2000" dirty="0" smtClean="0"/>
              </a:p>
              <a:p>
                <a:pPr eaLnBrk="1" hangingPunct="1"/>
                <a:r>
                  <a:rPr lang="fr-FR" sz="2000" dirty="0" err="1" smtClean="0"/>
                  <a:t>Introduce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fr-FR" sz="2000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r>
                  <a:rPr lang="fr-FR" sz="2000" dirty="0" err="1" smtClean="0"/>
                  <a:t>Take</a:t>
                </a:r>
                <a:r>
                  <a:rPr lang="fr-FR" sz="2000" dirty="0" smtClean="0"/>
                  <a:t> the ln : </a:t>
                </a:r>
              </a:p>
              <a:p>
                <a:pPr eaLnBrk="1" hangingPunct="1"/>
                <a:endParaRPr lang="fr-FR" sz="2000" dirty="0"/>
              </a:p>
              <a:p>
                <a:pPr eaLnBrk="1" hangingPunct="1"/>
                <a:r>
                  <a:rPr lang="fr-FR" sz="2000" dirty="0" smtClean="0"/>
                  <a:t>Use the </a:t>
                </a:r>
                <a:r>
                  <a:rPr lang="fr-FR" sz="2000" dirty="0" err="1" smtClean="0"/>
                  <a:t>already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studied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rule</a:t>
                </a:r>
                <a:r>
                  <a:rPr lang="fr-FR" sz="2000" dirty="0"/>
                  <a:t/>
                </a:r>
                <a:r>
                  <a:rPr lang="fr-FR" sz="2000" dirty="0" smtClean="0"/>
                  <a:t>to </a:t>
                </a:r>
                <a:r>
                  <a:rPr lang="fr-FR" sz="2000" dirty="0" err="1" smtClean="0"/>
                  <a:t>evaluate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limit</a:t>
                </a:r>
                <a:r>
                  <a:rPr lang="fr-FR" sz="2000" dirty="0"/>
                  <a:t/>
                </a:r>
                <a:r>
                  <a:rPr lang="fr-FR" sz="2000" dirty="0" smtClean="0"/>
                  <a:t>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.</m:t>
                        </m:r>
                      </m:e>
                    </m:func>
                  </m:oMath>
                </a14:m>
                <a:endParaRPr lang="fr-FR" sz="2000" dirty="0" smtClean="0"/>
              </a:p>
              <a:p>
                <a:pPr eaLnBrk="1" hangingPunct="1"/>
                <a:endParaRPr lang="fr-FR" sz="2000" dirty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528192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827" t="-510" r="-1654" b="-4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94564"/>
            <a:ext cx="5039916" cy="38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0732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268760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Solution. </a:t>
                </a:r>
                <a:r>
                  <a:rPr lang="fr-FR" sz="2000" dirty="0" smtClean="0"/>
                  <a:t>Let                                    ,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Thus</a:t>
                </a:r>
                <a:endParaRPr lang="fr-FR" sz="2000" dirty="0" smtClean="0"/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Then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fr-FR" sz="2000" dirty="0" smtClean="0"/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Since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have </a:t>
                </a:r>
                <a:r>
                  <a:rPr lang="fr-FR" sz="2000" dirty="0" err="1" smtClean="0"/>
                  <a:t>exponential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→1</m:t>
                        </m:r>
                      </m:e>
                    </m:func>
                  </m:oMath>
                </a14:m>
                <a:r>
                  <a:rPr lang="fr-FR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→0</m:t>
                    </m:r>
                    <m:r>
                      <a:rPr lang="fr-FR" sz="20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fr-FR" sz="2000" dirty="0" smtClean="0"/>
                  <a:t> This </a:t>
                </a:r>
                <a:r>
                  <a:rPr lang="fr-FR" sz="2000" dirty="0" err="1" smtClean="0"/>
                  <a:t>implies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𝑎𝑠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→0. </m:t>
                    </m:r>
                  </m:oMath>
                </a14:m>
                <a:r>
                  <a:rPr lang="fr-FR" sz="2000" dirty="0" smtClean="0"/>
                  <a:t>Therefore,</a:t>
                </a:r>
                <a:endParaRPr lang="fr-FR" sz="2000" dirty="0"/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268760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827" t="-510" b="-16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313281"/>
            <a:ext cx="2765287" cy="53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6728" y="1988840"/>
            <a:ext cx="2166528" cy="38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2672" y="2348880"/>
            <a:ext cx="5616624" cy="126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5309" y="3812033"/>
            <a:ext cx="6403075" cy="6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5467" y="5516326"/>
            <a:ext cx="2467179" cy="45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05525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583793" y="1384176"/>
            <a:ext cx="8109968" cy="47811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Example: </a:t>
            </a:r>
            <a:r>
              <a:rPr lang="fr-FR" sz="2000" dirty="0" err="1" smtClean="0"/>
              <a:t>Find</a:t>
            </a:r>
            <a:endParaRPr lang="fr-FR" sz="2000" dirty="0" smtClean="0"/>
          </a:p>
          <a:p>
            <a:pPr marL="0" indent="0" eaLnBrk="1" hangingPunct="1">
              <a:buNone/>
            </a:pPr>
            <a:endParaRPr lang="fr-FR" sz="2000" dirty="0">
              <a:solidFill>
                <a:srgbClr val="C00000"/>
              </a:solidFill>
            </a:endParaRPr>
          </a:p>
          <a:p>
            <a:pPr marL="0" indent="0" eaLnBrk="1" hangingPunct="1">
              <a:buNone/>
            </a:pPr>
            <a:r>
              <a:rPr lang="fr-FR" sz="2000" dirty="0" smtClean="0">
                <a:solidFill>
                  <a:srgbClr val="C00000"/>
                </a:solidFill>
              </a:rPr>
              <a:t>Solution:</a:t>
            </a:r>
            <a:endParaRPr lang="fr-FR" sz="2000" dirty="0">
              <a:solidFill>
                <a:srgbClr val="C00000"/>
              </a:solidFill>
            </a:endParaRPr>
          </a:p>
          <a:p>
            <a:pPr eaLnBrk="1" hangingPunct="1"/>
            <a:endParaRPr lang="fr-FR" sz="2000" dirty="0" smtClean="0"/>
          </a:p>
          <a:p>
            <a:pPr eaLnBrk="1" hangingPunct="1"/>
            <a:endParaRPr lang="fr-FR" sz="2000" dirty="0" smtClean="0"/>
          </a:p>
          <a:p>
            <a:pPr eaLnBrk="1" hangingPunct="1"/>
            <a:endParaRPr lang="fr-FR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1835574" y="1988840"/>
            <a:ext cx="5184698" cy="4176464"/>
            <a:chOff x="-502678" y="1937884"/>
            <a:chExt cx="5808107" cy="5219652"/>
          </a:xfrm>
        </p:grpSpPr>
        <p:graphicFrame>
          <p:nvGraphicFramePr>
            <p:cNvPr id="14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9488775"/>
                </p:ext>
              </p:extLst>
            </p:nvPr>
          </p:nvGraphicFramePr>
          <p:xfrm>
            <a:off x="657841" y="5871677"/>
            <a:ext cx="1259466" cy="631824"/>
          </p:xfrm>
          <a:graphic>
            <a:graphicData uri="http://schemas.openxmlformats.org/presentationml/2006/ole">
              <p:oleObj spid="_x0000_s31786" name="Equation" r:id="rId4" imgW="291973" imgH="203112" progId="">
                <p:embed/>
              </p:oleObj>
            </a:graphicData>
          </a:graphic>
        </p:graphicFrame>
        <p:graphicFrame>
          <p:nvGraphicFramePr>
            <p:cNvPr id="15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498302993"/>
                </p:ext>
              </p:extLst>
            </p:nvPr>
          </p:nvGraphicFramePr>
          <p:xfrm>
            <a:off x="643171" y="6617787"/>
            <a:ext cx="709612" cy="539749"/>
          </p:xfrm>
          <a:graphic>
            <a:graphicData uri="http://schemas.openxmlformats.org/presentationml/2006/ole">
              <p:oleObj spid="_x0000_s31787" name="Equation" r:id="rId5" imgW="215619" imgH="164885" progId="">
                <p:embed/>
              </p:oleObj>
            </a:graphicData>
          </a:graphic>
        </p:graphicFrame>
        <p:graphicFrame>
          <p:nvGraphicFramePr>
            <p:cNvPr id="1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703046814"/>
                </p:ext>
              </p:extLst>
            </p:nvPr>
          </p:nvGraphicFramePr>
          <p:xfrm>
            <a:off x="-502678" y="2119517"/>
            <a:ext cx="1295400" cy="784226"/>
          </p:xfrm>
          <a:graphic>
            <a:graphicData uri="http://schemas.openxmlformats.org/presentationml/2006/ole">
              <p:oleObj spid="_x0000_s31788" name="Equation" r:id="rId6" imgW="482391" imgH="291973" progId="">
                <p:embed/>
              </p:oleObj>
            </a:graphicData>
          </a:graphic>
        </p:graphicFrame>
        <p:graphicFrame>
          <p:nvGraphicFramePr>
            <p:cNvPr id="17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903256664"/>
                </p:ext>
              </p:extLst>
            </p:nvPr>
          </p:nvGraphicFramePr>
          <p:xfrm>
            <a:off x="735135" y="1937884"/>
            <a:ext cx="2286000" cy="912811"/>
          </p:xfrm>
          <a:graphic>
            <a:graphicData uri="http://schemas.openxmlformats.org/presentationml/2006/ole">
              <p:oleObj spid="_x0000_s31789" name="Equation" r:id="rId7" imgW="698500" imgH="279400" progId="">
                <p:embed/>
              </p:oleObj>
            </a:graphicData>
          </a:graphic>
        </p:graphicFrame>
        <p:graphicFrame>
          <p:nvGraphicFramePr>
            <p:cNvPr id="18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164793184"/>
                </p:ext>
              </p:extLst>
            </p:nvPr>
          </p:nvGraphicFramePr>
          <p:xfrm>
            <a:off x="724716" y="2650731"/>
            <a:ext cx="2160587" cy="1036637"/>
          </p:xfrm>
          <a:graphic>
            <a:graphicData uri="http://schemas.openxmlformats.org/presentationml/2006/ole">
              <p:oleObj spid="_x0000_s31790" name="Equation" r:id="rId8" imgW="660113" imgH="317362" progId="">
                <p:embed/>
              </p:oleObj>
            </a:graphicData>
          </a:graphic>
        </p:graphicFrame>
        <p:graphicFrame>
          <p:nvGraphicFramePr>
            <p:cNvPr id="19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94127317"/>
                </p:ext>
              </p:extLst>
            </p:nvPr>
          </p:nvGraphicFramePr>
          <p:xfrm>
            <a:off x="707452" y="3517604"/>
            <a:ext cx="1954213" cy="1077913"/>
          </p:xfrm>
          <a:graphic>
            <a:graphicData uri="http://schemas.openxmlformats.org/presentationml/2006/ole">
              <p:oleObj spid="_x0000_s31791" name="Equation" r:id="rId9" imgW="596900" imgH="330200" progId="">
                <p:embed/>
              </p:oleObj>
            </a:graphicData>
          </a:graphic>
        </p:graphicFrame>
        <p:graphicFrame>
          <p:nvGraphicFramePr>
            <p:cNvPr id="21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756227190"/>
                </p:ext>
              </p:extLst>
            </p:nvPr>
          </p:nvGraphicFramePr>
          <p:xfrm>
            <a:off x="707312" y="4462428"/>
            <a:ext cx="1746250" cy="1366838"/>
          </p:xfrm>
          <a:graphic>
            <a:graphicData uri="http://schemas.openxmlformats.org/presentationml/2006/ole">
              <p:oleObj spid="_x0000_s31792" name="Equation" r:id="rId10" imgW="533169" imgH="418918" progId="">
                <p:embed/>
              </p:oleObj>
            </a:graphicData>
          </a:graphic>
        </p:graphicFrame>
        <p:grpSp>
          <p:nvGrpSpPr>
            <p:cNvPr id="25" name="Group 30"/>
            <p:cNvGrpSpPr>
              <a:grpSpLocks/>
            </p:cNvGrpSpPr>
            <p:nvPr/>
          </p:nvGrpSpPr>
          <p:grpSpPr bwMode="auto">
            <a:xfrm>
              <a:off x="3497261" y="3596825"/>
              <a:ext cx="1404938" cy="914400"/>
              <a:chOff x="4672" y="1382"/>
              <a:chExt cx="885" cy="576"/>
            </a:xfrm>
          </p:grpSpPr>
          <p:graphicFrame>
            <p:nvGraphicFramePr>
              <p:cNvPr id="26" name="Object 2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921809520"/>
                  </p:ext>
                </p:extLst>
              </p:nvPr>
            </p:nvGraphicFramePr>
            <p:xfrm>
              <a:off x="5296" y="1382"/>
              <a:ext cx="261" cy="576"/>
            </p:xfrm>
            <a:graphic>
              <a:graphicData uri="http://schemas.openxmlformats.org/presentationml/2006/ole">
                <p:oleObj spid="_x0000_s31793" name="Equation" r:id="rId11" imgW="177646" imgH="393359" progId="">
                  <p:embed/>
                </p:oleObj>
              </a:graphicData>
            </a:graphic>
          </p:graphicFrame>
          <p:sp>
            <p:nvSpPr>
              <p:cNvPr id="27" name="Line 23"/>
              <p:cNvSpPr>
                <a:spLocks noChangeShapeType="1"/>
              </p:cNvSpPr>
              <p:nvPr/>
            </p:nvSpPr>
            <p:spPr bwMode="auto">
              <a:xfrm flipH="1" flipV="1">
                <a:off x="4672" y="1670"/>
                <a:ext cx="576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24"/>
            <p:cNvGrpSpPr>
              <a:grpSpLocks/>
            </p:cNvGrpSpPr>
            <p:nvPr/>
          </p:nvGrpSpPr>
          <p:grpSpPr bwMode="auto">
            <a:xfrm>
              <a:off x="3475041" y="4866823"/>
              <a:ext cx="1830388" cy="822325"/>
              <a:chOff x="4878" y="2633"/>
              <a:chExt cx="1153" cy="518"/>
            </a:xfrm>
          </p:grpSpPr>
          <p:sp>
            <p:nvSpPr>
              <p:cNvPr id="29" name="Text Box 25"/>
              <p:cNvSpPr txBox="1">
                <a:spLocks noChangeArrowheads="1"/>
              </p:cNvSpPr>
              <p:nvPr/>
            </p:nvSpPr>
            <p:spPr bwMode="auto">
              <a:xfrm>
                <a:off x="5166" y="2633"/>
                <a:ext cx="865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err="1">
                    <a:solidFill>
                      <a:schemeClr val="accent2"/>
                    </a:solidFill>
                  </a:rPr>
                  <a:t>L’Hôpital</a:t>
                </a:r>
                <a:endParaRPr lang="en-US" dirty="0">
                  <a:solidFill>
                    <a:schemeClr val="accent2"/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accent2"/>
                    </a:solidFill>
                  </a:rPr>
                  <a:t>applied</a:t>
                </a:r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 flipH="1">
                <a:off x="4878" y="2873"/>
                <a:ext cx="288" cy="0"/>
              </a:xfrm>
              <a:prstGeom prst="line">
                <a:avLst/>
              </a:pr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3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85446217"/>
              </p:ext>
            </p:extLst>
          </p:nvPr>
        </p:nvGraphicFramePr>
        <p:xfrm>
          <a:off x="2410121" y="1289340"/>
          <a:ext cx="1156358" cy="627492"/>
        </p:xfrm>
        <a:graphic>
          <a:graphicData uri="http://schemas.openxmlformats.org/presentationml/2006/ole">
            <p:oleObj spid="_x0000_s31794" name="Equation" r:id="rId12" imgW="482391" imgH="291973" progId="">
              <p:embed/>
            </p:oleObj>
          </a:graphicData>
        </a:graphic>
      </p:graphicFrame>
      <p:graphicFrame>
        <p:nvGraphicFramePr>
          <p:cNvPr id="32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6005616"/>
              </p:ext>
            </p:extLst>
          </p:nvPr>
        </p:nvGraphicFramePr>
        <p:xfrm>
          <a:off x="4153689" y="1412776"/>
          <a:ext cx="490319" cy="411553"/>
        </p:xfrm>
        <a:graphic>
          <a:graphicData uri="http://schemas.openxmlformats.org/presentationml/2006/ole">
            <p:oleObj spid="_x0000_s31795" name="Equation" r:id="rId13" imgW="203112" imgH="190417" progId="">
              <p:embed/>
            </p:oleObj>
          </a:graphicData>
        </a:graphic>
      </p:graphicFrame>
      <p:sp>
        <p:nvSpPr>
          <p:cNvPr id="33" name="Line 20"/>
          <p:cNvSpPr>
            <a:spLocks noChangeShapeType="1"/>
          </p:cNvSpPr>
          <p:nvPr/>
        </p:nvSpPr>
        <p:spPr bwMode="auto">
          <a:xfrm flipH="1">
            <a:off x="3745563" y="1656659"/>
            <a:ext cx="340105" cy="0"/>
          </a:xfrm>
          <a:prstGeom prst="line">
            <a:avLst/>
          </a:prstGeom>
          <a:noFill/>
          <a:ln w="317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88113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2368" y="1575491"/>
            <a:ext cx="784810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Recalls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Differentials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Local </a:t>
            </a:r>
            <a:r>
              <a:rPr lang="fr-FR" sz="2200" dirty="0" err="1" smtClean="0">
                <a:solidFill>
                  <a:srgbClr val="3333FF"/>
                </a:solidFill>
              </a:rPr>
              <a:t>linear</a:t>
            </a:r>
            <a:r>
              <a:rPr lang="fr-FR" sz="2200" dirty="0" smtClean="0">
                <a:solidFill>
                  <a:srgbClr val="3333FF"/>
                </a:solidFill>
              </a:rPr>
              <a:t>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err="1" smtClean="0">
                <a:solidFill>
                  <a:srgbClr val="3333FF"/>
                </a:solidFill>
              </a:rPr>
              <a:t>Indetermined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forms</a:t>
            </a:r>
            <a:endParaRPr lang="fr-FR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200" dirty="0" smtClean="0">
                <a:solidFill>
                  <a:srgbClr val="3333FF"/>
                </a:solidFill>
              </a:rPr>
              <a:t>L’</a:t>
            </a:r>
            <a:r>
              <a:rPr lang="fr-FR" sz="2200" dirty="0" err="1" smtClean="0">
                <a:solidFill>
                  <a:srgbClr val="3333FF"/>
                </a:solidFill>
              </a:rPr>
              <a:t>Hopitâl</a:t>
            </a:r>
            <a:r>
              <a:rPr lang="fr-FR" sz="2200" dirty="0" smtClean="0">
                <a:solidFill>
                  <a:srgbClr val="3333FF"/>
                </a:solidFill>
              </a:rPr>
              <a:t> </a:t>
            </a:r>
            <a:r>
              <a:rPr lang="fr-FR" sz="2200" dirty="0" err="1" smtClean="0">
                <a:solidFill>
                  <a:srgbClr val="3333FF"/>
                </a:solidFill>
              </a:rPr>
              <a:t>rule</a:t>
            </a:r>
            <a:endParaRPr lang="en-US" sz="22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7453</TotalTime>
  <Words>394</Words>
  <Application>Microsoft Office PowerPoint</Application>
  <PresentationFormat>On-screen Show (4:3)</PresentationFormat>
  <Paragraphs>156</Paragraphs>
  <Slides>33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1194</cp:revision>
  <dcterms:created xsi:type="dcterms:W3CDTF">2012-05-05T21:34:59Z</dcterms:created>
  <dcterms:modified xsi:type="dcterms:W3CDTF">2012-12-16T14:42:23Z</dcterms:modified>
</cp:coreProperties>
</file>