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6" r:id="rId3"/>
    <p:sldId id="267" r:id="rId4"/>
    <p:sldId id="366" r:id="rId5"/>
    <p:sldId id="367" r:id="rId6"/>
    <p:sldId id="368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79" r:id="rId15"/>
    <p:sldId id="380" r:id="rId16"/>
    <p:sldId id="370" r:id="rId17"/>
    <p:sldId id="369" r:id="rId18"/>
    <p:sldId id="399" r:id="rId19"/>
    <p:sldId id="400" r:id="rId20"/>
    <p:sldId id="382" r:id="rId21"/>
    <p:sldId id="383" r:id="rId22"/>
    <p:sldId id="384" r:id="rId23"/>
    <p:sldId id="395" r:id="rId24"/>
    <p:sldId id="386" r:id="rId25"/>
    <p:sldId id="388" r:id="rId26"/>
    <p:sldId id="387" r:id="rId27"/>
    <p:sldId id="398" r:id="rId28"/>
    <p:sldId id="390" r:id="rId29"/>
    <p:sldId id="391" r:id="rId30"/>
    <p:sldId id="392" r:id="rId31"/>
    <p:sldId id="396" r:id="rId32"/>
    <p:sldId id="397" r:id="rId33"/>
    <p:sldId id="385" r:id="rId34"/>
    <p:sldId id="393" r:id="rId35"/>
    <p:sldId id="394" r:id="rId36"/>
    <p:sldId id="389" r:id="rId37"/>
    <p:sldId id="265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62" autoAdjust="0"/>
    <p:restoredTop sz="95027" autoAdjust="0"/>
  </p:normalViewPr>
  <p:slideViewPr>
    <p:cSldViewPr>
      <p:cViewPr>
        <p:scale>
          <a:sx n="60" d="100"/>
          <a:sy n="60" d="100"/>
        </p:scale>
        <p:origin x="-146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569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10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00360" y="1484784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Derivatives: Recall.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 of exponential functions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Rules of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trigonometric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409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Summary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rules</a:t>
            </a:r>
            <a:r>
              <a:rPr lang="fr-FR" sz="2200" dirty="0" smtClean="0">
                <a:solidFill>
                  <a:srgbClr val="3333FF"/>
                </a:solidFill>
              </a:rPr>
              <a:t>: </a:t>
            </a:r>
            <a:r>
              <a:rPr lang="fr-FR" sz="2200" dirty="0" err="1" smtClean="0">
                <a:solidFill>
                  <a:srgbClr val="3333FF"/>
                </a:solidFill>
              </a:rPr>
              <a:t>Recall</a:t>
            </a:r>
            <a:endParaRPr lang="en-US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smtClean="0">
                <a:solidFill>
                  <a:srgbClr val="3333FF"/>
                </a:solidFill>
              </a:rPr>
              <a:t>Chain </a:t>
            </a:r>
            <a:r>
              <a:rPr lang="fr-FR" sz="2200" dirty="0" err="1" smtClean="0">
                <a:solidFill>
                  <a:srgbClr val="3333FF"/>
                </a:solidFill>
              </a:rPr>
              <a:t>rules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Implicit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differentiation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logrithemic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hyperbolic</a:t>
            </a:r>
            <a:r>
              <a:rPr lang="fr-FR" sz="2200" dirty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r>
              <a:rPr lang="fr-FR" sz="2200" dirty="0" smtClean="0">
                <a:solidFill>
                  <a:srgbClr val="3333FF"/>
                </a:solidFill>
              </a:rPr>
              <a:t>.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>
                <a:solidFill>
                  <a:srgbClr val="3333FF"/>
                </a:solidFill>
              </a:rPr>
              <a:t>Derivatives</a:t>
            </a:r>
            <a:r>
              <a:rPr lang="fr-FR" sz="2200" dirty="0">
                <a:solidFill>
                  <a:srgbClr val="3333FF"/>
                </a:solidFill>
              </a:rPr>
              <a:t> of inverse </a:t>
            </a:r>
            <a:r>
              <a:rPr lang="fr-FR" sz="2200" dirty="0" err="1">
                <a:solidFill>
                  <a:srgbClr val="3333FF"/>
                </a:solidFill>
              </a:rPr>
              <a:t>trigonometric</a:t>
            </a:r>
            <a:r>
              <a:rPr lang="fr-FR" sz="2200" dirty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inverse </a:t>
            </a:r>
            <a:r>
              <a:rPr lang="fr-FR" sz="2200" dirty="0" err="1" smtClean="0">
                <a:solidFill>
                  <a:srgbClr val="3333FF"/>
                </a:solidFill>
              </a:rPr>
              <a:t>hyperbolic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Summary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results</a:t>
            </a:r>
            <a:endParaRPr lang="en-US" sz="22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412776"/>
                <a:ext cx="8322464" cy="50352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𝑘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0,                                  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[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)]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</m:sup>
                    </m:sSup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  </m:t>
                    </m:r>
                    <m:r>
                      <a:rPr lang="fr-FR" sz="2000" b="0" i="1" smtClean="0">
                        <a:latin typeface="Cambria Math"/>
                      </a:rPr>
                      <m:t>𝑓𝑜𝑟</m:t>
                    </m:r>
                    <m:r>
                      <a:rPr lang="fr-FR" sz="2000" b="0" i="1" smtClean="0">
                        <a:latin typeface="Cambria Math"/>
                      </a:rPr>
                      <m:t>  </m:t>
                    </m:r>
                    <m:r>
                      <a:rPr lang="fr-FR" sz="2000" b="0" i="1" smtClean="0">
                        <a:latin typeface="Cambria Math"/>
                      </a:rPr>
                      <m:t>𝑎𝑙𝑙</m:t>
                    </m:r>
                    <m:r>
                      <a:rPr lang="fr-FR" sz="2000" b="0" i="1" smtClean="0">
                        <a:latin typeface="Cambria Math"/>
                      </a:rPr>
                      <m:t>  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𝑘𝑢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𝑘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±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b="0" i="1" dirty="0" smtClean="0">
                    <a:latin typeface="Cambria Math"/>
                    <a:ea typeface="Cambria Math"/>
                  </a:rPr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)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i="1" dirty="0" smtClean="0">
                    <a:latin typeface="Cambria Math"/>
                  </a:rPr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d>
                          </m:den>
                        </m:f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f>
                          <m:f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f>
                          <m:f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𝑑𝑥</m:t>
                            </m:r>
                          </m:den>
                        </m:f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fr-FR" sz="20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sz="2000" i="1" dirty="0" smtClean="0">
                    <a:latin typeface="Cambria Math"/>
                  </a:rPr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12776"/>
                <a:ext cx="8322464" cy="50352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differentiation rules: Recall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5951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92074"/>
                <a:ext cx="8322464" cy="40822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                                  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cos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                                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cosec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sec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                        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cosec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=−</m:t>
                    </m:r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cosec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fr-FR" sz="2000" dirty="0" smtClean="0"/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92074"/>
                <a:ext cx="8322464" cy="40822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differentiation rules: Recall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4805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92074"/>
                <a:ext cx="8322464" cy="4463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fr-FR" sz="2000" dirty="0" err="1">
                    <a:solidFill>
                      <a:srgbClr val="3333FF"/>
                    </a:solidFill>
                  </a:rPr>
                  <a:t>Theorem</a:t>
                </a:r>
                <a:r>
                  <a:rPr lang="fr-FR" sz="2000" dirty="0">
                    <a:solidFill>
                      <a:srgbClr val="3333FF"/>
                    </a:solidFill>
                  </a:rPr>
                  <a:t>: (Chain </a:t>
                </a:r>
                <a:r>
                  <a:rPr lang="fr-FR" sz="2000" dirty="0" err="1">
                    <a:solidFill>
                      <a:srgbClr val="3333FF"/>
                    </a:solidFill>
                  </a:rPr>
                  <a:t>rule</a:t>
                </a:r>
                <a:r>
                  <a:rPr lang="fr-FR" sz="2000" dirty="0">
                    <a:solidFill>
                      <a:srgbClr val="3333FF"/>
                    </a:solidFill>
                  </a:rPr>
                  <a:t>) </a:t>
                </a: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an </a:t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𝑔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, then the composition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𝑓𝑜𝑔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/>
                  <a:t> Moreover,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dx</m:t>
                        </m:r>
                      </m:den>
                    </m:f>
                    <m:d>
                      <m:d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err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𝑓𝑜𝑔</m:t>
                        </m:r>
                      </m:e>
                    </m:d>
                    <m:d>
                      <m:dPr>
                        <m:ctrlP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fr-FR" sz="200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. 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[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]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>
                    <a:solidFill>
                      <a:srgbClr val="3333FF"/>
                    </a:solidFill>
                  </a:rPr>
                  <a:t>Proof: </a:t>
                </a:r>
                <a:r>
                  <a:rPr lang="fr-FR" sz="2000" dirty="0" smtClean="0"/>
                  <a:t>By </a:t>
                </a:r>
                <a:r>
                  <a:rPr lang="fr-FR" sz="2000" dirty="0" err="1" smtClean="0"/>
                  <a:t>definition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left</a:t>
                </a:r>
                <a:r>
                  <a:rPr lang="fr-FR" sz="2000" dirty="0" smtClean="0"/>
                  <a:t> hand </a:t>
                </a:r>
                <a:r>
                  <a:rPr lang="fr-FR" sz="2000" dirty="0" err="1" smtClean="0"/>
                  <a:t>side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on the </a:t>
                </a:r>
                <a:r>
                  <a:rPr lang="fr-FR" sz="2000" dirty="0" err="1" smtClean="0"/>
                  <a:t>left</a:t>
                </a:r>
                <a:r>
                  <a:rPr lang="fr-FR" sz="2000" dirty="0" smtClean="0"/>
                  <a:t> hand </a:t>
                </a:r>
                <a:r>
                  <a:rPr lang="fr-FR" sz="2000" dirty="0" err="1" smtClean="0"/>
                  <a:t>side</a:t>
                </a:r>
                <a:r>
                  <a:rPr lang="fr-FR" sz="2000" dirty="0" smtClean="0"/>
                  <a:t> are </a:t>
                </a: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smtClean="0"/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92074"/>
                <a:ext cx="8322464" cy="4463081"/>
              </a:xfrm>
              <a:prstGeom prst="rect">
                <a:avLst/>
              </a:prstGeom>
              <a:blipFill rotWithShape="1">
                <a:blip r:embed="rId2"/>
                <a:stretch>
                  <a:fillRect l="-806" r="-1612" b="-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6332314" cy="64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12194"/>
            <a:ext cx="6413612" cy="756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95838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4212" y="1392074"/>
                <a:ext cx="7920236" cy="4280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(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Cont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..) </a:t>
                </a:r>
                <a:r>
                  <a:rPr lang="fr-FR" sz="2000" dirty="0" err="1" smtClean="0"/>
                  <a:t>Therefore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have: </a:t>
                </a:r>
                <a:endParaRPr lang="fr-FR" sz="2000" dirty="0"/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err="1">
                    <a:solidFill>
                      <a:srgbClr val="3333FF"/>
                    </a:solidFill>
                  </a:rPr>
                  <a:t>Corollary</a:t>
                </a:r>
                <a:r>
                  <a:rPr lang="fr-FR" sz="2000" dirty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𝑔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𝑓𝑜𝑔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and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𝑑𝑧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𝑑𝑦</m:t>
                          </m:r>
                        </m:den>
                      </m:f>
                      <m:f>
                        <m:f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𝑑𝑔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𝑑𝑧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𝑑𝑦</m:t>
                          </m:r>
                        </m:den>
                      </m:f>
                      <m:f>
                        <m:f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12" y="1392074"/>
                <a:ext cx="7920236" cy="4280595"/>
              </a:xfrm>
              <a:prstGeom prst="rect">
                <a:avLst/>
              </a:prstGeom>
              <a:blipFill rotWithShape="1">
                <a:blip r:embed="rId2"/>
                <a:stretch>
                  <a:fillRect l="-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832648" cy="245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9470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12328" y="1392074"/>
            <a:ext cx="80633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dirty="0" err="1">
                <a:solidFill>
                  <a:srgbClr val="3333FF"/>
                </a:solidFill>
              </a:rPr>
              <a:t>Example</a:t>
            </a:r>
            <a:r>
              <a:rPr lang="fr-FR" sz="2000" dirty="0">
                <a:solidFill>
                  <a:srgbClr val="3333FF"/>
                </a:solidFill>
              </a:rPr>
              <a:t>: </a:t>
            </a: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2000" dirty="0" smtClean="0">
                <a:solidFill>
                  <a:srgbClr val="3333FF"/>
                </a:solidFill>
              </a:rPr>
              <a:t>Solution: </a:t>
            </a: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2000" dirty="0" smtClean="0"/>
              <a:t>	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2808312" cy="34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42243"/>
            <a:ext cx="4464496" cy="3174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30199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12328" y="1392074"/>
            <a:ext cx="806336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dirty="0" err="1">
                <a:solidFill>
                  <a:srgbClr val="3333FF"/>
                </a:solidFill>
              </a:rPr>
              <a:t>Example</a:t>
            </a:r>
            <a:r>
              <a:rPr lang="fr-FR" sz="2000" dirty="0">
                <a:solidFill>
                  <a:srgbClr val="3333FF"/>
                </a:solidFill>
              </a:rPr>
              <a:t>: </a:t>
            </a: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2000" dirty="0" smtClean="0">
                <a:solidFill>
                  <a:srgbClr val="3333FF"/>
                </a:solidFill>
              </a:rPr>
              <a:t>Solution: </a:t>
            </a: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endParaRPr lang="fr-FR" sz="2000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2000" dirty="0" smtClean="0"/>
              <a:t>	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6937" y="1533402"/>
            <a:ext cx="4247231" cy="31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33555"/>
            <a:ext cx="6192688" cy="253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09021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2329" y="1392074"/>
                <a:ext cx="7847460" cy="3988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Rule of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Thumb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𝑔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)) </m:t>
                    </m:r>
                  </m:oMath>
                </a14:m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outside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evaluated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inside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> times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inside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err="1" smtClean="0">
                    <a:solidFill>
                      <a:srgbClr val="C00000"/>
                    </a:solidFill>
                  </a:rPr>
                  <a:t>Example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: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func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i="1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9" y="1392074"/>
                <a:ext cx="7847460" cy="3988977"/>
              </a:xfrm>
              <a:prstGeom prst="rect">
                <a:avLst/>
              </a:prstGeom>
              <a:blipFill rotWithShape="1">
                <a:blip r:embed="rId3"/>
                <a:stretch>
                  <a:fillRect l="-776" t="-611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0421" y="2996952"/>
            <a:ext cx="6685669" cy="136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753146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2329" y="1392074"/>
                <a:ext cx="7847460" cy="408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Examples: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rad>
                      <m:radPr>
                        <m:degHide m:val="on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  <a:ea typeface="Cambria Math"/>
                          </a:rPr>
                          <m:t>cosec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>
                            <a:latin typeface="Cambria Math"/>
                            <a:ea typeface="Cambria Math"/>
                          </a:rPr>
                          <m:t> </m:t>
                        </m:r>
                      </m:e>
                    </m:rad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 ?</m:t>
                    </m:r>
                  </m:oMath>
                </a14:m>
                <a:endParaRPr lang="fr-FR" sz="2000" i="1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i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i="1" dirty="0" smtClean="0">
                    <a:solidFill>
                      <a:srgbClr val="C00000"/>
                    </a:solidFill>
                  </a:rPr>
                  <a:t>Solution: </a:t>
                </a:r>
                <a:r>
                  <a:rPr lang="fr-FR" sz="2000" i="1" dirty="0">
                    <a:solidFill>
                      <a:srgbClr val="C00000"/>
                    </a:solidFill>
                  </a:rPr>
                  <a:t/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𝑐𝑜𝑠𝑒𝑐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  <a:ea typeface="Cambria Math"/>
                            </a:rPr>
                            <m:t>cosec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000">
                              <a:latin typeface="Cambria Math"/>
                              <a:ea typeface="Cambria Math"/>
                            </a:rPr>
                            <m:t> </m:t>
                          </m:r>
                        </m:e>
                      </m:rad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rad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</m:rad>
                        </m:den>
                      </m:f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But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sz="20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cosec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cosec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cot</m:t>
                          </m:r>
                        </m:fName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fr-FR" sz="2000" dirty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err="1" smtClean="0">
                    <a:solidFill>
                      <a:schemeClr val="tx1"/>
                    </a:solidFill>
                  </a:rPr>
                  <a:t>Therefore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,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ad>
                      <m:radPr>
                        <m:degHide m:val="on"/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  <a:ea typeface="Cambria Math"/>
                          </a:rPr>
                          <m:t>cosec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>
                            <a:latin typeface="Cambria Math"/>
                            <a:ea typeface="Cambria Math"/>
                          </a:rPr>
                          <m:t> </m:t>
                        </m:r>
                      </m:e>
                    </m:rad>
                    <m:r>
                      <a:rPr lang="fr-FR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(3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𝑐𝑜𝑠𝑒𝑐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ea typeface="Cambria Math"/>
                              </a:rPr>
                              <m:t>cot</m:t>
                            </m:r>
                          </m:fName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ea typeface="Cambria Math"/>
                              </a:rPr>
                              <m:t>cosec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rad>
                      </m:den>
                    </m:f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9" y="1392074"/>
                <a:ext cx="7847460" cy="4082336"/>
              </a:xfrm>
              <a:prstGeom prst="rect">
                <a:avLst/>
              </a:prstGeom>
              <a:blipFill rotWithShape="1">
                <a:blip r:embed="rId3"/>
                <a:stretch>
                  <a:fillRect l="-776" b="-2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30813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2329" y="1392074"/>
                <a:ext cx="7847460" cy="1766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Examples: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5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sz="2000" b="0" i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cot</m:t>
                                    </m:r>
                                  </m:fName>
                                  <m:e>
                                    <m: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−8</m:t>
                            </m:r>
                          </m:sup>
                        </m:sSup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?</m:t>
                    </m:r>
                  </m:oMath>
                </a14:m>
                <a:endParaRPr lang="fr-FR" sz="2000" i="1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i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i="1" dirty="0" smtClean="0">
                    <a:solidFill>
                      <a:srgbClr val="C00000"/>
                    </a:solidFill>
                  </a:rPr>
                  <a:t>Solution: </a:t>
                </a:r>
                <a:r>
                  <a:rPr lang="fr-FR" sz="2000" i="1" dirty="0">
                    <a:solidFill>
                      <a:srgbClr val="C00000"/>
                    </a:solidFill>
                  </a:rPr>
                  <a:t/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=1+</m:t>
                    </m:r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5</m:t>
                        </m:r>
                      </m:sup>
                    </m:sSup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9" y="1392074"/>
                <a:ext cx="7847460" cy="1766766"/>
              </a:xfrm>
              <a:prstGeom prst="rect">
                <a:avLst/>
              </a:prstGeom>
              <a:blipFill rotWithShape="1">
                <a:blip r:embed="rId3"/>
                <a:stretch>
                  <a:fillRect l="-776" b="-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06093"/>
            <a:ext cx="6408712" cy="199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6288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Implicit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2328" y="1391285"/>
                <a:ext cx="7847460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Explicit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functions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A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of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form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said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defined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explicitly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,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as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dependent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variable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appears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only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on one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side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and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does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not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appear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on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other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side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. </a:t>
                </a:r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>
                    <a:solidFill>
                      <a:srgbClr val="3333FF"/>
                    </a:solidFill>
                  </a:rPr>
                  <a:t>Implicit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functions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err="1" smtClean="0"/>
                  <a:t>Sometimes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apears</a:t>
                </a:r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equation</a:t>
                </a:r>
                <a:r>
                  <a:rPr lang="fr-FR" sz="2000" dirty="0"/>
                  <a:t/>
                </a:r>
                <a:r>
                  <a:rPr lang="fr-FR" sz="2000" dirty="0" err="1" smtClean="0"/>
                  <a:t>such</a:t>
                </a:r>
                <a:r>
                  <a:rPr lang="fr-FR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𝑥𝑦</m:t>
                    </m:r>
                    <m:r>
                      <a:rPr lang="fr-FR" sz="2000" i="1" dirty="0" smtClean="0">
                        <a:latin typeface="Cambria Math"/>
                      </a:rPr>
                      <m:t> +</m:t>
                    </m:r>
                    <m:sSup>
                      <m:sSupPr>
                        <m:ctrlPr>
                          <a:rPr lang="fr-FR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i="1" dirty="0" smtClean="0">
                        <a:latin typeface="Cambria Math"/>
                      </a:rPr>
                      <m:t> +1=0</m:t>
                    </m:r>
                  </m:oMath>
                </a14:m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separated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apart</a:t>
                </a:r>
                <a:r>
                  <a:rPr lang="fr-FR" sz="2000" dirty="0" smtClean="0"/>
                  <a:t>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called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implicitly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Question: How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can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we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differentiate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an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implicitly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defined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function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?</a:t>
                </a: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Make</a:t>
                </a:r>
                <a:r>
                  <a:rPr lang="fr-FR" sz="2000" dirty="0" smtClean="0"/>
                  <a:t> y explicit and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differentiate</a:t>
                </a:r>
                <a:r>
                  <a:rPr lang="fr-FR" sz="2000" dirty="0" smtClean="0"/>
                  <a:t> (not </a:t>
                </a:r>
                <a:r>
                  <a:rPr lang="fr-FR" sz="2000" dirty="0" err="1" smtClean="0"/>
                  <a:t>always</a:t>
                </a:r>
                <a:r>
                  <a:rPr lang="fr-FR" sz="2000" dirty="0" smtClean="0"/>
                  <a:t> possible). </a:t>
                </a:r>
              </a:p>
              <a:p>
                <a:pPr algn="just"/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Implicit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differentiation</a:t>
                </a:r>
                <a:r>
                  <a:rPr lang="fr-FR" sz="2000" dirty="0"/>
                  <a:t>.</a:t>
                </a: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91285"/>
                <a:ext cx="7847460" cy="4401205"/>
              </a:xfrm>
              <a:prstGeom prst="rect">
                <a:avLst/>
              </a:prstGeom>
              <a:blipFill rotWithShape="1">
                <a:blip r:embed="rId3"/>
                <a:stretch>
                  <a:fillRect l="-776" t="-554" r="-1786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513655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Implicit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2329" y="1594535"/>
            <a:ext cx="78474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3333FF"/>
                </a:solidFill>
              </a:rPr>
              <a:t> </a:t>
            </a:r>
            <a:endParaRPr lang="fr-FR" sz="2000" dirty="0" smtClean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00856" y="1391284"/>
                <a:ext cx="7715560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Implicit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differentiation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Differentiate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both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sides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of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equation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respect to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treating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as (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temporarily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unspecified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)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differentiable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>
                    <a:solidFill>
                      <a:srgbClr val="3333FF"/>
                    </a:solidFill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Find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𝑑𝑦</m:t>
                    </m:r>
                    <m:r>
                      <a:rPr lang="fr-FR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/</m:t>
                    </m:r>
                    <m:r>
                      <a:rPr lang="fr-FR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𝑑𝑥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𝑥𝑦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fr-FR" sz="2000" dirty="0">
                    <a:solidFill>
                      <a:srgbClr val="3333FF"/>
                    </a:solidFill>
                  </a:rPr>
                  <a:t>. </a:t>
                </a: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Solution:</a:t>
                </a:r>
                <a:endParaRPr lang="fr-FR" sz="2000" dirty="0"/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56" y="1391284"/>
                <a:ext cx="7715560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870" t="-955" r="-1660" b="-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4697" y="3284984"/>
            <a:ext cx="2480609" cy="261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9188" y="5373216"/>
            <a:ext cx="636590" cy="489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43083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Implicit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2329" y="1594535"/>
            <a:ext cx="78474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3333FF"/>
                </a:solidFill>
              </a:rPr>
              <a:t> </a:t>
            </a:r>
            <a:endParaRPr lang="fr-FR" sz="2000" dirty="0" smtClean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0856" y="1391284"/>
            <a:ext cx="7715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</a:rPr>
              <a:t>:  </a:t>
            </a: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r>
              <a:rPr lang="fr-FR" sz="2000" dirty="0" smtClean="0">
                <a:solidFill>
                  <a:srgbClr val="3333FF"/>
                </a:solidFill>
              </a:rPr>
              <a:t>Solution:</a:t>
            </a:r>
            <a:endParaRPr lang="fr-FR" sz="2000" dirty="0"/>
          </a:p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0066" y="1442488"/>
            <a:ext cx="6846390" cy="33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0067" y="2053003"/>
            <a:ext cx="3245990" cy="2904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013176"/>
            <a:ext cx="2880825" cy="1033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70356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92074"/>
                <a:ext cx="8322464" cy="4304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000" b="0" dirty="0" smtClean="0">
                    <a:latin typeface="+mj-lt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Proof.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 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</m:e>
                            </m:func>
                          </m:sup>
                        </m:sSup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func>
                          </m:sup>
                        </m:sSup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sup>
                    </m:sSup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fr-FR" sz="2000" b="0" i="0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b="0" dirty="0" smtClean="0"/>
                  <a:t/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sup>
                    </m:sSup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</m:func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sup>
                    </m:sSup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e>
                    </m:func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92074"/>
                <a:ext cx="8322464" cy="4304320"/>
              </a:xfrm>
              <a:prstGeom prst="rect">
                <a:avLst/>
              </a:prstGeom>
              <a:blipFill rotWithShape="1">
                <a:blip r:embed="rId2"/>
                <a:stretch>
                  <a:fillRect l="-806" b="-1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logarithmic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0345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92074"/>
                <a:ext cx="8322464" cy="50056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en-US" sz="2000" b="0" dirty="0" smtClean="0"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Proof. 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000" b="0" i="0" smtClean="0">
                        <a:latin typeface="Cambria Math"/>
                      </a:rPr>
                      <m:t>⇒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US" sz="2000" b="0" dirty="0" smtClean="0">
                    <a:latin typeface="+mj-lt"/>
                  </a:rPr>
                  <a:t> and therefore 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𝑦</m:t>
                            </m:r>
                          </m:sup>
                        </m:sSup>
                      </m:e>
                    </m:d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⇒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𝑦</m:t>
                        </m:r>
                      </m:sup>
                    </m:sSup>
                    <m:func>
                      <m:func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</m:func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=1 </m:t>
                    </m:r>
                  </m:oMath>
                </a14:m>
                <a:endParaRPr lang="en-US" sz="2000" b="0" dirty="0" smtClean="0">
                  <a:latin typeface="+mj-lt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⇒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𝑦</m:t>
                            </m:r>
                          </m:sup>
                        </m:sSup>
                        <m:func>
                          <m:func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2000" i="1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</m:oMath>
                </a14:m>
                <a:endParaRPr lang="en-US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⇒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Corollary: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92074"/>
                <a:ext cx="8322464" cy="5005601"/>
              </a:xfrm>
              <a:prstGeom prst="rect">
                <a:avLst/>
              </a:prstGeom>
              <a:blipFill rotWithShape="1">
                <a:blip r:embed="rId2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logarithmic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50642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92074"/>
                <a:ext cx="8322464" cy="16335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𝑓𝑖𝑛𝑑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𝑤h𝑒𝑛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92074"/>
                <a:ext cx="8322464" cy="1633589"/>
              </a:xfrm>
              <a:prstGeom prst="rect">
                <a:avLst/>
              </a:prstGeom>
              <a:blipFill rotWithShape="1">
                <a:blip r:embed="rId3"/>
                <a:stretch>
                  <a:fillRect l="-806"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logarithmic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1690071"/>
              </p:ext>
            </p:extLst>
          </p:nvPr>
        </p:nvGraphicFramePr>
        <p:xfrm>
          <a:off x="1691680" y="2470969"/>
          <a:ext cx="3419304" cy="2686223"/>
        </p:xfrm>
        <a:graphic>
          <a:graphicData uri="http://schemas.openxmlformats.org/presentationml/2006/ole">
            <p:oleObj spid="_x0000_s9221" name="Equation" r:id="rId4" imgW="1333500" imgH="1676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280016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70016" y="1189589"/>
                <a:ext cx="832246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𝑓𝑖𝑛𝑑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𝑤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h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𝑒𝑛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1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)(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1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16" y="1189589"/>
                <a:ext cx="8322464" cy="1015663"/>
              </a:xfrm>
              <a:prstGeom prst="rect">
                <a:avLst/>
              </a:prstGeom>
              <a:blipFill rotWithShape="1">
                <a:blip r:embed="rId4"/>
                <a:stretch>
                  <a:fillRect l="-806" b="-4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logarithmic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501717"/>
              </p:ext>
            </p:extLst>
          </p:nvPr>
        </p:nvGraphicFramePr>
        <p:xfrm>
          <a:off x="1475656" y="1844824"/>
          <a:ext cx="5247898" cy="4464496"/>
        </p:xfrm>
        <a:graphic>
          <a:graphicData uri="http://schemas.openxmlformats.org/presentationml/2006/ole">
            <p:oleObj spid="_x0000_s10243" name="Equation" r:id="rId5" imgW="3568680" imgH="30351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746200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145723"/>
                <a:ext cx="8322464" cy="48247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sin</m:t>
                                </m:r>
                                <m: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−1&lt;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&lt;1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Proof.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y</m:t>
                            </m:r>
                            <m: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⇒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sin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y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func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sz="2000" b="0" dirty="0" smtClean="0"/>
                  <a:t/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den>
                    </m:f>
                  </m:oMath>
                </a14:m>
                <a:endParaRPr lang="en-US" sz="2000" dirty="0" smtClean="0"/>
              </a:p>
              <a:p>
                <a:pPr algn="just"/>
                <a:r>
                  <a:rPr lang="fr-FR" sz="2000" dirty="0" err="1" smtClean="0"/>
                  <a:t>Recall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en-US" sz="2000" dirty="0" smtClean="0"/>
                  <a:t>, therefore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  <a:ea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</m:func>
                      </m:e>
                    </m:ra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²</m:t>
                        </m:r>
                      </m:e>
                    </m:rad>
                  </m:oMath>
                </a14:m>
                <a:r>
                  <a:rPr lang="fr-FR" sz="2000" dirty="0" smtClean="0">
                    <a:latin typeface="+mj-lt"/>
                    <a:ea typeface="Cambria Math"/>
                  </a:rPr>
                  <a:t> (</a:t>
                </a:r>
                <a:r>
                  <a:rPr lang="fr-FR" sz="2000" dirty="0" err="1" smtClean="0">
                    <a:latin typeface="+mj-lt"/>
                    <a:ea typeface="Cambria Math"/>
                  </a:rPr>
                  <a:t>we</a:t>
                </a:r>
                <a:r>
                  <a:rPr lang="fr-FR" sz="2000" dirty="0" smtClean="0">
                    <a:latin typeface="+mj-lt"/>
                    <a:ea typeface="Cambria Math"/>
                  </a:rPr>
                  <a:t/>
                </a:r>
                <a:r>
                  <a:rPr lang="fr-FR" sz="2000" dirty="0" err="1" smtClean="0">
                    <a:latin typeface="+mj-lt"/>
                    <a:ea typeface="Cambria Math"/>
                  </a:rPr>
                  <a:t>choose</a:t>
                </a:r>
                <a:r>
                  <a:rPr lang="fr-FR" sz="2000" dirty="0" smtClean="0">
                    <a:latin typeface="+mj-lt"/>
                    <a:ea typeface="Cambria Math"/>
                  </a:rPr>
                  <a:t> positive </a:t>
                </a:r>
                <a:r>
                  <a:rPr lang="fr-FR" sz="2000" dirty="0" err="1" smtClean="0">
                    <a:latin typeface="+mj-lt"/>
                    <a:ea typeface="Cambria Math"/>
                  </a:rPr>
                  <a:t>root</a:t>
                </a:r>
                <a:r>
                  <a:rPr lang="fr-FR" sz="2000" dirty="0" smtClean="0">
                    <a:latin typeface="+mj-lt"/>
                    <a:ea typeface="Cambria Math"/>
                  </a:rPr>
                  <a:t/>
                </a:r>
                <a:r>
                  <a:rPr lang="fr-FR" sz="2000" dirty="0" err="1" smtClean="0">
                    <a:latin typeface="+mj-lt"/>
                    <a:ea typeface="Cambria Math"/>
                  </a:rPr>
                  <a:t>because</a:t>
                </a:r>
                <a:r>
                  <a:rPr lang="fr-FR" sz="2000" dirty="0" smtClean="0">
                    <a:latin typeface="+mj-lt"/>
                    <a:ea typeface="Cambria Math"/>
                  </a:rPr>
                  <a:t/>
                </a:r>
                <a:r>
                  <a:rPr lang="fr-FR" sz="2000" dirty="0" err="1" smtClean="0">
                    <a:latin typeface="+mj-lt"/>
                    <a:ea typeface="Cambria Math"/>
                  </a:rPr>
                  <a:t>cosine</a:t>
                </a:r>
                <a:r>
                  <a:rPr lang="fr-FR" sz="2000" dirty="0" smtClean="0">
                    <a:latin typeface="+mj-lt"/>
                    <a:ea typeface="Cambria Math"/>
                  </a:rPr>
                  <a:t/>
                </a:r>
                <a:r>
                  <a:rPr lang="fr-FR" sz="2000" dirty="0" err="1" smtClean="0">
                    <a:latin typeface="+mj-lt"/>
                    <a:ea typeface="Cambria Math"/>
                  </a:rPr>
                  <a:t>is</a:t>
                </a:r>
                <a:r>
                  <a:rPr lang="fr-FR" sz="2000" dirty="0" smtClean="0">
                    <a:latin typeface="+mj-lt"/>
                    <a:ea typeface="Cambria Math"/>
                  </a:rPr>
                  <a:t> positive 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latin typeface="Cambria Math"/>
                  <a:ea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1−</m:t>
                                </m:r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−1&lt;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&lt;1</m:t>
                    </m:r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145723"/>
                <a:ext cx="8322464" cy="4824782"/>
              </a:xfrm>
              <a:prstGeom prst="rect">
                <a:avLst/>
              </a:prstGeom>
              <a:blipFill rotWithShape="1">
                <a:blip r:embed="rId2"/>
                <a:stretch>
                  <a:fillRect l="-806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85280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trigonometric  functions</a:t>
            </a:r>
            <a:endParaRPr lang="en-CA" sz="3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27628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079809"/>
                <a:ext cx="8322464" cy="5085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 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y</m:t>
                            </m:r>
                            <m: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⇒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𝑓𝑜𝑟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𝑎𝑙𝑙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tan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y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func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=1⇒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sec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den>
                    </m:f>
                  </m:oMath>
                </a14:m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err="1" smtClean="0"/>
                  <a:t>Recall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=1+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=1+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/>
                  <a:t>, therefore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𝑓𝑜𝑟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𝑎𝑙𝑙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fr-FR" sz="2000" b="0" dirty="0" smtClean="0"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cot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>  for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(exercise).</a:t>
                </a:r>
                <a:endParaRPr lang="en-US" sz="2000" dirty="0"/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079809"/>
                <a:ext cx="8322464" cy="5085495"/>
              </a:xfrm>
              <a:prstGeom prst="rect">
                <a:avLst/>
              </a:prstGeom>
              <a:blipFill rotWithShape="1">
                <a:blip r:embed="rId2"/>
                <a:stretch>
                  <a:fillRect l="-733" b="-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85280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trigonometric  functions</a:t>
            </a:r>
            <a:endParaRPr lang="en-CA" sz="3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9813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052736"/>
                <a:ext cx="8136136" cy="48254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sec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²−1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  for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  <a:ea typeface="Cambria Math"/>
                      </a:rPr>
                      <m:t> 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∉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(−1,1).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y</m:t>
                            </m:r>
                            <m: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00000"/>
                            </a:solidFill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𝑥𝑓𝑜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𝑎𝑙𝑙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≥1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sec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y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</m:t>
                        </m:r>
                      </m:fName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tan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e>
                    </m:func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=1⇒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sec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𝑦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 </m:t>
                            </m:r>
                          </m:fName>
                          <m:e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</m:func>
                          </m:e>
                        </m:func>
                      </m:den>
                    </m:f>
                  </m:oMath>
                </a14:m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/>
                  <a:t>Recall </a:t>
                </a:r>
                <a:r>
                  <a:rPr lang="fr-FR" sz="2000" dirty="0" err="1"/>
                  <a:t>that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1+</m:t>
                            </m:r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00000"/>
                            </a:solidFill>
                            <a:latin typeface="Cambria Math"/>
                          </a:rPr>
                          <m:t>tanh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²−1</m:t>
                        </m:r>
                      </m:e>
                    </m:rad>
                  </m:oMath>
                </a14:m>
                <a:r>
                  <a:rPr lang="en-US" sz="2000" dirty="0" smtClean="0"/>
                  <a:t>. </a:t>
                </a:r>
                <a:endParaRPr lang="en-US" sz="2000" dirty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/>
                  <a:t>Therefore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/>
                      </a:rPr>
                      <m:t>           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𝑓𝑜𝑟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𝑎𝑙𝑙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∉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,1</m:t>
                        </m:r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dirty="0" smtClean="0"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cosec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  for </a:t>
                </a:r>
                <a:r>
                  <a:rPr lang="en-US" sz="2000" dirty="0" smtClean="0"/>
                  <a:t>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∉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</m:oMath>
                </a14:m>
                <a:r>
                  <a:rPr lang="fr-FR" sz="2000" dirty="0" smtClean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052736"/>
                <a:ext cx="8136136" cy="4825424"/>
              </a:xfrm>
              <a:prstGeom prst="rect">
                <a:avLst/>
              </a:prstGeom>
              <a:blipFill rotWithShape="1">
                <a:blip r:embed="rId3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85280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trigonometric  functions</a:t>
            </a:r>
            <a:endParaRPr lang="en-CA" sz="3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48184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231592"/>
                <a:ext cx="8136136" cy="46630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𝑑𝑓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𝑥𝑎𝑟𝑐</m:t>
                    </m:r>
                    <m:func>
                      <m:func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fr-FR" sz="2000" b="0" i="1" dirty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dirty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rad>
                      </m:e>
                    </m:func>
                  </m:oMath>
                </a14:m>
                <a:r>
                  <a:rPr lang="fr-FR" sz="2000" b="0" dirty="0" smtClean="0">
                    <a:solidFill>
                      <a:srgbClr val="C00000"/>
                    </a:solidFill>
                  </a:rPr>
                  <a:t>.</a:t>
                </a:r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smtClean="0"/>
                  <a:t>Solution:</a:t>
                </a:r>
              </a:p>
              <a:p>
                <a:pPr algn="just">
                  <a:lnSpc>
                    <a:spcPct val="150000"/>
                  </a:lnSpc>
                </a:pPr>
                <a:endParaRPr lang="fr-FR" sz="2000" dirty="0"/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</a:t>
                </a:r>
                <a:r>
                  <a:rPr lang="en-US" sz="2000" dirty="0">
                    <a:solidFill>
                      <a:srgbClr val="3333FF"/>
                    </a:solidFill>
                  </a:rPr>
                  <a:t>: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rgbClr val="3333FF"/>
                    </a:solidFill>
                  </a:rPr>
                  <a:t> 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b="0" i="1" dirty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dirty="0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dirty="0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dirty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</m:oMath>
                </a14:m>
                <a:r>
                  <a:rPr lang="fr-FR" sz="2000" dirty="0">
                    <a:solidFill>
                      <a:srgbClr val="C00000"/>
                    </a:solidFill>
                  </a:rPr>
                  <a:t>.</a:t>
                </a:r>
                <a:endParaRPr lang="fr-FR" sz="2000" dirty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/>
                  <a:t>Solution:</a:t>
                </a: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smtClean="0"/>
                  <a:t/>
                </a: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31592"/>
                <a:ext cx="8136136" cy="4663071"/>
              </a:xfrm>
              <a:prstGeom prst="rect">
                <a:avLst/>
              </a:prstGeom>
              <a:blipFill rotWithShape="1">
                <a:blip r:embed="rId3"/>
                <a:stretch>
                  <a:fillRect l="-825" b="-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85280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0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trigonometric  functions</a:t>
            </a:r>
            <a:endParaRPr lang="en-CA" sz="30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86994353"/>
              </p:ext>
            </p:extLst>
          </p:nvPr>
        </p:nvGraphicFramePr>
        <p:xfrm>
          <a:off x="2191720" y="1916832"/>
          <a:ext cx="4327172" cy="1573253"/>
        </p:xfrm>
        <a:graphic>
          <a:graphicData uri="http://schemas.openxmlformats.org/presentationml/2006/ole">
            <p:oleObj spid="_x0000_s4119" name="Equation" r:id="rId4" imgW="2514600" imgH="91440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5137690"/>
              </p:ext>
            </p:extLst>
          </p:nvPr>
        </p:nvGraphicFramePr>
        <p:xfrm>
          <a:off x="2051721" y="4149080"/>
          <a:ext cx="2952328" cy="2057683"/>
        </p:xfrm>
        <a:graphic>
          <a:graphicData uri="http://schemas.openxmlformats.org/presentationml/2006/ole">
            <p:oleObj spid="_x0000_s4120" name="Equation" r:id="rId5" imgW="1841500" imgH="12827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34491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145723"/>
                <a:ext cx="8322464" cy="4332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en-US" sz="2000" b="0" dirty="0" smtClean="0"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Proof.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As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sinh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2 </m:t>
                        </m:r>
                      </m:den>
                    </m:f>
                  </m:oMath>
                </a14:m>
                <a:r>
                  <a:rPr lang="fr-FR" sz="2000" b="0" dirty="0" smtClean="0">
                    <a:latin typeface="+mj-lt"/>
                  </a:rPr>
                  <a:t> and </a:t>
                </a:r>
                <a:r>
                  <a:rPr lang="fr-FR" sz="2000" b="0" dirty="0" err="1" smtClean="0">
                    <a:latin typeface="+mj-lt"/>
                  </a:rPr>
                  <a:t>therefore</a:t>
                </a:r>
                <a:r>
                  <a:rPr lang="fr-FR" sz="2000" b="0" dirty="0" smtClean="0">
                    <a:latin typeface="+mj-lt"/>
                  </a:rPr>
                  <a:t>, </a:t>
                </a:r>
                <a:r>
                  <a:rPr lang="fr-FR" sz="2000" b="0" dirty="0" smtClean="0"/>
                  <a:t/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dx</m:t>
                          </m:r>
                        </m:den>
                      </m:f>
                      <m:r>
                        <m:rPr>
                          <m:sty m:val="p"/>
                        </m:rPr>
                        <a:rPr lang="fr-FR" sz="2000" b="0" i="0" smtClean="0">
                          <a:latin typeface="Cambria Math"/>
                        </a:rPr>
                        <m:t>sinh</m:t>
                      </m:r>
                      <m:r>
                        <a:rPr lang="fr-FR" sz="20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latin typeface="Cambria Math"/>
                        </a:rPr>
                        <m:t>x</m:t>
                      </m:r>
                      <m:r>
                        <a:rPr lang="fr-FR" sz="2000" b="0" i="0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fr-FR" sz="2000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fr-FR" sz="2000" b="0" i="1" smtClean="0"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sinh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cosh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 smtClean="0"/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err="1" smtClean="0"/>
                  <a:t>because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sinh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.  </m:t>
                        </m:r>
                      </m:e>
                    </m:func>
                  </m:oMath>
                </a14:m>
                <a:r>
                  <a:rPr lang="en-US" sz="2000" dirty="0" smtClean="0"/>
                  <a:t>(exercise</a:t>
                </a:r>
                <a:r>
                  <a:rPr lang="en-US" sz="2000" dirty="0"/>
                  <a:t>)</a:t>
                </a: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145723"/>
                <a:ext cx="8322464" cy="4332981"/>
              </a:xfrm>
              <a:prstGeom prst="rect">
                <a:avLst/>
              </a:prstGeom>
              <a:blipFill rotWithShape="1">
                <a:blip r:embed="rId2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51191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079809"/>
                <a:ext cx="8322464" cy="5075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000" dirty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tanh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 </m:t>
                            </m:r>
                          </m:e>
                        </m:func>
                      </m:den>
                    </m:f>
                  </m:oMath>
                </a14:m>
                <a:r>
                  <a:rPr lang="fr-FR" sz="2000" b="0" i="1" dirty="0" smtClean="0">
                    <a:latin typeface="Cambria Math"/>
                  </a:rPr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tanh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x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sinh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)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cosh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tanh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cosh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sinh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cosh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cosh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err="1" smtClean="0"/>
                  <a:t>because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cosh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=1</m:t>
                    </m:r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</a:t>
                </a:r>
                <a:r>
                  <a:rPr lang="en-US" sz="2000" dirty="0">
                    <a:solidFill>
                      <a:srgbClr val="3333FF"/>
                    </a:solidFill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coth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𝑐𝑜𝑠𝑒𝑐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/>
                </a:r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079809"/>
                <a:ext cx="8322464" cy="5075364"/>
              </a:xfrm>
              <a:prstGeom prst="rect">
                <a:avLst/>
              </a:prstGeom>
              <a:blipFill rotWithShape="1">
                <a:blip r:embed="rId2"/>
                <a:stretch>
                  <a:fillRect l="-733" b="-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72937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24728"/>
                <a:ext cx="8136136" cy="33738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=−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sech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tanh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sech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x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latin typeface="Cambria Math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fr-FR" sz="2000" i="1">
                                    <a:latin typeface="Cambria Math"/>
                                  </a:rPr>
                                  <m:t>𝑑𝑥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</a:rPr>
                                  <m:t>cosh</m:t>
                                </m:r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000" b="0" i="0" smtClean="0">
                                        <a:latin typeface="Cambria Math"/>
                                      </a:rPr>
                                      <m:t>cosh</m:t>
                                    </m:r>
                                  </m:e>
                                  <m:sup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</a:rPr>
                                  <m:t>h</m:t>
                                </m:r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000">
                                        <a:latin typeface="Cambria Math"/>
                                      </a:rPr>
                                      <m:t>cosh</m:t>
                                    </m:r>
                                  </m:e>
                                  <m:sup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en-US" sz="2000" dirty="0" smtClean="0"/>
              </a:p>
              <a:p>
                <a:pPr algn="ctr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sech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0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sec</m:t>
                        </m:r>
                        <m:r>
                          <a:rPr lang="fr-FR" sz="2000" i="1">
                            <a:latin typeface="Cambria Math"/>
                          </a:rPr>
                          <m:t>h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 </m:t>
                        </m:r>
                      </m:fName>
                      <m:e>
                        <m:func>
                          <m:func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tanh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</a:t>
                </a:r>
                <a:r>
                  <a:rPr lang="en-US" sz="2000" dirty="0">
                    <a:solidFill>
                      <a:srgbClr val="3333FF"/>
                    </a:solidFill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𝑐𝑜𝑠𝑒𝑐h</m:t>
                            </m:r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𝑐𝑜𝑠𝑒𝑐h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coth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24728"/>
                <a:ext cx="8136136" cy="3373809"/>
              </a:xfrm>
              <a:prstGeom prst="rect">
                <a:avLst/>
              </a:prstGeom>
              <a:blipFill rotWithShape="1">
                <a:blip r:embed="rId2"/>
                <a:stretch>
                  <a:fillRect l="-825" b="-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8033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24728"/>
                <a:ext cx="8136136" cy="2142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ad>
                              <m:radPr>
                                <m:degHide m:val="on"/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=?</m:t>
                    </m:r>
                  </m:oMath>
                </a14:m>
                <a:endParaRPr lang="fr-FR" sz="2000" b="0" dirty="0" smtClean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solution. </a:t>
                </a:r>
                <a:endParaRPr lang="en-US" sz="2000" dirty="0">
                  <a:solidFill>
                    <a:srgbClr val="3333FF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24728"/>
                <a:ext cx="8136136" cy="2142318"/>
              </a:xfrm>
              <a:prstGeom prst="rect">
                <a:avLst/>
              </a:prstGeom>
              <a:blipFill rotWithShape="1">
                <a:blip r:embed="rId3"/>
                <a:stretch>
                  <a:fillRect l="-825" b="-1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0337759"/>
              </p:ext>
            </p:extLst>
          </p:nvPr>
        </p:nvGraphicFramePr>
        <p:xfrm>
          <a:off x="1835696" y="2492896"/>
          <a:ext cx="3744416" cy="666620"/>
        </p:xfrm>
        <a:graphic>
          <a:graphicData uri="http://schemas.openxmlformats.org/presentationml/2006/ole">
            <p:oleObj spid="_x0000_s8198" name="Equation" r:id="rId4" imgW="2565400" imgH="457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096431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145723"/>
                <a:ext cx="8322464" cy="49475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sinh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,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endParaRPr lang="en-US" sz="2000" b="0" dirty="0" smtClean="0"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Proof.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y</m:t>
                            </m:r>
                            <m: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⇒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sinh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y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cosh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func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sz="2000" b="0" dirty="0" smtClean="0"/>
                  <a:t/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den>
                    </m:f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err="1" smtClean="0"/>
                  <a:t>Recall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cosh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en-US" sz="2000" dirty="0" smtClean="0"/>
                  <a:t>, therefore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cosh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  <a:ea typeface="Cambria Math"/>
                                  </a:rPr>
                                  <m:t>sinh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</m:func>
                      </m:e>
                    </m:rad>
                  </m:oMath>
                </a14:m>
                <a:endParaRPr lang="fr-FR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fr-FR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2000" b="0" i="0" smtClean="0">
                                          <a:latin typeface="Cambria Math"/>
                                          <a:ea typeface="Cambria Math"/>
                                        </a:rPr>
                                        <m:t>sinh</m:t>
                                      </m:r>
                                    </m:e>
                                    <m:sup>
                                      <m:r>
                                        <a:rPr lang="fr-FR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</m:func>
                            </m:e>
                          </m:rad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1,+∞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r>
                  <a:rPr lang="en-US" sz="2000" dirty="0" smtClean="0"/>
                  <a:t>(exercise</a:t>
                </a:r>
                <a:r>
                  <a:rPr lang="en-US" sz="2000" dirty="0"/>
                  <a:t>)</a:t>
                </a: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145723"/>
                <a:ext cx="8322464" cy="4947573"/>
              </a:xfrm>
              <a:prstGeom prst="rect">
                <a:avLst/>
              </a:prstGeom>
              <a:blipFill rotWithShape="1">
                <a:blip r:embed="rId2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194121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079809"/>
                <a:ext cx="8322464" cy="5085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 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y</m:t>
                            </m:r>
                            <m: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⇒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𝑓𝑜𝑟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𝑎𝑙𝑙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tanh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y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</m:t>
                        </m:r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h</m:t>
                            </m:r>
                          </m:e>
                          <m:sup>
                            <m:r>
                              <a:rPr lang="fr-FR" sz="20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func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=1⇒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sech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den>
                    </m:f>
                  </m:oMath>
                </a14:m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err="1" smtClean="0"/>
                  <a:t>Recall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=1−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=1−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/>
                  <a:t>, therefore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𝑓𝑜𝑟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𝑎𝑙𝑙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−1,1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fr-FR" sz="2000" b="0" dirty="0" smtClean="0"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cot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>  for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 smtClean="0">
                        <a:latin typeface="Cambria Math"/>
                        <a:ea typeface="Cambria Math"/>
                      </a:rPr>
                      <m:t>∉</m:t>
                    </m:r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(exercise).</a:t>
                </a:r>
                <a:endParaRPr lang="en-US" sz="2000" dirty="0"/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079809"/>
                <a:ext cx="8322464" cy="5085495"/>
              </a:xfrm>
              <a:prstGeom prst="rect">
                <a:avLst/>
              </a:prstGeom>
              <a:blipFill rotWithShape="1">
                <a:blip r:embed="rId2"/>
                <a:stretch>
                  <a:fillRect l="-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5523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052736"/>
                <a:ext cx="8136136" cy="5303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sech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 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y</m:t>
                            </m:r>
                            <m: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00000"/>
                            </a:solidFill>
                            <a:latin typeface="Cambria Math"/>
                          </a:rPr>
                          <m:t>sech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𝑥𝑓𝑜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𝑎𝑙𝑙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∈(0,1]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sech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y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</m:t>
                        </m:r>
                        <m:r>
                          <a:rPr lang="fr-FR" sz="2000" b="0" i="1" smtClean="0">
                            <a:latin typeface="Cambria Math"/>
                          </a:rPr>
                          <m:t>h𝑦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</m:t>
                        </m:r>
                      </m:fName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tanh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e>
                    </m:func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=1⇒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num>
                      <m:den>
                        <m:func>
                          <m:func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sec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h𝑦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 </m:t>
                            </m:r>
                          </m:fName>
                          <m:e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</a:rPr>
                                  <m:t>tanh</m:t>
                                </m:r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</m:func>
                          </m:e>
                        </m:func>
                      </m:den>
                    </m:f>
                  </m:oMath>
                </a14:m>
                <a:endParaRPr lang="fr-FR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/>
                  <a:t>Recall </a:t>
                </a:r>
                <a:r>
                  <a:rPr lang="fr-FR" sz="2000" dirty="0" err="1"/>
                  <a:t>that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r>
                      <a:rPr lang="fr-FR" sz="2000">
                        <a:solidFill>
                          <a:srgbClr val="C00000"/>
                        </a:solidFill>
                        <a:latin typeface="Cambria Math"/>
                      </a:rPr>
                      <m:t>1−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00000"/>
                            </a:solidFill>
                            <a:latin typeface="Cambria Math"/>
                          </a:rPr>
                          <m:t>tanh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²</m:t>
                        </m:r>
                      </m:e>
                    </m:rad>
                  </m:oMath>
                </a14:m>
                <a:r>
                  <a:rPr lang="en-US" sz="2000" dirty="0"/>
                  <a:t>, (We choose the positive root because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y</m:t>
                            </m:r>
                            <m: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/>
                  <a:t> is positive for 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2000" dirty="0"/>
                  <a:t>).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/>
                  <a:t>Therefore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/>
                      </a:rPr>
                      <m:t>           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𝑓𝑜𝑟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𝑎𝑙𝑙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dirty="0" smtClean="0"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cosech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|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|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  for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052736"/>
                <a:ext cx="8136136" cy="5303696"/>
              </a:xfrm>
              <a:prstGeom prst="rect">
                <a:avLst/>
              </a:prstGeom>
              <a:blipFill rotWithShape="1">
                <a:blip r:embed="rId2"/>
                <a:stretch>
                  <a:fillRect l="-825" r="-1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1109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575809"/>
                <a:ext cx="8136136" cy="1420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cos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 (5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tan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75809"/>
                <a:ext cx="8136136" cy="1420325"/>
              </a:xfrm>
              <a:prstGeom prst="rect">
                <a:avLst/>
              </a:prstGeom>
              <a:blipFill rotWithShape="1">
                <a:blip r:embed="rId3"/>
                <a:stretch>
                  <a:fillRect l="-825" b="-6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9061079"/>
              </p:ext>
            </p:extLst>
          </p:nvPr>
        </p:nvGraphicFramePr>
        <p:xfrm>
          <a:off x="1547664" y="2492896"/>
          <a:ext cx="3822700" cy="2676525"/>
        </p:xfrm>
        <a:graphic>
          <a:graphicData uri="http://schemas.openxmlformats.org/presentationml/2006/ole">
            <p:oleObj spid="_x0000_s6154" name="Equation" r:id="rId4" imgW="2031840" imgH="14223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206226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575809"/>
                <a:ext cx="8136136" cy="1420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arcsinh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 (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.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75809"/>
                <a:ext cx="8136136" cy="1420325"/>
              </a:xfrm>
              <a:prstGeom prst="rect">
                <a:avLst/>
              </a:prstGeom>
              <a:blipFill rotWithShape="1">
                <a:blip r:embed="rId3"/>
                <a:stretch>
                  <a:fillRect l="-825" b="-7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 of inverse 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4828783"/>
              </p:ext>
            </p:extLst>
          </p:nvPr>
        </p:nvGraphicFramePr>
        <p:xfrm>
          <a:off x="1619672" y="2636912"/>
          <a:ext cx="4707347" cy="2232248"/>
        </p:xfrm>
        <a:graphic>
          <a:graphicData uri="http://schemas.openxmlformats.org/presentationml/2006/ole">
            <p:oleObj spid="_x0000_s7176" name="Equation" r:id="rId4" imgW="2463800" imgH="1168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775545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540892"/>
                <a:ext cx="8322464" cy="3997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func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000" dirty="0"/>
                  <a:t/>
                </a:r>
                <a:r>
                  <a:rPr lang="fr-FR" sz="2000" dirty="0" smtClean="0"/>
                  <a:t/>
                </a:r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2000" dirty="0"/>
                  <a:t/>
                </a:r>
                <a:r>
                  <a:rPr lang="fr-FR" sz="2000" dirty="0" smtClean="0"/>
                  <a:t/>
                </a:r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dirty="0"/>
                  <a:t/>
                </a:r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𝑓𝑜𝑔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𝑧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𝑑𝑧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𝑑𝑦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endParaRPr lang="en-US" sz="2000" b="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40892"/>
                <a:ext cx="8322464" cy="3997376"/>
              </a:xfrm>
              <a:prstGeom prst="rect">
                <a:avLst/>
              </a:prstGeom>
              <a:blipFill rotWithShape="1">
                <a:blip r:embed="rId2"/>
                <a:stretch>
                  <a:fillRect l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the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0273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540892"/>
                <a:ext cx="8322464" cy="43363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forall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1−</m:t>
                                </m:r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 for </a:t>
                </a:r>
                <a:r>
                  <a:rPr lang="en-US" sz="2000" dirty="0" smtClean="0"/>
                  <a:t>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for 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cot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for all 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sec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²−1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  for </a:t>
                </a:r>
                <a:r>
                  <a:rPr lang="en-US" sz="2000" dirty="0" smtClean="0"/>
                  <a:t> all </a:t>
                </a:r>
                <a14:m>
                  <m:oMath xmlns:m="http://schemas.openxmlformats.org/officeDocument/2006/math">
                    <m:r>
                      <a:rPr lang="fr-FR" sz="2000" dirty="0">
                        <a:latin typeface="Cambria Math"/>
                      </a:rPr>
                      <m:t>|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|≥0</m:t>
                    </m:r>
                  </m:oMath>
                </a14:m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cosec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  for |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|≥0.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40892"/>
                <a:ext cx="8322464" cy="43363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the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1991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540892"/>
                <a:ext cx="8322464" cy="4026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/>
                </a:r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sinh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/>
                  <a:t/>
                </a:r>
                <a:r>
                  <a:rPr lang="fr-FR" sz="2000" dirty="0" smtClean="0"/>
                  <a:t/>
                </a:r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/>
                  <a:t/>
                </a:r>
                <a:r>
                  <a:rPr lang="fr-FR" sz="2000" dirty="0" smtClean="0"/>
                  <a:t/>
                </a:r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coth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𝑐𝑜𝑠𝑒𝑐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/>
                </a:r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sech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sech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tanh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/>
                  <a:t/>
                </a:r>
                <a:r>
                  <a:rPr lang="fr-FR" sz="2000" dirty="0" smtClean="0"/>
                  <a:t/>
                </a:r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𝑐𝑜𝑠𝑒𝑐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h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=−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𝑐𝑜𝑠𝑒𝑐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h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𝑐𝑜𝑡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h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2000" b="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40892"/>
                <a:ext cx="8322464" cy="4026872"/>
              </a:xfrm>
              <a:prstGeom prst="rect">
                <a:avLst/>
              </a:prstGeom>
              <a:blipFill rotWithShape="1">
                <a:blip r:embed="rId2"/>
                <a:stretch>
                  <a:fillRect b="-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the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91269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540892"/>
                <a:ext cx="8322464" cy="43363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sinh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 for 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1,+∞</m:t>
                        </m:r>
                      </m:e>
                    </m:d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>  for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coth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>  for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∉</m:t>
                    </m:r>
                    <m:d>
                      <m:dPr>
                        <m:begChr m:val="["/>
                        <m:endChr m:val="]"/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−1,1</m:t>
                        </m:r>
                      </m:e>
                    </m:d>
                  </m:oMath>
                </a14:m>
                <a:endParaRPr lang="fr-FR" sz="2000" i="1" dirty="0" smtClean="0">
                  <a:solidFill>
                    <a:srgbClr val="C00000"/>
                  </a:solidFill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sech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  for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</m:d>
                  </m:oMath>
                </a14:m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cosech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|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|</m:t>
                        </m:r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²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b="0" dirty="0" smtClean="0">
                    <a:latin typeface="+mj-lt"/>
                  </a:rPr>
                  <a:t> 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≠0.</m:t>
                    </m:r>
                  </m:oMath>
                </a14:m>
                <a:r>
                  <a:rPr lang="en-US" sz="2000" b="0" dirty="0" smtClean="0">
                    <a:latin typeface="+mj-lt"/>
                  </a:rPr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40892"/>
                <a:ext cx="8322464" cy="43363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the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293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409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Summary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rules</a:t>
            </a:r>
            <a:r>
              <a:rPr lang="fr-FR" sz="2200" dirty="0" smtClean="0">
                <a:solidFill>
                  <a:srgbClr val="3333FF"/>
                </a:solidFill>
              </a:rPr>
              <a:t>: </a:t>
            </a:r>
            <a:r>
              <a:rPr lang="fr-FR" sz="2200" dirty="0" err="1" smtClean="0">
                <a:solidFill>
                  <a:srgbClr val="3333FF"/>
                </a:solidFill>
              </a:rPr>
              <a:t>Recall</a:t>
            </a:r>
            <a:endParaRPr lang="en-US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smtClean="0">
                <a:solidFill>
                  <a:srgbClr val="3333FF"/>
                </a:solidFill>
              </a:rPr>
              <a:t>Chain </a:t>
            </a:r>
            <a:r>
              <a:rPr lang="fr-FR" sz="2200" dirty="0" err="1" smtClean="0">
                <a:solidFill>
                  <a:srgbClr val="3333FF"/>
                </a:solidFill>
              </a:rPr>
              <a:t>rules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Implicit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differentiation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logrithemic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hyperbolic</a:t>
            </a:r>
            <a:r>
              <a:rPr lang="fr-FR" sz="2200" dirty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>
                <a:solidFill>
                  <a:srgbClr val="3333FF"/>
                </a:solidFill>
              </a:rPr>
              <a:t>Derivatives</a:t>
            </a:r>
            <a:r>
              <a:rPr lang="fr-FR" sz="2200" dirty="0">
                <a:solidFill>
                  <a:srgbClr val="3333FF"/>
                </a:solidFill>
              </a:rPr>
              <a:t> of inverse </a:t>
            </a:r>
            <a:r>
              <a:rPr lang="fr-FR" sz="2200" dirty="0" err="1">
                <a:solidFill>
                  <a:srgbClr val="3333FF"/>
                </a:solidFill>
              </a:rPr>
              <a:t>trigonometric</a:t>
            </a:r>
            <a:r>
              <a:rPr lang="fr-FR" sz="2200" dirty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inverse </a:t>
            </a:r>
            <a:r>
              <a:rPr lang="fr-FR" sz="2200" dirty="0" err="1" smtClean="0">
                <a:solidFill>
                  <a:srgbClr val="3333FF"/>
                </a:solidFill>
              </a:rPr>
              <a:t>hyperbolic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Summary</a:t>
            </a:r>
            <a:r>
              <a:rPr lang="fr-FR" sz="2200" dirty="0" smtClean="0">
                <a:solidFill>
                  <a:srgbClr val="3333FF"/>
                </a:solidFill>
              </a:rPr>
              <a:t> of the </a:t>
            </a:r>
            <a:r>
              <a:rPr lang="fr-FR" sz="2200" dirty="0" err="1" smtClean="0">
                <a:solidFill>
                  <a:srgbClr val="3333FF"/>
                </a:solidFill>
              </a:rPr>
              <a:t>results</a:t>
            </a:r>
            <a:endParaRPr lang="en-US" sz="22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7081</TotalTime>
  <Words>246</Words>
  <Application>Microsoft Office PowerPoint</Application>
  <PresentationFormat>On-screen Show (4:3)</PresentationFormat>
  <Paragraphs>127</Paragraphs>
  <Slides>37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1113</cp:revision>
  <dcterms:created xsi:type="dcterms:W3CDTF">2012-05-05T21:34:59Z</dcterms:created>
  <dcterms:modified xsi:type="dcterms:W3CDTF">2012-12-16T11:23:29Z</dcterms:modified>
</cp:coreProperties>
</file>