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6" r:id="rId3"/>
    <p:sldId id="267" r:id="rId4"/>
    <p:sldId id="344" r:id="rId5"/>
    <p:sldId id="345" r:id="rId6"/>
    <p:sldId id="350" r:id="rId7"/>
    <p:sldId id="371" r:id="rId8"/>
    <p:sldId id="372" r:id="rId9"/>
    <p:sldId id="341" r:id="rId10"/>
    <p:sldId id="357" r:id="rId11"/>
    <p:sldId id="346" r:id="rId12"/>
    <p:sldId id="347" r:id="rId13"/>
    <p:sldId id="351" r:id="rId14"/>
    <p:sldId id="360" r:id="rId15"/>
    <p:sldId id="358" r:id="rId16"/>
    <p:sldId id="359" r:id="rId17"/>
    <p:sldId id="349" r:id="rId18"/>
    <p:sldId id="348" r:id="rId19"/>
    <p:sldId id="356" r:id="rId20"/>
    <p:sldId id="352" r:id="rId21"/>
    <p:sldId id="353" r:id="rId22"/>
    <p:sldId id="354" r:id="rId23"/>
    <p:sldId id="361" r:id="rId24"/>
    <p:sldId id="362" r:id="rId25"/>
    <p:sldId id="364" r:id="rId26"/>
    <p:sldId id="368" r:id="rId27"/>
    <p:sldId id="369" r:id="rId28"/>
    <p:sldId id="363" r:id="rId29"/>
    <p:sldId id="370" r:id="rId30"/>
    <p:sldId id="365" r:id="rId31"/>
    <p:sldId id="366" r:id="rId32"/>
    <p:sldId id="367" r:id="rId33"/>
    <p:sldId id="265" r:id="rId34"/>
  </p:sldIdLst>
  <p:sldSz cx="9144000" cy="6858000" type="screen4x3"/>
  <p:notesSz cx="6858000" cy="9144000"/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500" autoAdjust="0"/>
    <p:restoredTop sz="93250" autoAdjust="0"/>
  </p:normalViewPr>
  <p:slideViewPr>
    <p:cSldViewPr>
      <p:cViewPr>
        <p:scale>
          <a:sx n="73" d="100"/>
          <a:sy n="73" d="100"/>
        </p:scale>
        <p:origin x="-1134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7295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7295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7295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33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1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oleObject" Target="../embeddings/oleObject12.bin"/><Relationship Id="rId3" Type="http://schemas.openxmlformats.org/officeDocument/2006/relationships/image" Target="../media/image28.png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0.bin"/><Relationship Id="rId5" Type="http://schemas.openxmlformats.org/officeDocument/2006/relationships/image" Target="../media/image30.wmf"/><Relationship Id="rId10" Type="http://schemas.openxmlformats.org/officeDocument/2006/relationships/oleObject" Target="../embeddings/oleObject9.bin"/><Relationship Id="rId4" Type="http://schemas.openxmlformats.org/officeDocument/2006/relationships/image" Target="../media/image29.wmf"/><Relationship Id="rId9" Type="http://schemas.openxmlformats.org/officeDocument/2006/relationships/image" Target="../media/image3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9</a:t>
            </a: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27584" y="1700808"/>
            <a:ext cx="784810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Tangent lines: 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Introduction to derivatives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Derivatives as rate of change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Differentiability and continuity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Non-differentiable 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Useful derivatives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72368" y="1809352"/>
            <a:ext cx="784810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Derivatives: Recall.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Derivatives of exponential 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Rules of differentiation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Differentiation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trigonometric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function</a:t>
            </a:r>
            <a:endParaRPr lang="en-US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Summary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differentiation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rules</a:t>
            </a:r>
            <a:endParaRPr lang="en-US" sz="2400" dirty="0" smtClean="0">
              <a:solidFill>
                <a:srgbClr val="3333FF"/>
              </a:solidFill>
            </a:endParaRP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278102"/>
                <a:ext cx="8064128" cy="49803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60000" indent="-342900" algn="just">
                  <a:lnSpc>
                    <a:spcPct val="200000"/>
                  </a:lnSpc>
                  <a:buFont typeface="Arial" pitchFamily="34" charset="0"/>
                  <a:buChar char="•"/>
                </a:pP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defined</a:t>
                </a:r>
                <a:r>
                  <a:rPr lang="fr-FR" sz="2000" dirty="0" smtClean="0"/>
                  <a:t> by the </a:t>
                </a:r>
                <a:r>
                  <a:rPr lang="fr-FR" sz="2000" dirty="0" err="1" smtClean="0"/>
                  <a:t>slope</a:t>
                </a:r>
                <a:r>
                  <a:rPr lang="fr-FR" sz="2000" dirty="0" smtClean="0"/>
                  <a:t> of the tangent i.e. </a:t>
                </a:r>
              </a:p>
              <a:p>
                <a:pPr marL="17100"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fr-FR" sz="200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→0 </m:t>
                          </m:r>
                        </m:lim>
                      </m:limLow>
                      <m:f>
                        <m:f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+∆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  <m:r>
                        <a:rPr lang="fr-FR" sz="2000" i="1">
                          <a:latin typeface="Cambria Math"/>
                          <a:ea typeface="Cambria Math"/>
                        </a:rPr>
                        <m:t>,    ∆</m:t>
                      </m:r>
                      <m:r>
                        <a:rPr lang="fr-FR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fr-FR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fr-FR" sz="2000" i="1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sz="2000" dirty="0"/>
              </a:p>
              <a:p>
                <a:pPr marL="360000" indent="-342900" algn="just">
                  <a:lnSpc>
                    <a:spcPct val="200000"/>
                  </a:lnSpc>
                  <a:buFont typeface="Arial" pitchFamily="34" charset="0"/>
                  <a:buChar char="•"/>
                </a:pP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the rate of change of  </a:t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respect to the </a:t>
                </a:r>
                <a:r>
                  <a:rPr lang="fr-FR" sz="2000" dirty="0" err="1" smtClean="0"/>
                  <a:t>independent</a:t>
                </a:r>
                <a:r>
                  <a:rPr lang="fr-FR" sz="2000" dirty="0" smtClean="0"/>
                  <a:t> variable. </a:t>
                </a:r>
              </a:p>
              <a:p>
                <a:pPr marL="360000" indent="-342900" algn="just">
                  <a:lnSpc>
                    <a:spcPct val="200000"/>
                  </a:lnSpc>
                  <a:buFont typeface="Arial" pitchFamily="34" charset="0"/>
                  <a:buChar char="•"/>
                </a:pPr>
                <a:r>
                  <a:rPr lang="en-US" sz="2000" dirty="0"/>
                  <a:t>The derivative captures the small-scale behavior of a function. </a:t>
                </a:r>
                <a:endParaRPr lang="fr-FR" sz="2000" dirty="0" smtClean="0"/>
              </a:p>
              <a:p>
                <a:pPr marL="360000" indent="-342900" algn="just">
                  <a:lnSpc>
                    <a:spcPct val="200000"/>
                  </a:lnSpc>
                  <a:buFont typeface="Arial" pitchFamily="34" charset="0"/>
                  <a:buChar char="•"/>
                </a:pP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a constant </a:t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zero</a:t>
                </a:r>
                <a:r>
                  <a:rPr lang="fr-FR" sz="2000" dirty="0" smtClean="0"/>
                  <a:t>. </a:t>
                </a:r>
              </a:p>
              <a:p>
                <a:pPr marL="360000" indent="-342900" algn="just">
                  <a:lnSpc>
                    <a:spcPct val="200000"/>
                  </a:lnSpc>
                  <a:buFont typeface="Arial" pitchFamily="34" charset="0"/>
                  <a:buChar char="•"/>
                </a:pP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fr-FR" sz="2000" dirty="0" smtClean="0"/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278102"/>
                <a:ext cx="8064128" cy="4980338"/>
              </a:xfrm>
              <a:prstGeom prst="rect">
                <a:avLst/>
              </a:prstGeom>
              <a:blipFill rotWithShape="1">
                <a:blip r:embed="rId2"/>
                <a:stretch>
                  <a:fillRect l="-378" r="-1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Derivatives: Recall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38292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Rectangle 14"/>
              <p:cNvSpPr/>
              <p:nvPr/>
            </p:nvSpPr>
            <p:spPr>
              <a:xfrm>
                <a:off x="615950" y="1278102"/>
                <a:ext cx="8276530" cy="5016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60000" indent="-342900" algn="just">
                  <a:lnSpc>
                    <a:spcPct val="200000"/>
                  </a:lnSpc>
                  <a:buFont typeface="Arial" pitchFamily="34" charset="0"/>
                  <a:buChar char="•"/>
                </a:pPr>
                <a:r>
                  <a:rPr lang="fr-FR" sz="2000" dirty="0"/>
                  <a:t>Derivative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 dirty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i="1" dirty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fr-FR" sz="2000" dirty="0"/>
                  <a:t/>
                </a:r>
                <a:r>
                  <a:rPr lang="fr-FR" sz="2000" dirty="0" err="1"/>
                  <a:t>is</a:t>
                </a:r>
                <a:r>
                  <a:rPr lang="fr-FR" sz="2000" dirty="0"/>
                  <a:t/>
                </a:r>
                <a14:m>
                  <m:oMath xmlns:m="http://schemas.openxmlformats.org/officeDocument/2006/math">
                    <m:r>
                      <a:rPr lang="fr-FR" sz="2000" i="1" dirty="0">
                        <a:latin typeface="Cambria Math"/>
                      </a:rPr>
                      <m:t>𝑛</m:t>
                    </m:r>
                    <m:sSup>
                      <m:sSupPr>
                        <m:ctrlPr>
                          <a:rPr lang="fr-FR" sz="20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 dirty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i="1" dirty="0">
                            <a:latin typeface="Cambria Math"/>
                          </a:rPr>
                          <m:t>𝑛</m:t>
                        </m:r>
                        <m:r>
                          <a:rPr lang="fr-FR" sz="2000" i="1" dirty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fr-FR" sz="2000" dirty="0"/>
                  <a:t>.</a:t>
                </a:r>
                <a:endParaRPr lang="en-US" sz="2000" i="1" dirty="0"/>
              </a:p>
              <a:p>
                <a:pPr marL="360000" indent="-342900" algn="just">
                  <a:lnSpc>
                    <a:spcPct val="200000"/>
                  </a:lnSpc>
                  <a:buFont typeface="Arial" pitchFamily="34" charset="0"/>
                  <a:buChar char="•"/>
                </a:pP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> point of </a:t>
                </a:r>
                <a:r>
                  <a:rPr lang="fr-FR" sz="2000" dirty="0" err="1" smtClean="0"/>
                  <a:t>differentiability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  <m:r>
                      <a:rPr lang="fr-FR" sz="2000" i="1" dirty="0" smtClean="0">
                        <a:latin typeface="Cambria Math"/>
                      </a:rPr>
                      <m:t>,</m:t>
                    </m:r>
                  </m:oMath>
                </a14:m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always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continuous</a:t>
                </a:r>
                <a:r>
                  <a:rPr lang="fr-FR" sz="2000" dirty="0" smtClean="0"/>
                  <a:t>.</a:t>
                </a:r>
              </a:p>
              <a:p>
                <a:pPr marL="360000" indent="-342900" algn="just">
                  <a:lnSpc>
                    <a:spcPct val="200000"/>
                  </a:lnSpc>
                  <a:buFont typeface="Arial" pitchFamily="34" charset="0"/>
                  <a:buChar char="•"/>
                </a:pPr>
                <a:r>
                  <a:rPr lang="fr-FR" sz="2000" dirty="0" smtClean="0"/>
                  <a:t>A </a:t>
                </a:r>
                <a:r>
                  <a:rPr lang="fr-FR" sz="2000" dirty="0" err="1" smtClean="0"/>
                  <a:t>continuous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may</a:t>
                </a:r>
                <a:r>
                  <a:rPr lang="fr-FR" sz="2000" dirty="0" smtClean="0"/>
                  <a:t> not </a:t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differentiable</a:t>
                </a:r>
                <a:r>
                  <a:rPr lang="fr-FR" sz="2000" dirty="0" smtClean="0"/>
                  <a:t> .</a:t>
                </a:r>
              </a:p>
              <a:p>
                <a:pPr marL="360000" indent="-342900" algn="just">
                  <a:lnSpc>
                    <a:spcPct val="200000"/>
                  </a:lnSpc>
                  <a:buFont typeface="Arial" pitchFamily="34" charset="0"/>
                  <a:buChar char="•"/>
                </a:pPr>
                <a:r>
                  <a:rPr lang="fr-FR" sz="2000" dirty="0" smtClean="0"/>
                  <a:t>A point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which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 </m:t>
                    </m:r>
                    <m:r>
                      <a:rPr lang="fr-FR" sz="2000" i="1" dirty="0" smtClean="0"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continuous</a:t>
                </a:r>
                <a:r>
                  <a:rPr lang="fr-FR" sz="2000" dirty="0" smtClean="0"/>
                  <a:t> but not </a:t>
                </a:r>
                <a:r>
                  <a:rPr lang="fr-FR" sz="2000" dirty="0" err="1" smtClean="0"/>
                  <a:t>differentiable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called</a:t>
                </a:r>
                <a:r>
                  <a:rPr lang="fr-FR" sz="2000" dirty="0" smtClean="0"/>
                  <a:t> a </a:t>
                </a:r>
                <a:r>
                  <a:rPr lang="fr-FR" sz="2000" b="1" dirty="0" err="1" smtClean="0"/>
                  <a:t>cusp</a:t>
                </a:r>
                <a:r>
                  <a:rPr lang="fr-FR" sz="2000" dirty="0" smtClean="0"/>
                  <a:t>.</a:t>
                </a:r>
              </a:p>
              <a:p>
                <a:pPr marL="360000" indent="-342900" algn="just">
                  <a:lnSpc>
                    <a:spcPct val="200000"/>
                  </a:lnSpc>
                  <a:buFont typeface="Arial" pitchFamily="34" charset="0"/>
                  <a:buChar char="•"/>
                </a:pPr>
                <a:r>
                  <a:rPr lang="fr-FR" sz="2000" dirty="0" err="1" smtClean="0"/>
                  <a:t>At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cusp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> not </a:t>
                </a:r>
                <a:r>
                  <a:rPr lang="fr-FR" sz="2000" dirty="0" err="1" smtClean="0"/>
                  <a:t>associate</a:t>
                </a:r>
                <a:r>
                  <a:rPr lang="fr-FR" sz="2000" dirty="0" smtClean="0"/>
                  <a:t> unique tangent to the </a:t>
                </a:r>
                <a:r>
                  <a:rPr lang="fr-FR" sz="2000" dirty="0" err="1" smtClean="0"/>
                  <a:t>curve</a:t>
                </a:r>
                <a:r>
                  <a:rPr lang="fr-FR" sz="2000" dirty="0" smtClean="0"/>
                  <a:t>.</a:t>
                </a:r>
              </a:p>
              <a:p>
                <a:pPr marL="360000" indent="-342900" algn="just">
                  <a:lnSpc>
                    <a:spcPct val="200000"/>
                  </a:lnSpc>
                  <a:buFont typeface="Arial" pitchFamily="34" charset="0"/>
                  <a:buChar char="•"/>
                </a:pPr>
                <a:r>
                  <a:rPr lang="fr-FR" sz="2000" dirty="0" smtClean="0"/>
                  <a:t>A </a:t>
                </a:r>
                <a:r>
                  <a:rPr lang="fr-FR" sz="2000" dirty="0" err="1" smtClean="0"/>
                  <a:t>curve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> a point </a:t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vertical tangent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not </a:t>
                </a:r>
                <a:r>
                  <a:rPr lang="fr-FR" sz="2000" dirty="0" err="1" smtClean="0"/>
                  <a:t>differential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> the point.  </a:t>
                </a: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278102"/>
                <a:ext cx="8276530" cy="5016758"/>
              </a:xfrm>
              <a:prstGeom prst="rect">
                <a:avLst/>
              </a:prstGeom>
              <a:blipFill rotWithShape="1">
                <a:blip r:embed="rId2"/>
                <a:stretch>
                  <a:fillRect l="-368" r="-1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Derivatives: Recall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490014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Derivatives: 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05768"/>
            <a:ext cx="7327420" cy="432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256475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 of exponential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62" name="Picture 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5431" y="1439064"/>
            <a:ext cx="7267575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7521304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 of exponential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 Box 5"/>
              <p:cNvSpPr txBox="1">
                <a:spLocks noChangeArrowheads="1"/>
              </p:cNvSpPr>
              <p:nvPr/>
            </p:nvSpPr>
            <p:spPr bwMode="auto">
              <a:xfrm>
                <a:off x="611758" y="1306512"/>
                <a:ext cx="8063930" cy="1151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fr-FR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𝐼𝑓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, 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𝑡h𝑒𝑛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 </m:t>
                    </m:r>
                  </m:oMath>
                </a14:m>
                <a:endParaRPr lang="fr-FR" sz="2000" b="0" dirty="0" smtClean="0">
                  <a:solidFill>
                    <a:srgbClr val="FF0000"/>
                  </a:solidFill>
                </a:endParaRPr>
              </a:p>
              <a:p>
                <a:endParaRPr lang="fr-FR" sz="2000" dirty="0" smtClean="0"/>
              </a:p>
              <a:p>
                <a:r>
                  <a:rPr lang="fr-FR" sz="2000" dirty="0">
                    <a:solidFill>
                      <a:srgbClr val="3333FF"/>
                    </a:solidFill>
                  </a:rPr>
                  <a:t>Proof: </a:t>
                </a:r>
                <a:endParaRPr lang="en-US" sz="20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1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758" y="1306512"/>
                <a:ext cx="8063930" cy="1151213"/>
              </a:xfrm>
              <a:prstGeom prst="rect">
                <a:avLst/>
              </a:prstGeom>
              <a:blipFill rotWithShape="1">
                <a:blip r:embed="rId3"/>
                <a:stretch>
                  <a:fillRect l="-756" b="-899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0614198"/>
              </p:ext>
            </p:extLst>
          </p:nvPr>
        </p:nvGraphicFramePr>
        <p:xfrm>
          <a:off x="1259632" y="2553363"/>
          <a:ext cx="2304256" cy="691770"/>
        </p:xfrm>
        <a:graphic>
          <a:graphicData uri="http://schemas.openxmlformats.org/presentationml/2006/ole">
            <p:oleObj spid="_x0000_s6338" name="Equation" r:id="rId4" imgW="1397000" imgH="419100" progId="">
              <p:embed/>
            </p:oleObj>
          </a:graphicData>
        </a:graphic>
      </p:graphicFrame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96801313"/>
              </p:ext>
            </p:extLst>
          </p:nvPr>
        </p:nvGraphicFramePr>
        <p:xfrm>
          <a:off x="2051720" y="3331184"/>
          <a:ext cx="1584176" cy="654156"/>
        </p:xfrm>
        <a:graphic>
          <a:graphicData uri="http://schemas.openxmlformats.org/presentationml/2006/ole">
            <p:oleObj spid="_x0000_s6339" name="Equation" r:id="rId5" imgW="1016000" imgH="419100" progId="">
              <p:embed/>
            </p:oleObj>
          </a:graphicData>
        </a:graphic>
      </p:graphicFrame>
      <p:graphicFrame>
        <p:nvGraphicFramePr>
          <p:cNvPr id="2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88748005"/>
              </p:ext>
            </p:extLst>
          </p:nvPr>
        </p:nvGraphicFramePr>
        <p:xfrm>
          <a:off x="2051720" y="4101351"/>
          <a:ext cx="1664005" cy="744545"/>
        </p:xfrm>
        <a:graphic>
          <a:graphicData uri="http://schemas.openxmlformats.org/presentationml/2006/ole">
            <p:oleObj spid="_x0000_s6340" name="Equation" r:id="rId6" imgW="1079032" imgH="482391" progId="">
              <p:embed/>
            </p:oleObj>
          </a:graphicData>
        </a:graphic>
      </p:graphicFrame>
      <p:graphicFrame>
        <p:nvGraphicFramePr>
          <p:cNvPr id="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48624518"/>
              </p:ext>
            </p:extLst>
          </p:nvPr>
        </p:nvGraphicFramePr>
        <p:xfrm>
          <a:off x="2051720" y="4750944"/>
          <a:ext cx="1796056" cy="803630"/>
        </p:xfrm>
        <a:graphic>
          <a:graphicData uri="http://schemas.openxmlformats.org/presentationml/2006/ole">
            <p:oleObj spid="_x0000_s6341" name="Equation" r:id="rId7" imgW="1079032" imgH="482391" progId="">
              <p:embed/>
            </p:oleObj>
          </a:graphicData>
        </a:graphic>
      </p:graphicFrame>
      <p:graphicFrame>
        <p:nvGraphicFramePr>
          <p:cNvPr id="2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2198949"/>
              </p:ext>
            </p:extLst>
          </p:nvPr>
        </p:nvGraphicFramePr>
        <p:xfrm>
          <a:off x="2051720" y="5445224"/>
          <a:ext cx="668978" cy="360040"/>
        </p:xfrm>
        <a:graphic>
          <a:graphicData uri="http://schemas.openxmlformats.org/presentationml/2006/ole">
            <p:oleObj spid="_x0000_s6342" name="Equation" r:id="rId8" imgW="418918" imgH="203112" progId="">
              <p:embed/>
            </p:oleObj>
          </a:graphicData>
        </a:graphic>
      </p:graphicFrame>
      <p:graphicFrame>
        <p:nvGraphicFramePr>
          <p:cNvPr id="2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1395651"/>
              </p:ext>
            </p:extLst>
          </p:nvPr>
        </p:nvGraphicFramePr>
        <p:xfrm>
          <a:off x="2051720" y="5877272"/>
          <a:ext cx="576064" cy="380770"/>
        </p:xfrm>
        <a:graphic>
          <a:graphicData uri="http://schemas.openxmlformats.org/presentationml/2006/ole">
            <p:oleObj spid="_x0000_s6343" name="Equation" r:id="rId9" imgW="279279" imgH="203112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023300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457489"/>
                <a:ext cx="8132514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err="1" smtClean="0">
                    <a:solidFill>
                      <a:srgbClr val="3333FF"/>
                    </a:solidFill>
                  </a:rPr>
                  <a:t>Theorem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 (</a:t>
                </a:r>
                <a:r>
                  <a:rPr lang="fr-FR" sz="2000" dirty="0" err="1">
                    <a:solidFill>
                      <a:srgbClr val="3333FF"/>
                    </a:solidFill>
                  </a:rPr>
                  <a:t>S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um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rule</a:t>
                </a:r>
                <a:r>
                  <a:rPr lang="fr-FR" sz="2000" dirty="0">
                    <a:solidFill>
                      <a:srgbClr val="3333FF"/>
                    </a:solidFill>
                  </a:rPr>
                  <a:t>)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)=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𝑢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)+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𝑣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), </m:t>
                    </m:r>
                  </m:oMath>
                </a14:m>
                <a:r>
                  <a:rPr lang="fr-FR" sz="2000" dirty="0" err="1" smtClean="0"/>
                  <a:t>where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fr-FR" sz="2000" dirty="0" smtClean="0"/>
                  <a:t> are </a:t>
                </a:r>
                <a:r>
                  <a:rPr lang="fr-FR" sz="2000" dirty="0" err="1" smtClean="0"/>
                  <a:t>differentiable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functions</a:t>
                </a:r>
                <a:r>
                  <a:rPr lang="fr-FR" sz="2000" dirty="0"/>
                  <a:t/>
                </a:r>
                <a:r>
                  <a:rPr lang="fr-FR" sz="2000" dirty="0" smtClean="0"/>
                  <a:t>and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  <m:r>
                      <a:rPr lang="fr-FR" sz="2000" b="0" i="0" dirty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fr-FR" sz="2000" dirty="0" smtClean="0"/>
                  <a:t>Then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en-US" sz="2000" dirty="0" smtClean="0"/>
                  <a:t>differentiable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>, and </a:t>
                </a:r>
                <a:endParaRPr lang="fr-FR" sz="2000" i="1" dirty="0" smtClean="0">
                  <a:latin typeface="Cambria Math"/>
                </a:endParaRPr>
              </a:p>
              <a:p>
                <a:pPr algn="just"/>
                <a:endParaRPr lang="fr-FR" sz="200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𝑓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′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𝑎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)=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𝑢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′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𝑎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)+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𝑣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′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𝑎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).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Proof:</a:t>
                </a:r>
                <a:endParaRPr lang="fr-FR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57489"/>
                <a:ext cx="8132514" cy="2246769"/>
              </a:xfrm>
              <a:prstGeom prst="rect">
                <a:avLst/>
              </a:prstGeom>
              <a:blipFill rotWithShape="1">
                <a:blip r:embed="rId2"/>
                <a:stretch>
                  <a:fillRect l="-750" t="-1084" r="-1649" b="-4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9757" y="3140968"/>
            <a:ext cx="4812443" cy="3061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865730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457489"/>
                <a:ext cx="8132514" cy="4031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err="1" smtClean="0">
                    <a:solidFill>
                      <a:srgbClr val="3333FF"/>
                    </a:solidFill>
                  </a:rPr>
                  <a:t>Examples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</a:t>
                </a:r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fr-FR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err="1" smtClean="0">
                    <a:solidFill>
                      <a:schemeClr val="tx1"/>
                    </a:solidFill>
                  </a:rPr>
                  <a:t>then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=4</m:t>
                      </m:r>
                      <m:sSup>
                        <m:sSupPr>
                          <m:ctrlP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+1.</m:t>
                      </m:r>
                    </m:oMath>
                  </m:oMathPara>
                </a14:m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algn="just"/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i="1" dirty="0">
                        <a:latin typeface="Cambria Math"/>
                      </a:rPr>
                      <m:t>𝑦</m:t>
                    </m:r>
                    <m:r>
                      <a:rPr lang="fr-FR" sz="2000" i="1" dirty="0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fr-FR" sz="20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 dirty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i="1" dirty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fr-FR" sz="2000" b="0" i="1" dirty="0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dirty="0" smtClean="0">
                        <a:latin typeface="Cambria Math"/>
                      </a:rPr>
                      <m:t>+2</m:t>
                    </m:r>
                    <m:r>
                      <a:rPr lang="fr-FR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err="1"/>
                  <a:t>then</a:t>
                </a:r>
                <a:r>
                  <a:rPr lang="fr-FR" sz="2000" dirty="0"/>
                  <a:t/>
                </a: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i="1" dirty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i="1" dirty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fr-FR" sz="2000" i="1" dirty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fr-FR" sz="20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 dirty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i="1" dirty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fr-FR" sz="2000" i="1" dirty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000" i="1" dirty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 dirty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i="1" dirty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fr-FR" sz="2000" b="0" i="1" dirty="0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r-FR" sz="20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 dirty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i="1" dirty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fr-FR" sz="2000" i="1" dirty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0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 dirty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fr-FR" sz="2000" b="0" i="1" dirty="0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dirty="0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dirty="0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dirty="0" smtClean="0">
                              <a:latin typeface="Cambria Math"/>
                            </a:rPr>
                            <m:t>2</m:t>
                          </m:r>
                        </m:e>
                      </m:d>
                      <m:r>
                        <a:rPr lang="fr-FR" sz="2000" i="1" dirty="0">
                          <a:latin typeface="Cambria Math"/>
                        </a:rPr>
                        <m:t>=4</m:t>
                      </m:r>
                      <m:sSup>
                        <m:sSupPr>
                          <m:ctrlPr>
                            <a:rPr lang="fr-FR" sz="2000" i="1" dirty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i="1" dirty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i="1" dirty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fr-FR" sz="2000" b="0" i="1" dirty="0" smtClean="0">
                          <a:latin typeface="Cambria Math"/>
                        </a:rPr>
                        <m:t>−2</m:t>
                      </m:r>
                      <m:r>
                        <a:rPr lang="fr-FR" sz="2000" b="0" i="1" dirty="0" smtClean="0">
                          <a:latin typeface="Cambria Math"/>
                        </a:rPr>
                        <m:t>𝑥</m:t>
                      </m:r>
                      <m:r>
                        <a:rPr lang="fr-FR" sz="2000" b="0" i="1" dirty="0" smtClean="0">
                          <a:latin typeface="Cambria Math"/>
                        </a:rPr>
                        <m:t>+0=4</m:t>
                      </m:r>
                      <m:sSup>
                        <m:sSup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dirty="0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fr-FR" sz="2000" b="0" i="1" dirty="0" smtClean="0">
                          <a:latin typeface="Cambria Math"/>
                        </a:rPr>
                        <m:t>−2</m:t>
                      </m:r>
                      <m:r>
                        <a:rPr lang="fr-FR" sz="2000" b="0" i="1" dirty="0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000" dirty="0"/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57489"/>
                <a:ext cx="8132514" cy="4031104"/>
              </a:xfrm>
              <a:prstGeom prst="rect">
                <a:avLst/>
              </a:prstGeom>
              <a:blipFill rotWithShape="1">
                <a:blip r:embed="rId2"/>
                <a:stretch>
                  <a:fillRect l="-750" t="-605" b="-1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83098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457489"/>
                <a:ext cx="8132514" cy="53245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Theorem: (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Product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rule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) </a:t>
                </a: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)=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𝑢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 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𝑣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), </m:t>
                    </m:r>
                  </m:oMath>
                </a14:m>
                <a:r>
                  <a:rPr lang="fr-FR" sz="2000" dirty="0" err="1" smtClean="0"/>
                  <a:t>such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fr-FR" sz="2000" dirty="0" smtClean="0"/>
                  <a:t> are </a:t>
                </a:r>
                <a:r>
                  <a:rPr lang="fr-FR" sz="2000" dirty="0" err="1" smtClean="0"/>
                  <a:t>differentiable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>.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>,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en-US" sz="2000" dirty="0" smtClean="0"/>
                  <a:t>differentiable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> and </a:t>
                </a:r>
              </a:p>
              <a:p>
                <a:pPr algn="just"/>
                <a:endParaRPr lang="fr-FR" sz="200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𝑓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′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𝑎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)=</m:t>
                      </m:r>
                      <m:sSup>
                        <m:sSupPr>
                          <m:ctrlP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𝑣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𝑎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)+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𝑢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𝑎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)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𝑣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′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𝑎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).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Proof: </a:t>
                </a:r>
                <a:r>
                  <a:rPr lang="en-US" sz="2000" dirty="0" smtClean="0"/>
                  <a:t>Firstly, remark that 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 and</a:t>
                </a:r>
              </a:p>
              <a:p>
                <a:pPr algn="just"/>
                <a:endParaRPr lang="en-US" sz="2000" dirty="0">
                  <a:latin typeface="+mj-lt"/>
                </a:endParaRPr>
              </a:p>
              <a:p>
                <a:pPr algn="just"/>
                <a:endParaRPr lang="en-US" sz="2000" dirty="0" smtClean="0">
                  <a:latin typeface="+mj-lt"/>
                </a:endParaRPr>
              </a:p>
              <a:p>
                <a:pPr algn="just"/>
                <a:endParaRPr lang="en-US" sz="2000" dirty="0">
                  <a:latin typeface="+mj-lt"/>
                </a:endParaRPr>
              </a:p>
              <a:p>
                <a:pPr algn="just"/>
                <a:endParaRPr lang="en-US" sz="2000" dirty="0" smtClean="0">
                  <a:latin typeface="+mj-lt"/>
                </a:endParaRPr>
              </a:p>
              <a:p>
                <a:pPr algn="just"/>
                <a:endParaRPr lang="en-US" sz="2000" dirty="0">
                  <a:latin typeface="+mj-lt"/>
                </a:endParaRPr>
              </a:p>
              <a:p>
                <a:pPr algn="just"/>
                <a:endParaRPr lang="fr-FR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57489"/>
                <a:ext cx="8132514" cy="5324535"/>
              </a:xfrm>
              <a:prstGeom prst="rect">
                <a:avLst/>
              </a:prstGeom>
              <a:blipFill rotWithShape="1">
                <a:blip r:embed="rId2"/>
                <a:stretch>
                  <a:fillRect l="-750" t="-458" r="-1649" b="-11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6184" y="3386238"/>
            <a:ext cx="6948264" cy="1338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9534" y="5008599"/>
            <a:ext cx="5714162" cy="719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73144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2276872"/>
            <a:ext cx="7745015" cy="152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5950" y="1412776"/>
                <a:ext cx="8132514" cy="34778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(</a:t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Cont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..)</a:t>
                </a:r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The last step follows from the fact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sz="2000" dirty="0" smtClean="0"/>
                  <a:t> are continuous as they are differentiable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 smtClean="0"/>
                  <a:t>. </a:t>
                </a:r>
                <a:endParaRPr lang="fr-FR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12776"/>
                <a:ext cx="8132514" cy="3477875"/>
              </a:xfrm>
              <a:prstGeom prst="rect">
                <a:avLst/>
              </a:prstGeom>
              <a:blipFill rotWithShape="1">
                <a:blip r:embed="rId3"/>
                <a:stretch>
                  <a:fillRect l="-750" t="-702" r="-1724" b="-2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297272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457489"/>
                <a:ext cx="8132514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)=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𝑘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𝑣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), </m:t>
                    </m:r>
                  </m:oMath>
                </a14:m>
                <a:r>
                  <a:rPr lang="fr-FR" sz="2000" dirty="0" err="1" smtClean="0"/>
                  <a:t>such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𝑘</m:t>
                    </m:r>
                  </m:oMath>
                </a14:m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is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 a constant </a:t>
                </a:r>
                <a:r>
                  <a:rPr lang="fr-FR" sz="2000" dirty="0" smtClean="0"/>
                  <a:t>and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fr-FR" sz="2000" dirty="0" smtClean="0"/>
                  <a:t> is </a:t>
                </a:r>
                <a:r>
                  <a:rPr lang="fr-FR" sz="2000" dirty="0" err="1" smtClean="0"/>
                  <a:t>differentiable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>.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>,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en-US" sz="2000" dirty="0" smtClean="0"/>
                  <a:t>differentiable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> and </a:t>
                </a:r>
              </a:p>
              <a:p>
                <a:pPr algn="just"/>
                <a:endParaRPr lang="fr-FR" sz="200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𝑓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′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𝑎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)=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𝑘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𝑣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′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𝑎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).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en-US" sz="2000" dirty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Proof: </a:t>
                </a:r>
                <a:r>
                  <a:rPr lang="en-US" sz="2000" dirty="0" smtClean="0"/>
                  <a:t>By product rule we have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′(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)=</m:t>
                    </m:r>
                    <m:sSup>
                      <m:sSupPr>
                        <m:ctrlPr>
                          <a:rPr lang="fr-FR" sz="20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fr-FR" sz="20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000" i="1" dirty="0">
                        <a:solidFill>
                          <a:schemeClr val="tx1"/>
                        </a:solidFill>
                        <a:latin typeface="Cambria Math"/>
                      </a:rPr>
                      <m:t>𝑣</m:t>
                    </m:r>
                    <m:r>
                      <a:rPr lang="fr-FR" sz="2000" i="1" dirty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fr-FR" sz="2000" i="1" dirty="0">
                        <a:solidFill>
                          <a:schemeClr val="tx1"/>
                        </a:solidFill>
                        <a:latin typeface="Cambria Math"/>
                      </a:rPr>
                      <m:t>)+</m:t>
                    </m:r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𝑘</m:t>
                    </m:r>
                    <m:r>
                      <a:rPr lang="fr-FR" sz="2000" i="1" dirty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fr-FR" sz="2000" i="1" dirty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  <m:r>
                      <a:rPr lang="fr-FR" sz="2000" i="1" dirty="0">
                        <a:solidFill>
                          <a:schemeClr val="tx1"/>
                        </a:solidFill>
                        <a:latin typeface="Cambria Math"/>
                      </a:rPr>
                      <m:t>𝑣</m:t>
                    </m:r>
                    <m:r>
                      <a:rPr lang="fr-FR" sz="2000" i="1" dirty="0">
                        <a:solidFill>
                          <a:schemeClr val="tx1"/>
                        </a:solidFill>
                        <a:latin typeface="Cambria Math"/>
                      </a:rPr>
                      <m:t>′(</m:t>
                    </m:r>
                    <m:r>
                      <a:rPr lang="fr-FR" sz="2000" i="1" dirty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fr-FR" sz="2000" i="1" dirty="0">
                        <a:solidFill>
                          <a:schemeClr val="tx1"/>
                        </a:solidFill>
                        <a:latin typeface="Cambria Math"/>
                      </a:rPr>
                      <m:t>).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conclude</a:t>
                </a:r>
                <a:r>
                  <a:rPr lang="fr-FR" sz="2000" dirty="0" smtClean="0"/>
                  <a:t> by </a:t>
                </a:r>
                <a:r>
                  <a:rPr lang="fr-FR" sz="2000" dirty="0" err="1" smtClean="0"/>
                  <a:t>recalling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a constant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zero</a:t>
                </a:r>
                <a:r>
                  <a:rPr lang="fr-FR" sz="2000" dirty="0"/>
                  <a:t>.</a:t>
                </a:r>
                <a:r>
                  <a:rPr lang="fr-FR" sz="2000" dirty="0" smtClean="0"/>
                  <a:t/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err="1" smtClean="0"/>
                  <a:t>Therefore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have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𝑓</m:t>
                      </m:r>
                      <m:r>
                        <a:rPr lang="fr-FR" sz="20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′(</m:t>
                      </m:r>
                      <m:r>
                        <a:rPr lang="fr-FR" sz="20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fr-FR" sz="20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)=</m:t>
                      </m:r>
                      <m:r>
                        <a:rPr lang="fr-FR" sz="20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𝑘𝑣</m:t>
                      </m:r>
                      <m:r>
                        <a:rPr lang="fr-FR" sz="20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′(</m:t>
                      </m:r>
                      <m:r>
                        <a:rPr lang="fr-FR" sz="20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fr-FR" sz="20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).</m:t>
                      </m:r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  <a:latin typeface="+mj-lt"/>
                </a:endParaRPr>
              </a:p>
              <a:p>
                <a:pPr algn="just"/>
                <a:endParaRPr lang="en-US" sz="2000" dirty="0">
                  <a:latin typeface="+mj-lt"/>
                </a:endParaRPr>
              </a:p>
              <a:p>
                <a:pPr algn="just"/>
                <a:endParaRPr lang="fr-FR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57489"/>
                <a:ext cx="8132514" cy="4401205"/>
              </a:xfrm>
              <a:prstGeom prst="rect">
                <a:avLst/>
              </a:prstGeom>
              <a:blipFill rotWithShape="1">
                <a:blip r:embed="rId2"/>
                <a:stretch>
                  <a:fillRect l="-750" t="-554" r="-1649" b="-1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314901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09275"/>
                <a:ext cx="8348538" cy="53147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err="1" smtClean="0">
                    <a:solidFill>
                      <a:srgbClr val="3333FF"/>
                    </a:solidFill>
                  </a:rPr>
                  <a:t>Example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Find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[</m:t>
                    </m:r>
                    <m:d>
                      <m:d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+5</m:t>
                        </m:r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]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algn="just"/>
                <a:endParaRPr lang="fr-FR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 dirty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i="1" dirty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fr-FR" sz="2000" i="1" dirty="0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fr-FR" sz="2000" i="1" dirty="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000" i="1" dirty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i="1" dirty="0">
                                  <a:latin typeface="Cambria Math"/>
                                </a:rPr>
                                <m:t>+3</m:t>
                              </m:r>
                            </m:e>
                          </m:d>
                          <m:d>
                            <m:dPr>
                              <m:ctrlPr>
                                <a:rPr lang="fr-FR" sz="2000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 dirty="0">
                                  <a:latin typeface="Cambria Math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fr-FR" sz="2000" i="1" dirty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fr-FR" sz="2000" i="1" dirty="0">
                                  <a:latin typeface="Cambria Math"/>
                                </a:rPr>
                                <m:t>+5</m:t>
                              </m:r>
                              <m:r>
                                <a:rPr lang="fr-FR" sz="2000" i="1" dirty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fr-FR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dirty="0" smtClean="0">
                            <a:latin typeface="Cambria Math"/>
                          </a:rPr>
                          <m:t>+3</m:t>
                        </m:r>
                      </m:e>
                    </m:d>
                    <m:f>
                      <m:f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dirty="0" smtClean="0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fr-FR" sz="2000" b="0" i="1" dirty="0" smtClean="0">
                            <a:latin typeface="Cambria Math"/>
                          </a:rPr>
                          <m:t>+5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fr-FR" sz="2000" b="0" i="1" dirty="0" smtClean="0">
                            <a:latin typeface="Cambria Math"/>
                          </a:rPr>
                          <m:t>+5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f>
                      <m:f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dirty="0" smtClean="0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dirty="0" smtClean="0">
                            <a:latin typeface="Cambria Math"/>
                          </a:rPr>
                          <m:t>+3</m:t>
                        </m:r>
                      </m:e>
                    </m:d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dirty="0" smtClean="0">
                            <a:latin typeface="Cambria Math"/>
                          </a:rPr>
                          <m:t>+3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dirty="0" smtClean="0"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000" b="0" i="1" dirty="0" smtClean="0">
                                <a:latin typeface="Cambria Math"/>
                              </a:rPr>
                              <m:t>𝑑𝑥</m:t>
                            </m:r>
                          </m:den>
                        </m:f>
                        <m:d>
                          <m:d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fr-FR" sz="20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dirty="0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  <m:r>
                          <a:rPr lang="fr-FR" sz="2000" b="0" i="1" dirty="0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dirty="0" smtClean="0"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000" b="0" i="1" dirty="0" smtClean="0">
                                <a:latin typeface="Cambria Math"/>
                              </a:rPr>
                              <m:t>𝑑𝑥</m:t>
                            </m:r>
                          </m:den>
                        </m:f>
                        <m:d>
                          <m:d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5</m:t>
                            </m:r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fr-FR" sz="2000" b="0" i="1" dirty="0" smtClean="0">
                            <a:latin typeface="Cambria Math"/>
                          </a:rPr>
                          <m:t>+5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dirty="0" smtClean="0"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000" b="0" i="1" dirty="0" smtClean="0">
                                <a:latin typeface="Cambria Math"/>
                              </a:rPr>
                              <m:t>𝑑𝑥</m:t>
                            </m:r>
                          </m:den>
                        </m:f>
                        <m:d>
                          <m:d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fr-FR" sz="20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dirty="0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fr-FR" sz="2000" b="0" i="1" dirty="0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dirty="0" smtClean="0"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000" b="0" i="1" dirty="0" smtClean="0">
                                <a:latin typeface="Cambria Math"/>
                              </a:rPr>
                              <m:t>𝑑𝑥</m:t>
                            </m:r>
                          </m:den>
                        </m:f>
                        <m:d>
                          <m:d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3</m:t>
                            </m:r>
                          </m:e>
                        </m:d>
                      </m:e>
                    </m:d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dirty="0" smtClean="0">
                            <a:latin typeface="Cambria Math"/>
                          </a:rPr>
                          <m:t>+3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  <m:f>
                          <m:f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dirty="0" smtClean="0"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000" b="0" i="1" dirty="0" smtClean="0">
                                <a:latin typeface="Cambria Math"/>
                              </a:rPr>
                              <m:t>𝑑𝑥</m:t>
                            </m:r>
                          </m:den>
                        </m:f>
                        <m:d>
                          <m:dPr>
                            <m:ctrlPr>
                              <a:rPr lang="fr-FR" sz="2000" i="1" dirty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fr-FR" sz="2000" i="1" dirty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 dirty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 dirty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  <m:r>
                          <a:rPr lang="fr-FR" sz="2000" b="0" i="1" dirty="0" smtClean="0">
                            <a:latin typeface="Cambria Math"/>
                          </a:rPr>
                          <m:t>+5</m:t>
                        </m:r>
                        <m:f>
                          <m:f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dirty="0" smtClean="0"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000" b="0" i="1" dirty="0" smtClean="0">
                                <a:latin typeface="Cambria Math"/>
                              </a:rPr>
                              <m:t>𝑑𝑥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fr-FR" sz="20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fr-FR" sz="2000" b="0" i="1" dirty="0" smtClean="0">
                            <a:latin typeface="Cambria Math"/>
                          </a:rPr>
                          <m:t>+5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+0</m:t>
                        </m:r>
                      </m:e>
                    </m:d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i="1" dirty="0">
                    <a:latin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dirty="0" smtClean="0">
                            <a:latin typeface="Cambria Math"/>
                          </a:rPr>
                          <m:t>+3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  <m:d>
                          <m:d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fr-FR" sz="20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dirty="0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fr-FR" sz="2000" b="0" i="1" dirty="0" smtClean="0">
                            <a:latin typeface="Cambria Math"/>
                          </a:rPr>
                          <m:t>+5</m:t>
                        </m:r>
                        <m:d>
                          <m:d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1</m:t>
                            </m:r>
                          </m:e>
                        </m:d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fr-FR" sz="2000" b="0" i="1" dirty="0" smtClean="0">
                            <a:latin typeface="Cambria Math"/>
                          </a:rPr>
                          <m:t>+5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dirty="0" smtClean="0">
                            <a:latin typeface="Cambria Math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6</m:t>
                        </m:r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dirty="0" smtClean="0">
                            <a:latin typeface="Cambria Math"/>
                          </a:rPr>
                          <m:t>+5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+2</m:t>
                    </m:r>
                    <m:r>
                      <a:rPr lang="fr-FR" sz="2000" b="0" i="1" dirty="0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fr-FR" sz="2000" b="0" i="1" dirty="0" smtClean="0">
                            <a:latin typeface="Cambria Math"/>
                          </a:rPr>
                          <m:t>+5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=6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fr-FR" sz="2000" b="0" i="1" dirty="0" smtClean="0">
                        <a:latin typeface="Cambria Math"/>
                      </a:rPr>
                      <m:t>+4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fr-FR" sz="2000" b="0" i="1" dirty="0" smtClean="0">
                        <a:latin typeface="Cambria Math"/>
                      </a:rPr>
                      <m:t>+18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dirty="0" smtClean="0">
                        <a:latin typeface="Cambria Math"/>
                      </a:rPr>
                      <m:t>+5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dirty="0" smtClean="0">
                        <a:latin typeface="Cambria Math"/>
                      </a:rPr>
                      <m:t>+10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dirty="0" smtClean="0">
                        <a:latin typeface="Cambria Math"/>
                      </a:rPr>
                      <m:t>+15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=10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fr-FR" sz="2000" b="0" i="1" dirty="0" smtClean="0">
                        <a:latin typeface="Cambria Math"/>
                      </a:rPr>
                      <m:t>+33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dirty="0" smtClean="0">
                        <a:latin typeface="Cambria Math"/>
                      </a:rPr>
                      <m:t>+15.</m:t>
                    </m:r>
                  </m:oMath>
                </a14:m>
                <a:endParaRPr lang="fr-FR" sz="2000" b="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09275"/>
                <a:ext cx="8348538" cy="5314725"/>
              </a:xfrm>
              <a:prstGeom prst="rect">
                <a:avLst/>
              </a:prstGeom>
              <a:blipFill rotWithShape="1">
                <a:blip r:embed="rId2"/>
                <a:stretch>
                  <a:fillRect l="-730" b="-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441901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 Box 3"/>
              <p:cNvSpPr txBox="1">
                <a:spLocks noChangeArrowheads="1"/>
              </p:cNvSpPr>
              <p:nvPr/>
            </p:nvSpPr>
            <p:spPr bwMode="auto">
              <a:xfrm>
                <a:off x="685800" y="1484784"/>
                <a:ext cx="7989887" cy="43700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CEC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</a:rPr>
                  <a:t>Find </a:t>
                </a:r>
                <a:r>
                  <a:rPr lang="en-US" sz="2000" dirty="0">
                    <a:latin typeface="Arial" charset="0"/>
                  </a:rPr>
                  <a:t>the horizontal tangents </a:t>
                </a:r>
                <a:r>
                  <a:rPr lang="en-US" sz="2000" dirty="0" smtClean="0">
                    <a:latin typeface="Arial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−2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+2</m:t>
                    </m:r>
                  </m:oMath>
                </a14:m>
                <a:r>
                  <a:rPr lang="en-US" sz="2000" dirty="0" smtClean="0">
                    <a:latin typeface="Arial" charset="0"/>
                  </a:rPr>
                  <a:t>.  </a:t>
                </a:r>
              </a:p>
              <a:p>
                <a:pPr algn="just"/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Solution: </a:t>
                </a:r>
                <a:r>
                  <a:rPr lang="en-US" sz="2000" dirty="0"/>
                  <a:t>Horizontal tangents occur when slope = zero</a:t>
                </a:r>
                <a:r>
                  <a:rPr lang="en-US" sz="2000" dirty="0" smtClean="0"/>
                  <a:t>. The slope of the tangent to the curve is given by </a:t>
                </a:r>
                <a:endParaRPr lang="fr-FR" sz="2000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r>
                            <a:rPr lang="fr-FR" sz="2000" b="0" i="1" smtClean="0">
                              <a:latin typeface="Cambria Math"/>
                            </a:rPr>
                            <m:t>−2</m:t>
                          </m:r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b="0" i="1" smtClean="0"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−2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=4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fr-FR" sz="2000" b="0" i="1" smtClean="0">
                          <a:latin typeface="Cambria Math"/>
                        </a:rPr>
                        <m:t>−4</m:t>
                      </m:r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r>
                  <a:rPr lang="fr-FR" sz="2000" dirty="0" err="1" smtClean="0"/>
                  <a:t>Thus</a:t>
                </a:r>
                <a:r>
                  <a:rPr lang="fr-FR" sz="2000" dirty="0" smtClean="0"/>
                  <a:t> horizontal tangents </a:t>
                </a:r>
                <a:r>
                  <a:rPr lang="fr-FR" sz="2000" dirty="0" err="1" smtClean="0"/>
                  <a:t>occur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> the points </a:t>
                </a:r>
                <a:r>
                  <a:rPr lang="fr-FR" sz="2000" dirty="0" err="1" smtClean="0"/>
                  <a:t>where</a:t>
                </a:r>
                <a:r>
                  <a:rPr lang="fr-FR" sz="2000" dirty="0" smtClean="0"/>
                  <a:t/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dirty="0" smtClean="0">
                          <a:latin typeface="Cambria Math"/>
                        </a:rPr>
                        <m:t>4</m:t>
                      </m:r>
                      <m:sSup>
                        <m:sSupPr>
                          <m:ctrlPr>
                            <a:rPr lang="fr-FR" sz="200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i="1" dirty="0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fr-FR" sz="2000" i="1" dirty="0" smtClean="0">
                          <a:latin typeface="Cambria Math"/>
                        </a:rPr>
                        <m:t>−4</m:t>
                      </m:r>
                      <m:r>
                        <a:rPr lang="fr-FR" sz="2000" i="1" dirty="0" smtClean="0">
                          <a:latin typeface="Cambria Math"/>
                        </a:rPr>
                        <m:t>𝑥</m:t>
                      </m:r>
                      <m:r>
                        <a:rPr lang="fr-FR" sz="2000" i="1" dirty="0" smtClean="0">
                          <a:latin typeface="Cambria Math"/>
                        </a:rPr>
                        <m:t> = 0⇒</m:t>
                      </m:r>
                      <m:sSup>
                        <m:sSup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dirty="0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fr-FR" sz="2000" b="0" i="1" dirty="0" smtClean="0">
                          <a:latin typeface="Cambria Math"/>
                        </a:rPr>
                        <m:t>−</m:t>
                      </m:r>
                      <m:r>
                        <a:rPr lang="fr-FR" sz="2000" b="0" i="1" dirty="0" smtClean="0">
                          <a:latin typeface="Cambria Math"/>
                        </a:rPr>
                        <m:t>𝑥</m:t>
                      </m:r>
                      <m:r>
                        <a:rPr lang="fr-FR" sz="2000" b="0" i="1" dirty="0" smtClean="0">
                          <a:latin typeface="Cambria Math"/>
                        </a:rPr>
                        <m:t>=0⇒</m:t>
                      </m:r>
                      <m:r>
                        <a:rPr lang="fr-FR" sz="2000" b="0" i="1" dirty="0" smtClean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0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b="0" i="1" dirty="0" smtClean="0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fr-FR" sz="2000" b="0" i="1" dirty="0" smtClean="0">
                          <a:latin typeface="Cambria Math"/>
                        </a:rPr>
                        <m:t>=0⇒</m:t>
                      </m:r>
                      <m:r>
                        <a:rPr lang="fr-FR" sz="2000" b="0" i="1" dirty="0" smtClean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dirty="0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dirty="0" smtClean="0">
                              <a:latin typeface="Cambria Math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dirty="0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dirty="0" smtClean="0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fr-FR" sz="2000" b="0" i="1" dirty="0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fr-FR" sz="2000" b="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=0,1,−1</m:t>
                      </m:r>
                    </m:oMath>
                  </m:oMathPara>
                </a14:m>
                <a:endParaRPr lang="fr-FR" sz="2000" b="0" dirty="0" smtClean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sz="2000" dirty="0"/>
                  <a:t>Substituting the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 values into the original equation, we get</a:t>
                </a:r>
                <a:r>
                  <a:rPr lang="en-US" sz="2000" dirty="0" smtClean="0"/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=2, 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=1, 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=1.</m:t>
                      </m:r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fr-FR" sz="2000" dirty="0" err="1" smtClean="0">
                    <a:solidFill>
                      <a:schemeClr val="tx1"/>
                    </a:solidFill>
                  </a:rPr>
                  <a:t>Therefore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, the horizontal tangents to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= </m:t>
                    </m:r>
                    <m:sSup>
                      <m:sSupPr>
                        <m:ctrlPr>
                          <a:rPr lang="fr-FR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−2</m:t>
                    </m:r>
                    <m:sSup>
                      <m:sSupPr>
                        <m:ctrlPr>
                          <a:rPr lang="fr-FR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+2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, are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lines</a:t>
                </a:r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=2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,  and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=1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10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484784"/>
                <a:ext cx="7989887" cy="4370042"/>
              </a:xfrm>
              <a:prstGeom prst="rect">
                <a:avLst/>
              </a:prstGeom>
              <a:blipFill rotWithShape="1">
                <a:blip r:embed="rId2"/>
                <a:stretch>
                  <a:fillRect l="-840" t="-559" r="-1679" b="-167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CCEC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65811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 Box 3"/>
              <p:cNvSpPr txBox="1">
                <a:spLocks noChangeArrowheads="1"/>
              </p:cNvSpPr>
              <p:nvPr/>
            </p:nvSpPr>
            <p:spPr bwMode="auto">
              <a:xfrm>
                <a:off x="685800" y="1484784"/>
                <a:ext cx="7989887" cy="10156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CEC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</a:rPr>
                  <a:t>Example: (cont..) </a:t>
                </a:r>
                <a:r>
                  <a:rPr lang="en-US" sz="2000" dirty="0" smtClean="0">
                    <a:latin typeface="Arial" charset="0"/>
                  </a:rPr>
                  <a:t>Find </a:t>
                </a:r>
                <a:r>
                  <a:rPr lang="en-US" sz="2000" dirty="0">
                    <a:latin typeface="Arial" charset="0"/>
                  </a:rPr>
                  <a:t>the horizontal tangents </a:t>
                </a:r>
                <a:r>
                  <a:rPr lang="en-US" sz="2000" dirty="0" smtClean="0">
                    <a:latin typeface="Arial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−2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+2</m:t>
                    </m:r>
                  </m:oMath>
                </a14:m>
                <a:r>
                  <a:rPr lang="en-US" sz="2000" dirty="0" smtClean="0">
                    <a:latin typeface="Arial" charset="0"/>
                  </a:rPr>
                  <a:t>.  </a:t>
                </a:r>
              </a:p>
              <a:p>
                <a:pPr algn="just"/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0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484784"/>
                <a:ext cx="7989887" cy="1015663"/>
              </a:xfrm>
              <a:prstGeom prst="rect">
                <a:avLst/>
              </a:prstGeom>
              <a:blipFill rotWithShape="1">
                <a:blip r:embed="rId3"/>
                <a:stretch>
                  <a:fillRect l="-840" t="-2410" b="-1084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CCEC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4283968" y="2179355"/>
            <a:ext cx="4153047" cy="2809683"/>
            <a:chOff x="914400" y="1981200"/>
            <a:chExt cx="7721600" cy="4613889"/>
          </a:xfrm>
        </p:grpSpPr>
        <p:pic>
          <p:nvPicPr>
            <p:cNvPr id="20" name="Picture 2" descr="H2PM970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1981200"/>
              <a:ext cx="7696200" cy="45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3" descr="H2PM970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1981200"/>
              <a:ext cx="7696200" cy="45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22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699958449"/>
                </p:ext>
              </p:extLst>
            </p:nvPr>
          </p:nvGraphicFramePr>
          <p:xfrm>
            <a:off x="6237288" y="2667000"/>
            <a:ext cx="1989137" cy="403225"/>
          </p:xfrm>
          <a:graphic>
            <a:graphicData uri="http://schemas.openxmlformats.org/presentationml/2006/ole">
              <p:oleObj spid="_x0000_s4770" name="Equation" r:id="rId6" imgW="1002865" imgH="228501" progId="">
                <p:embed/>
              </p:oleObj>
            </a:graphicData>
          </a:graphic>
        </p:graphicFrame>
        <p:pic>
          <p:nvPicPr>
            <p:cNvPr id="23" name="Picture 5" descr="H2PM970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1981200"/>
              <a:ext cx="7696200" cy="45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2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482413321"/>
                </p:ext>
              </p:extLst>
            </p:nvPr>
          </p:nvGraphicFramePr>
          <p:xfrm>
            <a:off x="6494463" y="3467100"/>
            <a:ext cx="728662" cy="358775"/>
          </p:xfrm>
          <a:graphic>
            <a:graphicData uri="http://schemas.openxmlformats.org/presentationml/2006/ole">
              <p:oleObj spid="_x0000_s4771" name="Equation" r:id="rId8" imgW="368140" imgH="203112" progId="">
                <p:embed/>
              </p:oleObj>
            </a:graphicData>
          </a:graphic>
        </p:graphicFrame>
        <p:pic>
          <p:nvPicPr>
            <p:cNvPr id="25" name="Picture 7" descr="H2PM9700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799" y="2023089"/>
              <a:ext cx="7696201" cy="45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26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4281166360"/>
                </p:ext>
              </p:extLst>
            </p:nvPr>
          </p:nvGraphicFramePr>
          <p:xfrm>
            <a:off x="6429375" y="4095750"/>
            <a:ext cx="655638" cy="358775"/>
          </p:xfrm>
          <a:graphic>
            <a:graphicData uri="http://schemas.openxmlformats.org/presentationml/2006/ole">
              <p:oleObj spid="_x0000_s4772" name="Equation" r:id="rId10" imgW="330057" imgH="203112" progId="">
                <p:embed/>
              </p:oleObj>
            </a:graphicData>
          </a:graphic>
        </p:graphicFrame>
      </p:grpSp>
      <p:grpSp>
        <p:nvGrpSpPr>
          <p:cNvPr id="3" name="Group 2"/>
          <p:cNvGrpSpPr/>
          <p:nvPr/>
        </p:nvGrpSpPr>
        <p:grpSpPr>
          <a:xfrm>
            <a:off x="632297" y="2204864"/>
            <a:ext cx="4299743" cy="3312368"/>
            <a:chOff x="381000" y="1843088"/>
            <a:chExt cx="7848600" cy="5773436"/>
          </a:xfrm>
        </p:grpSpPr>
        <p:pic>
          <p:nvPicPr>
            <p:cNvPr id="27" name="Picture 2" descr="H2PM970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1843088"/>
              <a:ext cx="7848600" cy="4568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3" descr="H2PM970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1843088"/>
              <a:ext cx="7848600" cy="4568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29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699929014"/>
                </p:ext>
              </p:extLst>
            </p:nvPr>
          </p:nvGraphicFramePr>
          <p:xfrm>
            <a:off x="5810250" y="2528888"/>
            <a:ext cx="2027238" cy="403225"/>
          </p:xfrm>
          <a:graphic>
            <a:graphicData uri="http://schemas.openxmlformats.org/presentationml/2006/ole">
              <p:oleObj spid="_x0000_s4773" name="Equation" r:id="rId11" imgW="1002865" imgH="228501" progId="">
                <p:embed/>
              </p:oleObj>
            </a:graphicData>
          </a:graphic>
        </p:graphicFrame>
        <p:graphicFrame>
          <p:nvGraphicFramePr>
            <p:cNvPr id="32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149337684"/>
                </p:ext>
              </p:extLst>
            </p:nvPr>
          </p:nvGraphicFramePr>
          <p:xfrm>
            <a:off x="3980985" y="7195947"/>
            <a:ext cx="1965108" cy="420577"/>
          </p:xfrm>
          <a:graphic>
            <a:graphicData uri="http://schemas.openxmlformats.org/presentationml/2006/ole">
              <p:oleObj spid="_x0000_s4774" name="Equation" r:id="rId12" imgW="710891" imgH="203112" progId="">
                <p:embed/>
              </p:oleObj>
            </a:graphicData>
          </a:graphic>
        </p:graphicFrame>
        <p:grpSp>
          <p:nvGrpSpPr>
            <p:cNvPr id="33" name="Group 66"/>
            <p:cNvGrpSpPr>
              <a:grpSpLocks/>
            </p:cNvGrpSpPr>
            <p:nvPr/>
          </p:nvGrpSpPr>
          <p:grpSpPr bwMode="auto">
            <a:xfrm>
              <a:off x="3505200" y="1981200"/>
              <a:ext cx="1752600" cy="4130675"/>
              <a:chOff x="2162" y="1195"/>
              <a:chExt cx="1364" cy="2650"/>
            </a:xfrm>
          </p:grpSpPr>
          <p:sp>
            <p:nvSpPr>
              <p:cNvPr id="34" name="Line 15"/>
              <p:cNvSpPr>
                <a:spLocks noChangeShapeType="1"/>
              </p:cNvSpPr>
              <p:nvPr/>
            </p:nvSpPr>
            <p:spPr bwMode="auto">
              <a:xfrm flipV="1">
                <a:off x="2162" y="3778"/>
                <a:ext cx="7" cy="67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16"/>
              <p:cNvSpPr>
                <a:spLocks noChangeShapeType="1"/>
              </p:cNvSpPr>
              <p:nvPr/>
            </p:nvSpPr>
            <p:spPr bwMode="auto">
              <a:xfrm flipV="1">
                <a:off x="2169" y="3528"/>
                <a:ext cx="25" cy="250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17"/>
              <p:cNvSpPr>
                <a:spLocks noChangeShapeType="1"/>
              </p:cNvSpPr>
              <p:nvPr/>
            </p:nvSpPr>
            <p:spPr bwMode="auto">
              <a:xfrm flipV="1">
                <a:off x="2194" y="3272"/>
                <a:ext cx="29" cy="256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18"/>
              <p:cNvSpPr>
                <a:spLocks noChangeShapeType="1"/>
              </p:cNvSpPr>
              <p:nvPr/>
            </p:nvSpPr>
            <p:spPr bwMode="auto">
              <a:xfrm flipV="1">
                <a:off x="2223" y="3071"/>
                <a:ext cx="27" cy="201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19"/>
              <p:cNvSpPr>
                <a:spLocks noChangeShapeType="1"/>
              </p:cNvSpPr>
              <p:nvPr/>
            </p:nvSpPr>
            <p:spPr bwMode="auto">
              <a:xfrm flipV="1">
                <a:off x="2250" y="2897"/>
                <a:ext cx="26" cy="174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Line 20"/>
              <p:cNvSpPr>
                <a:spLocks noChangeShapeType="1"/>
              </p:cNvSpPr>
              <p:nvPr/>
            </p:nvSpPr>
            <p:spPr bwMode="auto">
              <a:xfrm flipV="1">
                <a:off x="2276" y="2738"/>
                <a:ext cx="29" cy="159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Line 21"/>
              <p:cNvSpPr>
                <a:spLocks noChangeShapeType="1"/>
              </p:cNvSpPr>
              <p:nvPr/>
            </p:nvSpPr>
            <p:spPr bwMode="auto">
              <a:xfrm flipV="1">
                <a:off x="2305" y="2604"/>
                <a:ext cx="28" cy="134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Line 22"/>
              <p:cNvSpPr>
                <a:spLocks noChangeShapeType="1"/>
              </p:cNvSpPr>
              <p:nvPr/>
            </p:nvSpPr>
            <p:spPr bwMode="auto">
              <a:xfrm flipV="1">
                <a:off x="2333" y="2504"/>
                <a:ext cx="25" cy="100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Line 23"/>
              <p:cNvSpPr>
                <a:spLocks noChangeShapeType="1"/>
              </p:cNvSpPr>
              <p:nvPr/>
            </p:nvSpPr>
            <p:spPr bwMode="auto">
              <a:xfrm flipV="1">
                <a:off x="2358" y="2421"/>
                <a:ext cx="28" cy="83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24"/>
              <p:cNvSpPr>
                <a:spLocks noChangeShapeType="1"/>
              </p:cNvSpPr>
              <p:nvPr/>
            </p:nvSpPr>
            <p:spPr bwMode="auto">
              <a:xfrm flipV="1">
                <a:off x="2386" y="2359"/>
                <a:ext cx="27" cy="62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25"/>
              <p:cNvSpPr>
                <a:spLocks noChangeShapeType="1"/>
              </p:cNvSpPr>
              <p:nvPr/>
            </p:nvSpPr>
            <p:spPr bwMode="auto">
              <a:xfrm flipV="1">
                <a:off x="2413" y="2313"/>
                <a:ext cx="29" cy="46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26"/>
              <p:cNvSpPr>
                <a:spLocks noChangeShapeType="1"/>
              </p:cNvSpPr>
              <p:nvPr/>
            </p:nvSpPr>
            <p:spPr bwMode="auto">
              <a:xfrm flipV="1">
                <a:off x="2442" y="2291"/>
                <a:ext cx="24" cy="22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27"/>
              <p:cNvSpPr>
                <a:spLocks noChangeShapeType="1"/>
              </p:cNvSpPr>
              <p:nvPr/>
            </p:nvSpPr>
            <p:spPr bwMode="auto">
              <a:xfrm flipV="1">
                <a:off x="2466" y="2282"/>
                <a:ext cx="29" cy="9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28"/>
              <p:cNvSpPr>
                <a:spLocks noChangeShapeType="1"/>
              </p:cNvSpPr>
              <p:nvPr/>
            </p:nvSpPr>
            <p:spPr bwMode="auto">
              <a:xfrm>
                <a:off x="2495" y="2282"/>
                <a:ext cx="27" cy="7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29"/>
              <p:cNvSpPr>
                <a:spLocks noChangeShapeType="1"/>
              </p:cNvSpPr>
              <p:nvPr/>
            </p:nvSpPr>
            <p:spPr bwMode="auto">
              <a:xfrm>
                <a:off x="2522" y="2289"/>
                <a:ext cx="27" cy="21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30"/>
              <p:cNvSpPr>
                <a:spLocks noChangeShapeType="1"/>
              </p:cNvSpPr>
              <p:nvPr/>
            </p:nvSpPr>
            <p:spPr bwMode="auto">
              <a:xfrm>
                <a:off x="2549" y="2310"/>
                <a:ext cx="27" cy="34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31"/>
              <p:cNvSpPr>
                <a:spLocks noChangeShapeType="1"/>
              </p:cNvSpPr>
              <p:nvPr/>
            </p:nvSpPr>
            <p:spPr bwMode="auto">
              <a:xfrm>
                <a:off x="2576" y="2344"/>
                <a:ext cx="27" cy="45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32"/>
              <p:cNvSpPr>
                <a:spLocks noChangeShapeType="1"/>
              </p:cNvSpPr>
              <p:nvPr/>
            </p:nvSpPr>
            <p:spPr bwMode="auto">
              <a:xfrm>
                <a:off x="2603" y="2389"/>
                <a:ext cx="29" cy="59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33"/>
              <p:cNvSpPr>
                <a:spLocks noChangeShapeType="1"/>
              </p:cNvSpPr>
              <p:nvPr/>
            </p:nvSpPr>
            <p:spPr bwMode="auto">
              <a:xfrm>
                <a:off x="2632" y="2448"/>
                <a:ext cx="26" cy="64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34"/>
              <p:cNvSpPr>
                <a:spLocks noChangeShapeType="1"/>
              </p:cNvSpPr>
              <p:nvPr/>
            </p:nvSpPr>
            <p:spPr bwMode="auto">
              <a:xfrm>
                <a:off x="2658" y="2512"/>
                <a:ext cx="27" cy="69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35"/>
              <p:cNvSpPr>
                <a:spLocks noChangeShapeType="1"/>
              </p:cNvSpPr>
              <p:nvPr/>
            </p:nvSpPr>
            <p:spPr bwMode="auto">
              <a:xfrm>
                <a:off x="2685" y="2581"/>
                <a:ext cx="28" cy="80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36"/>
              <p:cNvSpPr>
                <a:spLocks noChangeShapeType="1"/>
              </p:cNvSpPr>
              <p:nvPr/>
            </p:nvSpPr>
            <p:spPr bwMode="auto">
              <a:xfrm>
                <a:off x="2713" y="2661"/>
                <a:ext cx="28" cy="85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37"/>
              <p:cNvSpPr>
                <a:spLocks noChangeShapeType="1"/>
              </p:cNvSpPr>
              <p:nvPr/>
            </p:nvSpPr>
            <p:spPr bwMode="auto">
              <a:xfrm>
                <a:off x="2741" y="2746"/>
                <a:ext cx="25" cy="79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Line 38"/>
              <p:cNvSpPr>
                <a:spLocks noChangeShapeType="1"/>
              </p:cNvSpPr>
              <p:nvPr/>
            </p:nvSpPr>
            <p:spPr bwMode="auto">
              <a:xfrm>
                <a:off x="2766" y="2825"/>
                <a:ext cx="30" cy="96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39"/>
              <p:cNvSpPr>
                <a:spLocks noChangeShapeType="1"/>
              </p:cNvSpPr>
              <p:nvPr/>
            </p:nvSpPr>
            <p:spPr bwMode="auto">
              <a:xfrm>
                <a:off x="2796" y="2921"/>
                <a:ext cx="25" cy="81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40"/>
              <p:cNvSpPr>
                <a:spLocks noChangeShapeType="1"/>
              </p:cNvSpPr>
              <p:nvPr/>
            </p:nvSpPr>
            <p:spPr bwMode="auto">
              <a:xfrm>
                <a:off x="2821" y="3002"/>
                <a:ext cx="29" cy="94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41"/>
              <p:cNvSpPr>
                <a:spLocks noChangeShapeType="1"/>
              </p:cNvSpPr>
              <p:nvPr/>
            </p:nvSpPr>
            <p:spPr bwMode="auto">
              <a:xfrm>
                <a:off x="2850" y="3096"/>
                <a:ext cx="28" cy="88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Line 42"/>
              <p:cNvSpPr>
                <a:spLocks noChangeShapeType="1"/>
              </p:cNvSpPr>
              <p:nvPr/>
            </p:nvSpPr>
            <p:spPr bwMode="auto">
              <a:xfrm>
                <a:off x="2878" y="3184"/>
                <a:ext cx="24" cy="75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43"/>
              <p:cNvSpPr>
                <a:spLocks noChangeShapeType="1"/>
              </p:cNvSpPr>
              <p:nvPr/>
            </p:nvSpPr>
            <p:spPr bwMode="auto">
              <a:xfrm>
                <a:off x="2902" y="3259"/>
                <a:ext cx="28" cy="80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44"/>
              <p:cNvSpPr>
                <a:spLocks noChangeShapeType="1"/>
              </p:cNvSpPr>
              <p:nvPr/>
            </p:nvSpPr>
            <p:spPr bwMode="auto">
              <a:xfrm>
                <a:off x="2930" y="3339"/>
                <a:ext cx="28" cy="74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45"/>
              <p:cNvSpPr>
                <a:spLocks noChangeShapeType="1"/>
              </p:cNvSpPr>
              <p:nvPr/>
            </p:nvSpPr>
            <p:spPr bwMode="auto">
              <a:xfrm>
                <a:off x="2958" y="3413"/>
                <a:ext cx="28" cy="66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46"/>
              <p:cNvSpPr>
                <a:spLocks noChangeShapeType="1"/>
              </p:cNvSpPr>
              <p:nvPr/>
            </p:nvSpPr>
            <p:spPr bwMode="auto">
              <a:xfrm>
                <a:off x="2986" y="3479"/>
                <a:ext cx="26" cy="53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Line 47"/>
              <p:cNvSpPr>
                <a:spLocks noChangeShapeType="1"/>
              </p:cNvSpPr>
              <p:nvPr/>
            </p:nvSpPr>
            <p:spPr bwMode="auto">
              <a:xfrm>
                <a:off x="3012" y="3532"/>
                <a:ext cx="26" cy="45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Line 48"/>
              <p:cNvSpPr>
                <a:spLocks noChangeShapeType="1"/>
              </p:cNvSpPr>
              <p:nvPr/>
            </p:nvSpPr>
            <p:spPr bwMode="auto">
              <a:xfrm>
                <a:off x="3038" y="3577"/>
                <a:ext cx="28" cy="36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Line 49"/>
              <p:cNvSpPr>
                <a:spLocks noChangeShapeType="1"/>
              </p:cNvSpPr>
              <p:nvPr/>
            </p:nvSpPr>
            <p:spPr bwMode="auto">
              <a:xfrm>
                <a:off x="3066" y="3613"/>
                <a:ext cx="28" cy="21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50"/>
              <p:cNvSpPr>
                <a:spLocks noChangeShapeType="1"/>
              </p:cNvSpPr>
              <p:nvPr/>
            </p:nvSpPr>
            <p:spPr bwMode="auto">
              <a:xfrm>
                <a:off x="3094" y="3634"/>
                <a:ext cx="28" cy="7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Line 51"/>
              <p:cNvSpPr>
                <a:spLocks noChangeShapeType="1"/>
              </p:cNvSpPr>
              <p:nvPr/>
            </p:nvSpPr>
            <p:spPr bwMode="auto">
              <a:xfrm flipV="1">
                <a:off x="3122" y="3634"/>
                <a:ext cx="25" cy="7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52"/>
              <p:cNvSpPr>
                <a:spLocks noChangeShapeType="1"/>
              </p:cNvSpPr>
              <p:nvPr/>
            </p:nvSpPr>
            <p:spPr bwMode="auto">
              <a:xfrm flipV="1">
                <a:off x="3147" y="3608"/>
                <a:ext cx="29" cy="26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Line 53"/>
              <p:cNvSpPr>
                <a:spLocks noChangeShapeType="1"/>
              </p:cNvSpPr>
              <p:nvPr/>
            </p:nvSpPr>
            <p:spPr bwMode="auto">
              <a:xfrm flipV="1">
                <a:off x="3176" y="3563"/>
                <a:ext cx="28" cy="45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Line 54"/>
              <p:cNvSpPr>
                <a:spLocks noChangeShapeType="1"/>
              </p:cNvSpPr>
              <p:nvPr/>
            </p:nvSpPr>
            <p:spPr bwMode="auto">
              <a:xfrm flipV="1">
                <a:off x="3204" y="3499"/>
                <a:ext cx="27" cy="64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Line 55"/>
              <p:cNvSpPr>
                <a:spLocks noChangeShapeType="1"/>
              </p:cNvSpPr>
              <p:nvPr/>
            </p:nvSpPr>
            <p:spPr bwMode="auto">
              <a:xfrm flipV="1">
                <a:off x="3231" y="3424"/>
                <a:ext cx="25" cy="75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Line 56"/>
              <p:cNvSpPr>
                <a:spLocks noChangeShapeType="1"/>
              </p:cNvSpPr>
              <p:nvPr/>
            </p:nvSpPr>
            <p:spPr bwMode="auto">
              <a:xfrm flipV="1">
                <a:off x="3256" y="3310"/>
                <a:ext cx="30" cy="114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Line 57"/>
              <p:cNvSpPr>
                <a:spLocks noChangeShapeType="1"/>
              </p:cNvSpPr>
              <p:nvPr/>
            </p:nvSpPr>
            <p:spPr bwMode="auto">
              <a:xfrm flipV="1">
                <a:off x="3286" y="3191"/>
                <a:ext cx="24" cy="119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Line 58"/>
              <p:cNvSpPr>
                <a:spLocks noChangeShapeType="1"/>
              </p:cNvSpPr>
              <p:nvPr/>
            </p:nvSpPr>
            <p:spPr bwMode="auto">
              <a:xfrm flipV="1">
                <a:off x="3310" y="3027"/>
                <a:ext cx="29" cy="164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Line 59"/>
              <p:cNvSpPr>
                <a:spLocks noChangeShapeType="1"/>
              </p:cNvSpPr>
              <p:nvPr/>
            </p:nvSpPr>
            <p:spPr bwMode="auto">
              <a:xfrm flipV="1">
                <a:off x="3339" y="2857"/>
                <a:ext cx="27" cy="170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Line 60"/>
              <p:cNvSpPr>
                <a:spLocks noChangeShapeType="1"/>
              </p:cNvSpPr>
              <p:nvPr/>
            </p:nvSpPr>
            <p:spPr bwMode="auto">
              <a:xfrm flipV="1">
                <a:off x="3366" y="2643"/>
                <a:ext cx="28" cy="214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61"/>
              <p:cNvSpPr>
                <a:spLocks noChangeShapeType="1"/>
              </p:cNvSpPr>
              <p:nvPr/>
            </p:nvSpPr>
            <p:spPr bwMode="auto">
              <a:xfrm flipV="1">
                <a:off x="3394" y="2410"/>
                <a:ext cx="26" cy="233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62"/>
              <p:cNvSpPr>
                <a:spLocks noChangeShapeType="1"/>
              </p:cNvSpPr>
              <p:nvPr/>
            </p:nvSpPr>
            <p:spPr bwMode="auto">
              <a:xfrm flipV="1">
                <a:off x="3420" y="2135"/>
                <a:ext cx="28" cy="275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63"/>
              <p:cNvSpPr>
                <a:spLocks noChangeShapeType="1"/>
              </p:cNvSpPr>
              <p:nvPr/>
            </p:nvSpPr>
            <p:spPr bwMode="auto">
              <a:xfrm flipV="1">
                <a:off x="3448" y="1853"/>
                <a:ext cx="26" cy="282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64"/>
              <p:cNvSpPr>
                <a:spLocks noChangeShapeType="1"/>
              </p:cNvSpPr>
              <p:nvPr/>
            </p:nvSpPr>
            <p:spPr bwMode="auto">
              <a:xfrm flipV="1">
                <a:off x="3474" y="1517"/>
                <a:ext cx="28" cy="336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65"/>
              <p:cNvSpPr>
                <a:spLocks noChangeShapeType="1"/>
              </p:cNvSpPr>
              <p:nvPr/>
            </p:nvSpPr>
            <p:spPr bwMode="auto">
              <a:xfrm flipV="1">
                <a:off x="3502" y="1195"/>
                <a:ext cx="24" cy="322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85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784213038"/>
                </p:ext>
              </p:extLst>
            </p:nvPr>
          </p:nvGraphicFramePr>
          <p:xfrm>
            <a:off x="5791200" y="3810000"/>
            <a:ext cx="1790700" cy="704850"/>
          </p:xfrm>
          <a:graphic>
            <a:graphicData uri="http://schemas.openxmlformats.org/presentationml/2006/ole">
              <p:oleObj spid="_x0000_s4775" name="Equation" r:id="rId13" imgW="875920" imgH="393529" progId="">
                <p:embed/>
              </p:oleObj>
            </a:graphicData>
          </a:graphic>
        </p:graphicFrame>
      </p:grpSp>
      <p:sp>
        <p:nvSpPr>
          <p:cNvPr id="86" name="Text Box 8"/>
          <p:cNvSpPr txBox="1">
            <a:spLocks noChangeArrowheads="1"/>
          </p:cNvSpPr>
          <p:nvPr/>
        </p:nvSpPr>
        <p:spPr bwMode="auto">
          <a:xfrm>
            <a:off x="1187625" y="5229200"/>
            <a:ext cx="14768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FF3300"/>
                </a:solidFill>
                <a:latin typeface="Arial" charset="0"/>
              </a:rPr>
              <a:t>Slope is </a:t>
            </a:r>
            <a:r>
              <a:rPr lang="en-US" sz="1400" dirty="0">
                <a:solidFill>
                  <a:srgbClr val="FF3300"/>
                </a:solidFill>
                <a:latin typeface="Arial" charset="0"/>
              </a:rPr>
              <a:t>zero at:</a:t>
            </a:r>
          </a:p>
        </p:txBody>
      </p:sp>
      <p:sp>
        <p:nvSpPr>
          <p:cNvPr id="87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542293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457489"/>
                <a:ext cx="8132514" cy="42942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Theorem: (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Quotient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rule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) </a:t>
                </a: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)=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𝑢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)/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𝑣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), </m:t>
                    </m:r>
                  </m:oMath>
                </a14:m>
                <a:r>
                  <a:rPr lang="fr-FR" sz="2000" dirty="0" err="1" smtClean="0"/>
                  <a:t>such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fr-FR" sz="2000" dirty="0" smtClean="0"/>
                  <a:t> are </a:t>
                </a:r>
                <a:r>
                  <a:rPr lang="fr-FR" sz="2000" dirty="0" err="1" smtClean="0"/>
                  <a:t>differentiable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r>
                  <a:rPr lang="fr-FR" sz="2000" dirty="0" smtClean="0"/>
                  <a:t>.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>,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en-US" sz="2000" dirty="0" smtClean="0"/>
                  <a:t>differentiable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> and </a:t>
                </a:r>
              </a:p>
              <a:p>
                <a:pPr algn="just"/>
                <a:endParaRPr lang="fr-FR" sz="200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𝑓</m:t>
                      </m:r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′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𝑎</m:t>
                      </m:r>
                      <m:r>
                        <a:rPr lang="fr-FR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fr-FR" sz="2000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 dirty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 dirty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fr-FR" sz="2000" i="1" dirty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i="1" dirty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 dirty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</m:d>
                          <m: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𝑣</m:t>
                          </m:r>
                          <m:d>
                            <m:dPr>
                              <m:ctrlPr>
                                <a:rPr lang="fr-FR" sz="2000" i="1" dirty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 dirty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</m:d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)</m:t>
                          </m:r>
                          <m: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𝑣</m:t>
                          </m:r>
                          <m: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′(</m:t>
                          </m:r>
                          <m: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).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0" i="1" dirty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dirty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fr-FR" sz="2000" b="0" i="1" dirty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Proof: </a:t>
                </a:r>
                <a:r>
                  <a:rPr lang="en-US" sz="2000" dirty="0" smtClean="0"/>
                  <a:t>Firstly, differentiate the function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𝑣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smtClean="0"/>
                  <a:t>By </a:t>
                </a:r>
                <a:r>
                  <a:rPr lang="en-US" sz="2000" dirty="0" smtClean="0"/>
                  <a:t>dividing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−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obtain</a:t>
                </a:r>
                <a:r>
                  <a:rPr lang="fr-FR" sz="2000" dirty="0" smtClean="0"/>
                  <a:t/>
                </a:r>
                <a:endParaRPr lang="en-US" sz="2000" dirty="0">
                  <a:latin typeface="+mj-lt"/>
                </a:endParaRPr>
              </a:p>
              <a:p>
                <a:pPr algn="just"/>
                <a:endParaRPr lang="fr-FR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57489"/>
                <a:ext cx="8132514" cy="4294252"/>
              </a:xfrm>
              <a:prstGeom prst="rect">
                <a:avLst/>
              </a:prstGeom>
              <a:blipFill rotWithShape="1">
                <a:blip r:embed="rId2"/>
                <a:stretch>
                  <a:fillRect l="-750" t="-567" r="-1649" b="-1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5988" y="4240345"/>
            <a:ext cx="5018050" cy="71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7951" y="5429112"/>
            <a:ext cx="3961110" cy="645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277716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03414" y="1362542"/>
                <a:ext cx="8132514" cy="48992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>
                    <a:solidFill>
                      <a:srgbClr val="C00000"/>
                    </a:solidFill>
                  </a:rPr>
                  <a:t>(</a:t>
                </a:r>
                <a:r>
                  <a:rPr lang="fr-FR" sz="2000" dirty="0" err="1">
                    <a:solidFill>
                      <a:srgbClr val="C00000"/>
                    </a:solidFill>
                  </a:rPr>
                  <a:t>Cont</a:t>
                </a:r>
                <a:r>
                  <a:rPr lang="fr-FR" sz="2000" dirty="0">
                    <a:solidFill>
                      <a:srgbClr val="C00000"/>
                    </a:solidFill>
                  </a:rPr>
                  <a:t>..)</a:t>
                </a:r>
                <a:endParaRPr lang="en-US" sz="2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sz="2000" dirty="0" smtClean="0"/>
                  <a:t>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𝑣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 smtClean="0"/>
                  <a:t>is differentiable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 smtClean="0"/>
                  <a:t>, so it is also continuous, i.e.</a:t>
                </a: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 smtClean="0"/>
                  <a:t>Taking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limit</a:t>
                </a:r>
                <a:r>
                  <a:rPr lang="fr-FR" sz="2000" dirty="0" smtClean="0"/>
                  <a:t> as x tends to a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arrive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 smtClean="0"/>
                  <a:t>Now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use the </a:t>
                </a:r>
                <a:r>
                  <a:rPr lang="fr-FR" sz="2000" dirty="0" err="1" smtClean="0"/>
                  <a:t>product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rule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functions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𝑢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 dirty="0">
                            <a:latin typeface="Cambria Math"/>
                          </a:rPr>
                          <m:t>𝑣</m:t>
                        </m:r>
                        <m:r>
                          <a:rPr lang="fr-FR" sz="2000" i="1" dirty="0">
                            <a:latin typeface="Cambria Math"/>
                          </a:rPr>
                          <m:t>(</m:t>
                        </m:r>
                        <m:r>
                          <a:rPr lang="fr-FR" sz="2000" i="1" dirty="0">
                            <a:latin typeface="Cambria Math"/>
                          </a:rPr>
                          <m:t>𝑥</m:t>
                        </m:r>
                        <m:r>
                          <m:rPr>
                            <m:nor/>
                          </m:rPr>
                          <a:rPr lang="fr-FR" sz="2000" dirty="0"/>
                          <m:t>)</m:t>
                        </m:r>
                      </m:den>
                    </m:f>
                    <m:r>
                      <a:rPr lang="fr-FR" sz="2000" b="0" i="1" dirty="0" smtClean="0">
                        <a:latin typeface="Cambria Math"/>
                      </a:rPr>
                      <m:t> </m:t>
                    </m:r>
                    <m:r>
                      <a:rPr lang="fr-FR" sz="2000" b="0" i="1" dirty="0" smtClean="0">
                        <a:latin typeface="Cambria Math"/>
                      </a:rPr>
                      <m:t>𝑖</m:t>
                    </m:r>
                    <m:r>
                      <a:rPr lang="fr-FR" sz="2000" b="0" i="1" dirty="0" smtClean="0">
                        <a:latin typeface="Cambria Math"/>
                      </a:rPr>
                      <m:t>.</m:t>
                    </m:r>
                    <m:r>
                      <a:rPr lang="fr-FR" sz="2000" b="0" i="1" dirty="0" smtClean="0">
                        <a:latin typeface="Cambria Math"/>
                      </a:rPr>
                      <m:t>𝑒</m:t>
                    </m:r>
                    <m:r>
                      <a:rPr lang="fr-FR" sz="2000" b="0" i="1" dirty="0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b="0" dirty="0" smtClean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b="0" dirty="0" smtClean="0"/>
              </a:p>
              <a:p>
                <a:pPr algn="just"/>
                <a:r>
                  <a:rPr lang="fr-FR" sz="2000" dirty="0" err="1" smtClean="0"/>
                  <a:t>Hence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required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result</a:t>
                </a:r>
                <a:r>
                  <a:rPr lang="fr-FR" sz="2000" dirty="0" smtClean="0"/>
                  <a:t>.</a:t>
                </a:r>
                <a:endParaRPr lang="fr-FR" sz="2000" b="0" dirty="0" smtClean="0"/>
              </a:p>
              <a:p>
                <a:pPr algn="just"/>
                <a:endParaRPr lang="fr-FR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14" y="1362542"/>
                <a:ext cx="8132514" cy="4899226"/>
              </a:xfrm>
              <a:prstGeom prst="rect">
                <a:avLst/>
              </a:prstGeom>
              <a:blipFill rotWithShape="1">
                <a:blip r:embed="rId4"/>
                <a:stretch>
                  <a:fillRect l="-825" t="-498" b="-1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53544" y="2087625"/>
            <a:ext cx="1882552" cy="40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9586" y="3063906"/>
            <a:ext cx="5518718" cy="5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6226" y="4407903"/>
            <a:ext cx="6990150" cy="749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8804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03414" y="1362542"/>
                <a:ext cx="8132514" cy="38138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C00000"/>
                    </a:solidFill>
                  </a:rPr>
                  <a:t>Example:</a:t>
                </a:r>
                <a:r>
                  <a:rPr lang="en-US" sz="2000" dirty="0" smtClean="0"/>
                  <a:t> Calculate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r>
                      <a:rPr lang="fr-FR" sz="2000" b="0" i="1" dirty="0" smtClean="0">
                        <a:latin typeface="Cambria Math"/>
                      </a:rPr>
                      <m:t>′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 smtClean="0"/>
                  <a:t>when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 dirty="0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US" sz="20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i="1" dirty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 dirty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r>
                          <a:rPr lang="en-US" sz="2000" i="1" dirty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i="1" dirty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i="1" dirty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000" i="1" dirty="0">
                            <a:latin typeface="Cambria Math"/>
                          </a:rPr>
                          <m:t>+7</m:t>
                        </m:r>
                      </m:num>
                      <m:den>
                        <m:r>
                          <a:rPr lang="fr-FR" sz="2000" b="0" i="1" dirty="0" smtClean="0">
                            <a:latin typeface="Cambria Math"/>
                          </a:rPr>
                          <m:t>1+</m:t>
                        </m:r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i="1" dirty="0" smtClean="0">
                        <a:latin typeface="Cambria Math"/>
                      </a:rPr>
                      <m:t>  </m:t>
                    </m:r>
                    <m:r>
                      <a:rPr lang="fr-FR" sz="2000" i="1" dirty="0" smtClean="0">
                        <a:latin typeface="Cambria Math"/>
                      </a:rPr>
                      <m:t> </m:t>
                    </m:r>
                  </m:oMath>
                </a14:m>
                <a:endParaRPr lang="fr-FR" sz="2000" dirty="0" smtClean="0">
                  <a:latin typeface="+mj-lt"/>
                </a:endParaRPr>
              </a:p>
              <a:p>
                <a:pPr algn="just"/>
                <a:endParaRPr lang="fr-FR" sz="2000" dirty="0">
                  <a:solidFill>
                    <a:srgbClr val="C00000"/>
                  </a:solidFill>
                  <a:latin typeface="+mj-lt"/>
                </a:endParaRPr>
              </a:p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  <a:latin typeface="+mj-lt"/>
                  </a:rPr>
                  <a:t>Solution: </a:t>
                </a:r>
                <a:r>
                  <a:rPr lang="fr-FR" sz="2000" dirty="0">
                    <a:latin typeface="+mj-lt"/>
                  </a:rPr>
                  <a:t>B</a:t>
                </a:r>
                <a:r>
                  <a:rPr lang="fr-FR" sz="2000" dirty="0" smtClean="0">
                    <a:latin typeface="+mj-lt"/>
                  </a:rPr>
                  <a:t>y quotient </a:t>
                </a:r>
                <a:r>
                  <a:rPr lang="fr-FR" sz="2000" dirty="0" err="1" smtClean="0">
                    <a:latin typeface="+mj-lt"/>
                  </a:rPr>
                  <a:t>rule</a:t>
                </a:r>
                <a:r>
                  <a:rPr lang="fr-FR" sz="2000" dirty="0" smtClean="0">
                    <a:latin typeface="+mj-lt"/>
                  </a:rPr>
                  <a:t/>
                </a:r>
                <a:r>
                  <a:rPr lang="fr-FR" sz="2000" dirty="0" err="1" smtClean="0">
                    <a:latin typeface="+mj-lt"/>
                  </a:rPr>
                  <a:t>we</a:t>
                </a:r>
                <a:r>
                  <a:rPr lang="fr-FR" sz="2000" dirty="0" smtClean="0">
                    <a:latin typeface="+mj-lt"/>
                  </a:rPr>
                  <a:t> have </a:t>
                </a:r>
              </a:p>
              <a:p>
                <a:pPr algn="just"/>
                <a:endParaRPr lang="fr-FR" sz="2000" dirty="0">
                  <a:solidFill>
                    <a:srgbClr val="C00000"/>
                  </a:solidFill>
                  <a:latin typeface="+mj-lt"/>
                </a:endParaRPr>
              </a:p>
              <a:p>
                <a:pPr algn="just"/>
                <a14:m>
                  <m:oMath xmlns:m="http://schemas.openxmlformats.org/officeDocument/2006/math">
                    <m:sSup>
                      <m:sSupPr>
                        <m:ctrlPr>
                          <a:rPr lang="fr-FR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400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fr-FR" sz="24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400" b="0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latin typeface="Cambria Math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f>
                          <m:f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400" i="1"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400" i="1">
                                <a:latin typeface="Cambria Math"/>
                              </a:rPr>
                              <m:t>𝑑𝑥</m:t>
                            </m:r>
                          </m:den>
                        </m:f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latin typeface="Cambria Math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 i="1">
                                    <a:latin typeface="Cambria Math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fr-FR" sz="24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 i="1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fr-FR" sz="2400" i="1">
                                <a:latin typeface="Cambria Math"/>
                              </a:rPr>
                              <m:t>+7</m:t>
                            </m:r>
                          </m:e>
                        </m:d>
                        <m:r>
                          <a:rPr lang="fr-FR" sz="2400" i="1">
                            <a:latin typeface="Cambria Math"/>
                          </a:rPr>
                          <m:t>+</m:t>
                        </m:r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latin typeface="Cambria Math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 i="1">
                                    <a:latin typeface="Cambria Math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fr-FR" sz="24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 i="1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fr-FR" sz="2400" i="1">
                                <a:latin typeface="Cambria Math"/>
                              </a:rPr>
                              <m:t>+7</m:t>
                            </m:r>
                          </m:e>
                        </m:d>
                        <m:f>
                          <m:f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400" i="1"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400" i="1">
                                <a:latin typeface="Cambria Math"/>
                              </a:rPr>
                              <m:t>𝑑𝑥</m:t>
                            </m:r>
                          </m:den>
                        </m:f>
                        <m:r>
                          <a:rPr lang="fr-FR" sz="2400" i="1">
                            <a:latin typeface="Cambria Math"/>
                          </a:rPr>
                          <m:t>(1+</m:t>
                        </m:r>
                        <m:sSup>
                          <m:sSup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400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fr-FR" sz="2400" b="0" i="1" smtClean="0">
                            <a:latin typeface="Cambria Math"/>
                          </a:rPr>
                          <m:t>(1+</m:t>
                        </m:r>
                        <m:sSup>
                          <m:sSupPr>
                            <m:ctrlPr>
                              <a:rPr lang="fr-FR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400" b="0" i="1" smtClean="0">
                            <a:latin typeface="Cambria Math"/>
                          </a:rPr>
                          <m:t>)²</m:t>
                        </m:r>
                      </m:den>
                    </m:f>
                  </m:oMath>
                </a14:m>
                <a:r>
                  <a:rPr lang="fr-FR" sz="2400" dirty="0" smtClean="0">
                    <a:solidFill>
                      <a:srgbClr val="C00000"/>
                    </a:solidFill>
                    <a:latin typeface="+mj-lt"/>
                  </a:rPr>
                  <a:t>.</a:t>
                </a:r>
                <a:endParaRPr lang="fr-FR" sz="2400" dirty="0">
                  <a:solidFill>
                    <a:srgbClr val="C00000"/>
                  </a:solidFill>
                  <a:latin typeface="+mj-lt"/>
                </a:endParaRPr>
              </a:p>
              <a:p>
                <a:pPr algn="just"/>
                <a:r>
                  <a:rPr lang="fr-FR" sz="2400" b="0" i="1" dirty="0" smtClean="0">
                    <a:latin typeface="Cambria Math"/>
                  </a:rPr>
                  <a:t/>
                </a:r>
                <a:r>
                  <a:rPr lang="fr-FR" sz="2400" b="0" dirty="0" smtClean="0">
                    <a:latin typeface="Cambria Math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latin typeface="Cambria Math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b="0" i="1" smtClean="0">
                                <a:latin typeface="Cambria Math"/>
                              </a:rPr>
                              <m:t>8</m:t>
                            </m:r>
                            <m:sSup>
                              <m:sSup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fr-FR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fr-FR" sz="2400" b="0" i="1" smtClean="0">
                                <a:latin typeface="Cambria Math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fr-FR" sz="2400" i="1">
                            <a:latin typeface="Cambria Math"/>
                          </a:rPr>
                          <m:t>+</m:t>
                        </m:r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latin typeface="Cambria Math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 i="1">
                                    <a:latin typeface="Cambria Math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fr-FR" sz="24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 i="1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fr-FR" sz="2400" i="1">
                                <a:latin typeface="Cambria Math"/>
                              </a:rPr>
                              <m:t>+7</m:t>
                            </m:r>
                          </m:e>
                        </m:d>
                        <m:r>
                          <a:rPr lang="fr-FR" sz="2400" i="1" smtClean="0">
                            <a:latin typeface="Cambria Math"/>
                          </a:rPr>
                          <m:t> </m:t>
                        </m:r>
                        <m:r>
                          <a:rPr lang="fr-FR" sz="2400" i="1">
                            <a:latin typeface="Cambria Math"/>
                          </a:rPr>
                          <m:t>(</m:t>
                        </m:r>
                        <m:r>
                          <a:rPr lang="fr-FR" sz="2400" b="0" i="1" smtClean="0">
                            <a:latin typeface="Cambria Math"/>
                          </a:rPr>
                          <m:t>2</m:t>
                        </m:r>
                        <m:r>
                          <a:rPr lang="fr-FR" sz="24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(1+</m:t>
                        </m:r>
                        <m:sSup>
                          <m:sSup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400" i="1">
                            <a:latin typeface="Cambria Math"/>
                          </a:rPr>
                          <m:t>)²</m:t>
                        </m:r>
                      </m:den>
                    </m:f>
                  </m:oMath>
                </a14:m>
                <a:endParaRPr lang="fr-FR" sz="2400" i="1" dirty="0" smtClean="0">
                  <a:latin typeface="Cambria Math"/>
                </a:endParaRPr>
              </a:p>
              <a:p>
                <a:pPr algn="just"/>
                <a:r>
                  <a:rPr lang="fr-FR" sz="2400" dirty="0"/>
                  <a:t/>
                </a:r>
                <a:r>
                  <a:rPr lang="fr-FR" sz="2400" dirty="0" smtClean="0"/>
                  <a:t/>
                </a:r>
                <a14:m>
                  <m:oMath xmlns:m="http://schemas.openxmlformats.org/officeDocument/2006/math">
                    <m:r>
                      <a:rPr lang="fr-FR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b="0" i="1" smtClean="0">
                            <a:latin typeface="Cambria Math"/>
                          </a:rPr>
                          <m:t>6</m:t>
                        </m:r>
                        <m:sSup>
                          <m:sSupPr>
                            <m:ctrlPr>
                              <a:rPr lang="fr-FR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400" b="0" i="1" smtClean="0">
                                <a:latin typeface="Cambria Math"/>
                              </a:rPr>
                              <m:t>5</m:t>
                            </m:r>
                          </m:sup>
                        </m:sSup>
                        <m:r>
                          <a:rPr lang="fr-FR" sz="2400" b="0" i="1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fr-FR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4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r>
                          <a:rPr lang="fr-FR" sz="2400" b="0" i="1" smtClean="0">
                            <a:latin typeface="Cambria Math"/>
                          </a:rPr>
                          <m:t>+8</m:t>
                        </m:r>
                        <m:sSup>
                          <m:sSupPr>
                            <m:ctrlPr>
                              <a:rPr lang="fr-FR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4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fr-FR" sz="2400" b="0" i="1" smtClean="0">
                            <a:latin typeface="Cambria Math"/>
                          </a:rPr>
                          <m:t>−3</m:t>
                        </m:r>
                        <m:sSup>
                          <m:sSupPr>
                            <m:ctrlPr>
                              <a:rPr lang="fr-FR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400" b="0" i="1" smtClean="0">
                            <a:latin typeface="Cambria Math"/>
                          </a:rPr>
                          <m:t>−14</m:t>
                        </m:r>
                        <m:r>
                          <a:rPr lang="fr-FR" sz="2400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fr-FR" sz="2400" i="1">
                            <a:latin typeface="Cambria Math"/>
                          </a:rPr>
                          <m:t>(1+</m:t>
                        </m:r>
                        <m:sSup>
                          <m:sSup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400" i="1">
                            <a:latin typeface="Cambria Math"/>
                          </a:rPr>
                          <m:t>)²</m:t>
                        </m:r>
                      </m:den>
                    </m:f>
                  </m:oMath>
                </a14:m>
                <a:endParaRPr lang="fr-FR" sz="2400" dirty="0"/>
              </a:p>
              <a:p>
                <a:pPr algn="just"/>
                <a:endParaRPr lang="fr-FR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14" y="1362542"/>
                <a:ext cx="8132514" cy="3813801"/>
              </a:xfrm>
              <a:prstGeom prst="rect">
                <a:avLst/>
              </a:prstGeom>
              <a:blipFill rotWithShape="1">
                <a:blip r:embed="rId4"/>
                <a:stretch>
                  <a:fillRect l="-1199" b="-20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104089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457489"/>
                <a:ext cx="8132514" cy="48841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Theorem: (Power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rule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) </a:t>
                </a: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)=</m:t>
                    </m:r>
                    <m:sSup>
                      <m:sSup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fr-FR" sz="200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, </m:t>
                    </m:r>
                  </m:oMath>
                </a14:m>
                <a:r>
                  <a:rPr lang="fr-FR" sz="2000" dirty="0" err="1" smtClean="0"/>
                  <a:t>such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fr-FR" sz="2000" dirty="0" smtClean="0"/>
                  <a:t> is differentiable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integer</a:t>
                </a:r>
                <a:r>
                  <a:rPr lang="fr-FR" sz="2000" dirty="0" smtClean="0"/>
                  <a:t>.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>,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en-US" sz="2000" dirty="0" smtClean="0"/>
                  <a:t>differentiable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> and </a:t>
                </a:r>
              </a:p>
              <a:p>
                <a:pPr algn="just"/>
                <a:endParaRPr lang="fr-FR" sz="2000" i="1" dirty="0" smtClean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′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)=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𝑛</m:t>
                    </m:r>
                    <m:sSup>
                      <m:sSup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fr-FR" sz="2000" b="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𝑢</m:t>
                        </m:r>
                      </m:e>
                      <m:sup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. </a:t>
                </a:r>
              </a:p>
              <a:p>
                <a:pPr algn="just"/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Proof: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&gt;0: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en-US" sz="2000" dirty="0" smtClean="0"/>
                  <a:t>By product rule applied on</a:t>
                </a:r>
                <a:endParaRPr lang="en-US" sz="2000" dirty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err="1"/>
                  <a:t>w</a:t>
                </a:r>
                <a:r>
                  <a:rPr lang="fr-FR" sz="2000" dirty="0" err="1" smtClean="0"/>
                  <a:t>e</a:t>
                </a:r>
                <a:r>
                  <a:rPr lang="fr-FR" sz="2000" dirty="0" smtClean="0"/>
                  <a:t> have </a:t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err="1" smtClean="0"/>
                  <a:t>Repeating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process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we</a:t>
                </a:r>
                <a:r>
                  <a:rPr lang="fr-FR" sz="2000" dirty="0"/>
                  <a:t/>
                </a:r>
                <a:r>
                  <a:rPr lang="fr-FR" sz="2000" dirty="0" err="1" smtClean="0"/>
                  <a:t>get</a:t>
                </a:r>
                <a:endParaRPr lang="en-US" sz="2000" dirty="0" smtClean="0"/>
              </a:p>
              <a:p>
                <a:pPr algn="just"/>
                <a:endParaRPr lang="en-US" sz="2000" dirty="0">
                  <a:latin typeface="+mj-lt"/>
                </a:endParaRPr>
              </a:p>
              <a:p>
                <a:pPr algn="just"/>
                <a:endParaRPr lang="en-US" sz="2000" dirty="0" smtClean="0">
                  <a:latin typeface="+mj-lt"/>
                </a:endParaRPr>
              </a:p>
              <a:p>
                <a:pPr algn="just"/>
                <a:endParaRPr lang="en-US" sz="2000" dirty="0">
                  <a:latin typeface="+mj-lt"/>
                </a:endParaRPr>
              </a:p>
              <a:p>
                <a:pPr algn="just"/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57489"/>
                <a:ext cx="8132514" cy="4884158"/>
              </a:xfrm>
              <a:prstGeom prst="rect">
                <a:avLst/>
              </a:prstGeom>
              <a:blipFill rotWithShape="1">
                <a:blip r:embed="rId2"/>
                <a:stretch>
                  <a:fillRect l="-750" r="-1649" b="-1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596632"/>
            <a:ext cx="4382731" cy="33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365104"/>
            <a:ext cx="4272451" cy="429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292446"/>
            <a:ext cx="5701235" cy="815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66828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03414" y="1362542"/>
                <a:ext cx="8132514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(</a:t>
                </a:r>
                <a:r>
                  <a:rPr lang="fr-FR" sz="2000" dirty="0" err="1">
                    <a:solidFill>
                      <a:srgbClr val="C00000"/>
                    </a:solidFill>
                  </a:rPr>
                  <a:t>Cont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..)</a:t>
                </a:r>
                <a:endParaRPr lang="en-US" sz="2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sz="2000" dirty="0" smtClean="0"/>
                  <a:t>Continuing this way, after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−1) </m:t>
                    </m:r>
                  </m:oMath>
                </a14:m>
                <a:r>
                  <a:rPr lang="en-US" sz="2000" dirty="0" smtClean="0"/>
                  <a:t>applications of product rule, we have</a:t>
                </a: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 smtClean="0"/>
                  <a:t>Therefore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conclude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𝑛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&lt;0: </m:t>
                    </m:r>
                  </m:oMath>
                </a14:m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𝑚</m:t>
                    </m:r>
                    <m:r>
                      <a:rPr lang="fr-FR" sz="2000" i="1" dirty="0" smtClean="0">
                        <a:latin typeface="Cambria Math"/>
                      </a:rPr>
                      <m:t>=−</m:t>
                    </m:r>
                    <m:r>
                      <a:rPr lang="fr-FR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fr-FR" sz="2000" dirty="0" smtClean="0">
                    <a:solidFill>
                      <a:srgbClr val="C00000"/>
                    </a:solidFill>
                  </a:rPr>
                  <a:t>, </a:t>
                </a:r>
              </a:p>
              <a:p>
                <a:pPr algn="just"/>
                <a:endParaRPr lang="fr-FR" sz="2000" dirty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fr-FR" sz="2000" dirty="0" err="1" smtClean="0"/>
                  <a:t>Since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𝑚</m:t>
                    </m:r>
                    <m:r>
                      <a:rPr lang="fr-FR" sz="2000" i="1" dirty="0" smtClean="0">
                        <a:latin typeface="Cambria Math"/>
                      </a:rPr>
                      <m:t>&gt;0</m:t>
                    </m:r>
                    <m:r>
                      <a:rPr lang="fr-FR" sz="2000" b="0" i="0" dirty="0" smtClean="0">
                        <a:latin typeface="Cambria Math"/>
                      </a:rPr>
                      <m:t>,</m:t>
                    </m:r>
                  </m:oMath>
                </a14:m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fr-FR" sz="2000" b="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fr-FR" sz="2000" b="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𝑚</m:t>
                    </m:r>
                    <m:sSup>
                      <m:sSup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𝑢</m:t>
                        </m:r>
                      </m:e>
                      <m:sup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𝑚</m:t>
                        </m:r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𝑢</m:t>
                        </m:r>
                      </m:e>
                      <m:sup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14" y="1362542"/>
                <a:ext cx="8132514" cy="4401205"/>
              </a:xfrm>
              <a:prstGeom prst="rect">
                <a:avLst/>
              </a:prstGeom>
              <a:blipFill rotWithShape="1">
                <a:blip r:embed="rId3"/>
                <a:stretch>
                  <a:fillRect l="-825" t="-555" r="-900" b="-1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7560840" cy="654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8858" y="3405449"/>
            <a:ext cx="2799295" cy="476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5904" y="3933056"/>
            <a:ext cx="3498304" cy="834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1417" y="5145919"/>
            <a:ext cx="5568452" cy="64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7132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70016" y="1373676"/>
                <a:ext cx="8132514" cy="1498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Theorem: (Power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rule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) </a:t>
                </a: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)=</m:t>
                    </m:r>
                    <m:sSup>
                      <m:sSup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fr-FR" sz="200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</m:sup>
                    </m:sSup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, </m:t>
                    </m:r>
                  </m:oMath>
                </a14:m>
                <a:r>
                  <a:rPr lang="fr-FR" sz="2000" dirty="0" err="1" smtClean="0"/>
                  <a:t>such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fr-FR" sz="2000" dirty="0" smtClean="0"/>
                  <a:t> is differentiable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> real </a:t>
                </a:r>
                <a:r>
                  <a:rPr lang="fr-FR" sz="2000" dirty="0" err="1" smtClean="0"/>
                  <a:t>number</a:t>
                </a:r>
                <a:r>
                  <a:rPr lang="fr-FR" sz="2000" dirty="0" smtClean="0"/>
                  <a:t>.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>,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en-US" sz="2000" dirty="0" smtClean="0"/>
                  <a:t>differentiable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> and </a:t>
                </a:r>
              </a:p>
              <a:p>
                <a:pPr algn="just"/>
                <a:endParaRPr lang="fr-FR" sz="2000" i="1" dirty="0" smtClean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′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)=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𝑟</m:t>
                    </m:r>
                    <m:sSup>
                      <m:sSup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fr-FR" sz="2000" b="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𝑢</m:t>
                        </m:r>
                      </m:e>
                      <m:sup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.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16" y="1373676"/>
                <a:ext cx="8132514" cy="1498615"/>
              </a:xfrm>
              <a:prstGeom prst="rect">
                <a:avLst/>
              </a:prstGeom>
              <a:blipFill rotWithShape="1">
                <a:blip r:embed="rId2"/>
                <a:stretch>
                  <a:fillRect l="-825" r="-1574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594539" y="3429000"/>
                <a:ext cx="8132514" cy="16534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Example:  </a:t>
                </a: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fr-FR" sz="20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rad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, </m:t>
                    </m:r>
                  </m:oMath>
                </a14:m>
                <a:r>
                  <a:rPr lang="fr-FR" sz="2000" dirty="0" smtClean="0"/>
                  <a:t> the by power </a:t>
                </a:r>
                <a:r>
                  <a:rPr lang="fr-FR" sz="2000" dirty="0" err="1" smtClean="0"/>
                  <a:t>rule</a:t>
                </a:r>
                <a:r>
                  <a:rPr lang="fr-FR" sz="2000" dirty="0" smtClean="0"/>
                  <a:t> for all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latin typeface="Cambria Math"/>
                      </a:rPr>
                      <m:t>≥</m:t>
                    </m:r>
                    <m:r>
                      <a:rPr lang="fr-FR" sz="2000" i="1" dirty="0" smtClean="0">
                        <a:latin typeface="Cambria Math"/>
                      </a:rPr>
                      <m:t>0</m:t>
                    </m:r>
                  </m:oMath>
                </a14:m>
                <a:endParaRPr lang="fr-FR" sz="2000" dirty="0" smtClean="0"/>
              </a:p>
              <a:p>
                <a:pPr algn="just"/>
                <a:endParaRPr lang="fr-FR" sz="2000" i="1" dirty="0" smtClean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 </a:t>
                </a:r>
              </a:p>
              <a:p>
                <a:pPr algn="just"/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39" y="3429000"/>
                <a:ext cx="8132514" cy="1653466"/>
              </a:xfrm>
              <a:prstGeom prst="rect">
                <a:avLst/>
              </a:prstGeom>
              <a:blipFill rotWithShape="1">
                <a:blip r:embed="rId3"/>
                <a:stretch>
                  <a:fillRect l="-825" b="-5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1651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570016" y="1373676"/>
            <a:ext cx="81325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Example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r>
              <a:rPr lang="fr-FR" sz="2000" dirty="0" smtClean="0">
                <a:solidFill>
                  <a:srgbClr val="3333FF"/>
                </a:solidFill>
              </a:rPr>
              <a:t>Solution:</a:t>
            </a:r>
            <a:endParaRPr lang="en-US" sz="2000" dirty="0" smtClean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12776"/>
            <a:ext cx="3024335" cy="28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36912"/>
            <a:ext cx="3816424" cy="282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 of 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9954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570016" y="1373676"/>
            <a:ext cx="81325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Trigonometric</a:t>
            </a:r>
            <a:r>
              <a:rPr lang="fr-FR" sz="2000" dirty="0" smtClean="0">
                <a:solidFill>
                  <a:srgbClr val="3333FF"/>
                </a:solidFill>
              </a:rPr>
              <a:t> </a:t>
            </a:r>
            <a:r>
              <a:rPr lang="fr-FR" sz="2000" dirty="0" err="1" smtClean="0">
                <a:solidFill>
                  <a:srgbClr val="3333FF"/>
                </a:solidFill>
              </a:rPr>
              <a:t>identities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 of trigonometric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642" y="1926425"/>
            <a:ext cx="3905374" cy="1538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279" y="4030995"/>
            <a:ext cx="2194815" cy="1126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89432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70016" y="1412776"/>
                <a:ext cx="8132514" cy="51523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b="0" dirty="0" smtClean="0">
                    <a:solidFill>
                      <a:srgbClr val="3333FF"/>
                    </a:solidFill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b="0" dirty="0" smtClean="0">
                    <a:solidFill>
                      <a:srgbClr val="3333FF"/>
                    </a:solidFill>
                  </a:rPr>
                  <a:t> (</a:t>
                </a:r>
                <a:r>
                  <a:rPr lang="fr-FR" sz="2000" b="0" dirty="0" err="1" smtClean="0">
                    <a:solidFill>
                      <a:srgbClr val="3333FF"/>
                    </a:solidFill>
                  </a:rPr>
                  <a:t>exercise</a:t>
                </a:r>
                <a:r>
                  <a:rPr lang="fr-FR" sz="2000" b="0" dirty="0" smtClean="0">
                    <a:solidFill>
                      <a:srgbClr val="3333FF"/>
                    </a:solidFill>
                  </a:rPr>
                  <a:t>).</a:t>
                </a: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Proof: </a:t>
                </a:r>
                <a:r>
                  <a:rPr lang="fr-FR" sz="2000" dirty="0" smtClean="0"/>
                  <a:t>By </a:t>
                </a:r>
                <a:r>
                  <a:rPr lang="fr-FR" sz="2000" dirty="0" err="1" smtClean="0"/>
                  <a:t>trigonometric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identity</a:t>
                </a:r>
                <a:r>
                  <a:rPr lang="fr-FR" sz="2000" dirty="0" smtClean="0"/>
                  <a:t>, </a:t>
                </a: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 smtClean="0"/>
                  <a:t>Hence</a:t>
                </a:r>
                <a:r>
                  <a:rPr lang="fr-FR" sz="2000" dirty="0" smtClean="0"/>
                  <a:t> by </a:t>
                </a:r>
                <a:r>
                  <a:rPr lang="fr-FR" sz="2000" dirty="0" err="1" smtClean="0"/>
                  <a:t>formulae</a:t>
                </a:r>
                <a:endParaRPr lang="fr-FR" sz="2000" dirty="0" smtClean="0"/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/>
                  <a:t>w</a:t>
                </a:r>
                <a:r>
                  <a:rPr lang="fr-FR" sz="2000" dirty="0" err="1" smtClean="0"/>
                  <a:t>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get</a:t>
                </a:r>
                <a:endParaRPr lang="fr-FR" sz="2000" dirty="0" smtClean="0"/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16" y="1412776"/>
                <a:ext cx="8132514" cy="5152308"/>
              </a:xfrm>
              <a:prstGeom prst="rect">
                <a:avLst/>
              </a:prstGeom>
              <a:blipFill rotWithShape="1">
                <a:blip r:embed="rId2"/>
                <a:stretch>
                  <a:fillRect l="-825" b="-1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 of trigonometric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1750" y="2677130"/>
            <a:ext cx="6307174" cy="1404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6994" y="4226140"/>
            <a:ext cx="4959381" cy="57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869160"/>
            <a:ext cx="4680520" cy="1288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565127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70016" y="1412776"/>
                <a:ext cx="8132514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Example: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Solution:</a:t>
                </a:r>
                <a:endParaRPr lang="fr-FR" sz="20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16" y="1412776"/>
                <a:ext cx="8132514" cy="1323439"/>
              </a:xfrm>
              <a:prstGeom prst="rect">
                <a:avLst/>
              </a:prstGeom>
              <a:blipFill rotWithShape="1">
                <a:blip r:embed="rId2"/>
                <a:stretch>
                  <a:fillRect l="-825" t="-1843" b="-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 of trigonometric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87925"/>
            <a:ext cx="2880320" cy="284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6161" y="2132856"/>
            <a:ext cx="3845959" cy="2011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847814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562016"/>
                <a:ext cx="8132514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Example: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Solution:</a:t>
                </a:r>
                <a:endParaRPr lang="fr-FR" sz="20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62016"/>
                <a:ext cx="8132514" cy="1938992"/>
              </a:xfrm>
              <a:prstGeom prst="rect">
                <a:avLst/>
              </a:prstGeom>
              <a:blipFill rotWithShape="1">
                <a:blip r:embed="rId2"/>
                <a:stretch>
                  <a:fillRect l="-825" t="-1258" b="-5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 of trigonometric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4659" y="1496823"/>
            <a:ext cx="3275856" cy="56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5565" y="2520022"/>
            <a:ext cx="7052394" cy="299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895279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70016" y="1412776"/>
                <a:ext cx="8132514" cy="52922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𝑠𝑒</m:t>
                        </m:r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b="0" dirty="0" smtClean="0">
                    <a:solidFill>
                      <a:srgbClr val="3333FF"/>
                    </a:solidFill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cot</m:t>
                        </m:r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rgbClr val="C00000"/>
                            </a:solidFill>
                            <a:latin typeface="Cambria Math"/>
                          </a:rPr>
                          <m:t>cos</m:t>
                        </m:r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ec</m:t>
                        </m:r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fr-FR" sz="2000" b="0" dirty="0" smtClean="0">
                    <a:solidFill>
                      <a:srgbClr val="3333FF"/>
                    </a:solidFill>
                  </a:rPr>
                  <a:t>(</a:t>
                </a:r>
                <a:r>
                  <a:rPr lang="fr-FR" sz="2000" b="0" dirty="0" err="1" smtClean="0">
                    <a:solidFill>
                      <a:srgbClr val="3333FF"/>
                    </a:solidFill>
                  </a:rPr>
                  <a:t>exercise</a:t>
                </a:r>
                <a:r>
                  <a:rPr lang="fr-FR" sz="2000" b="0" dirty="0" smtClean="0">
                    <a:solidFill>
                      <a:srgbClr val="3333FF"/>
                    </a:solidFill>
                  </a:rPr>
                  <a:t>).</a:t>
                </a: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Proof: </a:t>
                </a:r>
                <a:r>
                  <a:rPr lang="fr-FR" sz="2000" dirty="0" smtClean="0"/>
                  <a:t>To </a:t>
                </a:r>
                <a:r>
                  <a:rPr lang="fr-FR" sz="2000" dirty="0" err="1" smtClean="0"/>
                  <a:t>find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i="0" dirty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dirty="0"/>
                  <a:t/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use the </a:t>
                </a:r>
                <a:r>
                  <a:rPr lang="fr-FR" sz="2000" dirty="0" err="1" smtClean="0"/>
                  <a:t>quoutient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rule</a:t>
                </a:r>
                <a:r>
                  <a:rPr lang="fr-FR" sz="2000" dirty="0" smtClean="0"/>
                  <a:t>. As </a:t>
                </a:r>
              </a:p>
              <a:p>
                <a:pPr algn="just"/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num>
                          <m:den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den>
                        </m:f>
                      </m:e>
                    </m:func>
                  </m:oMath>
                </a14:m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/>
                  <a:t>.</a:t>
                </a: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/>
                  <a:t/>
                </a:r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16" y="1412776"/>
                <a:ext cx="8132514" cy="5292283"/>
              </a:xfrm>
              <a:prstGeom prst="rect">
                <a:avLst/>
              </a:prstGeom>
              <a:blipFill rotWithShape="1">
                <a:blip r:embed="rId3"/>
                <a:stretch>
                  <a:fillRect l="-825" b="-1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 of trigonometric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1324" y="3717032"/>
            <a:ext cx="4271060" cy="2055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930229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99592" y="2454516"/>
                <a:ext cx="6984776" cy="244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fr-FR" sz="2000" dirty="0" err="1" smtClean="0"/>
                  <a:t>Find</a:t>
                </a:r>
                <a:r>
                  <a:rPr lang="fr-FR" sz="2000" dirty="0" smtClean="0"/>
                  <a:t/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tan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smtClean="0">
                    <a:solidFill>
                      <a:srgbClr val="3333FF"/>
                    </a:solidFill>
                  </a:rPr>
                  <a:t>Solution: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dx</m:t>
                        </m:r>
                      </m:den>
                    </m:f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func>
                                  <m:func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 sz="2000" b="0" i="0" smtClean="0">
                                        <a:latin typeface="Cambria Math"/>
                                      </a:rPr>
                                      <m:t>tan</m:t>
                                    </m:r>
                                  </m:fName>
                                  <m:e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func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 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 =3 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tan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 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tan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=3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sec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b="0" i="1" smtClean="0">
                        <a:latin typeface="Cambria Math"/>
                      </a:rPr>
                      <m:t>  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i="1" dirty="0">
                    <a:latin typeface="Cambria Math"/>
                  </a:rPr>
                  <a:t/>
                </a:r>
                <a:r>
                  <a:rPr lang="fr-FR" sz="2000" i="1" dirty="0" smtClean="0">
                    <a:latin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=3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sec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454516"/>
                <a:ext cx="6984776" cy="2444195"/>
              </a:xfrm>
              <a:prstGeom prst="rect">
                <a:avLst/>
              </a:prstGeom>
              <a:blipFill rotWithShape="1">
                <a:blip r:embed="rId2"/>
                <a:stretch>
                  <a:fillRect l="-961" b="-1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 of trigonometric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667721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412776"/>
                <a:ext cx="8322464" cy="49136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Theorem: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sec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sec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b="0" dirty="0" smtClean="0">
                    <a:solidFill>
                      <a:srgbClr val="3333FF"/>
                    </a:solidFill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cos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𝑒𝑐</m:t>
                        </m:r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rgbClr val="C00000"/>
                            </a:solidFill>
                            <a:latin typeface="Cambria Math"/>
                          </a:rPr>
                          <m:t>cos</m:t>
                        </m:r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ec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cot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fr-FR" sz="2000" b="0" dirty="0" smtClean="0">
                    <a:solidFill>
                      <a:srgbClr val="3333FF"/>
                    </a:solidFill>
                  </a:rPr>
                  <a:t>(</a:t>
                </a:r>
                <a:r>
                  <a:rPr lang="fr-FR" sz="2000" b="0" dirty="0" err="1" smtClean="0">
                    <a:solidFill>
                      <a:srgbClr val="3333FF"/>
                    </a:solidFill>
                  </a:rPr>
                  <a:t>exercise</a:t>
                </a:r>
                <a:r>
                  <a:rPr lang="fr-FR" sz="2000" b="0" dirty="0" smtClean="0">
                    <a:solidFill>
                      <a:srgbClr val="3333FF"/>
                    </a:solidFill>
                  </a:rPr>
                  <a:t>).</a:t>
                </a: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Proof: </a:t>
                </a:r>
                <a:r>
                  <a:rPr lang="fr-FR" sz="2000" dirty="0" smtClean="0"/>
                  <a:t>To </a:t>
                </a:r>
                <a:r>
                  <a:rPr lang="fr-FR" sz="2000" dirty="0" err="1" smtClean="0"/>
                  <a:t>find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dirty="0" smtClean="0">
                            <a:latin typeface="Cambria Math"/>
                          </a:rPr>
                          <m:t>sec</m:t>
                        </m:r>
                      </m:fName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dirty="0" smtClean="0"/>
                  <a:t>, again we use the </a:t>
                </a:r>
                <a:r>
                  <a:rPr lang="fr-FR" sz="2000" dirty="0" err="1" smtClean="0"/>
                  <a:t>quoutient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rule</a:t>
                </a:r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sec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den>
                        </m:f>
                      </m:e>
                    </m:func>
                  </m:oMath>
                </a14:m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m:rPr>
                        <m:sty m:val="p"/>
                      </m:rPr>
                      <a:rPr lang="fr-FR" sz="2000">
                        <a:latin typeface="Cambria Math"/>
                      </a:rPr>
                      <m:t>sec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den>
                        </m:f>
                      </m:e>
                    </m:d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</a:rPr>
                      <m:t>     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  <m:f>
                                  <m:f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𝑑𝑥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d>
                                <m:r>
                                  <a:rPr lang="fr-FR" sz="2000" i="1">
                                    <a:latin typeface="Cambria Math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d>
                                <m:f>
                                  <m:f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𝑑𝑥</m:t>
                                    </m:r>
                                  </m:den>
                                </m:f>
                                <m:r>
                                  <a:rPr lang="fr-FR" sz="2000" i="1">
                                    <a:latin typeface="Cambria Math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 sz="200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</m:func>
                              </m:e>
                            </m:func>
                          </m:num>
                          <m:den>
                            <m:func>
                              <m:func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2000">
                                        <a:latin typeface="Cambria Math"/>
                                      </a:rPr>
                                      <m:t>cos</m:t>
                                    </m:r>
                                  </m:e>
                                  <m:sup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den>
                        </m:f>
                      </m:e>
                    </m:d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a:rPr lang="fr-FR" sz="2000" b="0" i="0" smtClean="0">
                                    <a:latin typeface="Cambria Math"/>
                                  </a:rPr>
                                  <m:t>0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+</m:t>
                                </m:r>
                              </m:e>
                            </m:func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num>
                          <m:den>
                            <m:func>
                              <m:func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2000">
                                        <a:latin typeface="Cambria Math"/>
                                      </a:rPr>
                                      <m:t>cos</m:t>
                                    </m:r>
                                  </m:e>
                                  <m:sup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den>
                        </m:f>
                      </m:e>
                    </m:d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sec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endParaRPr lang="fr-FR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12776"/>
                <a:ext cx="8322464" cy="4913653"/>
              </a:xfrm>
              <a:prstGeom prst="rect">
                <a:avLst/>
              </a:prstGeom>
              <a:blipFill rotWithShape="1">
                <a:blip r:embed="rId2"/>
                <a:stretch>
                  <a:fillRect l="-806" r="-1612" b="-2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 of trigonometric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983842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412776"/>
                <a:ext cx="8322464" cy="50352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𝑘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0,                                  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i="1">
                        <a:latin typeface="Cambria Math"/>
                      </a:rPr>
                      <m:t> 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=1.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[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𝑢</m:t>
                        </m:r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)]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𝑟</m:t>
                        </m:r>
                      </m:sup>
                    </m:sSup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𝑟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   </m:t>
                    </m:r>
                    <m:r>
                      <a:rPr lang="fr-FR" sz="2000" b="0" i="1" smtClean="0">
                        <a:latin typeface="Cambria Math"/>
                      </a:rPr>
                      <m:t>𝑓𝑜𝑟</m:t>
                    </m:r>
                    <m:r>
                      <a:rPr lang="fr-FR" sz="2000" b="0" i="1" smtClean="0">
                        <a:latin typeface="Cambria Math"/>
                      </a:rPr>
                      <m:t>  </m:t>
                    </m:r>
                    <m:r>
                      <a:rPr lang="fr-FR" sz="2000" b="0" i="1" smtClean="0">
                        <a:latin typeface="Cambria Math"/>
                      </a:rPr>
                      <m:t>𝑎𝑙𝑙</m:t>
                    </m:r>
                    <m:r>
                      <a:rPr lang="fr-FR" sz="2000" b="0" i="1" smtClean="0">
                        <a:latin typeface="Cambria Math"/>
                      </a:rPr>
                      <m:t>  </m:t>
                    </m:r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𝑅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. </m:t>
                    </m:r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i="1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𝑘𝑢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𝑘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±</m:t>
                        </m:r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</a:rPr>
                      <m:t>±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fr-FR" sz="2000" b="0" i="1" dirty="0" smtClean="0">
                    <a:latin typeface="Cambria Math"/>
                    <a:ea typeface="Cambria Math"/>
                  </a:rPr>
                  <a:t>.</a:t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f>
                      <m:f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)</m:t>
                    </m:r>
                    <m:f>
                      <m:f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𝑑𝑥</m:t>
                        </m:r>
                      </m:den>
                    </m:f>
                    <m:r>
                      <a:rPr lang="fr-FR" sz="2000" i="1">
                        <a:latin typeface="Cambria Math"/>
                        <a:ea typeface="Cambria Math"/>
                      </a:rPr>
                      <m:t>𝑔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fr-FR" sz="2000" i="1" dirty="0" smtClean="0">
                    <a:latin typeface="Cambria Math"/>
                  </a:rPr>
                  <a:t>.</a:t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num>
                          <m:den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d>
                          </m:den>
                        </m:f>
                      </m:e>
                    </m:d>
                    <m:r>
                      <a:rPr lang="fr-FR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f>
                          <m:f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𝑑𝑥</m:t>
                            </m:r>
                          </m:den>
                        </m:f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f>
                          <m:f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𝑑𝑥</m:t>
                            </m:r>
                          </m:den>
                        </m:f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fr-FR" sz="20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fr-FR" sz="2000" i="1" dirty="0" smtClean="0">
                    <a:latin typeface="Cambria Math"/>
                  </a:rPr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12776"/>
                <a:ext cx="8322464" cy="503522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Summary of differentiation 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59512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392074"/>
                <a:ext cx="8322464" cy="40822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i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                                   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cos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=−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sec</m:t>
                            </m:r>
                          </m:e>
                          <m:sup>
                            <m:r>
                              <a:rPr lang="fr-FR" sz="2000" b="0" i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i="1">
                        <a:latin typeface="Cambria Math"/>
                      </a:rPr>
                      <m:t>                                </m:t>
                    </m:r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i="0">
                            <a:latin typeface="Cambria Math"/>
                          </a:rPr>
                          <m:t>cot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cosec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sec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sec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                         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m:rPr>
                        <m:sty m:val="p"/>
                      </m:rPr>
                      <a:rPr lang="fr-FR" sz="2000">
                        <a:latin typeface="Cambria Math"/>
                      </a:rPr>
                      <m:t>cosec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=−</m:t>
                    </m:r>
                    <m:r>
                      <m:rPr>
                        <m:sty m:val="p"/>
                      </m:rPr>
                      <a:rPr lang="fr-FR" sz="2000">
                        <a:latin typeface="Cambria Math"/>
                      </a:rPr>
                      <m:t>cosec</m:t>
                    </m:r>
                    <m:r>
                      <a:rPr lang="fr-FR" sz="2000" i="1">
                        <a:latin typeface="Cambria Math"/>
                      </a:rPr>
                      <m:t> 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endParaRPr lang="fr-FR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92074"/>
                <a:ext cx="8322464" cy="408227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Summary of differentiation 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24805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27584" y="1555750"/>
            <a:ext cx="784810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Derivatives: Recall.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Derivatives of exponential 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Rules of differentiation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Differentiation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trigonometric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function</a:t>
            </a:r>
            <a:endParaRPr lang="en-US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Summary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differentiation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rules</a:t>
            </a:r>
            <a:endParaRPr lang="en-US" sz="2400" dirty="0" smtClean="0">
              <a:solidFill>
                <a:srgbClr val="3333FF"/>
              </a:solidFill>
            </a:endParaRP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5775</TotalTime>
  <Words>185</Words>
  <Application>Microsoft Office PowerPoint</Application>
  <PresentationFormat>On-screen Show (4:3)</PresentationFormat>
  <Paragraphs>87</Paragraphs>
  <Slides>33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1011</cp:revision>
  <dcterms:created xsi:type="dcterms:W3CDTF">2012-05-05T21:34:59Z</dcterms:created>
  <dcterms:modified xsi:type="dcterms:W3CDTF">2012-12-15T15:35:56Z</dcterms:modified>
</cp:coreProperties>
</file>