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66" r:id="rId3"/>
    <p:sldId id="267" r:id="rId4"/>
    <p:sldId id="317" r:id="rId5"/>
    <p:sldId id="319" r:id="rId6"/>
    <p:sldId id="329" r:id="rId7"/>
    <p:sldId id="330" r:id="rId8"/>
    <p:sldId id="320" r:id="rId9"/>
    <p:sldId id="324" r:id="rId10"/>
    <p:sldId id="328" r:id="rId11"/>
    <p:sldId id="336" r:id="rId12"/>
    <p:sldId id="337" r:id="rId13"/>
    <p:sldId id="339" r:id="rId14"/>
    <p:sldId id="334" r:id="rId15"/>
    <p:sldId id="326" r:id="rId16"/>
    <p:sldId id="333" r:id="rId17"/>
    <p:sldId id="332" r:id="rId18"/>
    <p:sldId id="347" r:id="rId19"/>
    <p:sldId id="335" r:id="rId20"/>
    <p:sldId id="325" r:id="rId21"/>
    <p:sldId id="338" r:id="rId22"/>
    <p:sldId id="327" r:id="rId23"/>
    <p:sldId id="331" r:id="rId24"/>
    <p:sldId id="323" r:id="rId25"/>
    <p:sldId id="343" r:id="rId26"/>
    <p:sldId id="348" r:id="rId27"/>
    <p:sldId id="340" r:id="rId28"/>
    <p:sldId id="344" r:id="rId29"/>
    <p:sldId id="345" r:id="rId30"/>
    <p:sldId id="341" r:id="rId31"/>
    <p:sldId id="265" r:id="rId32"/>
  </p:sldIdLst>
  <p:sldSz cx="9144000" cy="6858000" type="screen4x3"/>
  <p:notesSz cx="6858000" cy="9144000"/>
  <p:custDataLst>
    <p:tags r:id="rId3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353" autoAdjust="0"/>
    <p:restoredTop sz="93250" autoAdjust="0"/>
  </p:normalViewPr>
  <p:slideViewPr>
    <p:cSldViewPr>
      <p:cViewPr>
        <p:scale>
          <a:sx n="80" d="100"/>
          <a:sy n="80" d="100"/>
        </p:scale>
        <p:origin x="-930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12184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6633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6633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31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8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539552" y="1639247"/>
            <a:ext cx="7272338" cy="4455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Formal definition of 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Important results of 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Hyperbolic trigonometric functions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Inverse hyperbolic trigonometric functions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Boundedness of continuous functions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Uniform 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Tangent lines</a:t>
            </a:r>
          </a:p>
          <a:p>
            <a:pPr marL="358775" lvl="2">
              <a:lnSpc>
                <a:spcPct val="150000"/>
              </a:lnSpc>
              <a:defRPr/>
            </a:pPr>
            <a:endParaRPr 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72368" y="1809352"/>
            <a:ext cx="784810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Tangent lines: 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Introduction to derivatives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Derivatives as rate of change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Differentiability and continuity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Non-differentiable functions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Some useful derivatives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658771" y="1546143"/>
                <a:ext cx="8016917" cy="37492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chemeClr val="accent2"/>
                    </a:solidFill>
                  </a:rPr>
                  <a:t>Slope of a line:</a:t>
                </a:r>
              </a:p>
              <a:p>
                <a:pPr algn="just"/>
                <a:r>
                  <a:rPr lang="en-US" sz="2000" dirty="0" smtClean="0"/>
                  <a:t>The slope of a line is the measure of its steepness or inclination. A line passing through the </a:t>
                </a:r>
                <a:r>
                  <a:rPr lang="en-US" sz="2000" dirty="0"/>
                  <a:t>points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𝑃</m:t>
                    </m:r>
                    <m:r>
                      <a:rPr lang="fr-FR" sz="20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𝑄</m:t>
                    </m:r>
                    <m:r>
                      <a:rPr lang="fr-FR" sz="2000" i="1">
                        <a:latin typeface="Cambria Math"/>
                      </a:rPr>
                      <m:t>(</m:t>
                    </m:r>
                    <m:r>
                      <a:rPr lang="fr-FR" sz="2000" i="1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,</m:t>
                    </m:r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/>
                  <a:t/>
                </a:r>
                <a:r>
                  <a:rPr lang="en-US" sz="2000" dirty="0" smtClean="0"/>
                  <a:t>has a </a:t>
                </a:r>
                <a:r>
                  <a:rPr lang="fr-FR" sz="2000" dirty="0" err="1" smtClean="0"/>
                  <a:t>slope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𝑚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given</a:t>
                </a:r>
                <a:r>
                  <a:rPr lang="fr-FR" sz="2000" dirty="0" smtClean="0"/>
                  <a:t> by </a:t>
                </a:r>
                <a:endParaRPr lang="en-US" sz="20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latin typeface="Cambria Math"/>
                        </a:rPr>
                        <m:t>𝑚</m:t>
                      </m:r>
                      <m:r>
                        <a:rPr lang="fr-FR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0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  <m:r>
                            <a:rPr lang="fr-FR" sz="20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algn="just"/>
                <a:endParaRPr lang="en-US" sz="2000" dirty="0">
                  <a:solidFill>
                    <a:srgbClr val="C00000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chemeClr val="accent2"/>
                    </a:solidFill>
                  </a:rPr>
                  <a:t>Equation of a line: (Point slope form) </a:t>
                </a:r>
              </a:p>
              <a:p>
                <a:pPr algn="just"/>
                <a:r>
                  <a:rPr lang="en-US" sz="2000" dirty="0" smtClean="0"/>
                  <a:t>The equation of the line passing through the points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𝑃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𝑄</m:t>
                    </m:r>
                    <m:r>
                      <a:rPr lang="fr-FR" sz="2000" i="1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with slope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sz="2000" dirty="0" smtClean="0"/>
                  <a:t> is given by </a:t>
                </a:r>
                <a:endParaRPr lang="en-US" sz="2000" dirty="0"/>
              </a:p>
              <a:p>
                <a:pPr algn="just"/>
                <a:endParaRPr lang="en-US" sz="20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𝑦</m:t>
                      </m:r>
                      <m:r>
                        <a:rPr lang="fr-FR" sz="20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fr-FR" sz="2000" b="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fr-FR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b="0" i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771" y="1546143"/>
                <a:ext cx="8016917" cy="3749296"/>
              </a:xfrm>
              <a:prstGeom prst="rect">
                <a:avLst/>
              </a:prstGeom>
              <a:blipFill rotWithShape="1">
                <a:blip r:embed="rId2"/>
                <a:stretch>
                  <a:fillRect l="-760" t="-650" r="-1673" b="-21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lines: 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00003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lines: 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03979"/>
            <a:ext cx="3528392" cy="280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24358" y="1484784"/>
                <a:ext cx="7835430" cy="47898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fr-FR" sz="2000" dirty="0" smtClean="0">
                    <a:latin typeface="+mj-lt"/>
                  </a:rPr>
                  <a:t>Slope of the </a:t>
                </a:r>
                <a:r>
                  <a:rPr lang="fr-FR" sz="2000" dirty="0" err="1" smtClean="0">
                    <a:latin typeface="+mj-lt"/>
                  </a:rPr>
                  <a:t>secant</a:t>
                </a:r>
                <a:r>
                  <a:rPr lang="fr-FR" sz="2000" dirty="0" smtClean="0">
                    <a:latin typeface="+mj-lt"/>
                  </a:rPr>
                  <a:t> PQ </a:t>
                </a:r>
                <a:r>
                  <a:rPr lang="fr-FR" sz="2000" dirty="0" err="1" smtClean="0">
                    <a:latin typeface="+mj-lt"/>
                  </a:rPr>
                  <a:t>is</a:t>
                </a:r>
                <a:r>
                  <a:rPr lang="fr-FR" sz="2000" dirty="0" smtClean="0">
                    <a:latin typeface="+mj-lt"/>
                  </a:rPr>
                  <a:t/>
                </a:r>
                <a:r>
                  <a:rPr lang="fr-FR" sz="2000" dirty="0" err="1" smtClean="0">
                    <a:latin typeface="+mj-lt"/>
                  </a:rPr>
                  <a:t>given</a:t>
                </a:r>
                <a:r>
                  <a:rPr lang="fr-FR" sz="2000" dirty="0" smtClean="0">
                    <a:latin typeface="+mj-lt"/>
                  </a:rPr>
                  <a:t> by </a:t>
                </a:r>
                <a:endParaRPr lang="fr-FR" sz="2000" i="1" dirty="0">
                  <a:latin typeface="+mj-lt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endParaRPr lang="fr-FR" b="0" i="1" dirty="0" smtClean="0">
                  <a:solidFill>
                    <a:schemeClr val="tx1"/>
                  </a:solidFill>
                  <a:latin typeface="Cambria Math"/>
                </a:endParaRPr>
              </a:p>
              <a:p>
                <a:r>
                  <a:rPr lang="fr-FR" b="0" dirty="0" smtClean="0">
                    <a:solidFill>
                      <a:schemeClr val="accent2"/>
                    </a:solidFill>
                    <a:latin typeface="+mj-lt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accent2"/>
                        </a:solidFill>
                        <a:latin typeface="Cambria Math"/>
                      </a:rPr>
                      <m:t>𝑚</m:t>
                    </m:r>
                    <m:r>
                      <a:rPr lang="fr-FR" sz="2000" b="0" i="1">
                        <a:solidFill>
                          <a:schemeClr val="accent2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b="0" i="1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000" b="0" i="1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b="0" i="1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fr-FR" sz="2000" b="0" i="1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b="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fr-FR" sz="2000" b="0" i="1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 b="0" i="1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den>
                    </m:f>
                    <m:r>
                      <a:rPr lang="fr-FR" sz="2000" b="0" i="1" smtClean="0">
                        <a:solidFill>
                          <a:schemeClr val="accent2"/>
                        </a:solidFill>
                        <a:latin typeface="Cambria Math"/>
                        <a:ea typeface="Cambria Math"/>
                      </a:rPr>
                      <m:t>= </m:t>
                    </m:r>
                    <m:f>
                      <m:fPr>
                        <m:ctrlPr>
                          <a:rPr lang="fr-FR" sz="2000" i="1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b="0" i="1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b="0" i="1">
                                    <a:solidFill>
                                      <a:schemeClr val="accent2"/>
                                    </a:solidFill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fr-FR" sz="2000" b="0" i="1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  <m:r>
                              <a:rPr lang="fr-FR" sz="2000" b="0" i="1">
                                <a:solidFill>
                                  <a:schemeClr val="accent2"/>
                                </a:solidFill>
                                <a:latin typeface="Cambria Math"/>
                                <a:ea typeface="Cambria Math"/>
                              </a:rPr>
                              <m:t>h</m:t>
                            </m:r>
                          </m:e>
                        </m:d>
                        <m:r>
                          <a:rPr lang="fr-FR" sz="2000" b="0" i="1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fr-FR" sz="2000" b="0" i="1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𝑓</m:t>
                        </m:r>
                        <m:r>
                          <a:rPr lang="fr-FR" sz="2000" b="0" i="1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sz="2000" b="0" i="1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h</m:t>
                        </m:r>
                        <m:r>
                          <a:rPr lang="fr-FR" sz="2000" b="0" i="1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fr-FR" sz="2000" b="0" i="1">
                            <a:solidFill>
                              <a:schemeClr val="accent2"/>
                            </a:solidFill>
                            <a:latin typeface="Cambria Math"/>
                            <a:ea typeface="Cambria Math"/>
                          </a:rPr>
                          <m:t>h</m:t>
                        </m:r>
                      </m:den>
                    </m:f>
                    <m:r>
                      <a:rPr lang="fr-FR" sz="2000" b="0" i="0" smtClean="0">
                        <a:solidFill>
                          <a:schemeClr val="accent2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fr-FR" sz="2000" b="0" i="0" dirty="0" smtClean="0">
                  <a:solidFill>
                    <a:schemeClr val="accent2"/>
                  </a:solidFill>
                  <a:latin typeface="+mj-lt"/>
                  <a:ea typeface="Cambria Math"/>
                </a:endParaRPr>
              </a:p>
              <a:p>
                <a:endParaRPr lang="fr-FR" b="0" i="0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:r>
                  <a:rPr lang="fr-FR" b="0" dirty="0" smtClean="0">
                    <a:solidFill>
                      <a:schemeClr val="tx1"/>
                    </a:solidFill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fr-FR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with </a:t>
                </a:r>
                <a14:m>
                  <m:oMath xmlns:m="http://schemas.openxmlformats.org/officeDocument/2006/math">
                    <m:r>
                      <a:rPr lang="fr-FR" sz="2000" b="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fr-FR" sz="2000" b="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sz="2000" b="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h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endParaRPr lang="fr-FR" sz="2000" dirty="0"/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fr-FR" sz="2000" dirty="0" smtClean="0"/>
                  <a:t>If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  <m:sSub>
                      <m:sSubPr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sz="2000" b="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, i.e.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h</m:t>
                    </m:r>
                    <m:r>
                      <a:rPr lang="fr-FR" sz="2000" b="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then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𝑄</m:t>
                    </m:r>
                    <m:r>
                      <a:rPr lang="fr-FR" sz="2000" b="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𝑃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endParaRPr lang="fr-FR" sz="2000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fr-FR" sz="2000" dirty="0" err="1" smtClean="0">
                    <a:solidFill>
                      <a:schemeClr val="tx1"/>
                    </a:solidFill>
                  </a:rPr>
                  <a:t>Therefore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as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𝑥</m:t>
                    </m:r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  <m:sSub>
                      <m:sSubPr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,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secant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line </a:t>
                </a:r>
              </a:p>
              <a:p>
                <a:r>
                  <a:rPr lang="fr-FR" sz="2000" dirty="0"/>
                  <a:t/>
                </a:r>
                <a:r>
                  <a:rPr lang="fr-FR" sz="2000" dirty="0" smtClean="0"/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becomes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the tangent line to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curve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at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point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𝑃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endParaRPr lang="fr-FR" sz="2000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fr-FR" sz="2000" dirty="0" err="1" smtClean="0">
                    <a:solidFill>
                      <a:schemeClr val="tx1"/>
                    </a:solidFill>
                  </a:rPr>
                  <a:t>We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define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</a:p>
              <a:p>
                <a:endParaRPr lang="fr-FR" sz="2000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      </m:t>
                      </m:r>
                      <m:sSub>
                        <m:sSubPr>
                          <m:ctrlPr>
                            <a:rPr lang="fr-FR" i="1" smtClean="0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i="1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𝑚</m:t>
                          </m:r>
                        </m:e>
                        <m:sub>
                          <m:r>
                            <a:rPr lang="fr-FR" i="1">
                              <a:solidFill>
                                <a:schemeClr val="accent2"/>
                              </a:solidFill>
                              <a:latin typeface="Cambria Math"/>
                            </a:rPr>
                            <m:t>𝑡𝑎𝑛</m:t>
                          </m:r>
                        </m:sub>
                      </m:sSub>
                      <m:r>
                        <a:rPr lang="fr-FR" i="1">
                          <a:solidFill>
                            <a:schemeClr val="accent2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fr-FR" i="1">
                              <a:solidFill>
                                <a:schemeClr val="accent2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i="1">
                                  <a:solidFill>
                                    <a:schemeClr val="accent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>
                                  <a:solidFill>
                                    <a:schemeClr val="accent2"/>
                                  </a:solidFill>
                                  <a:latin typeface="Cambria Math"/>
                                  <a:ea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i="1">
                                  <a:solidFill>
                                    <a:schemeClr val="accent2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fr-FR" i="1">
                                  <a:solidFill>
                                    <a:schemeClr val="accent2"/>
                                  </a:solidFill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fr-FR" i="1">
                                  <a:solidFill>
                                    <a:schemeClr val="accent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fr-FR" i="1">
                                  <a:solidFill>
                                    <a:schemeClr val="accent2"/>
                                  </a:solidFill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fr-FR" i="1">
                                  <a:solidFill>
                                    <a:schemeClr val="accent2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fr-FR" i="1">
                                  <a:solidFill>
                                    <a:schemeClr val="accent2"/>
                                  </a:solidFill>
                                  <a:latin typeface="Cambria Math"/>
                                  <a:ea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i="1">
                                          <a:solidFill>
                                            <a:schemeClr val="accent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i="1">
                                          <a:solidFill>
                                            <a:schemeClr val="accent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fr-FR" i="1">
                                          <a:solidFill>
                                            <a:schemeClr val="accent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fr-FR" i="1">
                                  <a:solidFill>
                                    <a:schemeClr val="accent2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fr-FR" i="1">
                                  <a:solidFill>
                                    <a:schemeClr val="accent2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fr-FR" i="1">
                              <a:solidFill>
                                <a:schemeClr val="accent2"/>
                              </a:solidFill>
                              <a:latin typeface="Cambria Math"/>
                              <a:ea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fr-FR" i="1">
                                  <a:solidFill>
                                    <a:schemeClr val="accent2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h</m:t>
                                  </m:r>
                                  <m: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→0</m:t>
                                  </m:r>
                                </m:lim>
                              </m:limLow>
                            </m:fName>
                            <m:e>
                              <m:f>
                                <m:fPr>
                                  <m:ctrlP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i="1">
                                          <a:solidFill>
                                            <a:schemeClr val="accent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fr-FR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/>
                                              <a:ea typeface="Cambria Math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r>
                                        <a:rPr lang="fr-FR" i="1">
                                          <a:solidFill>
                                            <a:schemeClr val="accent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+</m:t>
                                      </m:r>
                                      <m:r>
                                        <a:rPr lang="fr-FR" i="1">
                                          <a:solidFill>
                                            <a:schemeClr val="accent2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h</m:t>
                                      </m:r>
                                    </m:e>
                                  </m:d>
                                  <m: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𝑓</m:t>
                                  </m:r>
                                  <m: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h</m:t>
                                  </m:r>
                                  <m: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fr-FR" i="1">
                                      <a:solidFill>
                                        <a:schemeClr val="accent2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h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fr-FR" dirty="0" smtClean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358" y="1484784"/>
                <a:ext cx="7835430" cy="4789837"/>
              </a:xfrm>
              <a:prstGeom prst="rect">
                <a:avLst/>
              </a:prstGeom>
              <a:blipFill rotWithShape="1">
                <a:blip r:embed="rId3"/>
                <a:stretch>
                  <a:fillRect l="-778" t="-51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754641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555386" y="1332051"/>
                <a:ext cx="7945677" cy="4401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/>
                  <a:t>In </a:t>
                </a:r>
                <a:r>
                  <a:rPr lang="en-US" sz="2000" dirty="0"/>
                  <a:t>plane geometry, we say that a line is tangent to a circle if it </a:t>
                </a:r>
                <a:r>
                  <a:rPr lang="en-US" sz="2000" dirty="0" smtClean="0"/>
                  <a:t>touches </a:t>
                </a:r>
                <a:r>
                  <a:rPr lang="en-US" sz="2000" dirty="0"/>
                  <a:t>the circle </a:t>
                </a:r>
                <a:r>
                  <a:rPr lang="en-US" sz="2000" dirty="0" smtClean="0"/>
                  <a:t>at exactly </a:t>
                </a:r>
                <a:r>
                  <a:rPr lang="en-US" sz="2000" dirty="0"/>
                  <a:t>one point.</a:t>
                </a:r>
              </a:p>
              <a:p>
                <a:pPr algn="just"/>
                <a:endParaRPr lang="en-US" sz="2000" dirty="0" smtClean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For more </a:t>
                </a:r>
                <a:r>
                  <a:rPr lang="en-US" sz="2000" dirty="0"/>
                  <a:t>general curves, we need a better definition</a:t>
                </a:r>
                <a:r>
                  <a:rPr lang="en-US" sz="2000" dirty="0" smtClean="0"/>
                  <a:t>.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>
                    <a:solidFill>
                      <a:srgbClr val="3333FF"/>
                    </a:solidFill>
                    <a:effectLst/>
                  </a:rPr>
                  <a:t>A straight line is said to be a tangent to a curve </a:t>
                </a:r>
                <a14:m>
                  <m:oMath xmlns:m="http://schemas.openxmlformats.org/officeDocument/2006/math">
                    <m:r>
                      <a:rPr lang="en-US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𝑦</m:t>
                    </m:r>
                    <m:r>
                      <a:rPr lang="en-US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=</m:t>
                    </m:r>
                    <m:r>
                      <a:rPr lang="en-US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𝑓</m:t>
                    </m:r>
                    <m:r>
                      <a:rPr lang="en-US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(</m:t>
                    </m:r>
                    <m:r>
                      <a:rPr lang="en-US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𝑥</m:t>
                    </m:r>
                    <m:r>
                      <a:rPr lang="en-US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rgbClr val="3333FF"/>
                    </a:solidFill>
                    <a:effectLst/>
                  </a:rPr>
                  <a:t> at a point </a:t>
                </a:r>
                <a14:m>
                  <m:oMath xmlns:m="http://schemas.openxmlformats.org/officeDocument/2006/math">
                    <m:r>
                      <a:rPr lang="en-US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𝑥</m:t>
                    </m:r>
                    <m:r>
                      <a:rPr lang="en-US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000" i="1" dirty="0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dirty="0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rgbClr val="3333FF"/>
                    </a:solidFill>
                    <a:effectLst/>
                  </a:rPr>
                  <a:t>on the curve if the line passes through the point </a:t>
                </a:r>
                <a14:m>
                  <m:oMath xmlns:m="http://schemas.openxmlformats.org/officeDocument/2006/math">
                    <m:r>
                      <a:rPr lang="en-US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𝑃</m:t>
                    </m:r>
                    <m:r>
                      <a:rPr lang="en-US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000" i="1" dirty="0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dirty="0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, </m:t>
                    </m:r>
                    <m:r>
                      <a:rPr lang="en-US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𝑓</m:t>
                    </m:r>
                    <m:r>
                      <a:rPr lang="en-US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000" i="1" dirty="0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dirty="0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dirty="0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000" dirty="0">
                        <a:solidFill>
                          <a:srgbClr val="3333FF"/>
                        </a:solidFill>
                        <a:effectLst/>
                        <a:latin typeface="Cambria Math"/>
                      </a:rPr>
                      <m:t>))</m:t>
                    </m:r>
                  </m:oMath>
                </a14:m>
                <a:r>
                  <a:rPr lang="en-US" sz="2000" dirty="0">
                    <a:solidFill>
                      <a:srgbClr val="3333FF"/>
                    </a:solidFill>
                    <a:effectLst/>
                  </a:rPr>
                  <a:t> on the curve and has the slope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dirty="0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dirty="0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  <m:t>tan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3333FF"/>
                    </a:solidFill>
                    <a:effectLst/>
                  </a:rPr>
                  <a:t> if the limit exists. 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 smtClean="0"/>
                  <a:t>French mathematician </a:t>
                </a:r>
                <a:r>
                  <a:rPr lang="en-US" sz="2000" dirty="0" err="1" smtClean="0"/>
                  <a:t>d’Alembert</a:t>
                </a:r>
                <a:r>
                  <a:rPr lang="en-US" sz="2000" dirty="0" smtClean="0"/>
                  <a:t/>
                </a:r>
                <a:r>
                  <a:rPr lang="en-US" sz="1600" dirty="0" smtClean="0"/>
                  <a:t>(</a:t>
                </a:r>
                <a:r>
                  <a:rPr lang="fr-FR" sz="1600" dirty="0" smtClean="0"/>
                  <a:t>1717-1783)</a:t>
                </a:r>
                <a:r>
                  <a:rPr lang="en-US" sz="1600" dirty="0" smtClean="0"/>
                  <a:t/>
                </a:r>
                <a:r>
                  <a:rPr lang="en-US" sz="2000" dirty="0" smtClean="0"/>
                  <a:t>realized </a:t>
                </a:r>
                <a:r>
                  <a:rPr lang="en-US" sz="2000" dirty="0"/>
                  <a:t>the tangent to a curve as a limit of secant lines.</a:t>
                </a:r>
              </a:p>
              <a:p>
                <a:pPr marL="342900" indent="-342900" algn="just">
                  <a:buFont typeface="Arial" pitchFamily="34" charset="0"/>
                  <a:buChar char="•"/>
                </a:pPr>
                <a:endParaRPr lang="en-US" sz="2000" dirty="0"/>
              </a:p>
              <a:p>
                <a:pPr marL="342900" indent="-342900" algn="just">
                  <a:buFont typeface="Arial" pitchFamily="34" charset="0"/>
                  <a:buChar char="•"/>
                </a:pPr>
                <a:r>
                  <a:rPr lang="en-US" sz="2000" dirty="0"/>
                  <a:t>As the end point of the secant </a:t>
                </a:r>
                <a:r>
                  <a:rPr lang="en-US" sz="2000" dirty="0" smtClean="0"/>
                  <a:t>approaches </a:t>
                </a:r>
                <a:r>
                  <a:rPr lang="en-US" sz="2000" dirty="0"/>
                  <a:t>the point of tangency, it becomes identical to the tangent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in </a:t>
                </a:r>
                <a:r>
                  <a:rPr lang="en-US" sz="2000" dirty="0">
                    <a:solidFill>
                      <a:srgbClr val="C00000"/>
                    </a:solidFill>
                  </a:rPr>
                  <a:t>the limit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.</a:t>
                </a:r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86" y="1332051"/>
                <a:ext cx="7945677" cy="4401205"/>
              </a:xfrm>
              <a:prstGeom prst="rect">
                <a:avLst/>
              </a:prstGeom>
              <a:blipFill rotWithShape="1">
                <a:blip r:embed="rId2"/>
                <a:stretch>
                  <a:fillRect l="-767" t="-555" r="-1610" b="-180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lines: 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168137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555386" y="1353443"/>
            <a:ext cx="816311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solidFill>
                  <a:srgbClr val="C00000"/>
                </a:solidFill>
              </a:rPr>
              <a:t>Common Misconceptions:</a:t>
            </a:r>
            <a:r>
              <a:rPr lang="en-US" sz="2400" dirty="0" smtClean="0">
                <a:solidFill>
                  <a:schemeClr val="accent2"/>
                </a:solidFill>
              </a:rPr>
              <a:t>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/>
              <a:t>A line is tangent to a curve if it touches the curve only once</a:t>
            </a:r>
            <a:r>
              <a:rPr lang="en-US" sz="2000" dirty="0" smtClean="0"/>
              <a:t>. </a:t>
            </a:r>
            <a:r>
              <a:rPr lang="en-US" sz="2000" dirty="0" smtClean="0">
                <a:solidFill>
                  <a:srgbClr val="C00000"/>
                </a:solidFill>
              </a:rPr>
              <a:t>(wrong)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/>
              <a:t>A line is tangent to a curve if it crosses the curve in exactly one point</a:t>
            </a:r>
            <a:r>
              <a:rPr lang="en-US" sz="2000" dirty="0" smtClean="0"/>
              <a:t>. </a:t>
            </a:r>
            <a:r>
              <a:rPr lang="en-US" sz="2000" dirty="0">
                <a:solidFill>
                  <a:srgbClr val="C00000"/>
                </a:solidFill>
              </a:rPr>
              <a:t>(wrong</a:t>
            </a:r>
            <a:r>
              <a:rPr lang="en-US" sz="2000" dirty="0" smtClean="0">
                <a:solidFill>
                  <a:srgbClr val="C00000"/>
                </a:solidFill>
              </a:rPr>
              <a:t>)</a:t>
            </a:r>
            <a:endParaRPr lang="en-US" sz="2000" dirty="0" smtClean="0"/>
          </a:p>
          <a:p>
            <a:pPr marL="342900" indent="-342900" algn="just">
              <a:buFont typeface="Arial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/>
              <a:t>A line is tangent to a curve if it touches the curve at only one point but does not cross the curve</a:t>
            </a:r>
            <a:r>
              <a:rPr lang="en-US" sz="2000" dirty="0" smtClean="0"/>
              <a:t>. </a:t>
            </a:r>
            <a:r>
              <a:rPr lang="en-US" sz="2000" dirty="0">
                <a:solidFill>
                  <a:srgbClr val="C00000"/>
                </a:solidFill>
              </a:rPr>
              <a:t>(wrong</a:t>
            </a:r>
            <a:r>
              <a:rPr lang="en-US" sz="2000" dirty="0" smtClean="0">
                <a:solidFill>
                  <a:srgbClr val="C00000"/>
                </a:solidFill>
              </a:rPr>
              <a:t>)</a:t>
            </a:r>
            <a:endParaRPr lang="en-US" sz="2000" dirty="0" smtClean="0"/>
          </a:p>
          <a:p>
            <a:pPr algn="just"/>
            <a:endParaRPr lang="en-US" sz="2000" dirty="0" smtClean="0">
              <a:solidFill>
                <a:schemeClr val="accent2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en-US" sz="2000" dirty="0">
              <a:solidFill>
                <a:schemeClr val="accent2"/>
              </a:solidFill>
            </a:endParaRPr>
          </a:p>
          <a:p>
            <a:pPr marL="342900" indent="-342900" algn="just">
              <a:buFont typeface="Arial" pitchFamily="34" charset="0"/>
              <a:buChar char="•"/>
            </a:pPr>
            <a:endParaRPr lang="en-US" sz="2000" dirty="0">
              <a:solidFill>
                <a:schemeClr val="accent2"/>
              </a:solidFill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lines: 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9" name="Picture 18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077272"/>
            <a:ext cx="18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200" y="4026750"/>
            <a:ext cx="18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2322" y="4005064"/>
            <a:ext cx="1677470" cy="1677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3059632" y="5733256"/>
            <a:ext cx="129614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+mj-lt"/>
              </a:rPr>
              <a:t>T</a:t>
            </a:r>
            <a:r>
              <a:rPr lang="en-US" sz="1600" dirty="0" smtClean="0">
                <a:latin typeface="+mj-lt"/>
              </a:rPr>
              <a:t>angent line</a:t>
            </a:r>
            <a:endParaRPr lang="en-US" sz="1600" dirty="0">
              <a:latin typeface="+mj-lt"/>
            </a:endParaRPr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4788024" y="5754742"/>
            <a:ext cx="129614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latin typeface="+mj-lt"/>
              </a:rPr>
              <a:t>T</a:t>
            </a:r>
            <a:r>
              <a:rPr lang="en-US" sz="1600" dirty="0" smtClean="0">
                <a:latin typeface="+mj-lt"/>
              </a:rPr>
              <a:t>angent line</a:t>
            </a:r>
            <a:endParaRPr lang="en-US" sz="1600" dirty="0">
              <a:latin typeface="+mj-lt"/>
            </a:endParaRPr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1043408" y="5733256"/>
            <a:ext cx="165618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 smtClean="0">
                <a:latin typeface="+mj-lt"/>
              </a:rPr>
              <a:t>Not Tangent line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719561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lines: 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2" y="1401763"/>
                <a:ext cx="7835430" cy="10191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000" dirty="0" smtClean="0">
                    <a:latin typeface="+mj-lt"/>
                  </a:rPr>
                  <a:t>Find the </a:t>
                </a:r>
                <a:r>
                  <a:rPr lang="fr-FR" sz="2000" dirty="0" err="1" smtClean="0">
                    <a:latin typeface="+mj-lt"/>
                  </a:rPr>
                  <a:t>slope</a:t>
                </a:r>
                <a:r>
                  <a:rPr lang="fr-FR" sz="2000" dirty="0" smtClean="0">
                    <a:latin typeface="+mj-lt"/>
                  </a:rPr>
                  <a:t> of the tangent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rad>
                  </m:oMath>
                </a14:m>
                <a:r>
                  <a:rPr lang="fr-FR" sz="2000" i="1" dirty="0" smtClean="0">
                    <a:latin typeface="+mj-lt"/>
                  </a:rPr>
                  <a:t/>
                </a:r>
                <a:r>
                  <a:rPr lang="fr-FR" sz="2000" dirty="0" err="1" smtClean="0">
                    <a:latin typeface="+mj-lt"/>
                  </a:rPr>
                  <a:t>at</a:t>
                </a:r>
                <a:r>
                  <a:rPr lang="fr-FR" sz="2000" dirty="0" smtClean="0">
                    <a:latin typeface="+mj-lt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i="1" dirty="0">
                  <a:latin typeface="+mj-lt"/>
                </a:endParaRPr>
              </a:p>
              <a:p>
                <a:pPr marL="285750" indent="-285750">
                  <a:buFont typeface="Arial" pitchFamily="34" charset="0"/>
                  <a:buChar char="•"/>
                </a:pPr>
                <a:endParaRPr lang="fr-FR" sz="2000" b="0" i="1" dirty="0" smtClean="0">
                  <a:solidFill>
                    <a:schemeClr val="tx1"/>
                  </a:solidFill>
                  <a:latin typeface="+mj-lt"/>
                </a:endParaRPr>
              </a:p>
              <a:p>
                <a:r>
                  <a:rPr lang="fr-FR" sz="2000" dirty="0" smtClean="0">
                    <a:solidFill>
                      <a:schemeClr val="accent2"/>
                    </a:solidFill>
                    <a:latin typeface="+mj-lt"/>
                  </a:rPr>
                  <a:t>Solution: </a:t>
                </a:r>
                <a:r>
                  <a:rPr lang="fr-FR" sz="2000" dirty="0" err="1" smtClean="0">
                    <a:latin typeface="+mj-lt"/>
                  </a:rPr>
                  <a:t>We</a:t>
                </a:r>
                <a:r>
                  <a:rPr lang="fr-FR" sz="2000" dirty="0" smtClean="0">
                    <a:latin typeface="+mj-lt"/>
                  </a:rPr>
                  <a:t> have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01763"/>
                <a:ext cx="7835430" cy="1019125"/>
              </a:xfrm>
              <a:prstGeom prst="rect">
                <a:avLst/>
              </a:prstGeom>
              <a:blipFill rotWithShape="1">
                <a:blip r:embed="rId2"/>
                <a:stretch>
                  <a:fillRect l="-856" t="-2395" b="-101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369389"/>
            <a:ext cx="4363108" cy="3939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0490391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derivative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5" name="Rectangle 4"/>
              <p:cNvSpPr/>
              <p:nvPr/>
            </p:nvSpPr>
            <p:spPr>
              <a:xfrm>
                <a:off x="539750" y="1555750"/>
                <a:ext cx="8135938" cy="4869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/>
                  <a:t>The derivative of a function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at 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0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/>
                  <a:t> denoted by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fr-FR" sz="2000" b="0" i="1" dirty="0" smtClean="0">
                        <a:latin typeface="Cambria Math"/>
                      </a:rPr>
                      <m:t>′(</m:t>
                    </m:r>
                    <m:sSub>
                      <m:sSubPr>
                        <m:ctrlPr>
                          <a:rPr lang="en-US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, is defined 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fr-FR" sz="200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→0 </m:t>
                          </m:r>
                        </m:lim>
                      </m:limLow>
                      <m:f>
                        <m:f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+∆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,    ∆</m:t>
                      </m:r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fr-FR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fr-FR" sz="2000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 smtClean="0"/>
              </a:p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provided </a:t>
                </a:r>
                <a:r>
                  <a:rPr lang="en-US" sz="2000" dirty="0">
                    <a:solidFill>
                      <a:srgbClr val="3333FF"/>
                    </a:solidFill>
                  </a:rPr>
                  <a:t>the limit exists. </a:t>
                </a:r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Similarly, we define the left and right hand derivatives,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)</m:t>
                    </m:r>
                    <m:r>
                      <a:rPr lang="fr-FR" sz="2000" b="0" i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+</m:t>
                        </m:r>
                      </m:sub>
                      <m:sup>
                        <m:r>
                          <a:rPr lang="fr-FR" sz="2000" b="0" i="1" smtClean="0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as the left and the right hand limits of the difference quotient, i.e. </a:t>
                </a:r>
                <a:endParaRPr lang="en-US" sz="20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−</m:t>
                          </m:r>
                        </m:sub>
                        <m:sup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fr-FR" sz="200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lim</m:t>
                          </m:r>
                        </m:e>
                        <m:lim>
                          <m:eqArr>
                            <m:eqArr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∆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e>
                                <m:sup>
                                  <m:r>
                                    <a:rPr lang="fr-FR" sz="2000" b="0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</m:sup>
                              </m:sSup>
                            </m:e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 </m:t>
                              </m:r>
                            </m:e>
                          </m:eqArr>
                        </m:lim>
                      </m:limLow>
                      <m:f>
                        <m:f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+∆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 algn="just"/>
                <a:endParaRPr lang="en-US" sz="2000" dirty="0">
                  <a:solidFill>
                    <a:srgbClr val="C00000"/>
                  </a:solidFill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+</m:t>
                          </m:r>
                        </m:sub>
                        <m:sup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limLow>
                        <m:limLow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fr-FR" sz="200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lim</m:t>
                          </m:r>
                        </m:e>
                        <m:lim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→</m:t>
                          </m:r>
                          <m:sSup>
                            <m:sSupPr>
                              <m:ctrlP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e>
                            <m:sup>
                              <m:r>
                                <a:rPr lang="fr-FR" sz="2000" b="0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</m:sup>
                          </m:sSup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 </m:t>
                          </m:r>
                        </m:lim>
                      </m:limLow>
                      <m:f>
                        <m:fPr>
                          <m:ctrlP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+∆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  <m:r>
                        <a:rPr lang="fr-FR" sz="2000" i="1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,</m:t>
                      </m:r>
                    </m:oMath>
                  </m:oMathPara>
                </a14:m>
                <a:endParaRPr lang="en-US" sz="2000" dirty="0" smtClean="0">
                  <a:solidFill>
                    <a:srgbClr val="C00000"/>
                  </a:solidFill>
                </a:endParaRPr>
              </a:p>
              <a:p>
                <a:pPr>
                  <a:buFont typeface="Wingdings" pitchFamily="2" charset="2"/>
                  <a:buNone/>
                </a:pPr>
                <a:endParaRPr lang="en-US" altLang="zh-CN" sz="2000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50" y="1555750"/>
                <a:ext cx="8135938" cy="4869988"/>
              </a:xfrm>
              <a:prstGeom prst="rect">
                <a:avLst/>
              </a:prstGeom>
              <a:blipFill rotWithShape="1">
                <a:blip r:embed="rId3"/>
                <a:stretch>
                  <a:fillRect l="-825" t="-501" r="-16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083888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derivative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3"/>
              <p:cNvSpPr txBox="1">
                <a:spLocks noChangeArrowheads="1"/>
              </p:cNvSpPr>
              <p:nvPr/>
            </p:nvSpPr>
            <p:spPr>
              <a:xfrm>
                <a:off x="551662" y="1340768"/>
                <a:ext cx="8124794" cy="460851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>
                  <a:lnSpc>
                    <a:spcPct val="90000"/>
                  </a:lnSpc>
                </a:pPr>
                <a:r>
                  <a:rPr lang="en-US" altLang="zh-CN" sz="2000" dirty="0" smtClean="0">
                    <a:latin typeface="+mj-lt"/>
                  </a:rPr>
                  <a:t>A function </a:t>
                </a:r>
                <a14:m>
                  <m:oMath xmlns:m="http://schemas.openxmlformats.org/officeDocument/2006/math">
                    <m:r>
                      <a:rPr lang="en-US" altLang="zh-CN" sz="2000" b="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 is called differentiable at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 if </a:t>
                </a:r>
                <a14:m>
                  <m:oMath xmlns:m="http://schemas.openxmlformats.org/officeDocument/2006/math">
                    <m:r>
                      <a:rPr lang="fr-FR" altLang="zh-CN" sz="2000" i="1" smtClean="0">
                        <a:latin typeface="Cambria Math"/>
                      </a:rPr>
                      <m:t>𝑓</m:t>
                    </m:r>
                    <m:r>
                      <a:rPr lang="fr-FR" altLang="zh-CN" sz="2000" b="0" i="1" smtClean="0"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fr-FR" altLang="zh-CN" sz="20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CN" sz="20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altLang="zh-CN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exists. </a:t>
                </a: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fr-FR" altLang="zh-CN" sz="2000" b="0" i="1" dirty="0" smtClean="0">
                  <a:latin typeface="+mj-lt"/>
                </a:endParaRPr>
              </a:p>
              <a:p>
                <a:pPr algn="just">
                  <a:lnSpc>
                    <a:spcPct val="90000"/>
                  </a:lnSpc>
                </a:pPr>
                <a:r>
                  <a:rPr lang="en-US" altLang="zh-CN" sz="2000" dirty="0"/>
                  <a:t>W</a:t>
                </a:r>
                <a:r>
                  <a:rPr lang="en-US" altLang="zh-CN" sz="2000" dirty="0" smtClean="0"/>
                  <a:t>e say</a:t>
                </a:r>
                <a14:m>
                  <m:oMath xmlns:m="http://schemas.openxmlformats.org/officeDocument/2006/math">
                    <m:r>
                      <a:rPr lang="en-US" altLang="zh-CN" sz="2000" b="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 is differentiable on </a:t>
                </a:r>
                <a14:m>
                  <m:oMath xmlns:m="http://schemas.openxmlformats.org/officeDocument/2006/math">
                    <m:r>
                      <a:rPr lang="en-US" altLang="zh-CN" sz="2000" b="0" i="1" dirty="0" smtClean="0">
                        <a:latin typeface="Cambria Math"/>
                      </a:rPr>
                      <m:t>[</m:t>
                    </m:r>
                    <m:r>
                      <a:rPr lang="en-US" altLang="zh-CN" sz="2000" b="0" i="1" dirty="0" err="1" smtClean="0">
                        <a:latin typeface="Cambria Math"/>
                      </a:rPr>
                      <m:t>𝑎</m:t>
                    </m:r>
                    <m:r>
                      <a:rPr lang="en-US" altLang="zh-CN" sz="2000" b="0" i="1" dirty="0" err="1" smtClean="0">
                        <a:latin typeface="Cambria Math"/>
                      </a:rPr>
                      <m:t>,</m:t>
                    </m:r>
                    <m:r>
                      <a:rPr lang="en-US" altLang="zh-CN" sz="2000" b="0" i="1" dirty="0" err="1" smtClean="0">
                        <a:latin typeface="Cambria Math"/>
                      </a:rPr>
                      <m:t>𝑏</m:t>
                    </m:r>
                    <m:r>
                      <a:rPr lang="en-US" altLang="zh-CN" sz="2000" b="0" i="1" dirty="0" smtClean="0">
                        <a:latin typeface="Cambria Math"/>
                      </a:rPr>
                      <m:t>] 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if  </a:t>
                </a:r>
                <a14:m>
                  <m:oMath xmlns:m="http://schemas.openxmlformats.org/officeDocument/2006/math">
                    <m:r>
                      <a:rPr lang="en-US" altLang="zh-CN" sz="2000" b="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 is differentiable in </a:t>
                </a:r>
                <a14:m>
                  <m:oMath xmlns:m="http://schemas.openxmlformats.org/officeDocument/2006/math">
                    <m:r>
                      <a:rPr lang="en-US" altLang="zh-CN" sz="2000" b="0" i="1" dirty="0" smtClean="0">
                        <a:latin typeface="Cambria Math"/>
                      </a:rPr>
                      <m:t>(</m:t>
                    </m:r>
                    <m:r>
                      <a:rPr lang="en-US" altLang="zh-CN" sz="2000" b="0" i="1" dirty="0" err="1" smtClean="0">
                        <a:latin typeface="Cambria Math"/>
                      </a:rPr>
                      <m:t>𝑎</m:t>
                    </m:r>
                    <m:r>
                      <a:rPr lang="en-US" altLang="zh-CN" sz="2000" b="0" i="1" dirty="0" err="1" smtClean="0">
                        <a:latin typeface="Cambria Math"/>
                      </a:rPr>
                      <m:t>,</m:t>
                    </m:r>
                    <m:r>
                      <a:rPr lang="en-US" altLang="zh-CN" sz="2000" b="0" i="1" dirty="0" err="1" smtClean="0">
                        <a:latin typeface="Cambria Math"/>
                      </a:rPr>
                      <m:t>𝑏</m:t>
                    </m:r>
                    <m:r>
                      <a:rPr lang="en-US" altLang="zh-CN" sz="2000" b="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 and both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altLang="zh-CN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altLang="zh-CN" sz="200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altLang="zh-CN" sz="2000" b="0" i="1" smtClean="0">
                            <a:latin typeface="Cambria Math"/>
                          </a:rPr>
                          <m:t>+</m:t>
                        </m:r>
                      </m:sub>
                      <m:sup>
                        <m:r>
                          <a:rPr lang="fr-FR" altLang="zh-CN" sz="2000" b="0" i="1" smtClean="0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fr-FR" altLang="zh-CN" sz="2000" b="0" i="1" smtClean="0">
                        <a:latin typeface="Cambria Math"/>
                      </a:rPr>
                      <m:t>(</m:t>
                    </m:r>
                    <m:r>
                      <a:rPr lang="fr-FR" altLang="zh-CN" sz="2000" b="0" i="1" smtClean="0">
                        <a:latin typeface="Cambria Math"/>
                      </a:rPr>
                      <m:t>𝑎</m:t>
                    </m:r>
                    <m:r>
                      <a:rPr lang="fr-FR" altLang="zh-CN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altLang="zh-CN" sz="2000" b="0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lang="fr-FR" altLang="zh-CN" sz="200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altLang="zh-CN" sz="2000" b="0" i="1" smtClean="0">
                            <a:latin typeface="Cambria Math"/>
                          </a:rPr>
                          <m:t>−</m:t>
                        </m:r>
                      </m:sub>
                      <m:sup>
                        <m:r>
                          <a:rPr lang="fr-FR" altLang="zh-CN" sz="2000" b="0" i="1" smtClean="0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fr-FR" altLang="zh-CN" sz="2000" b="0" i="1" smtClean="0">
                        <a:latin typeface="Cambria Math"/>
                      </a:rPr>
                      <m:t>(</m:t>
                    </m:r>
                    <m:r>
                      <a:rPr lang="fr-FR" altLang="zh-CN" sz="2000" b="0" i="1" smtClean="0">
                        <a:latin typeface="Cambria Math"/>
                      </a:rPr>
                      <m:t>𝑏</m:t>
                    </m:r>
                    <m:r>
                      <a:rPr lang="fr-FR" altLang="zh-CN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 exist. </a:t>
                </a:r>
              </a:p>
              <a:p>
                <a:pPr algn="just">
                  <a:lnSpc>
                    <a:spcPct val="90000"/>
                  </a:lnSpc>
                </a:pPr>
                <a:endParaRPr lang="en-US" altLang="zh-CN" sz="2000" dirty="0">
                  <a:latin typeface="+mj-lt"/>
                </a:endParaRPr>
              </a:p>
              <a:p>
                <a:pPr algn="just">
                  <a:lnSpc>
                    <a:spcPct val="90000"/>
                  </a:lnSpc>
                </a:pPr>
                <a:r>
                  <a:rPr lang="en-US" altLang="zh-CN" sz="2000" dirty="0" smtClean="0">
                    <a:latin typeface="+mj-lt"/>
                  </a:rPr>
                  <a:t>If </a:t>
                </a:r>
                <a14:m>
                  <m:oMath xmlns:m="http://schemas.openxmlformats.org/officeDocument/2006/math">
                    <m:r>
                      <a:rPr lang="fr-FR" altLang="zh-CN" sz="2000" b="0" i="1" smtClean="0">
                        <a:latin typeface="Cambria Math"/>
                      </a:rPr>
                      <m:t>𝑓</m:t>
                    </m:r>
                    <m:r>
                      <a:rPr lang="fr-FR" altLang="zh-CN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is </a:t>
                </a:r>
                <a:r>
                  <a:rPr lang="en-US" altLang="zh-CN" sz="2000" dirty="0">
                    <a:latin typeface="+mj-lt"/>
                  </a:rPr>
                  <a:t>differentiable </a:t>
                </a:r>
                <a:r>
                  <a:rPr lang="en-US" altLang="zh-CN" sz="2000" dirty="0" smtClean="0">
                    <a:latin typeface="+mj-lt"/>
                  </a:rPr>
                  <a:t>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altLang="zh-CN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CN" sz="2000" b="0" i="1" smtClean="0">
                            <a:latin typeface="Cambria Math"/>
                          </a:rPr>
                          <m:t>−</m:t>
                        </m:r>
                        <m: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  <m:t>∞,+∞</m:t>
                        </m:r>
                      </m:e>
                    </m:d>
                    <m:r>
                      <a:rPr lang="fr-FR" altLang="zh-CN" sz="2000" b="0" i="1" smtClean="0">
                        <a:latin typeface="Cambria Math"/>
                        <a:ea typeface="Cambria Math"/>
                      </a:rPr>
                      <m:t>, </m:t>
                    </m:r>
                    <m:d>
                      <m:dPr>
                        <m:begChr m:val="["/>
                        <m:ctrlP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 altLang="zh-CN" sz="2000" b="0" i="0" smtClean="0">
                            <a:latin typeface="Cambria Math"/>
                            <a:ea typeface="Cambria Math"/>
                          </a:rPr>
                          <m:t>a</m:t>
                        </m:r>
                        <m:r>
                          <a:rPr lang="fr-FR" altLang="zh-CN" sz="2000" b="0" i="0" smtClean="0">
                            <a:latin typeface="Cambria Math"/>
                            <a:ea typeface="Cambria Math"/>
                          </a:rPr>
                          <m:t>,+</m:t>
                        </m:r>
                        <m: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fr-FR" altLang="zh-CN" sz="2000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fr-FR" altLang="zh-CN" sz="2000" b="0" i="1" smtClean="0">
                        <a:latin typeface="Cambria Math"/>
                        <a:ea typeface="Cambria Math"/>
                      </a:rPr>
                      <m:t>𝑜𝑟</m:t>
                    </m:r>
                    <m:r>
                      <a:rPr lang="fr-FR" altLang="zh-CN" sz="2000" b="0" i="1" smtClean="0">
                        <a:latin typeface="Cambria Math"/>
                        <a:ea typeface="Cambria Math"/>
                      </a:rPr>
                      <m:t> </m:t>
                    </m:r>
                    <m:d>
                      <m:dPr>
                        <m:endChr m:val="]"/>
                        <m:ctrlP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  <m:t>−∞,</m:t>
                        </m:r>
                        <m:r>
                          <a:rPr lang="fr-FR" altLang="zh-CN" sz="2000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d>
                    <m:r>
                      <a:rPr lang="fr-FR" altLang="zh-CN" sz="20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altLang="zh-CN" sz="2000" dirty="0">
                    <a:latin typeface="+mj-lt"/>
                  </a:rPr>
                  <a:t> </a:t>
                </a:r>
                <a:r>
                  <a:rPr lang="en-US" altLang="zh-CN" sz="2000" dirty="0" smtClean="0">
                    <a:latin typeface="+mj-lt"/>
                  </a:rPr>
                  <a:t>we </a:t>
                </a:r>
                <a:r>
                  <a:rPr lang="en-US" altLang="zh-CN" sz="2000" dirty="0">
                    <a:latin typeface="+mj-lt"/>
                  </a:rPr>
                  <a:t>say </a:t>
                </a:r>
                <a:r>
                  <a:rPr lang="en-US" altLang="zh-CN" sz="2000" dirty="0" smtClean="0">
                    <a:latin typeface="+mj-lt"/>
                  </a:rPr>
                  <a:t>that </a:t>
                </a:r>
                <a14:m>
                  <m:oMath xmlns:m="http://schemas.openxmlformats.org/officeDocument/2006/math">
                    <m:r>
                      <a:rPr lang="fr-FR" altLang="zh-CN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 is </a:t>
                </a:r>
                <a:r>
                  <a:rPr lang="en-US" altLang="zh-CN" sz="2000" dirty="0">
                    <a:latin typeface="+mj-lt"/>
                  </a:rPr>
                  <a:t>differentiable everywhere.</a:t>
                </a:r>
                <a14:m>
                  <m:oMath xmlns:m="http://schemas.openxmlformats.org/officeDocument/2006/math">
                    <m:r>
                      <a:rPr lang="fr-FR" altLang="zh-CN" sz="20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endParaRPr lang="en-US" altLang="zh-CN" sz="2000" dirty="0" smtClean="0">
                  <a:latin typeface="+mj-lt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>
                  <a:latin typeface="+mj-lt"/>
                </a:endParaRPr>
              </a:p>
              <a:p>
                <a:pPr algn="just">
                  <a:lnSpc>
                    <a:spcPct val="90000"/>
                  </a:lnSpc>
                </a:pPr>
                <a:r>
                  <a:rPr lang="en-US" altLang="zh-CN" sz="2000" dirty="0"/>
                  <a:t>For the derivatives of a function </a:t>
                </a:r>
                <a14:m>
                  <m:oMath xmlns:m="http://schemas.openxmlformats.org/officeDocument/2006/math">
                    <m:r>
                      <a:rPr lang="en-US" altLang="zh-CN" sz="2000" i="1" dirty="0">
                        <a:latin typeface="Cambria Math"/>
                      </a:rPr>
                      <m:t>𝑦</m:t>
                    </m:r>
                    <m:r>
                      <a:rPr lang="en-US" altLang="zh-CN" sz="2000" i="1" dirty="0">
                        <a:latin typeface="Cambria Math"/>
                      </a:rPr>
                      <m:t>=</m:t>
                    </m:r>
                    <m:r>
                      <a:rPr lang="en-US" altLang="zh-CN" sz="2000" i="1" dirty="0">
                        <a:latin typeface="Cambria Math"/>
                      </a:rPr>
                      <m:t>𝑓</m:t>
                    </m:r>
                    <m:r>
                      <a:rPr lang="en-US" altLang="zh-CN" sz="2000" i="1" dirty="0">
                        <a:latin typeface="Cambria Math"/>
                      </a:rPr>
                      <m:t>(</m:t>
                    </m:r>
                    <m:r>
                      <a:rPr lang="en-US" altLang="zh-CN" sz="2000" i="1" dirty="0">
                        <a:latin typeface="Cambria Math"/>
                      </a:rPr>
                      <m:t>𝑥</m:t>
                    </m:r>
                    <m:r>
                      <a:rPr lang="en-US" altLang="zh-CN" sz="2000" i="1" dirty="0">
                        <a:latin typeface="Cambria Math"/>
                      </a:rPr>
                      <m:t>)</m:t>
                    </m:r>
                  </m:oMath>
                </a14:m>
                <a:r>
                  <a:rPr lang="en-US" altLang="zh-CN" sz="2000" dirty="0"/>
                  <a:t> we use the following notations:</a:t>
                </a:r>
                <a:endParaRPr lang="fr-FR" altLang="zh-CN" sz="2000" i="1" dirty="0"/>
              </a:p>
              <a:p>
                <a:pPr marL="0" indent="0" algn="just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altLang="zh-CN" sz="2000" i="1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sSupPr>
                        <m:e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𝑓</m:t>
                          </m:r>
                        </m:e>
                        <m:sup>
                          <m:r>
                            <a:rPr lang="fr-FR" altLang="zh-CN" sz="2000" b="1">
                              <a:solidFill>
                                <a:srgbClr val="C00000"/>
                              </a:solidFill>
                              <a:latin typeface="Cambria Math"/>
                              <a:cs typeface="Arial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fr-FR" altLang="zh-CN" sz="2000" i="1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𝑥</m:t>
                          </m:r>
                        </m:e>
                      </m:d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sSup>
                        <m:sSupPr>
                          <m:ctrlPr>
                            <a:rPr lang="fr-FR" altLang="zh-CN" sz="2000" i="1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sSupPr>
                        <m:e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𝑦</m:t>
                          </m:r>
                        </m:e>
                        <m:sup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′</m:t>
                          </m:r>
                        </m:sup>
                      </m:sSup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altLang="zh-CN" sz="2000" i="1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𝑑𝑦</m:t>
                          </m:r>
                        </m:num>
                        <m:den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𝑑𝑥</m:t>
                          </m:r>
                        </m:den>
                      </m:f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altLang="zh-CN" sz="2000" i="1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𝑑𝑓</m:t>
                          </m:r>
                        </m:num>
                        <m:den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𝑑𝑥</m:t>
                          </m:r>
                        </m:den>
                      </m:f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fr-FR" altLang="zh-CN" sz="2000" i="1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𝑑</m:t>
                          </m:r>
                        </m:num>
                        <m:den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𝑑𝑥</m:t>
                          </m:r>
                        </m:den>
                      </m:f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𝑓</m:t>
                      </m:r>
                      <m:d>
                        <m:dPr>
                          <m:ctrlPr>
                            <a:rPr lang="fr-FR" altLang="zh-CN" sz="2000" i="1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𝑥</m:t>
                          </m:r>
                        </m:e>
                      </m:d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𝐷𝑓</m:t>
                      </m:r>
                      <m:d>
                        <m:dPr>
                          <m:ctrlPr>
                            <a:rPr lang="fr-FR" altLang="zh-CN" sz="2000" i="1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𝑥</m:t>
                          </m:r>
                        </m:e>
                      </m:d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sSub>
                        <m:sSubPr>
                          <m:ctrlPr>
                            <a:rPr lang="fr-FR" altLang="zh-CN" sz="2000" i="1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𝐷</m:t>
                          </m:r>
                        </m:e>
                        <m:sub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𝑥</m:t>
                          </m:r>
                        </m:sub>
                      </m:sSub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𝑓</m:t>
                      </m:r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(</m:t>
                      </m:r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𝑥</m:t>
                      </m:r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)=</m:t>
                      </m:r>
                      <m:acc>
                        <m:accPr>
                          <m:chr m:val="̇"/>
                          <m:ctrlPr>
                            <a:rPr lang="fr-FR" altLang="zh-CN" sz="2000" i="1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accPr>
                        <m:e>
                          <m:r>
                            <a:rPr lang="fr-FR" altLang="zh-CN" sz="2000">
                              <a:solidFill>
                                <a:srgbClr val="3333FF"/>
                              </a:solidFill>
                              <a:latin typeface="Cambria Math"/>
                              <a:cs typeface="Arial" charset="0"/>
                            </a:rPr>
                            <m:t>𝑓</m:t>
                          </m:r>
                        </m:e>
                      </m:acc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(</m:t>
                      </m:r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𝑥</m:t>
                      </m:r>
                      <m:r>
                        <a:rPr lang="fr-FR" altLang="zh-CN" sz="2000">
                          <a:solidFill>
                            <a:srgbClr val="3333FF"/>
                          </a:solidFill>
                          <a:latin typeface="Cambria Math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lang="fr-FR" altLang="zh-CN" sz="2000" i="1" dirty="0"/>
              </a:p>
              <a:p>
                <a:pPr algn="just">
                  <a:lnSpc>
                    <a:spcPct val="90000"/>
                  </a:lnSpc>
                </a:pPr>
                <a:r>
                  <a:rPr lang="fr-FR" altLang="zh-CN" sz="2000" dirty="0">
                    <a:cs typeface="Arial" charset="0"/>
                  </a:rPr>
                  <a:t>Derivative at </a:t>
                </a:r>
                <a14:m>
                  <m:oMath xmlns:m="http://schemas.openxmlformats.org/officeDocument/2006/math">
                    <m:r>
                      <a:rPr lang="fr-FR" altLang="zh-CN" sz="2000" i="1" dirty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altLang="zh-CN" sz="2000" i="1" dirty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altLang="zh-CN" sz="2000" i="1" dirty="0">
                        <a:latin typeface="Cambria Math"/>
                        <a:cs typeface="Arial" charset="0"/>
                      </a:rPr>
                      <m:t>𝑎</m:t>
                    </m:r>
                  </m:oMath>
                </a14:m>
                <a:r>
                  <a:rPr lang="fr-FR" altLang="zh-CN" sz="2000" dirty="0">
                    <a:cs typeface="Arial" charset="0"/>
                  </a:rPr>
                  <a:t> is denoted by</a:t>
                </a:r>
                <a:r>
                  <a:rPr lang="fr-FR" altLang="zh-CN" sz="2000" i="1" dirty="0">
                    <a:solidFill>
                      <a:srgbClr val="3333FF"/>
                    </a:solidFill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altLang="zh-CN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altLang="zh-CN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𝑓</m:t>
                        </m:r>
                      </m:e>
                      <m:sup>
                        <m:r>
                          <a:rPr lang="fr-FR" altLang="zh-CN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altLang="zh-CN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altLang="zh-CN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e>
                    </m:d>
                    <m:r>
                      <a:rPr lang="fr-FR" altLang="zh-CN" sz="200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altLang="zh-CN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|"/>
                            <m:ctrlPr>
                              <a:rPr lang="fr-FR" altLang="zh-CN" sz="2000" i="1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altLang="zh-CN" sz="20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fPr>
                              <m:num>
                                <m:r>
                                  <a:rPr lang="fr-FR" altLang="zh-CN" sz="200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𝑑𝑦</m:t>
                                </m:r>
                              </m:num>
                              <m:den>
                                <m:r>
                                  <a:rPr lang="fr-FR" altLang="zh-CN" sz="200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𝑑𝑥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fr-FR" altLang="zh-CN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altLang="zh-CN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=</m:t>
                        </m:r>
                        <m:r>
                          <a:rPr lang="fr-FR" altLang="zh-CN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sub>
                    </m:sSub>
                    <m:r>
                      <a:rPr lang="fr-FR" altLang="zh-CN" sz="2000">
                        <a:solidFill>
                          <a:srgbClr val="3333FF"/>
                        </a:solidFill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altLang="zh-CN" sz="2000" i="1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d>
                          <m:dPr>
                            <m:begChr m:val=""/>
                            <m:endChr m:val="]"/>
                            <m:ctrlPr>
                              <a:rPr lang="fr-FR" altLang="zh-CN" sz="2000" i="1">
                                <a:solidFill>
                                  <a:srgbClr val="3333FF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altLang="zh-CN" sz="20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</m:ctrlPr>
                              </m:fPr>
                              <m:num>
                                <m:r>
                                  <a:rPr lang="fr-FR" altLang="zh-CN" sz="200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𝑑𝑦</m:t>
                                </m:r>
                              </m:num>
                              <m:den>
                                <m:r>
                                  <a:rPr lang="fr-FR" altLang="zh-CN" sz="2000">
                                    <a:solidFill>
                                      <a:srgbClr val="3333FF"/>
                                    </a:solidFill>
                                    <a:latin typeface="Cambria Math"/>
                                    <a:cs typeface="Arial" charset="0"/>
                                  </a:rPr>
                                  <m:t>𝑑𝑥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fr-FR" altLang="zh-CN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altLang="zh-CN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=</m:t>
                        </m:r>
                        <m:r>
                          <a:rPr lang="fr-FR" altLang="zh-CN" sz="2000">
                            <a:solidFill>
                              <a:srgbClr val="3333FF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</m:sub>
                    </m:sSub>
                  </m:oMath>
                </a14:m>
                <a:endParaRPr lang="en-US" altLang="zh-CN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algn="just">
                  <a:lnSpc>
                    <a:spcPct val="90000"/>
                  </a:lnSpc>
                </a:pPr>
                <a:endParaRPr lang="en-US" altLang="zh-CN" sz="2000" dirty="0">
                  <a:latin typeface="+mj-lt"/>
                </a:endParaRPr>
              </a:p>
            </p:txBody>
          </p:sp>
        </mc:Choice>
        <mc:Fallback>
          <p:sp>
            <p:nvSpPr>
              <p:cNvPr id="1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662" y="1340768"/>
                <a:ext cx="8124794" cy="4608512"/>
              </a:xfrm>
              <a:prstGeom prst="rect">
                <a:avLst/>
              </a:prstGeom>
              <a:blipFill rotWithShape="1">
                <a:blip r:embed="rId2"/>
                <a:stretch>
                  <a:fillRect l="-750" t="-1190" r="-1725" b="-22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1593635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derivative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3"/>
              <p:cNvSpPr txBox="1">
                <a:spLocks noChangeArrowheads="1"/>
              </p:cNvSpPr>
              <p:nvPr/>
            </p:nvSpPr>
            <p:spPr>
              <a:xfrm>
                <a:off x="695678" y="1340768"/>
                <a:ext cx="8124794" cy="396044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 smtClean="0">
                  <a:solidFill>
                    <a:srgbClr val="C00000"/>
                  </a:solidFill>
                  <a:latin typeface="+mj-lt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en-US" altLang="zh-CN" sz="2000" dirty="0" smtClean="0">
                    <a:solidFill>
                      <a:srgbClr val="C00000"/>
                    </a:solidFill>
                    <a:latin typeface="+mj-lt"/>
                  </a:rPr>
                  <a:t>Finding an equation for the tangent line to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𝑦</m:t>
                    </m:r>
                    <m:r>
                      <a:rPr lang="en-US" altLang="zh-CN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en-US" altLang="zh-CN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altLang="zh-CN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en-US" altLang="zh-CN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altLang="zh-CN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altLang="zh-CN" sz="2000" dirty="0" smtClean="0">
                    <a:solidFill>
                      <a:srgbClr val="C00000"/>
                    </a:solidFill>
                    <a:latin typeface="+mj-lt"/>
                  </a:rPr>
                  <a:t> at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altLang="zh-CN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zh-CN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zh-CN" sz="2000" i="1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altLang="zh-CN" sz="2000" dirty="0" smtClean="0">
                    <a:solidFill>
                      <a:srgbClr val="C00000"/>
                    </a:solidFill>
                    <a:latin typeface="+mj-lt"/>
                  </a:rPr>
                  <a:t>.</a:t>
                </a: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 smtClean="0">
                  <a:latin typeface="+mj-lt"/>
                </a:endParaRPr>
              </a:p>
              <a:p>
                <a:pPr algn="just">
                  <a:lnSpc>
                    <a:spcPct val="90000"/>
                  </a:lnSpc>
                </a:pPr>
                <a:r>
                  <a:rPr lang="en-US" altLang="zh-CN" sz="2000" dirty="0" smtClean="0">
                    <a:latin typeface="+mj-lt"/>
                  </a:rPr>
                  <a:t>Evaluate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𝑓</m:t>
                    </m:r>
                    <m:r>
                      <a:rPr lang="en-US" altLang="zh-CN" sz="2000" i="1" dirty="0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sz="20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0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zh-CN" sz="200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altLang="zh-CN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; the point of tangency is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sz="20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0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altLang="zh-CN" sz="2000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altLang="zh-CN" sz="2000" i="1" dirty="0" smtClean="0">
                        <a:latin typeface="Cambria Math"/>
                      </a:rPr>
                      <m:t>, </m:t>
                    </m:r>
                    <m:r>
                      <a:rPr lang="en-US" altLang="zh-CN" sz="2000" i="1" dirty="0" smtClean="0">
                        <a:latin typeface="Cambria Math"/>
                      </a:rPr>
                      <m:t>𝑓</m:t>
                    </m:r>
                    <m:r>
                      <a:rPr lang="en-US" altLang="zh-CN" sz="2000" i="1" dirty="0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sz="20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0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zh-CN" sz="200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altLang="zh-CN" sz="2000" i="1" dirty="0" smtClean="0">
                        <a:latin typeface="Cambria Math"/>
                      </a:rPr>
                      <m:t>)).</m:t>
                    </m:r>
                  </m:oMath>
                </a14:m>
                <a:endParaRPr lang="en-US" altLang="zh-CN" sz="2000" dirty="0" smtClean="0">
                  <a:latin typeface="+mj-lt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>
                  <a:latin typeface="+mj-lt"/>
                </a:endParaRPr>
              </a:p>
              <a:p>
                <a:pPr algn="just">
                  <a:lnSpc>
                    <a:spcPct val="90000"/>
                  </a:lnSpc>
                </a:pPr>
                <a:r>
                  <a:rPr lang="en-US" altLang="zh-CN" sz="2000" dirty="0" smtClean="0">
                    <a:latin typeface="+mj-lt"/>
                  </a:rPr>
                  <a:t>Find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𝑓</m:t>
                    </m:r>
                    <m:r>
                      <a:rPr lang="fr-FR" altLang="zh-CN" sz="2000" b="0" i="1" dirty="0" smtClean="0">
                        <a:latin typeface="Cambria Math"/>
                      </a:rPr>
                      <m:t>′</m:t>
                    </m:r>
                    <m:r>
                      <a:rPr lang="en-US" altLang="zh-CN" sz="2000" i="1" dirty="0" smtClean="0">
                        <a:latin typeface="Cambria Math"/>
                      </a:rPr>
                      <m:t>(</m:t>
                    </m:r>
                    <m:r>
                      <a:rPr lang="en-US" altLang="zh-CN" sz="2000" i="1" dirty="0" smtClean="0">
                        <a:latin typeface="Cambria Math"/>
                      </a:rPr>
                      <m:t>𝑥</m:t>
                    </m:r>
                    <m:r>
                      <a:rPr lang="en-US" altLang="zh-CN" sz="20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and evaluate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𝑓</m:t>
                    </m:r>
                    <m:r>
                      <a:rPr lang="fr-FR" altLang="zh-CN" sz="2000" b="0" i="1" dirty="0" smtClean="0">
                        <a:latin typeface="Cambria Math"/>
                      </a:rPr>
                      <m:t>′</m:t>
                    </m:r>
                    <m:r>
                      <a:rPr lang="en-US" altLang="zh-CN" sz="2000" i="1" dirty="0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sz="2000" b="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0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zh-CN" sz="200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altLang="zh-CN" sz="2000" i="1" dirty="0" smtClean="0">
                        <a:latin typeface="Cambria Math"/>
                      </a:rPr>
                      <m:t>), 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which is the slope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𝑚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 of the line.</a:t>
                </a:r>
              </a:p>
              <a:p>
                <a:pPr algn="just">
                  <a:lnSpc>
                    <a:spcPct val="90000"/>
                  </a:lnSpc>
                </a:pPr>
                <a:endParaRPr lang="en-US" altLang="zh-CN" sz="2000" dirty="0">
                  <a:latin typeface="+mj-lt"/>
                </a:endParaRPr>
              </a:p>
              <a:p>
                <a:pPr algn="just">
                  <a:lnSpc>
                    <a:spcPct val="90000"/>
                  </a:lnSpc>
                </a:pPr>
                <a:r>
                  <a:rPr lang="en-US" altLang="zh-CN" sz="2000" dirty="0" smtClean="0">
                    <a:latin typeface="+mj-lt"/>
                  </a:rPr>
                  <a:t>Substitute the value of the slope m and the point </a:t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sz="20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0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altLang="zh-CN" sz="2000" b="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altLang="zh-CN" sz="2000" i="1" dirty="0" smtClean="0">
                        <a:latin typeface="Cambria Math"/>
                      </a:rPr>
                      <m:t>,</m:t>
                    </m:r>
                    <m:r>
                      <a:rPr lang="en-US" altLang="zh-CN" sz="2000" i="1" dirty="0" smtClean="0">
                        <a:latin typeface="Cambria Math"/>
                      </a:rPr>
                      <m:t>𝑓</m:t>
                    </m:r>
                    <m:r>
                      <a:rPr lang="en-US" altLang="zh-CN" sz="2000" i="1" dirty="0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altLang="zh-CN" sz="20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zh-CN" sz="2000" i="1" dirty="0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zh-CN" sz="200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altLang="zh-CN" sz="2000" i="1" dirty="0" smtClean="0">
                        <a:latin typeface="Cambria Math"/>
                      </a:rPr>
                      <m:t>)) 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into the point slope form of the line </a:t>
                </a:r>
              </a:p>
              <a:p>
                <a:pPr marL="0" indent="0" algn="just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 dirty="0" smtClean="0">
                          <a:latin typeface="Cambria Math"/>
                        </a:rPr>
                        <m:t>𝑦</m:t>
                      </m:r>
                      <m:r>
                        <a:rPr lang="en-US" altLang="zh-CN" sz="2000" i="1" dirty="0" smtClean="0">
                          <a:latin typeface="Cambria Math"/>
                        </a:rPr>
                        <m:t>−</m:t>
                      </m:r>
                      <m:r>
                        <a:rPr lang="en-US" altLang="zh-CN" sz="2000" i="1" dirty="0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altLang="zh-CN" sz="2000" i="1" dirty="0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 dirty="0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i="1" dirty="0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altLang="zh-CN" sz="2000" i="1" dirty="0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fr-FR" altLang="zh-CN" sz="2000" b="0" i="1" dirty="0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altLang="zh-CN" sz="2000" i="1" dirty="0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fr-FR" altLang="zh-CN" sz="2000" b="0" i="1" dirty="0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zh-CN" sz="2000" b="0" i="1" dirty="0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 dirty="0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i="1" dirty="0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altLang="zh-CN" sz="20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altLang="zh-CN" sz="2000" i="1" dirty="0" smtClean="0">
                              <a:latin typeface="Cambria Math"/>
                            </a:rPr>
                            <m:t>𝑥</m:t>
                          </m:r>
                          <m:r>
                            <a:rPr lang="en-US" altLang="zh-CN" sz="2000" i="1" dirty="0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200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 dirty="0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000" i="1" dirty="0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altLang="zh-CN" sz="2000" i="1" dirty="0" smtClean="0">
                  <a:latin typeface="Cambria Math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en-US" altLang="zh-CN" sz="2000" dirty="0"/>
                  <a:t/>
                </a:r>
                <a:r>
                  <a:rPr lang="en-US" altLang="zh-CN" sz="2000" dirty="0" smtClean="0"/>
                  <a:t/>
                </a:r>
                <a14:m>
                  <m:oMath xmlns:m="http://schemas.openxmlformats.org/officeDocument/2006/math">
                    <m:r>
                      <a:rPr lang="en-US" altLang="zh-CN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CN" sz="2000" dirty="0" smtClean="0">
                    <a:latin typeface="+mj-lt"/>
                  </a:rPr>
                  <a:t>of equivalently 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 dirty="0" smtClean="0">
                          <a:latin typeface="Cambria Math"/>
                        </a:rPr>
                        <m:t>𝑦</m:t>
                      </m:r>
                      <m:r>
                        <a:rPr lang="en-US" altLang="zh-CN" sz="2000" i="1" dirty="0" smtClean="0">
                          <a:latin typeface="Cambria Math"/>
                        </a:rPr>
                        <m:t>=</m:t>
                      </m:r>
                      <m:r>
                        <a:rPr lang="en-US" altLang="zh-CN" sz="2000" i="1" dirty="0" smtClean="0">
                          <a:latin typeface="Cambria Math"/>
                        </a:rPr>
                        <m:t>𝑓</m:t>
                      </m:r>
                      <m:r>
                        <a:rPr lang="en-US" altLang="zh-CN" sz="2000" i="1" dirty="0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altLang="zh-CN" sz="2000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000" i="1" dirty="0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000" i="1" dirty="0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altLang="zh-CN" sz="2000" i="1" dirty="0" smtClean="0">
                          <a:latin typeface="Cambria Math"/>
                        </a:rPr>
                        <m:t>)+</m:t>
                      </m:r>
                      <m:r>
                        <a:rPr lang="en-US" altLang="zh-CN" sz="2000" i="1" dirty="0" smtClean="0">
                          <a:latin typeface="Cambria Math"/>
                        </a:rPr>
                        <m:t>𝑓</m:t>
                      </m:r>
                      <m:r>
                        <a:rPr lang="fr-FR" altLang="zh-CN" sz="2000" b="0" i="1" dirty="0" smtClean="0">
                          <a:latin typeface="Cambria Math"/>
                        </a:rPr>
                        <m:t>′</m:t>
                      </m:r>
                      <m:r>
                        <a:rPr lang="en-US" altLang="zh-CN" sz="2000" i="1" dirty="0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altLang="zh-CN" sz="2000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000" i="1" dirty="0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000" i="1" dirty="0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altLang="zh-CN" sz="2000" i="1" dirty="0" smtClean="0">
                          <a:latin typeface="Cambria Math"/>
                        </a:rPr>
                        <m:t>)(</m:t>
                      </m:r>
                      <m:r>
                        <a:rPr lang="en-US" altLang="zh-CN" sz="2000" i="1" dirty="0" smtClean="0">
                          <a:latin typeface="Cambria Math"/>
                        </a:rPr>
                        <m:t>𝑥</m:t>
                      </m:r>
                      <m:r>
                        <a:rPr lang="en-US" altLang="zh-CN" sz="2000" i="1" dirty="0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altLang="zh-CN" sz="2000" i="1" dirty="0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zh-CN" sz="2000" i="1" dirty="0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000" i="1" dirty="0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altLang="zh-CN" sz="2000" i="1" dirty="0" smtClean="0">
                          <a:latin typeface="Cambria Math"/>
                        </a:rPr>
                        <m:t>).</m:t>
                      </m:r>
                    </m:oMath>
                  </m:oMathPara>
                </a14:m>
                <a:endParaRPr lang="en-US" altLang="zh-CN" sz="2000" dirty="0">
                  <a:latin typeface="+mj-lt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fr-FR" altLang="zh-CN" sz="2000" i="1" dirty="0" smtClean="0">
                  <a:solidFill>
                    <a:srgbClr val="3333FF"/>
                  </a:solidFill>
                  <a:latin typeface="+mj-lt"/>
                  <a:cs typeface="Arial" charset="0"/>
                </a:endParaRPr>
              </a:p>
              <a:p>
                <a:pPr algn="just">
                  <a:lnSpc>
                    <a:spcPct val="90000"/>
                  </a:lnSpc>
                </a:pPr>
                <a:endParaRPr lang="en-US" altLang="zh-CN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678" y="1340768"/>
                <a:ext cx="8124794" cy="3960440"/>
              </a:xfrm>
              <a:prstGeom prst="rect">
                <a:avLst/>
              </a:prstGeom>
              <a:blipFill rotWithShape="1">
                <a:blip r:embed="rId2"/>
                <a:stretch>
                  <a:fillRect l="-750" t="-1385" r="-1725" b="-1753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1257302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derivative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3"/>
              <p:cNvSpPr txBox="1">
                <a:spLocks noChangeArrowheads="1"/>
              </p:cNvSpPr>
              <p:nvPr/>
            </p:nvSpPr>
            <p:spPr>
              <a:xfrm>
                <a:off x="615950" y="1412776"/>
                <a:ext cx="8124794" cy="396044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en-US" altLang="zh-CN" sz="2000" dirty="0" smtClean="0">
                    <a:solidFill>
                      <a:srgbClr val="3333FF"/>
                    </a:solidFill>
                    <a:effectLst/>
                    <a:latin typeface="Arial" charset="0"/>
                    <a:cs typeface="Arial" charset="0"/>
                  </a:rPr>
                  <a:t>Example: </a:t>
                </a:r>
                <a:r>
                  <a:rPr lang="en-US" altLang="zh-CN" sz="2000" dirty="0" smtClean="0">
                    <a:solidFill>
                      <a:schemeClr val="tx1"/>
                    </a:solidFill>
                    <a:effectLst/>
                    <a:latin typeface="Arial" charset="0"/>
                    <a:cs typeface="Arial" charset="0"/>
                  </a:rPr>
                  <a:t>Finding the derivative of </a:t>
                </a:r>
                <a14:m>
                  <m:oMath xmlns:m="http://schemas.openxmlformats.org/officeDocument/2006/math">
                    <m:r>
                      <a:rPr lang="fr-FR" altLang="zh-CN" sz="20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altLang="zh-CN" sz="2000" b="0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altLang="zh-CN" sz="2000" b="0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altLang="zh-CN" sz="20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cs typeface="Arial" charset="0"/>
                      </a:rPr>
                      <m:t>=</m:t>
                    </m:r>
                    <m:sSup>
                      <m:sSupPr>
                        <m:ctrlPr>
                          <a:rPr lang="fr-FR" altLang="zh-CN" sz="2000" b="0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altLang="zh-CN" sz="2000" b="0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altLang="zh-CN" sz="2000" b="0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charset="0"/>
                          </a:rPr>
                          <m:t>3</m:t>
                        </m:r>
                      </m:sup>
                    </m:sSup>
                    <m:r>
                      <a:rPr lang="fr-FR" altLang="zh-CN" sz="20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cs typeface="Arial" charset="0"/>
                      </a:rPr>
                      <m:t>−</m:t>
                    </m:r>
                    <m:r>
                      <a:rPr lang="fr-FR" altLang="zh-CN" sz="20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en-US" altLang="zh-CN" sz="2000" dirty="0" smtClean="0">
                    <a:solidFill>
                      <a:schemeClr val="tx1"/>
                    </a:solidFill>
                    <a:effectLst/>
                    <a:latin typeface="Arial" charset="0"/>
                    <a:cs typeface="Arial" charset="0"/>
                  </a:rPr>
                  <a:t>, for any point </a:t>
                </a:r>
                <a14:m>
                  <m:oMath xmlns:m="http://schemas.openxmlformats.org/officeDocument/2006/math">
                    <m:r>
                      <a:rPr lang="en-US" altLang="zh-CN" sz="2000" dirty="0">
                        <a:solidFill>
                          <a:schemeClr val="tx1"/>
                        </a:solidFill>
                        <a:effectLst/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altLang="zh-CN" sz="2000" b="0" i="0" dirty="0" smtClean="0">
                        <a:solidFill>
                          <a:schemeClr val="tx1"/>
                        </a:solidFill>
                        <a:effectLst/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altLang="zh-CN" sz="2000" dirty="0" smtClean="0">
                  <a:solidFill>
                    <a:srgbClr val="3333FF"/>
                  </a:solidFill>
                  <a:effectLst/>
                  <a:latin typeface="Arial" charset="0"/>
                  <a:cs typeface="Arial" charset="0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 smtClean="0">
                  <a:solidFill>
                    <a:srgbClr val="3333FF"/>
                  </a:solidFill>
                  <a:effectLst/>
                  <a:latin typeface="Arial" charset="0"/>
                  <a:cs typeface="Arial" charset="0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 smtClean="0">
                  <a:solidFill>
                    <a:srgbClr val="3333FF"/>
                  </a:solidFill>
                  <a:effectLst/>
                  <a:latin typeface="Arial" charset="0"/>
                  <a:cs typeface="Arial" charset="0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 smtClean="0">
                  <a:solidFill>
                    <a:srgbClr val="3333FF"/>
                  </a:solidFill>
                  <a:effectLst/>
                  <a:latin typeface="Arial" charset="0"/>
                  <a:cs typeface="Arial" charset="0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 smtClean="0">
                  <a:solidFill>
                    <a:srgbClr val="3333FF"/>
                  </a:solidFill>
                  <a:effectLst/>
                  <a:latin typeface="Arial" charset="0"/>
                  <a:cs typeface="Arial" charset="0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 smtClean="0">
                  <a:solidFill>
                    <a:srgbClr val="3333FF"/>
                  </a:solidFill>
                  <a:effectLst/>
                  <a:latin typeface="Arial" charset="0"/>
                  <a:cs typeface="Arial" charset="0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sz="2000" dirty="0" smtClean="0">
                  <a:solidFill>
                    <a:srgbClr val="3333FF"/>
                  </a:solidFill>
                  <a:effectLst/>
                  <a:latin typeface="Arial" charset="0"/>
                  <a:cs typeface="Arial" charset="0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fr-FR" altLang="zh-CN" sz="2000" i="1" dirty="0" smtClean="0">
                  <a:solidFill>
                    <a:srgbClr val="3333FF"/>
                  </a:solidFill>
                  <a:latin typeface="+mj-lt"/>
                  <a:cs typeface="Arial" charset="0"/>
                </a:endParaRPr>
              </a:p>
              <a:p>
                <a:pPr algn="just">
                  <a:lnSpc>
                    <a:spcPct val="90000"/>
                  </a:lnSpc>
                </a:pPr>
                <a:endParaRPr lang="en-US" altLang="zh-CN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12776"/>
                <a:ext cx="8124794" cy="3960440"/>
              </a:xfrm>
              <a:prstGeom prst="rect">
                <a:avLst/>
              </a:prstGeom>
              <a:blipFill rotWithShape="1">
                <a:blip r:embed="rId2"/>
                <a:stretch>
                  <a:fillRect l="-750" t="-1387" b="-3081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80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844824"/>
            <a:ext cx="2448967" cy="2598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7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166" y="2276872"/>
            <a:ext cx="6366653" cy="3576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571300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derivative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3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124794" cy="714225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en-US" altLang="zh-CN" sz="2000" dirty="0" smtClean="0">
                    <a:solidFill>
                      <a:srgbClr val="3333FF"/>
                    </a:solidFill>
                    <a:effectLst/>
                    <a:latin typeface="Arial" charset="0"/>
                    <a:cs typeface="Arial" charset="0"/>
                  </a:rPr>
                  <a:t>Example: </a:t>
                </a:r>
                <a:r>
                  <a:rPr lang="en-US" altLang="zh-CN" sz="2000" dirty="0" smtClean="0">
                    <a:solidFill>
                      <a:schemeClr val="tx1"/>
                    </a:solidFill>
                    <a:effectLst/>
                    <a:latin typeface="Arial" charset="0"/>
                    <a:cs typeface="Arial" charset="0"/>
                  </a:rPr>
                  <a:t>Finding the equation of the tangent to </a:t>
                </a:r>
                <a14:m>
                  <m:oMath xmlns:m="http://schemas.openxmlformats.org/officeDocument/2006/math">
                    <m:r>
                      <a:rPr lang="fr-FR" altLang="zh-CN" sz="20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altLang="zh-CN" sz="2000" b="0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altLang="zh-CN" sz="2000" b="0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</m:d>
                    <m:r>
                      <a:rPr lang="fr-FR" altLang="zh-CN" sz="20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cs typeface="Arial" charset="0"/>
                      </a:rPr>
                      <m:t>=</m:t>
                    </m:r>
                    <m:sSup>
                      <m:sSupPr>
                        <m:ctrlPr>
                          <a:rPr lang="fr-FR" altLang="zh-CN" sz="2000" b="0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altLang="zh-CN" sz="2000" b="0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altLang="zh-CN" sz="2000" b="0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cs typeface="Arial" charset="0"/>
                          </a:rPr>
                          <m:t>3</m:t>
                        </m:r>
                      </m:sup>
                    </m:sSup>
                    <m:r>
                      <a:rPr lang="fr-FR" altLang="zh-CN" sz="20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cs typeface="Arial" charset="0"/>
                      </a:rPr>
                      <m:t>−</m:t>
                    </m:r>
                    <m:r>
                      <a:rPr lang="fr-FR" altLang="zh-CN" sz="20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en-US" altLang="zh-CN" sz="2000" dirty="0" smtClean="0">
                    <a:solidFill>
                      <a:schemeClr val="tx1"/>
                    </a:solidFill>
                    <a:effectLst/>
                    <a:latin typeface="Arial" charset="0"/>
                    <a:cs typeface="Arial" charset="0"/>
                  </a:rPr>
                  <a:t>, </a:t>
                </a:r>
                <a:r>
                  <a:rPr lang="fr-FR" altLang="zh-CN" sz="2000" dirty="0" err="1" smtClean="0">
                    <a:solidFill>
                      <a:schemeClr val="tx1"/>
                    </a:solidFill>
                    <a:effectLst/>
                    <a:latin typeface="Arial" charset="0"/>
                    <a:cs typeface="Arial" charset="0"/>
                  </a:rPr>
                  <a:t>at</a:t>
                </a:r>
                <a:r>
                  <a:rPr lang="fr-FR" altLang="zh-CN" sz="2000" dirty="0" smtClean="0">
                    <a:solidFill>
                      <a:schemeClr val="tx1"/>
                    </a:solidFill>
                    <a:effectLst/>
                    <a:latin typeface="Arial" charset="0"/>
                    <a:cs typeface="Arial" charset="0"/>
                  </a:rPr>
                  <a:t> point </a:t>
                </a:r>
                <a14:m>
                  <m:oMath xmlns:m="http://schemas.openxmlformats.org/officeDocument/2006/math">
                    <m:r>
                      <a:rPr lang="fr-FR" altLang="zh-CN" sz="2000" i="1" dirty="0" smtClean="0">
                        <a:solidFill>
                          <a:schemeClr val="tx1"/>
                        </a:solidFill>
                        <a:effectLst/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altLang="zh-CN" sz="2000" i="1" dirty="0" smtClean="0">
                        <a:solidFill>
                          <a:schemeClr val="tx1"/>
                        </a:solidFill>
                        <a:effectLst/>
                        <a:latin typeface="Cambria Math"/>
                        <a:cs typeface="Arial" charset="0"/>
                      </a:rPr>
                      <m:t>=−1</m:t>
                    </m:r>
                  </m:oMath>
                </a14:m>
                <a:r>
                  <a:rPr lang="fr-FR" altLang="zh-CN" sz="2000" dirty="0" smtClean="0">
                    <a:solidFill>
                      <a:schemeClr val="tx1"/>
                    </a:solidFill>
                    <a:effectLst/>
                    <a:latin typeface="Arial" charset="0"/>
                    <a:cs typeface="Arial" charset="0"/>
                  </a:rPr>
                  <a:t>.</a:t>
                </a:r>
                <a:endParaRPr lang="en-US" altLang="zh-CN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0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124794" cy="714225"/>
              </a:xfrm>
              <a:prstGeom prst="rect">
                <a:avLst/>
              </a:prstGeom>
              <a:blipFill rotWithShape="1">
                <a:blip r:embed="rId3"/>
                <a:stretch>
                  <a:fillRect l="-826" t="-7692" r="-1652" b="-598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80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054993"/>
            <a:ext cx="2448967" cy="2598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6" name="Rectangle 5"/>
              <p:cNvSpPr/>
              <p:nvPr/>
            </p:nvSpPr>
            <p:spPr>
              <a:xfrm>
                <a:off x="644550" y="2054993"/>
                <a:ext cx="4791546" cy="35825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fr-FR" altLang="zh-CN" dirty="0" smtClean="0">
                    <a:solidFill>
                      <a:srgbClr val="3333FF"/>
                    </a:solidFill>
                  </a:rPr>
                  <a:t>Solution:</a:t>
                </a:r>
              </a:p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fr-FR" altLang="zh-CN" dirty="0" smtClean="0">
                    <a:solidFill>
                      <a:srgbClr val="3333FF"/>
                    </a:solidFill>
                  </a:rPr>
                  <a:t/>
                </a:r>
                <a:endParaRPr lang="fr-FR" altLang="zh-CN" dirty="0">
                  <a:solidFill>
                    <a:srgbClr val="3333FF"/>
                  </a:solidFill>
                </a:endParaRPr>
              </a:p>
              <a:p>
                <a:pPr marL="285750" indent="-285750" algn="just">
                  <a:lnSpc>
                    <a:spcPct val="9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fr-FR" altLang="zh-CN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altLang="zh-CN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altLang="zh-CN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altLang="zh-CN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altLang="zh-CN" i="1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fr-FR" altLang="zh-CN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altLang="zh-CN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altLang="zh-CN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fr-FR" altLang="zh-CN" i="1">
                            <a:latin typeface="Cambria Math"/>
                          </a:rPr>
                          <m:t>−</m:t>
                        </m:r>
                        <m:r>
                          <a:rPr lang="fr-FR" altLang="zh-CN" i="1">
                            <a:latin typeface="Cambria Math"/>
                          </a:rPr>
                          <m:t>𝑥</m:t>
                        </m:r>
                        <m:r>
                          <a:rPr lang="fr-FR" altLang="zh-CN" i="1">
                            <a:latin typeface="Cambria Math"/>
                          </a:rPr>
                          <m:t>, </m:t>
                        </m:r>
                        <m:r>
                          <a:rPr lang="fr-FR" altLang="zh-CN" i="1">
                            <a:latin typeface="Cambria Math"/>
                          </a:rPr>
                          <m:t>𝑎𝑛𝑑</m:t>
                        </m:r>
                        <m:r>
                          <a:rPr lang="fr-FR" altLang="zh-CN" i="1">
                            <a:latin typeface="Cambria Math"/>
                          </a:rPr>
                          <m:t> </m:t>
                        </m:r>
                        <m:r>
                          <a:rPr lang="fr-FR" altLang="zh-CN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altLang="zh-CN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altLang="zh-CN" i="1"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CN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altLang="zh-CN" i="1">
                        <a:latin typeface="Cambria Math"/>
                      </a:rPr>
                      <m:t>=3</m:t>
                    </m:r>
                    <m:sSup>
                      <m:sSupPr>
                        <m:ctrlPr>
                          <a:rPr lang="fr-FR" altLang="zh-CN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altLang="zh-CN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altLang="zh-CN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altLang="zh-CN" i="1">
                        <a:latin typeface="Cambria Math"/>
                      </a:rPr>
                      <m:t>−1,</m:t>
                    </m:r>
                  </m:oMath>
                </a14:m>
                <a:r>
                  <a:rPr lang="en-US" altLang="zh-CN" dirty="0"/>
                  <a:t/>
                </a:r>
                <a:endParaRPr lang="en-US" altLang="zh-CN" dirty="0" smtClean="0"/>
              </a:p>
              <a:p>
                <a:pPr algn="just">
                  <a:lnSpc>
                    <a:spcPct val="90000"/>
                  </a:lnSpc>
                </a:pPr>
                <a:endParaRPr lang="en-US" altLang="zh-CN" dirty="0"/>
              </a:p>
              <a:p>
                <a:pPr marL="285750" indent="-285750" algn="just">
                  <a:lnSpc>
                    <a:spcPct val="9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altLang="zh-CN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altLang="zh-CN" i="1"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CN" i="1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fr-FR" altLang="zh-CN" i="1">
                        <a:latin typeface="Cambria Math"/>
                      </a:rPr>
                      <m:t>=0,  </m:t>
                    </m:r>
                    <m:r>
                      <a:rPr lang="fr-FR" altLang="zh-CN" i="1">
                        <a:latin typeface="Cambria Math"/>
                      </a:rPr>
                      <m:t>𝑎𝑛𝑑</m:t>
                    </m:r>
                    <m:r>
                      <a:rPr lang="fr-FR" altLang="zh-CN" i="1"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fr-FR" altLang="zh-CN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altLang="zh-CN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altLang="zh-CN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altLang="zh-CN" i="1"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CN" i="1">
                            <a:latin typeface="Cambria Math"/>
                          </a:rPr>
                          <m:t>−</m:t>
                        </m:r>
                        <m:r>
                          <a:rPr lang="fr-FR" altLang="zh-CN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fr-FR" altLang="zh-CN">
                        <a:latin typeface="Cambria Math"/>
                      </a:rPr>
                      <m:t>=3</m:t>
                    </m:r>
                    <m:sSup>
                      <m:sSupPr>
                        <m:ctrlPr>
                          <a:rPr lang="fr-FR" altLang="zh-CN" i="1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altLang="zh-CN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altLang="zh-CN">
                                <a:latin typeface="Cambria Math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fr-FR" altLang="zh-CN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altLang="zh-CN">
                        <a:latin typeface="Cambria Math"/>
                      </a:rPr>
                      <m:t>−1=2</m:t>
                    </m:r>
                  </m:oMath>
                </a14:m>
                <a:r>
                  <a:rPr lang="en-US" altLang="zh-CN" dirty="0"/>
                  <a:t>.</a:t>
                </a: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dirty="0"/>
              </a:p>
              <a:p>
                <a:pPr marL="285750" indent="-285750" algn="just">
                  <a:lnSpc>
                    <a:spcPct val="90000"/>
                  </a:lnSpc>
                  <a:buFont typeface="Arial" pitchFamily="34" charset="0"/>
                  <a:buChar char="•"/>
                </a:pPr>
                <a:r>
                  <a:rPr lang="en-US" altLang="zh-CN" dirty="0"/>
                  <a:t>Therefore, the equation of the tangent line passing </a:t>
                </a:r>
                <a:r>
                  <a:rPr lang="en-US" altLang="zh-CN" dirty="0" smtClean="0"/>
                  <a:t>through </a:t>
                </a:r>
                <a:r>
                  <a:rPr lang="en-US" altLang="zh-CN" dirty="0"/>
                  <a:t>the point (-1,2) is given by </a:t>
                </a: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altLang="zh-CN" dirty="0"/>
              </a:p>
              <a:p>
                <a:pPr marL="285750" indent="-285750" algn="just">
                  <a:lnSpc>
                    <a:spcPct val="90000"/>
                  </a:lnSpc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fr-FR" altLang="zh-CN" i="1">
                        <a:latin typeface="Cambria Math"/>
                      </a:rPr>
                      <m:t>𝑦</m:t>
                    </m:r>
                    <m:r>
                      <a:rPr lang="fr-FR" altLang="zh-CN" i="1">
                        <a:latin typeface="Cambria Math"/>
                      </a:rPr>
                      <m:t>=</m:t>
                    </m:r>
                    <m:r>
                      <a:rPr lang="fr-FR" altLang="zh-CN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altLang="zh-CN" i="1"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CN" i="1">
                            <a:latin typeface="Cambria Math"/>
                          </a:rPr>
                          <m:t>−1</m:t>
                        </m:r>
                      </m:e>
                    </m:d>
                    <m:r>
                      <a:rPr lang="fr-FR" altLang="zh-CN" i="1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fr-FR" altLang="zh-CN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altLang="zh-CN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altLang="zh-CN" i="1">
                            <a:latin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altLang="zh-CN" i="1"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CN" i="1">
                            <a:latin typeface="Cambria Math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fr-FR" altLang="zh-CN" i="1"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CN" i="1">
                            <a:latin typeface="Cambria Math"/>
                          </a:rPr>
                          <m:t>𝑥</m:t>
                        </m:r>
                        <m:r>
                          <a:rPr lang="fr-FR" altLang="zh-CN" i="1">
                            <a:latin typeface="Cambria Math"/>
                          </a:rPr>
                          <m:t>+1</m:t>
                        </m:r>
                      </m:e>
                    </m:d>
                  </m:oMath>
                </a14:m>
                <a:endParaRPr lang="fr-FR" altLang="zh-CN" i="1" dirty="0" smtClean="0">
                  <a:latin typeface="Cambria Math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fr-FR" altLang="zh-CN" i="1" dirty="0" smtClean="0">
                  <a:latin typeface="Cambria Math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fr-FR" altLang="zh-CN" dirty="0" smtClean="0"/>
                  <a:t/>
                </a:r>
                <a14:m>
                  <m:oMath xmlns:m="http://schemas.openxmlformats.org/officeDocument/2006/math">
                    <m:r>
                      <a:rPr lang="fr-FR" altLang="zh-CN" b="0" i="0" smtClean="0">
                        <a:latin typeface="Cambria Math"/>
                      </a:rPr>
                      <m:t>     </m:t>
                    </m:r>
                    <m:r>
                      <a:rPr lang="fr-FR" altLang="zh-CN" b="0" i="1" smtClean="0">
                        <a:latin typeface="Cambria Math"/>
                      </a:rPr>
                      <m:t> </m:t>
                    </m:r>
                    <m:r>
                      <a:rPr lang="fr-FR" altLang="zh-CN" i="1">
                        <a:latin typeface="Cambria Math"/>
                      </a:rPr>
                      <m:t>=0+2</m:t>
                    </m:r>
                    <m:d>
                      <m:dPr>
                        <m:ctrlPr>
                          <a:rPr lang="fr-FR" altLang="zh-CN" i="1"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CN" i="1">
                            <a:latin typeface="Cambria Math"/>
                          </a:rPr>
                          <m:t>𝑥</m:t>
                        </m:r>
                        <m:r>
                          <a:rPr lang="fr-FR" altLang="zh-CN" i="1">
                            <a:latin typeface="Cambria Math"/>
                          </a:rPr>
                          <m:t>+1</m:t>
                        </m:r>
                      </m:e>
                    </m:d>
                  </m:oMath>
                </a14:m>
                <a:endParaRPr lang="fr-FR" altLang="zh-CN" i="1" dirty="0" smtClean="0">
                  <a:latin typeface="Cambria Math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fr-FR" altLang="zh-CN" i="1" dirty="0" smtClean="0">
                  <a:latin typeface="Cambria Math"/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fr-FR" altLang="zh-CN" dirty="0" smtClean="0"/>
                  <a:t/>
                </a:r>
                <a14:m>
                  <m:oMath xmlns:m="http://schemas.openxmlformats.org/officeDocument/2006/math">
                    <m:r>
                      <a:rPr lang="fr-FR" altLang="zh-CN" b="0" i="0" smtClean="0">
                        <a:latin typeface="Cambria Math"/>
                      </a:rPr>
                      <m:t>      </m:t>
                    </m:r>
                    <m:r>
                      <a:rPr lang="fr-FR" altLang="zh-CN" i="1">
                        <a:latin typeface="Cambria Math"/>
                      </a:rPr>
                      <m:t>=2</m:t>
                    </m:r>
                    <m:r>
                      <a:rPr lang="fr-FR" altLang="zh-CN" i="1">
                        <a:latin typeface="Cambria Math"/>
                      </a:rPr>
                      <m:t>𝑥</m:t>
                    </m:r>
                    <m:r>
                      <a:rPr lang="fr-FR" altLang="zh-CN" i="1">
                        <a:latin typeface="Cambria Math"/>
                      </a:rPr>
                      <m:t>+2.</m:t>
                    </m:r>
                  </m:oMath>
                </a14:m>
                <a:endParaRPr lang="en-US" altLang="zh-CN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550" y="2054993"/>
                <a:ext cx="4791546" cy="3582519"/>
              </a:xfrm>
              <a:prstGeom prst="rect">
                <a:avLst/>
              </a:prstGeom>
              <a:blipFill rotWithShape="1">
                <a:blip r:embed="rId5"/>
                <a:stretch>
                  <a:fillRect l="-1145" t="-1531" r="-3690" b="-170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V="1">
            <a:off x="6372200" y="1988841"/>
            <a:ext cx="1512168" cy="266429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5941486" y="2917743"/>
                <a:ext cx="1258806" cy="3139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 algn="just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altLang="zh-CN" sz="1600" b="0" i="1" smtClean="0">
                          <a:latin typeface="Cambria Math"/>
                        </a:rPr>
                        <m:t>𝑦</m:t>
                      </m:r>
                      <m:r>
                        <a:rPr lang="fr-FR" altLang="zh-CN" sz="1600" b="0" i="1" smtClean="0">
                          <a:latin typeface="Cambria Math"/>
                        </a:rPr>
                        <m:t>=2</m:t>
                      </m:r>
                      <m:r>
                        <a:rPr lang="fr-FR" altLang="zh-CN" sz="1600" i="1">
                          <a:latin typeface="Cambria Math"/>
                        </a:rPr>
                        <m:t>𝑥</m:t>
                      </m:r>
                      <m:r>
                        <a:rPr lang="fr-FR" altLang="zh-CN" sz="1600" i="1">
                          <a:latin typeface="Cambria Math"/>
                        </a:rPr>
                        <m:t>+2.</m:t>
                      </m:r>
                    </m:oMath>
                  </m:oMathPara>
                </a14:m>
                <a:endParaRPr lang="en-US" altLang="zh-CN" sz="1600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1486" y="2917743"/>
                <a:ext cx="1258806" cy="313932"/>
              </a:xfrm>
              <a:prstGeom prst="rect">
                <a:avLst/>
              </a:prstGeom>
              <a:blipFill rotWithShape="1">
                <a:blip r:embed="rId6"/>
                <a:stretch>
                  <a:fillRect t="-13725" r="-1456" b="-254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8133375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 as rate of change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9551" y="1401763"/>
            <a:ext cx="792023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/>
              <a:t>One of the most important themes in calculus is the </a:t>
            </a:r>
            <a:r>
              <a:rPr lang="en-US" sz="2000" dirty="0">
                <a:solidFill>
                  <a:srgbClr val="3333FF"/>
                </a:solidFill>
              </a:rPr>
              <a:t>study of motion.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/>
              <a:t>To describe the motion of an object completely, one must specify its </a:t>
            </a:r>
            <a:r>
              <a:rPr lang="en-US" sz="2000" dirty="0">
                <a:solidFill>
                  <a:srgbClr val="3333FF"/>
                </a:solidFill>
              </a:rPr>
              <a:t>speed </a:t>
            </a:r>
            <a:r>
              <a:rPr lang="en-US" sz="2000" dirty="0" smtClean="0"/>
              <a:t>and the </a:t>
            </a:r>
            <a:r>
              <a:rPr lang="en-US" sz="2000" dirty="0">
                <a:solidFill>
                  <a:srgbClr val="3333FF"/>
                </a:solidFill>
              </a:rPr>
              <a:t>direction</a:t>
            </a:r>
            <a:r>
              <a:rPr lang="en-US" sz="2000" dirty="0" smtClean="0"/>
              <a:t> in which it is moving.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/>
              <a:t>The speed and direction together comprise what is called </a:t>
            </a:r>
            <a:r>
              <a:rPr lang="en-US" sz="2000" dirty="0">
                <a:solidFill>
                  <a:srgbClr val="3333FF"/>
                </a:solidFill>
              </a:rPr>
              <a:t>v</a:t>
            </a:r>
            <a:r>
              <a:rPr lang="en-US" sz="2000" dirty="0" smtClean="0">
                <a:solidFill>
                  <a:srgbClr val="3333FF"/>
                </a:solidFill>
              </a:rPr>
              <a:t>elocity</a:t>
            </a:r>
            <a:r>
              <a:rPr lang="en-US" sz="2000" dirty="0" smtClean="0"/>
              <a:t> of the object.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/>
              <a:t>For the moment, we will consider only the motion of an object along a  line: this is called </a:t>
            </a:r>
            <a:r>
              <a:rPr lang="en-US" sz="2000" dirty="0">
                <a:solidFill>
                  <a:srgbClr val="3333FF"/>
                </a:solidFill>
              </a:rPr>
              <a:t>rectilinear motion</a:t>
            </a:r>
            <a:r>
              <a:rPr lang="en-US" sz="2000" dirty="0" smtClean="0"/>
              <a:t>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/>
              <a:t>Examples: A car moving along a straight track, motion of a free falling body, ball thrown straight up and coming down along the same path. </a:t>
            </a:r>
          </a:p>
        </p:txBody>
      </p:sp>
    </p:spTree>
    <p:extLst>
      <p:ext uri="{BB962C8B-B14F-4D97-AF65-F5344CB8AC3E}">
        <p14:creationId xmlns:p14="http://schemas.microsoft.com/office/powerpoint/2010/main" xmlns="" val="134198153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 as rate of change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5466" name="Picture 4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035" y="1555750"/>
            <a:ext cx="7706397" cy="4033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1374162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 as rate of change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Text Box 10"/>
              <p:cNvSpPr txBox="1">
                <a:spLocks noChangeArrowheads="1"/>
              </p:cNvSpPr>
              <p:nvPr/>
            </p:nvSpPr>
            <p:spPr bwMode="auto">
              <a:xfrm>
                <a:off x="633105" y="1372950"/>
                <a:ext cx="8077219" cy="48539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dirty="0" smtClean="0">
                    <a:solidFill>
                      <a:schemeClr val="accent2"/>
                    </a:solidFill>
                    <a:latin typeface="+mj-lt"/>
                  </a:rPr>
                  <a:t>Example: </a:t>
                </a:r>
                <a:r>
                  <a:rPr lang="en-US" sz="2000" dirty="0">
                    <a:latin typeface="+mj-lt"/>
                  </a:rPr>
                  <a:t>Given the position </a:t>
                </a:r>
                <a:r>
                  <a:rPr lang="en-US" sz="2000" dirty="0" smtClean="0">
                    <a:latin typeface="+mj-lt"/>
                  </a:rPr>
                  <a:t>function 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000" dirty="0">
                    <a:latin typeface="+mj-lt"/>
                  </a:rPr>
                  <a:t> is in seconds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𝑠</m:t>
                    </m:r>
                    <m:d>
                      <m:d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dirty="0" smtClean="0">
                        <a:latin typeface="Cambria Math"/>
                      </a:rPr>
                      <m:t>+10</m:t>
                    </m:r>
                    <m:r>
                      <a:rPr lang="fr-FR" sz="2000" b="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000" dirty="0">
                    <a:latin typeface="+mj-lt"/>
                  </a:rPr>
                  <a:t> is measured in feet, find</a:t>
                </a:r>
                <a:r>
                  <a:rPr lang="en-US" sz="2000" dirty="0" smtClean="0">
                    <a:latin typeface="+mj-lt"/>
                  </a:rPr>
                  <a:t>:</a:t>
                </a:r>
              </a:p>
              <a:p>
                <a:pPr marL="342900" indent="-342900">
                  <a:spcBef>
                    <a:spcPct val="50000"/>
                  </a:spcBef>
                  <a:buFont typeface="Arial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The </a:t>
                </a:r>
                <a:r>
                  <a:rPr lang="en-US" sz="2000" dirty="0">
                    <a:latin typeface="+mj-lt"/>
                  </a:rPr>
                  <a:t>average velocity for </a:t>
                </a:r>
                <a:r>
                  <a:rPr lang="en-US" sz="2000" i="1" dirty="0">
                    <a:latin typeface="+mj-lt"/>
                  </a:rPr>
                  <a:t>t</a:t>
                </a:r>
                <a:r>
                  <a:rPr lang="en-US" sz="2000" dirty="0">
                    <a:latin typeface="+mj-lt"/>
                  </a:rPr>
                  <a:t> = 1 to </a:t>
                </a:r>
                <a:r>
                  <a:rPr lang="en-US" sz="2000" i="1" dirty="0">
                    <a:latin typeface="+mj-lt"/>
                  </a:rPr>
                  <a:t>t = </a:t>
                </a:r>
                <a:r>
                  <a:rPr lang="en-US" sz="2000" i="1" dirty="0" smtClean="0">
                    <a:latin typeface="+mj-lt"/>
                  </a:rPr>
                  <a:t>3.</a:t>
                </a:r>
              </a:p>
              <a:p>
                <a:pPr>
                  <a:spcBef>
                    <a:spcPct val="50000"/>
                  </a:spcBef>
                </a:pPr>
                <a:r>
                  <a:rPr lang="fr-FR" sz="2000" dirty="0"/>
                  <a:t/>
                </a:r>
                <a:r>
                  <a:rPr lang="fr-FR" sz="2000" dirty="0" smtClean="0"/>
                  <a:t>Ans.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𝑎𝑣𝑒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.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𝑠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3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𝑠</m:t>
                        </m:r>
                        <m:r>
                          <a:rPr lang="fr-FR" sz="2000" b="0" i="1" smtClean="0">
                            <a:latin typeface="Cambria Math"/>
                          </a:rPr>
                          <m:t>(1)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3−1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latin typeface="Cambria Math"/>
                          </a:rPr>
                          <m:t>39−11</m:t>
                        </m:r>
                      </m:num>
                      <m:den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=14</m:t>
                    </m:r>
                  </m:oMath>
                </a14:m>
                <a:r>
                  <a:rPr lang="en-US" sz="2000" dirty="0" smtClean="0">
                    <a:latin typeface="+mj-lt"/>
                  </a:rPr>
                  <a:t/>
                </a:r>
                <a:r>
                  <a:rPr lang="en-US" sz="2000" dirty="0" err="1" smtClean="0">
                    <a:latin typeface="+mj-lt"/>
                  </a:rPr>
                  <a:t>ft</a:t>
                </a:r>
                <a:r>
                  <a:rPr lang="en-US" sz="2000" dirty="0" smtClean="0">
                    <a:latin typeface="+mj-lt"/>
                  </a:rPr>
                  <a:t>/sec.</a:t>
                </a:r>
              </a:p>
              <a:p>
                <a:pPr marL="342900" indent="-342900">
                  <a:spcBef>
                    <a:spcPct val="50000"/>
                  </a:spcBef>
                  <a:buFont typeface="Arial" pitchFamily="34" charset="0"/>
                  <a:buChar char="•"/>
                </a:pPr>
                <a:r>
                  <a:rPr lang="en-US" sz="2000" dirty="0">
                    <a:latin typeface="+mj-lt"/>
                  </a:rPr>
                  <a:t>The instantaneous velocity at t = 1</a:t>
                </a:r>
                <a:r>
                  <a:rPr lang="en-US" sz="2000" dirty="0" smtClean="0">
                    <a:latin typeface="+mj-lt"/>
                  </a:rPr>
                  <a:t>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000" dirty="0"/>
                  <a:t/>
                </a:r>
                <a:r>
                  <a:rPr lang="en-US" sz="2000" dirty="0" smtClean="0"/>
                  <a:t/>
                </a:r>
                <a:r>
                  <a:rPr lang="en-US" sz="2000" dirty="0" smtClean="0">
                    <a:latin typeface="+mj-lt"/>
                  </a:rPr>
                  <a:t>Time elapsed    Average </a:t>
                </a:r>
                <a:r>
                  <a:rPr lang="en-US" sz="2000" dirty="0">
                    <a:latin typeface="+mj-lt"/>
                  </a:rPr>
                  <a:t>velocity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𝑠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−</m:t>
                        </m:r>
                        <m:r>
                          <a:rPr lang="fr-FR" sz="2000" i="1">
                            <a:latin typeface="Cambria Math"/>
                          </a:rPr>
                          <m:t>𝑠</m:t>
                        </m:r>
                        <m:r>
                          <a:rPr lang="fr-FR" sz="2000" i="1">
                            <a:latin typeface="Cambria Math"/>
                          </a:rPr>
                          <m:t>(1)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𝑡</m:t>
                        </m:r>
                        <m:r>
                          <a:rPr lang="fr-FR" sz="2000" i="1">
                            <a:latin typeface="Cambria Math"/>
                          </a:rPr>
                          <m:t>−1</m:t>
                        </m:r>
                      </m:den>
                    </m:f>
                  </m:oMath>
                </a14:m>
                <a:endParaRPr lang="en-US" sz="2000" dirty="0" smtClean="0">
                  <a:latin typeface="+mj-lt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itchFamily="34" charset="0"/>
                  <a:buChar char="•"/>
                </a:pPr>
                <a:endParaRPr lang="en-US" sz="2000" dirty="0">
                  <a:latin typeface="+mj-lt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itchFamily="34" charset="0"/>
                  <a:buChar char="•"/>
                </a:pPr>
                <a:endParaRPr lang="en-US" sz="2000" dirty="0" smtClean="0">
                  <a:latin typeface="+mj-lt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itchFamily="34" charset="0"/>
                  <a:buChar char="•"/>
                </a:pPr>
                <a:endParaRPr lang="en-US" sz="2000" dirty="0" smtClean="0">
                  <a:latin typeface="+mj-lt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itchFamily="34" charset="0"/>
                  <a:buChar char="•"/>
                </a:pPr>
                <a:r>
                  <a:rPr lang="en-US" sz="2000" dirty="0" smtClean="0">
                    <a:latin typeface="+mj-lt"/>
                  </a:rPr>
                  <a:t>Ans.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𝑖𝑛𝑠</m:t>
                        </m:r>
                        <m:r>
                          <a:rPr lang="fr-FR" sz="2000" i="1">
                            <a:latin typeface="Cambria Math"/>
                          </a:rPr>
                          <m:t>.</m:t>
                        </m:r>
                      </m:sub>
                    </m:sSub>
                    <m:r>
                      <a:rPr lang="fr-FR" sz="2000" i="1">
                        <a:latin typeface="Cambria Math"/>
                      </a:rPr>
                      <m:t>=1</m:t>
                    </m:r>
                    <m:r>
                      <a:rPr lang="fr-FR" sz="2000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sz="2000" dirty="0"/>
                  <a:t/>
                </a:r>
                <a:r>
                  <a:rPr lang="en-US" sz="2000" dirty="0" smtClean="0"/>
                  <a:t>ft/sec</a:t>
                </a:r>
                <a:endParaRPr lang="en-US" sz="2000" dirty="0">
                  <a:latin typeface="+mj-lt"/>
                </a:endParaRPr>
              </a:p>
            </p:txBody>
          </p:sp>
        </mc:Choice>
        <mc:Fallback>
          <p:sp>
            <p:nvSpPr>
              <p:cNvPr id="32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3105" y="1372950"/>
                <a:ext cx="8077219" cy="4853957"/>
              </a:xfrm>
              <a:prstGeom prst="rect">
                <a:avLst/>
              </a:prstGeom>
              <a:blipFill rotWithShape="1">
                <a:blip r:embed="rId2"/>
                <a:stretch>
                  <a:fillRect l="-830" t="-503" b="-138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Box 23"/>
          <p:cNvSpPr txBox="1">
            <a:spLocks noChangeArrowheads="1"/>
          </p:cNvSpPr>
          <p:nvPr/>
        </p:nvSpPr>
        <p:spPr bwMode="auto">
          <a:xfrm>
            <a:off x="1510680" y="4221088"/>
            <a:ext cx="37093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+mj-lt"/>
              </a:rPr>
              <a:t>1.1     </a:t>
            </a:r>
            <a:r>
              <a:rPr lang="en-US" sz="2000" dirty="0" smtClean="0">
                <a:latin typeface="+mj-lt"/>
              </a:rPr>
              <a:t>              12.1</a:t>
            </a:r>
            <a:endParaRPr lang="en-US" sz="2000" dirty="0">
              <a:latin typeface="+mj-lt"/>
            </a:endParaRPr>
          </a:p>
        </p:txBody>
      </p:sp>
      <p:sp>
        <p:nvSpPr>
          <p:cNvPr id="40" name="Text Box 24"/>
          <p:cNvSpPr txBox="1">
            <a:spLocks noChangeArrowheads="1"/>
          </p:cNvSpPr>
          <p:nvPr/>
        </p:nvSpPr>
        <p:spPr bwMode="auto">
          <a:xfrm>
            <a:off x="1205880" y="5135488"/>
            <a:ext cx="394218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+mj-lt"/>
              </a:rPr>
              <a:t>1.001     </a:t>
            </a:r>
            <a:r>
              <a:rPr lang="en-US" sz="2000" dirty="0" smtClean="0">
                <a:latin typeface="+mj-lt"/>
              </a:rPr>
              <a:t>	  12.001</a:t>
            </a:r>
            <a:endParaRPr lang="en-US" sz="2000" dirty="0">
              <a:latin typeface="+mj-lt"/>
            </a:endParaRPr>
          </a:p>
        </p:txBody>
      </p:sp>
      <p:sp>
        <p:nvSpPr>
          <p:cNvPr id="41" name="Text Box 25"/>
          <p:cNvSpPr txBox="1">
            <a:spLocks noChangeArrowheads="1"/>
          </p:cNvSpPr>
          <p:nvPr/>
        </p:nvSpPr>
        <p:spPr bwMode="auto">
          <a:xfrm>
            <a:off x="1358280" y="4678288"/>
            <a:ext cx="38617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+mj-lt"/>
              </a:rPr>
              <a:t>1.01     </a:t>
            </a:r>
            <a:r>
              <a:rPr lang="en-US" sz="2000" dirty="0" smtClean="0">
                <a:latin typeface="+mj-lt"/>
              </a:rPr>
              <a:t>		12.01</a:t>
            </a:r>
            <a:endParaRPr lang="en-US" sz="2000" dirty="0">
              <a:latin typeface="+mj-lt"/>
            </a:endParaRPr>
          </a:p>
        </p:txBody>
      </p:sp>
      <p:pic>
        <p:nvPicPr>
          <p:cNvPr id="43" name="Picture 4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9736"/>
            <a:ext cx="1192213" cy="170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3962271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 as rate of change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Text Box 10"/>
              <p:cNvSpPr txBox="1">
                <a:spLocks noChangeArrowheads="1"/>
              </p:cNvSpPr>
              <p:nvPr/>
            </p:nvSpPr>
            <p:spPr bwMode="auto">
              <a:xfrm>
                <a:off x="633105" y="1372950"/>
                <a:ext cx="8077219" cy="46413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dirty="0" smtClean="0">
                    <a:solidFill>
                      <a:schemeClr val="accent2"/>
                    </a:solidFill>
                    <a:latin typeface="+mj-lt"/>
                  </a:rPr>
                  <a:t>Example: </a:t>
                </a:r>
                <a:r>
                  <a:rPr lang="en-US" sz="2000" dirty="0">
                    <a:latin typeface="+mj-lt"/>
                  </a:rPr>
                  <a:t>Given the position </a:t>
                </a:r>
                <a:r>
                  <a:rPr lang="en-US" sz="2000" dirty="0" smtClean="0">
                    <a:latin typeface="+mj-lt"/>
                  </a:rPr>
                  <a:t>function where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000" dirty="0">
                    <a:latin typeface="+mj-lt"/>
                  </a:rPr>
                  <a:t> is in seconds 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𝑠</m:t>
                    </m:r>
                    <m:d>
                      <m:d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fr-FR" sz="2000" b="0" i="1" dirty="0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dirty="0" smtClean="0">
                        <a:latin typeface="Cambria Math"/>
                      </a:rPr>
                      <m:t>+10</m:t>
                    </m:r>
                    <m:r>
                      <a:rPr lang="fr-FR" sz="2000" b="0" i="1" dirty="0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sz="2000" dirty="0">
                    <a:latin typeface="+mj-lt"/>
                  </a:rPr>
                  <a:t> is measured in feet, </a:t>
                </a:r>
                <a:r>
                  <a:rPr lang="en-US" sz="2000" dirty="0" smtClean="0">
                    <a:latin typeface="+mj-lt"/>
                  </a:rPr>
                  <a:t>find</a:t>
                </a:r>
                <a:r>
                  <a:rPr lang="en-US" sz="2000" dirty="0">
                    <a:latin typeface="+mj-lt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𝑖𝑛𝑠</m:t>
                        </m:r>
                      </m:sub>
                    </m:sSub>
                    <m:r>
                      <a:rPr lang="fr-FR" sz="2000" i="1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1)</m:t>
                    </m:r>
                  </m:oMath>
                </a14:m>
                <a:endParaRPr lang="en-US" sz="2000" dirty="0" smtClean="0">
                  <a:latin typeface="+mj-lt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sz="2000" dirty="0">
                    <a:latin typeface="+mj-lt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𝑖𝑛𝑠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(1)=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→1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 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𝑠</m:t>
                            </m:r>
                            <m:d>
                              <m:d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fr-FR" sz="2000" i="1"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𝑠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(1)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−1</m:t>
                            </m:r>
                          </m:den>
                        </m:f>
                      </m:e>
                    </m:func>
                  </m:oMath>
                </a14:m>
                <a:r>
                  <a:rPr lang="fr-FR" sz="2000" b="0" dirty="0" smtClean="0"/>
                  <a:t/>
                </a:r>
              </a:p>
              <a:p>
                <a:pPr>
                  <a:spcBef>
                    <a:spcPct val="50000"/>
                  </a:spcBef>
                </a:pPr>
                <a:r>
                  <a:rPr lang="fr-FR" sz="2000" dirty="0"/>
                  <a:t/>
                </a:r>
                <a:r>
                  <a:rPr lang="fr-FR" sz="2000" dirty="0" smtClean="0"/>
                  <a:t/>
                </a:r>
                <a:r>
                  <a:rPr lang="fr-FR" sz="2000" b="0" dirty="0" smtClean="0"/>
                  <a:t>=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→1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000" b="0" i="1" smtClean="0">
                                <a:latin typeface="Cambria Math"/>
                              </a:rPr>
                              <m:t>+10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(1+10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−1</m:t>
                            </m:r>
                          </m:den>
                        </m:f>
                      </m:e>
                    </m:func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→1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²+10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−11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</a:rPr>
                              <m:t>𝑡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−1</m:t>
                            </m:r>
                          </m:den>
                        </m:f>
                      </m:e>
                    </m:func>
                  </m:oMath>
                </a14:m>
                <a:endParaRPr lang="fr-FR" sz="2000" b="0" dirty="0" smtClean="0"/>
              </a:p>
              <a:p>
                <a:pPr>
                  <a:spcBef>
                    <a:spcPct val="50000"/>
                  </a:spcBef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→1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+11)(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−1)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−1</m:t>
                            </m:r>
                          </m:den>
                        </m:f>
                      </m:e>
                    </m:func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fr-FR" sz="2000" i="1" dirty="0">
                    <a:latin typeface="Cambria Math"/>
                  </a:rPr>
                  <a:t/>
                </a:r>
                <a:r>
                  <a:rPr lang="fr-FR" sz="2000" i="1" dirty="0" smtClean="0">
                    <a:latin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</a:rPr>
                              <m:t>𝑡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→1</m:t>
                            </m:r>
                          </m:lim>
                        </m:limLow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  <m:r>
                          <a:rPr lang="fr-FR" sz="2000" b="0" i="1" smtClean="0">
                            <a:latin typeface="Cambria Math"/>
                          </a:rPr>
                          <m:t>+11)</m:t>
                        </m:r>
                      </m:e>
                    </m:func>
                  </m:oMath>
                </a14:m>
                <a:endParaRPr lang="fr-FR" sz="2000" i="1" dirty="0" smtClean="0">
                  <a:latin typeface="Cambria Math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=12.</m:t>
                    </m:r>
                  </m:oMath>
                </a14:m>
                <a:r>
                  <a:rPr lang="en-US" sz="2000" dirty="0"/>
                  <a:t/>
                </a:r>
                <a:r>
                  <a:rPr lang="en-US" sz="2000" dirty="0" smtClean="0"/>
                  <a:t>ft/sec</a:t>
                </a:r>
                <a:endParaRPr lang="en-US" sz="2000" dirty="0">
                  <a:latin typeface="+mj-lt"/>
                </a:endParaRPr>
              </a:p>
            </p:txBody>
          </p:sp>
        </mc:Choice>
        <mc:Fallback>
          <p:sp>
            <p:nvSpPr>
              <p:cNvPr id="32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3105" y="1372950"/>
                <a:ext cx="8077219" cy="4641399"/>
              </a:xfrm>
              <a:prstGeom prst="rect">
                <a:avLst/>
              </a:prstGeom>
              <a:blipFill rotWithShape="1">
                <a:blip r:embed="rId2"/>
                <a:stretch>
                  <a:fillRect l="-830" t="-525" b="-131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4819278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 as rate of change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05768"/>
            <a:ext cx="7327420" cy="432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578029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 as rate of change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2" name="Text Box 10"/>
              <p:cNvSpPr txBox="1">
                <a:spLocks noChangeArrowheads="1"/>
              </p:cNvSpPr>
              <p:nvPr/>
            </p:nvSpPr>
            <p:spPr bwMode="auto">
              <a:xfrm>
                <a:off x="633105" y="1556792"/>
                <a:ext cx="8077219" cy="37856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pPr marL="342900" indent="-342900">
                  <a:spcBef>
                    <a:spcPct val="50000"/>
                  </a:spcBef>
                  <a:buFont typeface="Arial" pitchFamily="34" charset="0"/>
                  <a:buChar char="•"/>
                </a:pPr>
                <a:r>
                  <a:rPr lang="fr-FR" sz="2000" dirty="0" smtClean="0">
                    <a:latin typeface="+mj-lt"/>
                  </a:rPr>
                  <a:t>Geometrically,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𝑎𝑣𝑒</m:t>
                        </m:r>
                        <m:r>
                          <a:rPr lang="fr-FR" sz="2000" b="0" i="1" smtClean="0">
                            <a:latin typeface="Cambria Math"/>
                          </a:rPr>
                          <m:t>. </m:t>
                        </m:r>
                      </m:sub>
                    </m:sSub>
                  </m:oMath>
                </a14:m>
                <a:r>
                  <a:rPr lang="fr-FR" sz="2000" dirty="0">
                    <a:latin typeface="+mj-lt"/>
                  </a:rPr>
                  <a:t>between the points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𝑡</m:t>
                    </m:r>
                    <m:r>
                      <a:rPr lang="fr-FR" sz="2000" i="1" dirty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0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fr-FR" sz="200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𝑡</m:t>
                    </m:r>
                    <m:r>
                      <a:rPr lang="fr-FR" sz="2000" i="1" dirty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000" i="1" dirty="0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fr-FR" sz="2000" i="1" dirty="0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i="1" dirty="0" smtClean="0">
                        <a:latin typeface="Cambria Math"/>
                      </a:rPr>
                      <m:t>+</m:t>
                    </m:r>
                    <m:r>
                      <a:rPr lang="fr-FR" sz="2000" i="1" dirty="0" smtClean="0">
                        <a:latin typeface="Cambria Math"/>
                      </a:rPr>
                      <m:t>h</m:t>
                    </m:r>
                  </m:oMath>
                </a14:m>
                <a:r>
                  <a:rPr lang="fr-FR" sz="2000" dirty="0" smtClean="0">
                    <a:latin typeface="+mj-lt"/>
                  </a:rPr>
                  <a:t/>
                </a:r>
                <a:r>
                  <a:rPr lang="fr-FR" sz="2000" dirty="0" err="1" smtClean="0">
                    <a:latin typeface="+mj-lt"/>
                  </a:rPr>
                  <a:t>is</a:t>
                </a:r>
                <a:r>
                  <a:rPr lang="fr-FR" sz="2000" dirty="0" smtClean="0">
                    <a:latin typeface="+mj-lt"/>
                  </a:rPr>
                  <a:t> the </a:t>
                </a:r>
                <a:r>
                  <a:rPr lang="fr-FR" sz="2000" dirty="0" err="1" smtClean="0">
                    <a:latin typeface="+mj-lt"/>
                  </a:rPr>
                  <a:t>slope</a:t>
                </a:r>
                <a:r>
                  <a:rPr lang="fr-FR" sz="2000" dirty="0" smtClean="0">
                    <a:latin typeface="+mj-lt"/>
                  </a:rPr>
                  <a:t> of the </a:t>
                </a:r>
                <a:r>
                  <a:rPr lang="fr-FR" sz="2000" dirty="0" err="1" smtClean="0">
                    <a:latin typeface="+mj-lt"/>
                  </a:rPr>
                  <a:t>secant</a:t>
                </a:r>
                <a:r>
                  <a:rPr lang="fr-FR" sz="2000" dirty="0" smtClean="0">
                    <a:latin typeface="+mj-lt"/>
                  </a:rPr>
                  <a:t> and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𝑖𝑛𝑠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+mj-lt"/>
                  </a:rPr>
                  <a:t/>
                </a:r>
                <a:r>
                  <a:rPr lang="fr-FR" sz="2000" dirty="0" err="1" smtClean="0">
                    <a:latin typeface="+mj-lt"/>
                  </a:rPr>
                  <a:t>is</a:t>
                </a:r>
                <a:r>
                  <a:rPr lang="fr-FR" sz="2000" dirty="0" smtClean="0">
                    <a:latin typeface="+mj-lt"/>
                  </a:rPr>
                  <a:t> the </a:t>
                </a:r>
                <a:r>
                  <a:rPr lang="fr-FR" sz="2000" dirty="0" err="1" smtClean="0">
                    <a:latin typeface="+mj-lt"/>
                  </a:rPr>
                  <a:t>slope</a:t>
                </a:r>
                <a:r>
                  <a:rPr lang="fr-FR" sz="2000" dirty="0" smtClean="0">
                    <a:latin typeface="+mj-lt"/>
                  </a:rPr>
                  <a:t> of the tangent </a:t>
                </a:r>
                <a:r>
                  <a:rPr lang="fr-FR" sz="2000" dirty="0" err="1" smtClean="0">
                    <a:latin typeface="+mj-lt"/>
                  </a:rPr>
                  <a:t>at</a:t>
                </a:r>
                <a:r>
                  <a:rPr lang="fr-FR" sz="2000" dirty="0" smtClean="0">
                    <a:latin typeface="+mj-lt"/>
                  </a:rPr>
                  <a:t> point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fr-FR" sz="2000" i="1" dirty="0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i="1" dirty="0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fr-FR" sz="2000" i="1" dirty="0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i="1" dirty="0" smtClean="0">
                            <a:latin typeface="Cambria Math"/>
                          </a:rPr>
                          <m:t>, </m:t>
                        </m:r>
                        <m:r>
                          <a:rPr lang="fr-FR" sz="2000" i="1" dirty="0" smtClean="0">
                            <a:latin typeface="Cambria Math"/>
                          </a:rPr>
                          <m:t>𝑠</m:t>
                        </m:r>
                        <m:d>
                          <m:dPr>
                            <m:ctrlPr>
                              <a:rPr lang="fr-FR" sz="2000" i="1" dirty="0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i="1" dirty="0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i="1" dirty="0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fr-FR" sz="2000" i="1" dirty="0" smtClean="0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fr-FR" sz="2000" dirty="0" smtClean="0">
                    <a:latin typeface="+mj-lt"/>
                  </a:rPr>
                  <a:t> to the position versus time </a:t>
                </a:r>
                <a:r>
                  <a:rPr lang="fr-FR" sz="2000" dirty="0" err="1" smtClean="0">
                    <a:latin typeface="+mj-lt"/>
                  </a:rPr>
                  <a:t>curve</a:t>
                </a:r>
                <a:r>
                  <a:rPr lang="fr-FR" sz="2000" dirty="0" smtClean="0">
                    <a:latin typeface="+mj-lt"/>
                  </a:rPr>
                  <a:t>. </a:t>
                </a:r>
              </a:p>
              <a:p>
                <a:pPr marL="342900" indent="-342900">
                  <a:spcBef>
                    <a:spcPct val="50000"/>
                  </a:spcBef>
                  <a:buFont typeface="Arial" pitchFamily="34" charset="0"/>
                  <a:buChar char="•"/>
                </a:pPr>
                <a:endParaRPr lang="fr-FR" sz="2000" dirty="0">
                  <a:latin typeface="+mj-lt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itchFamily="34" charset="0"/>
                  <a:buChar char="•"/>
                </a:pPr>
                <a:r>
                  <a:rPr lang="fr-FR" sz="2000" dirty="0" err="1" smtClean="0">
                    <a:latin typeface="+mj-lt"/>
                  </a:rPr>
                  <a:t>Velocity</a:t>
                </a:r>
                <a:r>
                  <a:rPr lang="fr-FR" sz="2000" dirty="0" smtClean="0">
                    <a:latin typeface="+mj-lt"/>
                  </a:rPr>
                  <a:t/>
                </a:r>
                <a:r>
                  <a:rPr lang="fr-FR" sz="2000" dirty="0" err="1" smtClean="0">
                    <a:latin typeface="+mj-lt"/>
                  </a:rPr>
                  <a:t>can</a:t>
                </a:r>
                <a:r>
                  <a:rPr lang="fr-FR" sz="2000" dirty="0" smtClean="0">
                    <a:latin typeface="+mj-lt"/>
                  </a:rPr>
                  <a:t/>
                </a:r>
                <a:r>
                  <a:rPr lang="fr-FR" sz="2000" dirty="0" err="1" smtClean="0">
                    <a:latin typeface="+mj-lt"/>
                  </a:rPr>
                  <a:t>be</a:t>
                </a:r>
                <a:r>
                  <a:rPr lang="fr-FR" sz="2000" dirty="0" smtClean="0">
                    <a:latin typeface="+mj-lt"/>
                  </a:rPr>
                  <a:t/>
                </a:r>
                <a:r>
                  <a:rPr lang="fr-FR" sz="2000" dirty="0" err="1" smtClean="0">
                    <a:latin typeface="+mj-lt"/>
                  </a:rPr>
                  <a:t>viewed</a:t>
                </a:r>
                <a:r>
                  <a:rPr lang="fr-FR" sz="2000" dirty="0" smtClean="0">
                    <a:latin typeface="+mj-lt"/>
                  </a:rPr>
                  <a:t> as rate of change - the rate of change of position </a:t>
                </a:r>
                <a:r>
                  <a:rPr lang="fr-FR" sz="2000" dirty="0" err="1" smtClean="0">
                    <a:latin typeface="+mj-lt"/>
                  </a:rPr>
                  <a:t>with</a:t>
                </a:r>
                <a:r>
                  <a:rPr lang="fr-FR" sz="2000" dirty="0" smtClean="0">
                    <a:latin typeface="+mj-lt"/>
                  </a:rPr>
                  <a:t> respect to time.</a:t>
                </a:r>
              </a:p>
              <a:p>
                <a:pPr marL="342900" indent="-342900">
                  <a:spcBef>
                    <a:spcPct val="50000"/>
                  </a:spcBef>
                  <a:buFont typeface="Arial" pitchFamily="34" charset="0"/>
                  <a:buChar char="•"/>
                </a:pPr>
                <a:endParaRPr lang="fr-FR" sz="2000" dirty="0">
                  <a:latin typeface="+mj-lt"/>
                </a:endParaRPr>
              </a:p>
              <a:p>
                <a:pPr marL="342900" indent="-342900">
                  <a:spcBef>
                    <a:spcPct val="50000"/>
                  </a:spcBef>
                  <a:buFont typeface="Arial" pitchFamily="34" charset="0"/>
                  <a:buChar char="•"/>
                </a:pPr>
                <a:r>
                  <a:rPr lang="fr-FR" sz="2000" dirty="0" smtClean="0">
                    <a:latin typeface="+mj-lt"/>
                  </a:rPr>
                  <a:t>The rates of change </a:t>
                </a:r>
                <a:r>
                  <a:rPr lang="fr-FR" sz="2000" dirty="0" err="1" smtClean="0">
                    <a:latin typeface="+mj-lt"/>
                  </a:rPr>
                  <a:t>occur</a:t>
                </a:r>
                <a:r>
                  <a:rPr lang="fr-FR" sz="2000" dirty="0" smtClean="0">
                    <a:latin typeface="+mj-lt"/>
                  </a:rPr>
                  <a:t> in </a:t>
                </a:r>
                <a:r>
                  <a:rPr lang="fr-FR" sz="2000" dirty="0" err="1" smtClean="0">
                    <a:latin typeface="+mj-lt"/>
                  </a:rPr>
                  <a:t>other</a:t>
                </a:r>
                <a:r>
                  <a:rPr lang="fr-FR" sz="2000" dirty="0" smtClean="0">
                    <a:latin typeface="+mj-lt"/>
                  </a:rPr>
                  <a:t> areas of science. For </a:t>
                </a:r>
                <a:r>
                  <a:rPr lang="fr-FR" sz="2000" dirty="0" err="1" smtClean="0">
                    <a:latin typeface="+mj-lt"/>
                  </a:rPr>
                  <a:t>example</a:t>
                </a:r>
                <a:r>
                  <a:rPr lang="fr-FR" sz="2000" dirty="0" smtClean="0">
                    <a:latin typeface="+mj-lt"/>
                  </a:rPr>
                  <a:t>, </a:t>
                </a:r>
                <a:r>
                  <a:rPr lang="fr-FR" sz="2000" dirty="0" err="1" smtClean="0">
                    <a:latin typeface="+mj-lt"/>
                  </a:rPr>
                  <a:t>temprature</a:t>
                </a:r>
                <a:r>
                  <a:rPr lang="fr-FR" sz="2000" dirty="0" smtClean="0">
                    <a:latin typeface="+mj-lt"/>
                  </a:rPr>
                  <a:t> changes </a:t>
                </a:r>
                <a:r>
                  <a:rPr lang="fr-FR" sz="2000" dirty="0" err="1" smtClean="0">
                    <a:latin typeface="+mj-lt"/>
                  </a:rPr>
                  <a:t>with</a:t>
                </a:r>
                <a:r>
                  <a:rPr lang="fr-FR" sz="2000" dirty="0" smtClean="0">
                    <a:latin typeface="+mj-lt"/>
                  </a:rPr>
                  <a:t/>
                </a:r>
                <a:r>
                  <a:rPr lang="fr-FR" sz="2000" dirty="0" err="1" smtClean="0">
                    <a:latin typeface="+mj-lt"/>
                  </a:rPr>
                  <a:t>energy</a:t>
                </a:r>
                <a:r>
                  <a:rPr lang="fr-FR" sz="2000" dirty="0" smtClean="0">
                    <a:latin typeface="+mj-lt"/>
                  </a:rPr>
                  <a:t>, force changes </a:t>
                </a:r>
                <a:r>
                  <a:rPr lang="fr-FR" sz="2000" dirty="0" err="1" smtClean="0">
                    <a:latin typeface="+mj-lt"/>
                  </a:rPr>
                  <a:t>with</a:t>
                </a:r>
                <a:r>
                  <a:rPr lang="fr-FR" sz="2000" dirty="0" smtClean="0">
                    <a:latin typeface="+mj-lt"/>
                  </a:rPr>
                  <a:t> mass, </a:t>
                </a:r>
                <a:r>
                  <a:rPr lang="fr-FR" sz="2000" dirty="0" err="1" smtClean="0">
                    <a:latin typeface="+mj-lt"/>
                  </a:rPr>
                  <a:t>density</a:t>
                </a:r>
                <a:r>
                  <a:rPr lang="fr-FR" sz="2000" dirty="0" smtClean="0">
                    <a:latin typeface="+mj-lt"/>
                  </a:rPr>
                  <a:t> changes </a:t>
                </a:r>
                <a:r>
                  <a:rPr lang="fr-FR" sz="2000" dirty="0" err="1" smtClean="0">
                    <a:latin typeface="+mj-lt"/>
                  </a:rPr>
                  <a:t>with</a:t>
                </a:r>
                <a:r>
                  <a:rPr lang="fr-FR" sz="2000" dirty="0" smtClean="0">
                    <a:latin typeface="+mj-lt"/>
                  </a:rPr>
                  <a:t/>
                </a:r>
                <a:r>
                  <a:rPr lang="fr-FR" sz="2000" dirty="0" err="1" smtClean="0">
                    <a:latin typeface="+mj-lt"/>
                  </a:rPr>
                  <a:t>depth</a:t>
                </a:r>
                <a:r>
                  <a:rPr lang="fr-FR" sz="2000" dirty="0" smtClean="0">
                    <a:latin typeface="+mj-lt"/>
                  </a:rPr>
                  <a:t> etc. etc. </a:t>
                </a:r>
                <a:endParaRPr lang="en-US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32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3105" y="1556792"/>
                <a:ext cx="8077219" cy="3785652"/>
              </a:xfrm>
              <a:prstGeom prst="rect">
                <a:avLst/>
              </a:prstGeom>
              <a:blipFill rotWithShape="1">
                <a:blip r:embed="rId2"/>
                <a:stretch>
                  <a:fillRect l="-679" t="-644" r="-755" b="-209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257746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 as rate of change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1559" y="1522999"/>
                <a:ext cx="7992889" cy="413824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000" dirty="0" smtClean="0">
                    <a:solidFill>
                      <a:srgbClr val="C00000"/>
                    </a:solidFill>
                  </a:rPr>
                  <a:t>Question: </a:t>
                </a:r>
                <a:r>
                  <a:rPr lang="en-US" sz="2000" dirty="0"/>
                  <a:t>What happens to </a:t>
                </a:r>
                <a:r>
                  <a:rPr lang="en-US" sz="2000" dirty="0" smtClean="0"/>
                  <a:t>a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/>
                </a:r>
                <a:r>
                  <a:rPr lang="en-US" sz="2000" dirty="0"/>
                  <a:t>when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/>
                  <a:t> changes by a very small </a:t>
                </a:r>
                <a:r>
                  <a:rPr lang="en-US" sz="2000" dirty="0" smtClean="0"/>
                  <a:t>amount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∆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r>
                  <a:rPr lang="fr-FR" sz="2000" dirty="0" smtClean="0"/>
                  <a:t> ? </a:t>
                </a:r>
              </a:p>
              <a:p>
                <a:endParaRPr lang="fr-FR" sz="2000" dirty="0"/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fr-FR" sz="2000" dirty="0" smtClean="0"/>
                  <a:t>Rate of change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sz="2000" dirty="0" smtClean="0"/>
                  <a:t/>
                </a:r>
                <a:r>
                  <a:rPr lang="fr-FR" sz="2000" dirty="0" err="1" smtClean="0"/>
                  <a:t>with</a:t>
                </a:r>
                <a:r>
                  <a:rPr lang="fr-FR" sz="2000" dirty="0" smtClean="0"/>
                  <a:t> respect to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fr-FR" sz="2000" dirty="0" smtClean="0"/>
                  <a:t>:</a:t>
                </a:r>
              </a:p>
              <a:p>
                <a:endParaRPr lang="fr-FR" sz="2000" dirty="0">
                  <a:solidFill>
                    <a:schemeClr val="accent2"/>
                  </a:solidFill>
                  <a:latin typeface="+mj-lt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fr-FR" sz="2000" b="0" dirty="0" err="1" smtClean="0">
                    <a:latin typeface="+mn-lt"/>
                  </a:rPr>
                  <a:t>Average</a:t>
                </a:r>
                <a:r>
                  <a:rPr lang="fr-FR" sz="2000" b="0" dirty="0" smtClean="0">
                    <a:latin typeface="+mn-lt"/>
                  </a:rPr>
                  <a:t> rate of change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𝐶h𝑎𝑛𝑔𝑒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𝑖𝑛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𝐶h𝑎𝑛𝑔𝑒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𝑖𝑛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𝑓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fr-FR" sz="2000" b="0" dirty="0" smtClean="0">
                    <a:solidFill>
                      <a:schemeClr val="tx1"/>
                    </a:solidFill>
                    <a:latin typeface="+mn-lt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 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+∆</m:t>
                            </m:r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</m:oMath>
                </a14:m>
                <a:r>
                  <a:rPr lang="fr-FR" sz="2000" b="0" dirty="0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>.</a:t>
                </a:r>
              </a:p>
              <a:p>
                <a:endParaRPr lang="fr-FR" sz="2000" dirty="0" smtClean="0">
                  <a:solidFill>
                    <a:schemeClr val="accent2"/>
                  </a:solidFill>
                  <a:latin typeface="+mn-lt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r>
                  <a:rPr lang="fr-FR" sz="2000" dirty="0" err="1" smtClean="0"/>
                  <a:t>Instantaneous</a:t>
                </a:r>
                <a:r>
                  <a:rPr lang="fr-FR" sz="2000" dirty="0" smtClean="0"/>
                  <a:t> rate </a:t>
                </a:r>
                <a:r>
                  <a:rPr lang="fr-FR" sz="2000" dirty="0"/>
                  <a:t>of change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∆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→0 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∆</m:t>
                            </m:r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𝑓</m:t>
                            </m:r>
                          </m:num>
                          <m:den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∆</m:t>
                            </m:r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den>
                        </m:f>
                      </m:e>
                    </m:func>
                  </m:oMath>
                </a14:m>
                <a:r>
                  <a:rPr lang="fr-FR" sz="2000" dirty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</a:rPr>
                      <m:t> =</m:t>
                    </m:r>
                    <m:limLow>
                      <m:limLowPr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>
                            <a:solidFill>
                              <a:schemeClr val="tx1"/>
                            </a:solidFill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→0 </m:t>
                        </m:r>
                      </m:lim>
                    </m:limLow>
                    <m:f>
                      <m:fPr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+∆</m:t>
                            </m:r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𝑑𝑓</m:t>
                        </m:r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𝑑𝑥</m:t>
                        </m:r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chemeClr val="tx1"/>
                  </a:solidFill>
                </a:endParaRPr>
              </a:p>
              <a:p>
                <a:endParaRPr lang="fr-FR" sz="2000" dirty="0"/>
              </a:p>
              <a:p>
                <a:r>
                  <a:rPr lang="fr-FR" sz="2000" dirty="0" err="1" smtClean="0">
                    <a:solidFill>
                      <a:srgbClr val="C00000"/>
                    </a:solidFill>
                  </a:rPr>
                  <a:t>Answer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: </a:t>
                </a:r>
                <a:r>
                  <a:rPr lang="en-US" sz="2000" dirty="0"/>
                  <a:t>The derivative captures the small-scale behavior of a </a:t>
                </a:r>
                <a:r>
                  <a:rPr lang="en-US" sz="2000" dirty="0" smtClean="0"/>
                  <a:t>function. </a:t>
                </a:r>
                <a:endParaRPr lang="fr-FR" sz="2000" dirty="0"/>
              </a:p>
              <a:p>
                <a:endParaRPr lang="fr-FR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59" y="1522999"/>
                <a:ext cx="7992889" cy="4138249"/>
              </a:xfrm>
              <a:prstGeom prst="rect">
                <a:avLst/>
              </a:prstGeom>
              <a:blipFill rotWithShape="1">
                <a:blip r:embed="rId2"/>
                <a:stretch>
                  <a:fillRect l="-763" t="-589" b="-17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7370253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Derivative as rate of change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909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4165" y="2397661"/>
            <a:ext cx="5500043" cy="311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09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666" y="1384103"/>
            <a:ext cx="6870670" cy="295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096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6295" y="1700808"/>
            <a:ext cx="2667833" cy="29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8648622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Differentiability and continuity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1" y="1401763"/>
                <a:ext cx="7992889" cy="46175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0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fr-FR" sz="2000" dirty="0" smtClean="0">
                    <a:latin typeface="+mn-lt"/>
                    <a:ea typeface="Cambria Math"/>
                  </a:rPr>
                  <a:t>If a </a:t>
                </a:r>
                <a:r>
                  <a:rPr lang="fr-FR" sz="2000" dirty="0" err="1" smtClean="0">
                    <a:latin typeface="+mn-lt"/>
                    <a:ea typeface="Cambria Math"/>
                  </a:rPr>
                  <a:t>function</a:t>
                </a:r>
                <a:r>
                  <a:rPr lang="fr-FR" sz="2000" dirty="0" smtClean="0">
                    <a:latin typeface="+mn-lt"/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fr-FR" sz="2000" b="0" dirty="0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/>
                </a:r>
                <a:r>
                  <a:rPr lang="fr-FR" sz="2000" b="0" dirty="0" err="1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>is</a:t>
                </a:r>
                <a:r>
                  <a:rPr lang="fr-FR" sz="2000" b="0" dirty="0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/>
                </a:r>
                <a:r>
                  <a:rPr lang="fr-FR" sz="2000" b="0" dirty="0" err="1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>differentiable</a:t>
                </a:r>
                <a:r>
                  <a:rPr lang="fr-FR" sz="2000" b="0" dirty="0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/>
                </a:r>
                <a:r>
                  <a:rPr lang="fr-FR" sz="2000" b="0" dirty="0" err="1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>at</a:t>
                </a:r>
                <a:r>
                  <a:rPr lang="fr-FR" sz="2000" b="0" dirty="0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>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000" b="0" dirty="0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>, </a:t>
                </a:r>
                <a:r>
                  <a:rPr lang="fr-FR" sz="2000" b="0" dirty="0" err="1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>then</a:t>
                </a:r>
                <a:r>
                  <a:rPr lang="fr-FR" sz="2000" b="0" dirty="0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/>
                </a:r>
                <a:r>
                  <a:rPr lang="fr-FR" sz="2000" b="0" dirty="0" err="1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>it</a:t>
                </a:r>
                <a:r>
                  <a:rPr lang="fr-FR" sz="2000" b="0" dirty="0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/>
                </a:r>
                <a:r>
                  <a:rPr lang="fr-FR" sz="2000" b="0" dirty="0" err="1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>is</a:t>
                </a:r>
                <a:r>
                  <a:rPr lang="fr-FR" sz="2000" b="0" dirty="0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/>
                </a:r>
                <a:r>
                  <a:rPr lang="fr-FR" sz="2000" b="0" dirty="0" err="1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>also</a:t>
                </a:r>
                <a:r>
                  <a:rPr lang="fr-FR" sz="2000" b="0" dirty="0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/>
                </a:r>
                <a:r>
                  <a:rPr lang="fr-FR" sz="2000" b="0" dirty="0" err="1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>continuous</a:t>
                </a:r>
                <a:r>
                  <a:rPr lang="fr-FR" sz="2000" b="0" dirty="0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/>
                </a:r>
                <a:r>
                  <a:rPr lang="fr-FR" sz="2000" b="0" dirty="0" err="1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>at</a:t>
                </a:r>
                <a:r>
                  <a:rPr lang="fr-FR" sz="2000" b="0" dirty="0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000" b="0" dirty="0" smtClean="0">
                    <a:solidFill>
                      <a:schemeClr val="tx1"/>
                    </a:solidFill>
                    <a:latin typeface="+mn-lt"/>
                    <a:ea typeface="Cambria Math"/>
                  </a:rPr>
                  <a:t>.  </a:t>
                </a:r>
              </a:p>
              <a:p>
                <a:endParaRPr lang="fr-FR" sz="2000" dirty="0" smtClean="0">
                  <a:solidFill>
                    <a:schemeClr val="accent2"/>
                  </a:solidFill>
                  <a:latin typeface="+mn-lt"/>
                </a:endParaRPr>
              </a:p>
              <a:p>
                <a:r>
                  <a:rPr lang="fr-FR" sz="2000" dirty="0">
                    <a:solidFill>
                      <a:srgbClr val="3333FF"/>
                    </a:solidFill>
                  </a:rPr>
                  <a:t>Proof:  </a:t>
                </a:r>
                <a:r>
                  <a:rPr lang="fr-FR" sz="2000" dirty="0" smtClean="0"/>
                  <a:t>It </a:t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obvious</a:t>
                </a:r>
                <a:r>
                  <a:rPr lang="fr-FR" sz="2000" dirty="0" smtClean="0"/>
                  <a:t> to </a:t>
                </a:r>
                <a:r>
                  <a:rPr lang="fr-FR" sz="2000" dirty="0" err="1" smtClean="0"/>
                  <a:t>see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/>
                </a:r>
              </a:p>
              <a:p>
                <a:endParaRPr lang="fr-FR" sz="2000" dirty="0"/>
              </a:p>
              <a:p>
                <a:r>
                  <a:rPr lang="fr-FR" sz="2000" dirty="0" smtClean="0"/>
                  <a:t/>
                </a:r>
                <a:r>
                  <a:rPr lang="fr-FR" sz="2000" dirty="0"/>
                  <a:t/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−</m:t>
                        </m:r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fr-FR" sz="2000" i="1">
                        <a:latin typeface="Cambria Math"/>
                      </a:rPr>
                      <m:t>)</m:t>
                    </m:r>
                    <m:r>
                      <a:rPr lang="fr-FR" sz="2000" b="0" i="1" smtClean="0">
                        <a:latin typeface="Cambria Math"/>
                      </a:rPr>
                      <m:t>= </m:t>
                    </m:r>
                    <m:limLow>
                      <m:limLowPr>
                        <m:ctrlPr>
                          <a:rPr lang="fr-FR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→0</m:t>
                        </m:r>
                      </m:lim>
                    </m:limLow>
                    <m:f>
                      <m:f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−</m:t>
                        </m:r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∆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𝑥</m:t>
                    </m:r>
                  </m:oMath>
                </a14:m>
                <a:endParaRPr lang="fr-FR" sz="2000" b="0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:endParaRPr lang="fr-FR" sz="2000" b="0" i="1" dirty="0" smtClean="0">
                  <a:solidFill>
                    <a:schemeClr val="tx1"/>
                  </a:solidFill>
                  <a:latin typeface="Cambria Math"/>
                  <a:ea typeface="Cambria Math"/>
                </a:endParaRPr>
              </a:p>
              <a:p>
                <a:r>
                  <a:rPr lang="fr-FR" sz="2000" b="0" dirty="0" smtClean="0">
                    <a:solidFill>
                      <a:schemeClr val="tx1"/>
                    </a:solidFill>
                    <a:ea typeface="Cambria Math"/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r>
                  <a:rPr lang="fr-FR" sz="2000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→0</m:t>
                        </m:r>
                      </m:lim>
                    </m:limLow>
                    <m:f>
                      <m:f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i="1">
                            <a:latin typeface="Cambria Math"/>
                          </a:rPr>
                          <m:t>−</m:t>
                        </m:r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</m:den>
                    </m:f>
                    <m:limLow>
                      <m:limLowPr>
                        <m:ctrlPr>
                          <a:rPr lang="fr-FR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∆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→0</m:t>
                        </m:r>
                      </m:lim>
                    </m:limLow>
                    <m:r>
                      <a:rPr lang="fr-FR" sz="2000" i="1">
                        <a:latin typeface="Cambria Math"/>
                        <a:ea typeface="Cambria Math"/>
                      </a:rPr>
                      <m:t>∆</m:t>
                    </m:r>
                    <m:r>
                      <a:rPr lang="fr-FR" sz="200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𝑓</m:t>
                        </m:r>
                      </m:e>
                      <m:sup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i="1">
                        <a:latin typeface="Cambria Math"/>
                        <a:ea typeface="Cambria Math"/>
                      </a:rPr>
                      <m:t> 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0</m:t>
                        </m:r>
                      </m:e>
                    </m:d>
                    <m:r>
                      <a:rPr lang="fr-FR" sz="2000" i="1">
                        <a:latin typeface="Cambria Math"/>
                        <a:ea typeface="Cambria Math"/>
                      </a:rPr>
                      <m:t>=0</m:t>
                    </m:r>
                  </m:oMath>
                </a14:m>
                <a:endParaRPr lang="fr-FR" sz="2000" dirty="0">
                  <a:solidFill>
                    <a:schemeClr val="tx1"/>
                  </a:solidFill>
                </a:endParaRPr>
              </a:p>
              <a:p>
                <a:endParaRPr lang="fr-FR" sz="2000" dirty="0" smtClean="0">
                  <a:solidFill>
                    <a:schemeClr val="accent2"/>
                  </a:solidFill>
                  <a:latin typeface="+mn-lt"/>
                </a:endParaRPr>
              </a:p>
              <a:p>
                <a:r>
                  <a:rPr lang="en-US" sz="2000" dirty="0" smtClean="0"/>
                  <a:t>This implies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b>
                              <m:sSubPr>
                                <m:ctrlP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=</m:t>
                        </m:r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func>
                    <m:r>
                      <a:rPr lang="fr-FR" sz="20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and consequently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 smtClean="0"/>
                  <a:t> is continuous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</a:p>
              <a:p>
                <a:endParaRPr lang="en-US" sz="2000" dirty="0"/>
              </a:p>
              <a:p>
                <a:r>
                  <a:rPr lang="en-US" sz="2000" dirty="0" smtClean="0">
                    <a:solidFill>
                      <a:srgbClr val="C00000"/>
                    </a:solidFill>
                  </a:rPr>
                  <a:t>Caution: </a:t>
                </a:r>
                <a:r>
                  <a:rPr lang="en-US" sz="2000" dirty="0" smtClean="0"/>
                  <a:t>The converse is not true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!!!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01763"/>
                <a:ext cx="7992889" cy="4617546"/>
              </a:xfrm>
              <a:prstGeom prst="rect">
                <a:avLst/>
              </a:prstGeom>
              <a:blipFill rotWithShape="1">
                <a:blip r:embed="rId3"/>
                <a:stretch>
                  <a:fillRect l="-839" t="-528" b="-158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0856730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Differentiability and continuity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39551" y="1401763"/>
                <a:ext cx="8136137" cy="4838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fr-FR" sz="2000" dirty="0" smtClean="0"/>
                  <a:t>Observe </a:t>
                </a:r>
                <a:r>
                  <a:rPr lang="fr-FR" sz="2000" dirty="0" err="1" smtClean="0"/>
                  <a:t>that</a:t>
                </a:r>
                <a:r>
                  <a:rPr lang="fr-FR" sz="2000" dirty="0" smtClean="0"/>
                  <a:t>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, </m:t>
                    </m:r>
                  </m:oMath>
                </a14:m>
                <a:endParaRPr lang="fr-FR" sz="2000" dirty="0" smtClean="0"/>
              </a:p>
              <a:p>
                <a:endParaRPr lang="fr-FR" sz="2000" b="0" dirty="0" smtClean="0"/>
              </a:p>
              <a:p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 b="0" i="0" smtClean="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</m:lim>
                    </m:limLow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−</m:t>
                        </m:r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fr-FR" sz="2000" b="0" dirty="0" smtClean="0"/>
                  <a:t>,	</a:t>
                </a:r>
                <a:r>
                  <a:rPr lang="fr-FR" sz="2000" dirty="0"/>
                  <a:t/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latin typeface="Cambria Math"/>
                              </a:rPr>
                              <m:t>0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+</m:t>
                            </m:r>
                          </m:sup>
                        </m:sSup>
                      </m:lim>
                    </m:limLow>
                    <m:d>
                      <m:dPr>
                        <m:begChr m:val="|"/>
                        <m:endChr m:val="|"/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)</m:t>
                    </m:r>
                    <m:r>
                      <a:rPr lang="fr-FR" sz="2000" i="1">
                        <a:latin typeface="Cambria Math"/>
                      </a:rPr>
                      <m:t>=0 </m:t>
                    </m:r>
                  </m:oMath>
                </a14:m>
                <a:r>
                  <a:rPr lang="fr-FR" sz="2000" b="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|</m:t>
                    </m:r>
                    <m:r>
                      <a:rPr lang="fr-FR" sz="2000" b="0" i="1" dirty="0" smtClean="0"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latin typeface="Cambria Math"/>
                      </a:rPr>
                      <m:t>|=0.</m:t>
                    </m:r>
                  </m:oMath>
                </a14:m>
                <a:r>
                  <a:rPr lang="fr-FR" sz="2000" b="0" dirty="0" smtClean="0"/>
                  <a:t/>
                </a:r>
              </a:p>
              <a:p>
                <a:r>
                  <a:rPr lang="fr-FR" sz="2000" b="0" dirty="0" err="1" smtClean="0"/>
                  <a:t>Thus</a:t>
                </a: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|</m:t>
                    </m:r>
                    <m:r>
                      <a:rPr lang="fr-FR" sz="2000" b="0" i="1" dirty="0" smtClean="0"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latin typeface="Cambria Math"/>
                      </a:rPr>
                      <m:t>|</m:t>
                    </m:r>
                  </m:oMath>
                </a14:m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is</a:t>
                </a:r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continuous</a:t>
                </a:r>
                <a:r>
                  <a:rPr lang="fr-FR" sz="2000" b="0" dirty="0" smtClean="0"/>
                  <a:t/>
                </a:r>
                <a:r>
                  <a:rPr lang="fr-FR" sz="2000" b="0" dirty="0" err="1" smtClean="0"/>
                  <a:t>at</a:t>
                </a:r>
                <a:r>
                  <a:rPr lang="fr-FR" sz="2000" b="0" dirty="0" smtClean="0"/>
                  <a:t/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latin typeface="Cambria Math"/>
                      </a:rPr>
                      <m:t>=0</m:t>
                    </m:r>
                  </m:oMath>
                </a14:m>
                <a:r>
                  <a:rPr lang="fr-FR" sz="2000" b="0" dirty="0" smtClean="0"/>
                  <a:t>. </a:t>
                </a:r>
                <a:r>
                  <a:rPr lang="fr-FR" sz="2000" b="0" dirty="0" smtClean="0">
                    <a:solidFill>
                      <a:srgbClr val="C00000"/>
                    </a:solidFill>
                  </a:rPr>
                  <a:t>But!!!</a:t>
                </a:r>
              </a:p>
              <a:p>
                <a:endParaRPr lang="fr-FR" sz="2000" dirty="0"/>
              </a:p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</a:rPr>
                              <m:t>h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Pr>
                          <m:num>
                            <m:d>
                              <m:dPr>
                                <m:begChr m:val="|"/>
                                <m:endChr m:val="|"/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0+</m:t>
                                </m:r>
                                <m:r>
                                  <a:rPr lang="fr-FR" sz="2000" i="1">
                                    <a:latin typeface="Cambria Math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fr-FR" sz="2000" i="1">
                                <a:latin typeface="Cambria Math"/>
                              </a:rPr>
                              <m:t>−|0|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</a:rPr>
                              <m:t>h</m:t>
                            </m:r>
                          </m:den>
                        </m:f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h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|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h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|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</a:rPr>
                              <m:t>h</m:t>
                            </m:r>
                          </m:den>
                        </m:f>
                      </m:e>
                    </m:func>
                    <m:r>
                      <a:rPr lang="fr-FR" sz="2000">
                        <a:latin typeface="Cambria Math"/>
                      </a:rPr>
                      <m:t>=</m:t>
                    </m:r>
                    <m:limLow>
                      <m:limLowPr>
                        <m:ctrlPr>
                          <a:rPr lang="fr-FR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lim</m:t>
                        </m:r>
                        <m:r>
                          <a:rPr lang="fr-FR" sz="2000">
                            <a:latin typeface="Cambria Math"/>
                          </a:rPr>
                          <m:t> 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h</m:t>
                        </m:r>
                        <m:r>
                          <a:rPr lang="fr-FR" sz="2000"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>
                                <a:latin typeface="Cambria Math"/>
                              </a:rPr>
                              <m:t>0</m:t>
                            </m:r>
                          </m:e>
                          <m:sup>
                            <m:r>
                              <a:rPr lang="fr-FR" sz="2000" b="0" i="0" smtClean="0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</m:lim>
                    </m:limLow>
                    <m:r>
                      <a:rPr lang="fr-FR" sz="20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h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h</m:t>
                        </m:r>
                      </m:den>
                    </m:f>
                    <m:r>
                      <a:rPr lang="fr-FR" sz="2000" b="0" i="1" smtClean="0">
                        <a:latin typeface="Cambria Math"/>
                      </a:rPr>
                      <m:t>=−1</m:t>
                    </m:r>
                  </m:oMath>
                </a14:m>
                <a:r>
                  <a:rPr lang="fr-FR" sz="2000" b="0" dirty="0" smtClean="0"/>
                  <a:t/>
                </a:r>
              </a:p>
              <a:p>
                <a:pPr algn="ctr"/>
                <a:endParaRPr lang="fr-FR" sz="2000" b="0" dirty="0" smtClean="0"/>
              </a:p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</a:rPr>
                              <m:t>h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Pr>
                          <m:num>
                            <m:d>
                              <m:dPr>
                                <m:begChr m:val="|"/>
                                <m:endChr m:val="|"/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0+</m:t>
                                </m:r>
                                <m:r>
                                  <a:rPr lang="fr-FR" sz="2000" i="1">
                                    <a:latin typeface="Cambria Math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fr-FR" sz="2000" i="1">
                                <a:latin typeface="Cambria Math"/>
                              </a:rPr>
                              <m:t>−|0|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</a:rPr>
                              <m:t>h</m:t>
                            </m:r>
                          </m:den>
                        </m:f>
                      </m:e>
                    </m:func>
                    <m:r>
                      <a:rPr lang="fr-FR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h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0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000" i="1">
                                    <a:latin typeface="Cambria Math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fr-FR" sz="2000" i="1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000" i="1">
                                <a:latin typeface="Cambria Math"/>
                              </a:rPr>
                              <m:t>|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h</m:t>
                            </m:r>
                            <m:r>
                              <a:rPr lang="fr-FR" sz="2000" i="1">
                                <a:latin typeface="Cambria Math"/>
                              </a:rPr>
                              <m:t>|</m:t>
                            </m:r>
                          </m:num>
                          <m:den>
                            <m:r>
                              <a:rPr lang="fr-FR" sz="2000" i="1">
                                <a:latin typeface="Cambria Math"/>
                              </a:rPr>
                              <m:t>h</m:t>
                            </m:r>
                          </m:den>
                        </m:f>
                      </m:e>
                    </m:func>
                    <m:r>
                      <a:rPr lang="fr-FR" sz="2000">
                        <a:latin typeface="Cambria Math"/>
                      </a:rPr>
                      <m:t>=</m:t>
                    </m:r>
                    <m:limLow>
                      <m:limLowPr>
                        <m:ctrlPr>
                          <a:rPr lang="fr-FR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lim</m:t>
                        </m:r>
                        <m:r>
                          <a:rPr lang="fr-FR" sz="2000">
                            <a:latin typeface="Cambria Math"/>
                          </a:rPr>
                          <m:t> 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fr-FR" sz="2000">
                            <a:latin typeface="Cambria Math"/>
                          </a:rPr>
                          <m:t>h</m:t>
                        </m:r>
                        <m:r>
                          <a:rPr lang="fr-FR" sz="2000">
                            <a:latin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>
                                <a:latin typeface="Cambria Math"/>
                              </a:rPr>
                              <m:t>0</m:t>
                            </m:r>
                          </m:e>
                          <m:sup>
                            <m:r>
                              <a:rPr lang="fr-FR" sz="2000">
                                <a:latin typeface="Cambria Math"/>
                              </a:rPr>
                              <m:t>+</m:t>
                            </m:r>
                          </m:sup>
                        </m:sSup>
                      </m:lim>
                    </m:limLow>
                    <m:f>
                      <m:fPr>
                        <m:ctrlPr>
                          <a:rPr lang="fr-FR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i="1">
                            <a:latin typeface="Cambria Math"/>
                          </a:rPr>
                          <m:t>h</m:t>
                        </m:r>
                      </m:num>
                      <m:den>
                        <m:r>
                          <a:rPr lang="fr-FR" sz="2000" i="1">
                            <a:latin typeface="Cambria Math"/>
                          </a:rPr>
                          <m:t>h</m:t>
                        </m:r>
                      </m:den>
                    </m:f>
                    <m:r>
                      <a:rPr lang="fr-FR" sz="2000" i="1">
                        <a:latin typeface="Cambria Math"/>
                      </a:rPr>
                      <m:t>=1</m:t>
                    </m:r>
                  </m:oMath>
                </a14:m>
                <a:r>
                  <a:rPr lang="fr-FR" sz="2000" dirty="0" smtClean="0"/>
                  <a:t/>
                </a:r>
              </a:p>
              <a:p>
                <a:pPr algn="ctr"/>
                <a:endParaRPr lang="fr-FR" sz="2000" dirty="0"/>
              </a:p>
              <a:p>
                <a:r>
                  <a:rPr lang="fr-FR" sz="2000" dirty="0" err="1" smtClean="0"/>
                  <a:t>Therefore</a:t>
                </a:r>
                <a:r>
                  <a:rPr lang="fr-FR" sz="2000" dirty="0" smtClean="0"/>
                  <a:t>,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|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| </m:t>
                    </m:r>
                  </m:oMath>
                </a14:m>
                <a:r>
                  <a:rPr lang="fr-FR" sz="2000" dirty="0" err="1" smtClean="0">
                    <a:solidFill>
                      <a:srgbClr val="C00000"/>
                    </a:solidFill>
                  </a:rPr>
                  <a:t>is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 not </a:t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differentiable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:r>
                  <a:rPr lang="fr-FR" sz="2000" dirty="0" err="1" smtClean="0">
                    <a:solidFill>
                      <a:srgbClr val="C00000"/>
                    </a:solidFill>
                  </a:rPr>
                  <a:t>at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=0</m:t>
                    </m:r>
                  </m:oMath>
                </a14:m>
                <a:r>
                  <a:rPr lang="fr-FR" sz="2000" b="0" dirty="0" smtClean="0"/>
                  <a:t>. </a:t>
                </a:r>
                <a:endParaRPr lang="fr-FR" sz="2000" dirty="0" smtClean="0"/>
              </a:p>
              <a:p>
                <a:endParaRPr lang="fr-FR" sz="2000" dirty="0" smtClean="0"/>
              </a:p>
              <a:p>
                <a:r>
                  <a:rPr lang="fr-FR" sz="2000" dirty="0" err="1" smtClean="0"/>
                  <a:t>However</a:t>
                </a:r>
                <a:r>
                  <a:rPr lang="fr-FR" sz="2000" dirty="0" smtClean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000" b="0" i="0" smtClean="0">
                        <a:solidFill>
                          <a:srgbClr val="3333FF"/>
                        </a:solidFill>
                        <a:latin typeface="Cambria Math"/>
                      </a:rPr>
                      <m:t>f</m:t>
                    </m:r>
                    <m:r>
                      <a:rPr lang="fr-FR" sz="2000" b="0" i="0" smtClean="0">
                        <a:solidFill>
                          <a:srgbClr val="3333FF"/>
                        </a:solidFill>
                        <a:latin typeface="Cambria Math"/>
                      </a:rPr>
                      <m:t>′</m:t>
                    </m:r>
                    <m:d>
                      <m:dPr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−1,    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𝑖𝑓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 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&lt;0</m:t>
                            </m:r>
                          </m:e>
                          <m:e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+1,    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𝑖𝑓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 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&gt;0</m:t>
                            </m:r>
                          </m:e>
                        </m:eqArr>
                      </m:e>
                    </m:d>
                  </m:oMath>
                </a14:m>
                <a:r>
                  <a:rPr lang="fr-FR" sz="2000" dirty="0">
                    <a:solidFill>
                      <a:srgbClr val="3333FF"/>
                    </a:solidFill>
                  </a:rPr>
                  <a:t/>
                </a:r>
                <a:r>
                  <a:rPr lang="fr-FR" sz="2000" dirty="0" smtClean="0"/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1" y="1401763"/>
                <a:ext cx="8136137" cy="4838440"/>
              </a:xfrm>
              <a:prstGeom prst="rect">
                <a:avLst/>
              </a:prstGeom>
              <a:blipFill rotWithShape="1">
                <a:blip r:embed="rId2"/>
                <a:stretch>
                  <a:fillRect l="-825" t="-50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7121663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611560" y="1457489"/>
            <a:ext cx="80641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dirty="0" err="1">
                <a:solidFill>
                  <a:srgbClr val="3333FF"/>
                </a:solidFill>
              </a:rPr>
              <a:t>Cusp</a:t>
            </a:r>
            <a:r>
              <a:rPr lang="fr-FR" sz="2000" dirty="0">
                <a:solidFill>
                  <a:srgbClr val="3333FF"/>
                </a:solidFill>
              </a:rPr>
              <a:t>: </a:t>
            </a:r>
            <a:r>
              <a:rPr lang="en-US" sz="2000" dirty="0"/>
              <a:t>A cusp is a point on the graph at which the function is continuous but the derivative is </a:t>
            </a:r>
            <a:r>
              <a:rPr lang="en-US" sz="2000" dirty="0" smtClean="0"/>
              <a:t>discontinuous. Verbally, </a:t>
            </a:r>
            <a:r>
              <a:rPr lang="en-US" sz="2000" dirty="0"/>
              <a:t>cusp is a sharp point or an abrupt change in </a:t>
            </a:r>
            <a:r>
              <a:rPr lang="en-US" sz="2000" dirty="0" smtClean="0"/>
              <a:t>direction. </a:t>
            </a:r>
          </a:p>
          <a:p>
            <a:pPr algn="just"/>
            <a:endParaRPr lang="en-US" sz="2000" i="1" dirty="0"/>
          </a:p>
          <a:p>
            <a:endParaRPr lang="fr-FR" sz="2000" dirty="0" smtClean="0">
              <a:latin typeface="+mj-lt"/>
            </a:endParaRPr>
          </a:p>
        </p:txBody>
      </p:sp>
      <p:pic>
        <p:nvPicPr>
          <p:cNvPr id="10" name="Picture 4" descr="IMG_0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289" t="37907" r="23209" b="44972"/>
          <a:stretch>
            <a:fillRect/>
          </a:stretch>
        </p:blipFill>
        <p:spPr>
          <a:xfrm>
            <a:off x="3294825" y="2490580"/>
            <a:ext cx="2981518" cy="374673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Non-differentiable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013712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539552" y="1620083"/>
            <a:ext cx="806412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fr-FR" sz="2000" dirty="0" smtClean="0"/>
              <a:t>If a </a:t>
            </a:r>
            <a:r>
              <a:rPr lang="fr-FR" sz="2000" dirty="0" err="1" smtClean="0"/>
              <a:t>function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</a:t>
            </a:r>
            <a:r>
              <a:rPr lang="fr-FR" sz="2000" dirty="0" err="1" smtClean="0"/>
              <a:t>discontinuous</a:t>
            </a:r>
            <a:r>
              <a:rPr lang="fr-FR" sz="2000" dirty="0" smtClean="0"/>
              <a:t> </a:t>
            </a:r>
            <a:r>
              <a:rPr lang="fr-FR" sz="2000" dirty="0" err="1" smtClean="0"/>
              <a:t>at</a:t>
            </a:r>
            <a:r>
              <a:rPr lang="fr-FR" sz="2000" dirty="0" smtClean="0"/>
              <a:t> a point </a:t>
            </a:r>
            <a:r>
              <a:rPr lang="fr-FR" sz="2000" dirty="0" err="1" smtClean="0"/>
              <a:t>then</a:t>
            </a:r>
            <a:r>
              <a:rPr lang="fr-FR" sz="2000" dirty="0" smtClean="0"/>
              <a:t> </a:t>
            </a:r>
            <a:r>
              <a:rPr lang="fr-FR" sz="2000" dirty="0" err="1" smtClean="0"/>
              <a:t>it</a:t>
            </a:r>
            <a:r>
              <a:rPr lang="fr-FR" sz="2000" dirty="0" smtClean="0"/>
              <a:t> </a:t>
            </a:r>
            <a:r>
              <a:rPr lang="fr-FR" sz="2000" dirty="0" err="1" smtClean="0"/>
              <a:t>is</a:t>
            </a:r>
            <a:r>
              <a:rPr lang="fr-FR" sz="2000" dirty="0" smtClean="0"/>
              <a:t> not </a:t>
            </a:r>
            <a:r>
              <a:rPr lang="fr-FR" sz="2000" dirty="0" err="1" smtClean="0"/>
              <a:t>differentiable</a:t>
            </a:r>
            <a:r>
              <a:rPr lang="fr-FR" sz="2000" dirty="0" smtClean="0"/>
              <a:t> </a:t>
            </a:r>
            <a:r>
              <a:rPr lang="fr-FR" sz="2000" dirty="0" err="1" smtClean="0"/>
              <a:t>at</a:t>
            </a:r>
            <a:r>
              <a:rPr lang="fr-FR" sz="2000" dirty="0" smtClean="0"/>
              <a:t> </a:t>
            </a:r>
            <a:r>
              <a:rPr lang="fr-FR" sz="2000" dirty="0" err="1" smtClean="0"/>
              <a:t>that</a:t>
            </a:r>
            <a:r>
              <a:rPr lang="fr-FR" sz="2000" dirty="0" smtClean="0"/>
              <a:t> point.</a:t>
            </a:r>
          </a:p>
          <a:p>
            <a:pPr marL="342900" indent="-342900" algn="just">
              <a:buFont typeface="Arial" pitchFamily="34" charset="0"/>
              <a:buChar char="•"/>
            </a:pPr>
            <a:endParaRPr lang="fr-FR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/>
              <a:t>As the </a:t>
            </a:r>
            <a:r>
              <a:rPr lang="en-US" sz="2000" dirty="0"/>
              <a:t>slope of a vertical line is </a:t>
            </a:r>
            <a:r>
              <a:rPr lang="en-US" sz="2000" dirty="0" smtClean="0"/>
              <a:t>undefined. Therefore, if </a:t>
            </a:r>
            <a:r>
              <a:rPr lang="en-US" sz="2000" dirty="0"/>
              <a:t>the slope of the tangent line to a graph is vertical at a point, then </a:t>
            </a:r>
            <a:r>
              <a:rPr lang="en-US" sz="2000" dirty="0" smtClean="0"/>
              <a:t>the derivative </a:t>
            </a:r>
            <a:r>
              <a:rPr lang="en-US" sz="2000" dirty="0"/>
              <a:t>of the function will be </a:t>
            </a:r>
            <a:r>
              <a:rPr lang="en-US" sz="2000" dirty="0" smtClean="0"/>
              <a:t>undefined </a:t>
            </a:r>
            <a:r>
              <a:rPr lang="en-US" sz="2000" dirty="0"/>
              <a:t>at that point. </a:t>
            </a:r>
            <a:endParaRPr lang="en-US" sz="2000" dirty="0" smtClean="0"/>
          </a:p>
          <a:p>
            <a:pPr marL="342900" indent="-342900" algn="just">
              <a:buFont typeface="Arial" pitchFamily="34" charset="0"/>
              <a:buChar char="•"/>
            </a:pPr>
            <a:endParaRPr lang="en-US" sz="2000" dirty="0"/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000" dirty="0" smtClean="0"/>
              <a:t>It </a:t>
            </a:r>
            <a:r>
              <a:rPr lang="en-US" sz="2000" dirty="0"/>
              <a:t>is possible for a function to be continuous at a point but not be differentiable i.e. the function has a cusp at some point, then the function is not differentiable at that point. If the graph has a cusp at a point, it would be possible to draw an infinite number of lines that look like tangent lines, and so there is  finally no tangent line.</a:t>
            </a:r>
          </a:p>
          <a:p>
            <a:pPr algn="just"/>
            <a:endParaRPr lang="en-US" sz="2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Non-differentiable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00950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Non-differentiable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7605" y="1568822"/>
            <a:ext cx="5361801" cy="4524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2360" y="5685601"/>
            <a:ext cx="6461791" cy="407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1459584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5" name="Text Box 3"/>
              <p:cNvSpPr txBox="1">
                <a:spLocks noChangeArrowheads="1"/>
              </p:cNvSpPr>
              <p:nvPr/>
            </p:nvSpPr>
            <p:spPr bwMode="auto">
              <a:xfrm>
                <a:off x="615950" y="1588730"/>
                <a:ext cx="8059738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dirty="0">
                    <a:latin typeface="+mj-lt"/>
                  </a:rPr>
                  <a:t>If a function is differentiable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>
                    <a:latin typeface="+mj-lt"/>
                  </a:rPr>
                  <a:t>, then it is continuous 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 = </m:t>
                    </m:r>
                    <m:r>
                      <a:rPr lang="en-US" sz="20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000" dirty="0">
                    <a:latin typeface="+mj-lt"/>
                  </a:rPr>
                  <a:t>. </a:t>
                </a:r>
              </a:p>
            </p:txBody>
          </p:sp>
        </mc:Choice>
        <mc:Fallback>
          <p:sp>
            <p:nvSpPr>
              <p:cNvPr id="35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1588730"/>
                <a:ext cx="8059738" cy="400110"/>
              </a:xfrm>
              <a:prstGeom prst="rect">
                <a:avLst/>
              </a:prstGeom>
              <a:blipFill rotWithShape="1">
                <a:blip r:embed="rId3"/>
                <a:stretch>
                  <a:fillRect l="-756" t="-6154" r="-454" b="-2923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150052" y="2140496"/>
            <a:ext cx="6302268" cy="3160712"/>
            <a:chOff x="1043608" y="2932584"/>
            <a:chExt cx="6302268" cy="3160712"/>
          </a:xfrm>
        </p:grpSpPr>
        <p:sp>
          <p:nvSpPr>
            <p:cNvPr id="36" name="Line 4"/>
            <p:cNvSpPr>
              <a:spLocks noChangeShapeType="1"/>
            </p:cNvSpPr>
            <p:nvPr/>
          </p:nvSpPr>
          <p:spPr bwMode="auto">
            <a:xfrm>
              <a:off x="4645968" y="2932584"/>
              <a:ext cx="0" cy="2286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8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8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043608" y="3340829"/>
              <a:ext cx="6302268" cy="2752467"/>
              <a:chOff x="718004" y="2204864"/>
              <a:chExt cx="7166364" cy="2974889"/>
            </a:xfrm>
          </p:grpSpPr>
          <p:sp>
            <p:nvSpPr>
              <p:cNvPr id="37" name="Line 5"/>
              <p:cNvSpPr>
                <a:spLocks noChangeShapeType="1"/>
              </p:cNvSpPr>
              <p:nvPr/>
            </p:nvSpPr>
            <p:spPr bwMode="auto">
              <a:xfrm>
                <a:off x="2245568" y="4033664"/>
                <a:ext cx="56388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8" name="Freeform 37"/>
              <p:cNvSpPr>
                <a:spLocks/>
              </p:cNvSpPr>
              <p:nvPr/>
            </p:nvSpPr>
            <p:spPr bwMode="auto">
              <a:xfrm>
                <a:off x="2550368" y="2763664"/>
                <a:ext cx="1676400" cy="2184400"/>
              </a:xfrm>
              <a:custGeom>
                <a:avLst/>
                <a:gdLst>
                  <a:gd name="T0" fmla="*/ 0 w 1056"/>
                  <a:gd name="T1" fmla="*/ 1376 h 1376"/>
                  <a:gd name="T2" fmla="*/ 672 w 1056"/>
                  <a:gd name="T3" fmla="*/ 128 h 1376"/>
                  <a:gd name="T4" fmla="*/ 1056 w 1056"/>
                  <a:gd name="T5" fmla="*/ 608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56" h="1376">
                    <a:moveTo>
                      <a:pt x="0" y="1376"/>
                    </a:moveTo>
                    <a:cubicBezTo>
                      <a:pt x="248" y="816"/>
                      <a:pt x="496" y="256"/>
                      <a:pt x="672" y="128"/>
                    </a:cubicBezTo>
                    <a:cubicBezTo>
                      <a:pt x="848" y="0"/>
                      <a:pt x="992" y="528"/>
                      <a:pt x="1056" y="608"/>
                    </a:cubicBezTo>
                  </a:path>
                </a:pathLst>
              </a:custGeom>
              <a:noFill/>
              <a:ln w="25400">
                <a:solidFill>
                  <a:schemeClr val="accent2"/>
                </a:solidFill>
                <a:round/>
                <a:headEnd type="triangle" w="med" len="med"/>
                <a:tailEnd type="oval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9" name="Line 7"/>
              <p:cNvSpPr>
                <a:spLocks noChangeShapeType="1"/>
              </p:cNvSpPr>
              <p:nvPr/>
            </p:nvSpPr>
            <p:spPr bwMode="auto">
              <a:xfrm flipV="1">
                <a:off x="4226768" y="2204864"/>
                <a:ext cx="990600" cy="838200"/>
              </a:xfrm>
              <a:prstGeom prst="line">
                <a:avLst/>
              </a:prstGeom>
              <a:noFill/>
              <a:ln w="2540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0" name="Line 9"/>
              <p:cNvSpPr>
                <a:spLocks noChangeShapeType="1"/>
              </p:cNvSpPr>
              <p:nvPr/>
            </p:nvSpPr>
            <p:spPr bwMode="auto">
              <a:xfrm>
                <a:off x="5217368" y="2204864"/>
                <a:ext cx="1143000" cy="762000"/>
              </a:xfrm>
              <a:prstGeom prst="line">
                <a:avLst/>
              </a:prstGeom>
              <a:noFill/>
              <a:ln w="25400">
                <a:solidFill>
                  <a:schemeClr val="accent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1" name="Text Box 10"/>
              <p:cNvSpPr txBox="1">
                <a:spLocks noChangeArrowheads="1"/>
              </p:cNvSpPr>
              <p:nvPr/>
            </p:nvSpPr>
            <p:spPr bwMode="auto">
              <a:xfrm>
                <a:off x="3464767" y="4414664"/>
                <a:ext cx="2142196" cy="765089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dirty="0">
                    <a:latin typeface="+mj-lt"/>
                  </a:rPr>
                  <a:t>Not Differentiable</a:t>
                </a:r>
              </a:p>
            </p:txBody>
          </p:sp>
          <p:sp>
            <p:nvSpPr>
              <p:cNvPr id="42" name="Line 12"/>
              <p:cNvSpPr>
                <a:spLocks noChangeShapeType="1"/>
              </p:cNvSpPr>
              <p:nvPr/>
            </p:nvSpPr>
            <p:spPr bwMode="auto">
              <a:xfrm flipV="1">
                <a:off x="4245768" y="4069432"/>
                <a:ext cx="0" cy="30480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3" name="Line 14"/>
              <p:cNvSpPr>
                <a:spLocks noChangeShapeType="1"/>
              </p:cNvSpPr>
              <p:nvPr/>
            </p:nvSpPr>
            <p:spPr bwMode="auto">
              <a:xfrm flipV="1">
                <a:off x="5217368" y="2357264"/>
                <a:ext cx="0" cy="205740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4" name="Text Box 15"/>
              <p:cNvSpPr txBox="1">
                <a:spLocks noChangeArrowheads="1"/>
              </p:cNvSpPr>
              <p:nvPr/>
            </p:nvSpPr>
            <p:spPr bwMode="auto">
              <a:xfrm>
                <a:off x="718004" y="2238202"/>
                <a:ext cx="1752600" cy="765089"/>
              </a:xfrm>
              <a:prstGeom prst="rect">
                <a:avLst/>
              </a:prstGeom>
              <a:noFill/>
              <a:ln w="25400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dirty="0">
                    <a:latin typeface="+mj-lt"/>
                  </a:rPr>
                  <a:t>Not Continuous</a:t>
                </a:r>
              </a:p>
            </p:txBody>
          </p:sp>
          <p:sp>
            <p:nvSpPr>
              <p:cNvPr id="45" name="Line 16"/>
              <p:cNvSpPr>
                <a:spLocks noChangeShapeType="1"/>
              </p:cNvSpPr>
              <p:nvPr/>
            </p:nvSpPr>
            <p:spPr bwMode="auto">
              <a:xfrm>
                <a:off x="2470604" y="2662064"/>
                <a:ext cx="1752600" cy="1371600"/>
              </a:xfrm>
              <a:prstGeom prst="line">
                <a:avLst/>
              </a:prstGeom>
              <a:noFill/>
              <a:ln w="25400">
                <a:solidFill>
                  <a:schemeClr val="bg2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46" name="Text Box 21"/>
              <p:cNvSpPr txBox="1">
                <a:spLocks noChangeArrowheads="1"/>
              </p:cNvSpPr>
              <p:nvPr/>
            </p:nvSpPr>
            <p:spPr bwMode="auto">
              <a:xfrm>
                <a:off x="5903168" y="4186065"/>
                <a:ext cx="1752600" cy="765089"/>
              </a:xfrm>
              <a:prstGeom prst="rect">
                <a:avLst/>
              </a:prstGeom>
              <a:noFill/>
              <a:ln w="25400">
                <a:solidFill>
                  <a:srgbClr val="990099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dirty="0">
                    <a:latin typeface="+mj-lt"/>
                  </a:rPr>
                  <a:t>Still Continuous</a:t>
                </a:r>
              </a:p>
            </p:txBody>
          </p:sp>
          <p:sp>
            <p:nvSpPr>
              <p:cNvPr id="47" name="Line 22"/>
              <p:cNvSpPr>
                <a:spLocks noChangeShapeType="1"/>
              </p:cNvSpPr>
              <p:nvPr/>
            </p:nvSpPr>
            <p:spPr bwMode="auto">
              <a:xfrm flipH="1" flipV="1">
                <a:off x="5293568" y="2433464"/>
                <a:ext cx="762000" cy="1752600"/>
              </a:xfrm>
              <a:prstGeom prst="line">
                <a:avLst/>
              </a:prstGeom>
              <a:noFill/>
              <a:ln w="25400">
                <a:solidFill>
                  <a:srgbClr val="990099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2800" kern="1200">
                    <a:solidFill>
                      <a:schemeClr val="tx1"/>
                    </a:solidFill>
                    <a:latin typeface="Times New Roman" pitchFamily="18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</p:grpSp>
      <p:sp>
        <p:nvSpPr>
          <p:cNvPr id="49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Non-differentiable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395820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457489"/>
                <a:ext cx="8064128" cy="22467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algn="just"/>
                <a:endParaRPr lang="fr-FR" sz="2000" dirty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fr-FR" sz="2000" dirty="0" err="1" smtClean="0">
                    <a:solidFill>
                      <a:srgbClr val="3333FF"/>
                    </a:solidFill>
                  </a:rPr>
                  <a:t>Theorem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a constant </a:t>
                </a:r>
                <a:r>
                  <a:rPr lang="fr-FR" sz="2000" dirty="0" err="1" smtClean="0"/>
                  <a:t>function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is</a:t>
                </a:r>
                <a:r>
                  <a:rPr lang="fr-FR" sz="2000" dirty="0" smtClean="0"/>
                  <a:t/>
                </a:r>
                <a:r>
                  <a:rPr lang="fr-FR" sz="2000" dirty="0" err="1" smtClean="0"/>
                  <a:t>zero</a:t>
                </a:r>
                <a:r>
                  <a:rPr lang="fr-FR" sz="2000" dirty="0" smtClean="0"/>
                  <a:t>.</a:t>
                </a:r>
                <a:endParaRPr lang="en-US" sz="2000" dirty="0"/>
              </a:p>
              <a:p>
                <a:pPr algn="just"/>
                <a:endParaRPr lang="en-US" sz="2000" i="1" dirty="0"/>
              </a:p>
              <a:p>
                <a:pPr algn="just"/>
                <a:endParaRPr lang="en-US" sz="2000" i="1" dirty="0" smtClean="0"/>
              </a:p>
              <a:p>
                <a:pPr algn="just"/>
                <a:r>
                  <a:rPr lang="en-US" sz="2000" dirty="0">
                    <a:solidFill>
                      <a:srgbClr val="3333FF"/>
                    </a:solidFill>
                  </a:rPr>
                  <a:t>Proof:</a:t>
                </a:r>
                <a:r>
                  <a:rPr lang="en-US" sz="2000" dirty="0" smtClean="0"/>
                  <a:t>  Let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𝑘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 = </m:t>
                    </m:r>
                    <m:r>
                      <a:rPr lang="en-US" sz="2000" i="1" dirty="0" smtClean="0">
                        <a:latin typeface="Cambria Math"/>
                      </a:rPr>
                      <m:t>𝑐</m:t>
                    </m:r>
                    <m:r>
                      <a:rPr lang="en-US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be a constant function. Then </a:t>
                </a:r>
                <a:endParaRPr lang="en-US" sz="2000" dirty="0"/>
              </a:p>
              <a:p>
                <a:endParaRPr lang="fr-FR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57489"/>
                <a:ext cx="8064128" cy="2246769"/>
              </a:xfrm>
              <a:prstGeom prst="rect">
                <a:avLst/>
              </a:prstGeom>
              <a:blipFill rotWithShape="1">
                <a:blip r:embed="rId2"/>
                <a:stretch>
                  <a:fillRect l="-756" t="-1084" b="-406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Useful derivatives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0234" y="3643119"/>
            <a:ext cx="6050305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138292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Useful derivatives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577167" y="1555750"/>
                <a:ext cx="8064128" cy="3170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g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(</m:t>
                    </m:r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)=</m:t>
                    </m:r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fr-FR" sz="2000" dirty="0" err="1" smtClean="0"/>
                  <a:t>is</a:t>
                </a:r>
                <a:r>
                  <a:rPr lang="fr-FR" sz="2000" dirty="0" smtClean="0"/>
                  <a:t> given by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𝑔</m:t>
                    </m:r>
                    <m:r>
                      <a:rPr lang="fr-FR" sz="2000" b="0" i="1" dirty="0" smtClean="0">
                        <a:latin typeface="Cambria Math"/>
                      </a:rPr>
                      <m:t>′(</m:t>
                    </m:r>
                    <m:r>
                      <a:rPr lang="fr-FR" sz="2000" i="1" dirty="0" smtClean="0">
                        <a:latin typeface="Cambria Math"/>
                      </a:rPr>
                      <m:t>𝑥</m:t>
                    </m:r>
                    <m:r>
                      <a:rPr lang="fr-FR" sz="2000" i="1" dirty="0" smtClean="0">
                        <a:latin typeface="Cambria Math"/>
                      </a:rPr>
                      <m:t>)=1</m:t>
                    </m:r>
                  </m:oMath>
                </a14:m>
                <a:r>
                  <a:rPr lang="fr-FR" sz="2000" dirty="0" smtClean="0"/>
                  <a:t>.</a:t>
                </a:r>
                <a:endParaRPr lang="en-US" sz="2000" dirty="0"/>
              </a:p>
              <a:p>
                <a:pPr algn="just"/>
                <a:endParaRPr lang="en-US" sz="2000" i="1" dirty="0"/>
              </a:p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Proof</a:t>
                </a:r>
                <a:r>
                  <a:rPr lang="en-US" sz="2000" dirty="0">
                    <a:solidFill>
                      <a:srgbClr val="3333FF"/>
                    </a:solidFill>
                  </a:rPr>
                  <a:t>:</a:t>
                </a:r>
                <a:r>
                  <a:rPr lang="en-US" sz="2000" dirty="0" smtClean="0"/>
                  <a:t>  Let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𝑔</m:t>
                    </m:r>
                    <m:r>
                      <a:rPr lang="fr-FR" sz="2000" b="0" i="1" dirty="0" smtClean="0">
                        <a:latin typeface="Cambria Math"/>
                      </a:rPr>
                      <m:t>(</m:t>
                    </m:r>
                    <m:r>
                      <a:rPr lang="fr-FR" sz="2000" b="0" i="1" dirty="0" smtClean="0"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latin typeface="Cambria Math"/>
                      </a:rPr>
                      <m:t>)=</m:t>
                    </m:r>
                    <m:r>
                      <a:rPr lang="fr-FR" sz="2000" b="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000" dirty="0" smtClean="0"/>
                  <a:t>. Then</a:t>
                </a:r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/>
              </a:p>
              <a:p>
                <a:pPr algn="just"/>
                <a:endParaRPr lang="en-US" sz="2000" dirty="0" smtClean="0"/>
              </a:p>
              <a:p>
                <a:pPr algn="just"/>
                <a:endParaRPr lang="en-US" sz="2000" dirty="0" smtClean="0"/>
              </a:p>
              <a:p>
                <a:pPr algn="just"/>
                <a:r>
                  <a:rPr lang="fr-FR" sz="2000" dirty="0">
                    <a:solidFill>
                      <a:srgbClr val="3333FF"/>
                    </a:solidFill>
                  </a:rPr>
                  <a:t>Binomial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theorem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</a:t>
                </a:r>
                <a:r>
                  <a:rPr lang="en-US" sz="2000" dirty="0" smtClean="0"/>
                  <a:t/>
                </a:r>
                <a:endParaRPr lang="en-US" sz="2000" dirty="0"/>
              </a:p>
              <a:p>
                <a:endParaRPr lang="fr-FR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167" y="1555750"/>
                <a:ext cx="8064128" cy="3170099"/>
              </a:xfrm>
              <a:prstGeom prst="rect">
                <a:avLst/>
              </a:prstGeom>
              <a:blipFill rotWithShape="1">
                <a:blip r:embed="rId2"/>
                <a:stretch>
                  <a:fillRect l="-831" t="-769" b="-2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602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708920"/>
            <a:ext cx="6911279" cy="712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665" y="4437112"/>
            <a:ext cx="7833048" cy="853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39" y="5470267"/>
            <a:ext cx="1872207" cy="567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4490014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15950" y="1457489"/>
                <a:ext cx="8132514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fr-FR" sz="20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fr-FR" sz="2000" dirty="0" err="1" smtClean="0"/>
                  <a:t>Derivative</a:t>
                </a:r>
                <a:r>
                  <a:rPr lang="fr-FR" sz="2000" dirty="0" smtClean="0"/>
                  <a:t>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i="1" dirty="0" smtClean="0">
                            <a:latin typeface="Cambria Math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fr-FR" sz="2000" dirty="0" smtClean="0"/>
                  <a:t> is </a:t>
                </a:r>
                <a:r>
                  <a:rPr lang="fr-FR" sz="2000" dirty="0" err="1" smtClean="0"/>
                  <a:t>given</a:t>
                </a:r>
                <a:r>
                  <a:rPr lang="fr-FR" sz="2000" dirty="0" smtClean="0"/>
                  <a:t> by </a:t>
                </a:r>
                <a14:m>
                  <m:oMath xmlns:m="http://schemas.openxmlformats.org/officeDocument/2006/math">
                    <m:r>
                      <a:rPr lang="fr-FR" sz="2000" i="1" dirty="0" smtClean="0">
                        <a:latin typeface="Cambria Math"/>
                      </a:rPr>
                      <m:t>𝑛</m:t>
                    </m:r>
                    <m:sSup>
                      <m:sSupPr>
                        <m:ctrlPr>
                          <a:rPr lang="fr-FR" sz="20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i="1" dirty="0" smtClean="0">
                            <a:latin typeface="Cambria Math"/>
                          </a:rPr>
                          <m:t>𝑛</m:t>
                        </m:r>
                        <m:r>
                          <a:rPr lang="fr-FR" sz="200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fr-FR" sz="2000" i="1" dirty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fr-FR" sz="2000" dirty="0" smtClean="0"/>
                  <a:t>for all </a:t>
                </a:r>
                <a:r>
                  <a:rPr lang="fr-FR" sz="2000" dirty="0" err="1" smtClean="0"/>
                  <a:t>integer</a:t>
                </a:r>
                <a:r>
                  <a:rPr lang="fr-FR" sz="2000" dirty="0" smtClean="0"/>
                  <a:t> n.</a:t>
                </a:r>
                <a:endParaRPr lang="en-US" sz="2000" dirty="0" smtClean="0"/>
              </a:p>
              <a:p>
                <a:pPr algn="just"/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rgbClr val="3333FF"/>
                    </a:solidFill>
                  </a:rPr>
                  <a:t>Proof:</a:t>
                </a:r>
                <a:endParaRPr lang="fr-FR" sz="2000" dirty="0" smtClean="0">
                  <a:latin typeface="+mj-lt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457489"/>
                <a:ext cx="8132514" cy="1015663"/>
              </a:xfrm>
              <a:prstGeom prst="rect">
                <a:avLst/>
              </a:prstGeom>
              <a:blipFill rotWithShape="1">
                <a:blip r:embed="rId3"/>
                <a:stretch>
                  <a:fillRect l="-750" t="-2395" b="-101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Useful derivatives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6026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2469" y="2060848"/>
            <a:ext cx="7355995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865730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7584" y="1770489"/>
            <a:ext cx="7848104" cy="390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Tangent lines: 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Introduction to derivatives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Derivatives as rate of change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Differentiability and continuity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Non-differentiable functions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Some useful derivatives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5341</TotalTime>
  <Words>530</Words>
  <Application>Microsoft Office PowerPoint</Application>
  <PresentationFormat>On-screen Show (4:3)</PresentationFormat>
  <Paragraphs>108</Paragraphs>
  <Slides>31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NTS</cp:lastModifiedBy>
  <cp:revision>837</cp:revision>
  <dcterms:created xsi:type="dcterms:W3CDTF">2012-05-05T21:34:59Z</dcterms:created>
  <dcterms:modified xsi:type="dcterms:W3CDTF">2012-12-15T14:06:58Z</dcterms:modified>
</cp:coreProperties>
</file>