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6" r:id="rId3"/>
    <p:sldId id="267" r:id="rId4"/>
    <p:sldId id="299" r:id="rId5"/>
    <p:sldId id="304" r:id="rId6"/>
    <p:sldId id="301" r:id="rId7"/>
    <p:sldId id="300" r:id="rId8"/>
    <p:sldId id="302" r:id="rId9"/>
    <p:sldId id="303" r:id="rId10"/>
    <p:sldId id="305" r:id="rId11"/>
    <p:sldId id="295" r:id="rId12"/>
    <p:sldId id="297" r:id="rId13"/>
    <p:sldId id="298" r:id="rId14"/>
    <p:sldId id="310" r:id="rId15"/>
    <p:sldId id="312" r:id="rId16"/>
    <p:sldId id="313" r:id="rId17"/>
    <p:sldId id="314" r:id="rId18"/>
    <p:sldId id="315" r:id="rId19"/>
    <p:sldId id="316" r:id="rId20"/>
    <p:sldId id="306" r:id="rId21"/>
    <p:sldId id="296" r:id="rId22"/>
    <p:sldId id="308" r:id="rId23"/>
    <p:sldId id="307" r:id="rId24"/>
    <p:sldId id="309" r:id="rId25"/>
    <p:sldId id="318" r:id="rId26"/>
    <p:sldId id="317" r:id="rId27"/>
    <p:sldId id="319" r:id="rId28"/>
    <p:sldId id="320" r:id="rId29"/>
    <p:sldId id="321" r:id="rId30"/>
    <p:sldId id="322" r:id="rId31"/>
    <p:sldId id="323" r:id="rId32"/>
    <p:sldId id="265" r:id="rId33"/>
  </p:sldIdLst>
  <p:sldSz cx="9144000" cy="6858000" type="screen4x3"/>
  <p:notesSz cx="6858000" cy="9144000"/>
  <p:custDataLst>
    <p:tags r:id="rId35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>
      <p:cViewPr>
        <p:scale>
          <a:sx n="80" d="100"/>
          <a:sy n="80" d="100"/>
        </p:scale>
        <p:origin x="-77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32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0.png"/><Relationship Id="rId4" Type="http://schemas.openxmlformats.org/officeDocument/2006/relationships/image" Target="../media/image39.w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7</a:t>
            </a: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95536" y="1406381"/>
            <a:ext cx="727233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Limits by definition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Formal definition of one-sided limits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Comparison theorem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Sandwich theorem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Golden rules for limits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Introduction to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Discontinuity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Piecewise continuous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Continuous extension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Intermediate value theorem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95536" y="1711255"/>
            <a:ext cx="7272338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Formal definition of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Important results of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Hyperbolic trigonometric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Inverse hyperbolic trigonometric functions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Boundedness of continuous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Uniform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Tangent lines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Formal definition of continuity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598685" y="1434256"/>
                <a:ext cx="8005763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eaLnBrk="0"/>
                <a:r>
                  <a:rPr lang="en-US" sz="2400" dirty="0">
                    <a:solidFill>
                      <a:srgbClr val="3333FF"/>
                    </a:solidFill>
                  </a:rPr>
                  <a:t>Continuity: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is continuous at a point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x</m:t>
                    </m:r>
                    <m: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400" b="0" i="0" dirty="0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it is defined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 for any given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400" b="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>
                    <a:solidFill>
                      <a:schemeClr val="tx1"/>
                    </a:solidFill>
                  </a:rPr>
                  <a:t>we can find a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number 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400" dirty="0">
                    <a:solidFill>
                      <a:schemeClr val="tx1"/>
                    </a:solidFill>
                  </a:rPr>
                  <a:t>such that </a:t>
                </a:r>
                <a:endParaRPr lang="en-US" sz="2400" dirty="0" smtClean="0">
                  <a:solidFill>
                    <a:schemeClr val="tx1"/>
                  </a:solidFill>
                </a:endParaRPr>
              </a:p>
              <a:p>
                <a:pPr eaLnBrk="0"/>
                <a:endParaRPr lang="en-US" sz="2400" b="0" i="1" dirty="0">
                  <a:latin typeface="Cambria Math"/>
                </a:endParaRPr>
              </a:p>
              <a:p>
                <a:pPr algn="ctr" eaLnBrk="0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d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&lt;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&lt;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𝛿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.</a:t>
                </a:r>
                <a:endParaRPr lang="en-US" sz="2400" dirty="0">
                  <a:solidFill>
                    <a:srgbClr val="C00000"/>
                  </a:solidFill>
                </a:endParaRPr>
              </a:p>
              <a:p>
                <a:pPr eaLnBrk="0"/>
                <a:r>
                  <a:rPr lang="en-US" sz="2400" dirty="0">
                    <a:solidFill>
                      <a:srgbClr val="C00000"/>
                    </a:solidFill>
                  </a:rPr>
                  <a:t>                   </a:t>
                </a:r>
              </a:p>
            </p:txBody>
          </p:sp>
        </mc:Choice>
        <mc:Fallback>
          <p:sp>
            <p:nvSpPr>
              <p:cNvPr id="13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8685" y="1434256"/>
                <a:ext cx="8005763" cy="230832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142" t="-1847" r="-381" b="-527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444048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 Box 8"/>
              <p:cNvSpPr txBox="1">
                <a:spLocks noChangeArrowheads="1"/>
              </p:cNvSpPr>
              <p:nvPr/>
            </p:nvSpPr>
            <p:spPr bwMode="auto">
              <a:xfrm>
                <a:off x="594293" y="1570016"/>
                <a:ext cx="8199433" cy="335624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dirty="0" smtClean="0"/>
                  <a:t>Polynomials are continuous everywhere as for every polynomial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𝑃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endParaRPr lang="en-US" sz="2000" dirty="0" smtClean="0"/>
              </a:p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𝑃</m:t>
                        </m:r>
                        <m:r>
                          <a:rPr lang="fr-FR" sz="2000" b="0" i="1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𝑃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</a:p>
              <a:p>
                <a:pPr algn="ctr">
                  <a:spcBef>
                    <a:spcPct val="50000"/>
                  </a:spcBef>
                </a:pPr>
                <a:endParaRPr lang="en-US" sz="2000" dirty="0" smtClean="0"/>
              </a:p>
              <a:p>
                <a:pPr>
                  <a:spcBef>
                    <a:spcPct val="50000"/>
                  </a:spcBef>
                </a:pPr>
                <a:r>
                  <a:rPr lang="en-US" sz="2000" dirty="0" smtClean="0"/>
                  <a:t>Rational functions </a:t>
                </a:r>
                <a:r>
                  <a:rPr lang="en-US" sz="2000" dirty="0"/>
                  <a:t>are continuous </a:t>
                </a:r>
                <a:r>
                  <a:rPr lang="en-US" sz="2000" dirty="0" smtClean="0"/>
                  <a:t>everywhere in their domain </a:t>
                </a:r>
                <a:r>
                  <a:rPr lang="en-US" sz="2000" dirty="0"/>
                  <a:t>as for every </a:t>
                </a:r>
                <a:r>
                  <a:rPr lang="en-US" sz="2000" dirty="0" smtClean="0"/>
                  <a:t>rational function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latin typeface="Cambria Math"/>
                      </a:rPr>
                      <m:t>𝑅</m:t>
                    </m:r>
                    <m:d>
                      <m:dPr>
                        <m:ctrlPr>
                          <a:rPr lang="en-US" sz="2000" b="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i="1" dirty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b="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/>
                          </a:rPr>
                          <m:t>𝑝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𝑞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𝑞</m:t>
                    </m:r>
                    <m:r>
                      <a:rPr lang="fr-FR" sz="2000" b="0" i="1" smtClean="0">
                        <a:latin typeface="Cambria Math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</a:rPr>
                      <m:t>𝑐</m:t>
                    </m:r>
                    <m:r>
                      <a:rPr lang="fr-FR" sz="2000" b="0" i="1" smtClean="0">
                        <a:latin typeface="Cambria Math"/>
                      </a:rPr>
                      <m:t>)≠0</m:t>
                    </m:r>
                  </m:oMath>
                </a14:m>
                <a:endParaRPr lang="en-US" sz="2000" dirty="0"/>
              </a:p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𝑅</m:t>
                        </m:r>
                        <m:r>
                          <a:rPr lang="fr-FR" sz="2000" i="1">
                            <a:latin typeface="Cambria Math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0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000" i="1" smtClean="0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num>
                          <m:den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den>
                        </m:f>
                      </m:e>
                    </m:func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0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i="1" smtClean="0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i="0" smtClean="0">
                                    <a:latin typeface="Cambria Math"/>
                                    <a:ea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000" b="0" i="1" smtClean="0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i="1">
                                <a:latin typeface="Cambria Math"/>
                                <a:ea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latin typeface="Cambria Math"/>
                                    <a:ea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0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</m:func>
                      </m:den>
                    </m:f>
                    <m:r>
                      <a:rPr lang="fr-FR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latin typeface="Cambria Math"/>
                          </a:rPr>
                          <m:t>𝑝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𝑐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fr-FR" sz="2000" b="0" i="1" dirty="0" smtClean="0">
                            <a:latin typeface="Cambria Math"/>
                          </a:rPr>
                          <m:t>𝑞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(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𝑐</m:t>
                        </m:r>
                        <m:r>
                          <a:rPr lang="fr-FR" sz="2000" b="0" i="1" dirty="0" smtClean="0">
                            <a:latin typeface="Cambria Math"/>
                          </a:rPr>
                          <m:t>)</m:t>
                        </m:r>
                      </m:den>
                    </m:f>
                    <m:r>
                      <a:rPr lang="fr-FR" sz="2000" b="0" i="1" dirty="0" smtClean="0"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</a:rPr>
                      <m:t>𝑅</m:t>
                    </m:r>
                    <m:r>
                      <a:rPr lang="fr-FR" sz="2000" i="1">
                        <a:latin typeface="Cambria Math"/>
                      </a:rPr>
                      <m:t>(</m:t>
                    </m:r>
                    <m:r>
                      <a:rPr lang="fr-FR" sz="2000" i="1">
                        <a:latin typeface="Cambria Math"/>
                      </a:rPr>
                      <m:t>𝑐</m:t>
                    </m:r>
                    <m:r>
                      <a:rPr lang="fr-FR" sz="20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000" dirty="0" smtClean="0"/>
                  <a:t>.</a:t>
                </a:r>
                <a:endParaRPr lang="en-US" sz="2000" dirty="0"/>
              </a:p>
            </p:txBody>
          </p:sp>
        </mc:Choice>
        <mc:Fallback>
          <p:sp>
            <p:nvSpPr>
              <p:cNvPr id="16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293" y="1570016"/>
                <a:ext cx="8199433" cy="335624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743" t="-72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208122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99467" y="2924944"/>
            <a:ext cx="8248997" cy="2295525"/>
            <a:chOff x="499467" y="1925563"/>
            <a:chExt cx="8248997" cy="2295525"/>
          </a:xfrm>
        </p:grpSpPr>
        <p:pic>
          <p:nvPicPr>
            <p:cNvPr id="11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467" y="2008980"/>
              <a:ext cx="3505200" cy="2155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4214451575"/>
                </p:ext>
              </p:extLst>
            </p:nvPr>
          </p:nvGraphicFramePr>
          <p:xfrm>
            <a:off x="594294" y="2253646"/>
            <a:ext cx="1360706" cy="383266"/>
          </p:xfrm>
          <a:graphic>
            <a:graphicData uri="http://schemas.openxmlformats.org/presentationml/2006/ole">
              <p:oleObj spid="_x0000_s82162" name="Equation" r:id="rId4" imgW="812447" imgH="228501" progId="">
                <p:embed/>
              </p:oleObj>
            </a:graphicData>
          </a:graphic>
        </p:graphicFrame>
        <p:pic>
          <p:nvPicPr>
            <p:cNvPr id="13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9067" y="1925563"/>
              <a:ext cx="3733800" cy="22955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aphicFrame>
          <p:nvGraphicFramePr>
            <p:cNvPr id="14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892948187"/>
                </p:ext>
              </p:extLst>
            </p:nvPr>
          </p:nvGraphicFramePr>
          <p:xfrm>
            <a:off x="7015932" y="2276872"/>
            <a:ext cx="1732532" cy="380999"/>
          </p:xfrm>
          <a:graphic>
            <a:graphicData uri="http://schemas.openxmlformats.org/presentationml/2006/ole">
              <p:oleObj spid="_x0000_s82163" name="Equation" r:id="rId6" imgW="1040948" imgH="228501" progId="">
                <p:embed/>
              </p:oleObj>
            </a:graphicData>
          </a:graphic>
        </p:graphicFrame>
      </p:grp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594293" y="1570016"/>
            <a:ext cx="81994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E</a:t>
            </a:r>
            <a:r>
              <a:rPr lang="en-US" sz="2400" dirty="0" smtClean="0"/>
              <a:t>xponential </a:t>
            </a:r>
            <a:r>
              <a:rPr lang="en-US" sz="2400" dirty="0"/>
              <a:t>functions are </a:t>
            </a:r>
            <a:r>
              <a:rPr lang="en-US" sz="2400" dirty="0" smtClean="0"/>
              <a:t>continuous everywhere since</a:t>
            </a:r>
            <a:endParaRPr lang="en-US" sz="2400" dirty="0"/>
          </a:p>
        </p:txBody>
      </p:sp>
      <p:graphicFrame>
        <p:nvGraphicFramePr>
          <p:cNvPr id="18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046793702"/>
              </p:ext>
            </p:extLst>
          </p:nvPr>
        </p:nvGraphicFramePr>
        <p:xfrm>
          <a:off x="3531294" y="2132856"/>
          <a:ext cx="1472754" cy="615839"/>
        </p:xfrm>
        <a:graphic>
          <a:graphicData uri="http://schemas.openxmlformats.org/presentationml/2006/ole">
            <p:oleObj spid="_x0000_s82164" name="Equation" r:id="rId7" imgW="698197" imgH="291973" progId="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5302134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467544" y="1570016"/>
            <a:ext cx="837019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Sine and Cosine </a:t>
            </a:r>
            <a:r>
              <a:rPr lang="en-US" sz="2400" dirty="0"/>
              <a:t>functions are </a:t>
            </a:r>
            <a:r>
              <a:rPr lang="en-US" sz="2400" dirty="0" smtClean="0"/>
              <a:t>continuous everywhere since</a:t>
            </a:r>
            <a:endParaRPr lang="en-US" sz="2400" dirty="0"/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0955" y="2780928"/>
            <a:ext cx="3505200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9818" y="2852936"/>
            <a:ext cx="3265488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3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32289676"/>
              </p:ext>
            </p:extLst>
          </p:nvPr>
        </p:nvGraphicFramePr>
        <p:xfrm>
          <a:off x="1961400" y="2060848"/>
          <a:ext cx="4787812" cy="591597"/>
        </p:xfrm>
        <a:graphic>
          <a:graphicData uri="http://schemas.openxmlformats.org/presentationml/2006/ole">
            <p:oleObj spid="_x0000_s80980" name="Equation" r:id="rId5" imgW="2260600" imgH="279400" progId="">
              <p:embed/>
            </p:oleObj>
          </a:graphicData>
        </a:graphic>
      </p:graphicFrame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2137305" y="5145645"/>
                <a:ext cx="117051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b="1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=</m:t>
                      </m:r>
                      <m:r>
                        <a:rPr lang="fr-FR" b="1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𝒔𝒊𝒏𝒙</m:t>
                      </m:r>
                    </m:oMath>
                  </m:oMathPara>
                </a14:m>
                <a:endParaRPr lang="fr-FR" b="1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7305" y="5145645"/>
                <a:ext cx="1170513" cy="369332"/>
              </a:xfrm>
              <a:prstGeom prst="rect">
                <a:avLst/>
              </a:prstGeom>
              <a:blipFill rotWithShape="1">
                <a:blip r:embed="rId6" cstate="print"/>
                <a:stretch>
                  <a:fillRect t="-8197" r="-6771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6281807" y="5116542"/>
                <a:ext cx="12378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𝒄𝒐𝒔𝒙</m:t>
                      </m:r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b="1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807" y="5116542"/>
                <a:ext cx="1237838" cy="369332"/>
              </a:xfrm>
              <a:prstGeom prst="rect">
                <a:avLst/>
              </a:prstGeom>
              <a:blipFill rotWithShape="1">
                <a:blip r:embed="rId7" cstate="print"/>
                <a:stretch>
                  <a:fillRect t="-8197" r="-6373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418563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endParaRPr lang="en-US" sz="22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Text Box 8"/>
              <p:cNvSpPr txBox="1">
                <a:spLocks noChangeArrowheads="1"/>
              </p:cNvSpPr>
              <p:nvPr/>
            </p:nvSpPr>
            <p:spPr bwMode="auto">
              <a:xfrm>
                <a:off x="467544" y="1570016"/>
                <a:ext cx="8370195" cy="9096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200" dirty="0" smtClean="0"/>
                  <a:t>Tangent and secant </a:t>
                </a:r>
                <a:r>
                  <a:rPr lang="en-US" sz="2200" dirty="0"/>
                  <a:t>functions are </a:t>
                </a:r>
                <a:r>
                  <a:rPr lang="en-US" sz="2200" dirty="0" smtClean="0"/>
                  <a:t>continuous everywhere except at  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=±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1" smtClean="0">
                        <a:latin typeface="Cambria Math"/>
                        <a:ea typeface="Cambria Math"/>
                      </a:rPr>
                      <m:t>,±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fr-FR" sz="2200" i="1">
                        <a:latin typeface="Cambria Math"/>
                        <a:ea typeface="Cambria Math"/>
                      </a:rPr>
                      <m:t>±</m:t>
                    </m:r>
                    <m:f>
                      <m:f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5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0" smtClean="0">
                        <a:latin typeface="Cambria Math"/>
                        <a:ea typeface="Cambria Math"/>
                      </a:rPr>
                      <m:t>, …</m:t>
                    </m:r>
                  </m:oMath>
                </a14:m>
                <a:r>
                  <a:rPr lang="en-US" sz="2200" dirty="0" smtClean="0"/>
                  <a:t> (where they have vertical asymptotes)       </a:t>
                </a:r>
                <a:endParaRPr lang="en-US" sz="2200" dirty="0"/>
              </a:p>
            </p:txBody>
          </p:sp>
        </mc:Choice>
        <mc:Fallback>
          <p:sp>
            <p:nvSpPr>
              <p:cNvPr id="16" name="Text 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570016"/>
                <a:ext cx="8370195" cy="909673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47" t="-3356" r="-4443" b="-536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Box 2"/>
              <p:cNvSpPr txBox="1"/>
              <p:nvPr/>
            </p:nvSpPr>
            <p:spPr>
              <a:xfrm>
                <a:off x="1763688" y="5145645"/>
                <a:ext cx="12089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b="1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=</m:t>
                      </m:r>
                      <m:r>
                        <a:rPr lang="fr-FR" b="1" i="1" smtClean="0">
                          <a:solidFill>
                            <a:schemeClr val="accent2"/>
                          </a:solidFill>
                          <a:latin typeface="Cambria Math"/>
                        </a:rPr>
                        <m:t>𝒕𝒂𝒏𝒙</m:t>
                      </m:r>
                    </m:oMath>
                  </m:oMathPara>
                </a14:m>
                <a:endParaRPr lang="fr-FR" b="1" dirty="0">
                  <a:solidFill>
                    <a:schemeClr val="accent2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5145645"/>
                <a:ext cx="1208985" cy="36933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t="-8197" r="-6533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xmlns="" Requires="a14">
          <p:sp>
            <p:nvSpPr>
              <p:cNvPr id="24" name="TextBox 23"/>
              <p:cNvSpPr txBox="1"/>
              <p:nvPr/>
            </p:nvSpPr>
            <p:spPr>
              <a:xfrm>
                <a:off x="5868144" y="5075892"/>
                <a:ext cx="123142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A02075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b="1" i="1" smtClean="0">
                          <a:solidFill>
                            <a:srgbClr val="A02075"/>
                          </a:solidFill>
                          <a:latin typeface="Cambria Math"/>
                        </a:rPr>
                        <m:t>=</m:t>
                      </m:r>
                      <m:r>
                        <a:rPr lang="fr-FR" b="1" i="1" smtClean="0">
                          <a:solidFill>
                            <a:srgbClr val="A02075"/>
                          </a:solidFill>
                          <a:latin typeface="Cambria Math"/>
                        </a:rPr>
                        <m:t>𝒔𝒆𝒄𝒙</m:t>
                      </m:r>
                      <m:r>
                        <a:rPr lang="fr-FR" b="1" i="1" smtClean="0">
                          <a:solidFill>
                            <a:srgbClr val="A02075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b="1" dirty="0">
                  <a:solidFill>
                    <a:srgbClr val="A02075"/>
                  </a:solidFill>
                </a:endParaRPr>
              </a:p>
            </p:txBody>
          </p:sp>
        </mc:Choice>
        <mc:Fallback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8144" y="5075892"/>
                <a:ext cx="1231427" cy="36933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t="-8333" r="-6436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783" y="2827615"/>
            <a:ext cx="3389351" cy="2092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88024" y="2854796"/>
            <a:ext cx="3336777" cy="2065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256937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94294" y="1412776"/>
                <a:ext cx="8154170" cy="473501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200" dirty="0" smtClean="0"/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200" dirty="0"/>
                  <a:t> is a </a:t>
                </a:r>
                <a:r>
                  <a:rPr lang="en-US" sz="2200" dirty="0" smtClean="0"/>
                  <a:t>one-to-one </a:t>
                </a:r>
                <a:r>
                  <a:rPr lang="en-US" sz="2200" dirty="0"/>
                  <a:t>function </a:t>
                </a:r>
                <a:r>
                  <a:rPr lang="en-US" sz="2200" dirty="0" smtClean="0"/>
                  <a:t>which </a:t>
                </a:r>
                <a:r>
                  <a:rPr lang="en-US" sz="2200" dirty="0"/>
                  <a:t>is continuous at each point of its domain,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2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2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200" dirty="0"/>
                  <a:t> is continuous at each point of its domain; that is,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200" b="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fr-FR" sz="2200" b="0" i="1" dirty="0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200" dirty="0"/>
                  <a:t> is continuous at each point in the range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200" dirty="0" smtClean="0"/>
                  <a:t>.</a:t>
                </a:r>
              </a:p>
              <a:p>
                <a:pPr marL="0" indent="0" algn="just">
                  <a:buNone/>
                </a:pPr>
                <a:endParaRPr lang="en-US" sz="22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Conclusion: </a:t>
                </a:r>
                <a:r>
                  <a:rPr lang="en-US" sz="2200" dirty="0" smtClean="0"/>
                  <a:t>Inverse trigonometric functions are continuous as trigonometric functions are continuous and one-to-one on restrictive domains. For example, recall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2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/>
                  <a:t>is the inverse of the restricted sine function whose domain is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[−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1" smtClean="0">
                        <a:latin typeface="Cambria Math"/>
                        <a:ea typeface="Cambria Math"/>
                      </a:rPr>
                      <m:t>,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1" smtClean="0"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en-US" sz="2200" dirty="0" smtClean="0"/>
                  <a:t> and whose range is the interval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[−1,1]</m:t>
                    </m:r>
                  </m:oMath>
                </a14:m>
                <a:r>
                  <a:rPr lang="en-US" sz="2200" dirty="0" smtClean="0"/>
                  <a:t>. 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200" b="0" i="1" dirty="0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200" i="0" dirty="0"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a:rPr lang="fr-FR" sz="2200" b="0" i="1" dirty="0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200" dirty="0" smtClean="0"/>
                  <a:t> is continuous on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2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,</m:t>
                        </m:r>
                        <m:f>
                          <m:f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fr-FR" sz="2200" b="0" i="0" smtClean="0">
                        <a:latin typeface="Cambria Math"/>
                        <a:ea typeface="Cambria Math"/>
                      </a:rPr>
                      <m:t>,  </m:t>
                    </m:r>
                    <m:func>
                      <m:funcPr>
                        <m:ctrlPr>
                          <a:rPr lang="en-US" sz="22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US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20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en-US" sz="22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200" dirty="0" smtClean="0"/>
                  <a:t> is continuous on the interval </a:t>
                </a:r>
                <a14:m>
                  <m:oMath xmlns:m="http://schemas.openxmlformats.org/officeDocument/2006/math">
                    <m:r>
                      <a:rPr lang="fr-FR" sz="2200" i="1">
                        <a:latin typeface="Cambria Math"/>
                      </a:rPr>
                      <m:t>[−1,1]</m:t>
                    </m:r>
                  </m:oMath>
                </a14:m>
                <a:r>
                  <a:rPr lang="en-US" sz="2200" dirty="0"/>
                  <a:t>.</a:t>
                </a:r>
                <a:endParaRPr lang="en-US" sz="2200" dirty="0" smtClean="0"/>
              </a:p>
              <a:p>
                <a:pPr marL="0" indent="0" algn="just">
                  <a:buNone/>
                </a:pPr>
                <a:endParaRPr lang="en-US" sz="2000" dirty="0"/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94" y="1412776"/>
                <a:ext cx="8154170" cy="473501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97" t="-644" r="-2018" b="-1340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769070" y="2481131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45739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94294" y="1412776"/>
            <a:ext cx="8154170" cy="4735016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542131" y="1429003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6" name="Rectangle 2"/>
              <p:cNvSpPr>
                <a:spLocks noChangeArrowheads="1"/>
              </p:cNvSpPr>
              <p:nvPr/>
            </p:nvSpPr>
            <p:spPr bwMode="auto">
              <a:xfrm>
                <a:off x="542131" y="1325580"/>
                <a:ext cx="8154989" cy="4551692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anchor="ctr"/>
              <a:lstStyle/>
              <a:p>
                <a:pPr>
                  <a:defRPr/>
                </a:pPr>
                <a:r>
                  <a:rPr lang="en-US" sz="22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200" dirty="0" smtClean="0"/>
                  <a:t>Where is the function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)=</m:t>
                    </m:r>
                    <m:f>
                      <m:fPr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2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200" b="0" i="1" dirty="0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200" b="0" i="0" dirty="0" smtClean="0">
                                    <a:latin typeface="Cambria Math"/>
                                  </a:rPr>
                                  <m:t>tan</m:t>
                                </m:r>
                              </m:e>
                              <m:sup>
                                <m:r>
                                  <a:rPr lang="fr-FR" sz="2200" b="0" i="1" dirty="0" smtClean="0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2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  <m:r>
                          <a:rPr lang="fr-FR" sz="2200" b="0" i="1" dirty="0" smtClean="0"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fr-FR" sz="2200" b="0" i="1" dirty="0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200" b="0" i="0" dirty="0" smtClean="0">
                                <a:latin typeface="Cambria Math"/>
                              </a:rPr>
                              <m:t>ln</m:t>
                            </m:r>
                          </m:fName>
                          <m:e>
                            <m:r>
                              <a:rPr lang="fr-FR" sz="2200" b="0" i="1" dirty="0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fr-FR" sz="2200" b="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dirty="0" smtClean="0">
                            <a:latin typeface="Cambria Math"/>
                          </a:rPr>
                          <m:t>²−4</m:t>
                        </m:r>
                      </m:den>
                    </m:f>
                  </m:oMath>
                </a14:m>
                <a:r>
                  <a:rPr lang="en-CA" sz="2200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CA" sz="2200" dirty="0" smtClean="0"/>
                  <a:t>continuous?</a:t>
                </a:r>
              </a:p>
              <a:p>
                <a:pPr>
                  <a:defRPr/>
                </a:pPr>
                <a:endParaRPr lang="en-CA" sz="2200" dirty="0"/>
              </a:p>
              <a:p>
                <a:pPr>
                  <a:defRPr/>
                </a:pPr>
                <a:endParaRPr lang="en-CA" sz="2200" dirty="0" smtClean="0"/>
              </a:p>
              <a:p>
                <a:pPr algn="just">
                  <a:defRPr/>
                </a:pPr>
                <a:r>
                  <a:rPr lang="en-CA" sz="2200" dirty="0">
                    <a:solidFill>
                      <a:srgbClr val="3333FF"/>
                    </a:solidFill>
                  </a:rPr>
                  <a:t>Solution: </a:t>
                </a:r>
                <a:r>
                  <a:rPr lang="en-CA" sz="2200" dirty="0" smtClean="0">
                    <a:solidFill>
                      <a:schemeClr val="tx1"/>
                    </a:solidFill>
                  </a:rPr>
                  <a:t>The fraction will be continuous at all points where the numerator and denominator are both continuous and the denominator is nonzero. Since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 is continuous everywhere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is continuous if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, the numerator is continuous if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. The denominator, being a polynomial, is continuous everywhere, so the fraction will be continuous at all points where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 and the denominator is nonzero. Thus,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 is continuous on the intervals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(0,2) </m:t>
                    </m:r>
                  </m:oMath>
                </a14:m>
                <a:r>
                  <a:rPr lang="en-CA" sz="2200" dirty="0" smtClean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(2, + </m:t>
                    </m:r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  <m:r>
                      <a:rPr lang="en-CA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).</m:t>
                    </m:r>
                  </m:oMath>
                </a14:m>
                <a:endParaRPr lang="en-CA" sz="2200" dirty="0" smtClean="0">
                  <a:solidFill>
                    <a:srgbClr val="3333FF"/>
                  </a:solidFill>
                </a:endParaRPr>
              </a:p>
              <a:p>
                <a:pPr algn="just">
                  <a:defRPr/>
                </a:pPr>
                <a:r>
                  <a:rPr lang="en-CA" sz="2200" dirty="0" smtClean="0">
                    <a:solidFill>
                      <a:srgbClr val="3333FF"/>
                    </a:solidFill>
                  </a:rPr>
                  <a:t> </a:t>
                </a:r>
                <a:endParaRPr lang="en-CA" sz="22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6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131" y="1325580"/>
                <a:ext cx="8154989" cy="4551692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72" r="-1868"/>
                </a:stretch>
              </a:blipFill>
              <a:ln>
                <a:noFill/>
              </a:ln>
              <a:extLst/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3799552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94294" y="1412776"/>
                <a:ext cx="8154170" cy="4735016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200" dirty="0" smtClean="0"/>
                  <a:t>The following functions are continuous wherever they are defined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200" dirty="0"/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Polynomial functions.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Rational functions.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Power functions.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Trigonometric functions.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Inverse trigonometric functions.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Exponential functions of the form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en-US" sz="2200" i="1" dirty="0" smtClean="0">
                            <a:latin typeface="Cambria Math"/>
                          </a:rPr>
                          <m:t>𝑥</m:t>
                        </m:r>
                      </m:sup>
                    </m:sSup>
                    <m:r>
                      <a:rPr lang="en-US" sz="2200" i="1" dirty="0" smtClean="0">
                        <a:latin typeface="Cambria Math"/>
                      </a:rPr>
                      <m:t>, </m:t>
                    </m:r>
                    <m:r>
                      <a:rPr lang="en-US" sz="2200" i="1" dirty="0" smtClean="0">
                        <a:latin typeface="Cambria Math"/>
                      </a:rPr>
                      <m:t>𝑎</m:t>
                    </m:r>
                    <m:r>
                      <a:rPr lang="en-US" sz="2200" i="1" dirty="0" smtClean="0">
                        <a:latin typeface="Cambria Math"/>
                      </a:rPr>
                      <m:t>&gt;0.</m:t>
                    </m:r>
                  </m:oMath>
                </a14:m>
                <a:endParaRPr lang="en-US" sz="2200" dirty="0" smtClean="0"/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/>
                  <a:t>Logarithmic functions of the form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sz="2200" i="1" dirty="0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2200" i="0" dirty="0" smtClean="0">
                                <a:latin typeface="Cambria Math"/>
                              </a:rPr>
                              <m:t>log</m:t>
                            </m:r>
                          </m:e>
                          <m:sub>
                            <m:r>
                              <a:rPr lang="en-US" sz="2200" i="1" dirty="0">
                                <a:latin typeface="Cambria Math"/>
                              </a:rPr>
                              <m:t>𝑎</m:t>
                            </m:r>
                          </m:sub>
                        </m:sSub>
                      </m:fName>
                      <m:e>
                        <m:r>
                          <a:rPr lang="en-US" sz="2200" i="1" dirty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en-US" sz="2200" i="1" dirty="0" smtClean="0">
                        <a:latin typeface="Cambria Math"/>
                      </a:rPr>
                      <m:t>, </m:t>
                    </m:r>
                    <m:r>
                      <a:rPr lang="en-US" sz="2200" i="1" dirty="0" smtClean="0">
                        <a:latin typeface="Cambria Math"/>
                      </a:rPr>
                      <m:t>𝑎</m:t>
                    </m:r>
                    <m:r>
                      <a:rPr lang="en-US" sz="2200" i="1" dirty="0" smtClean="0">
                        <a:latin typeface="Cambria Math"/>
                      </a:rPr>
                      <m:t>&gt;0</m:t>
                    </m:r>
                  </m:oMath>
                </a14:m>
                <a:r>
                  <a:rPr lang="en-US" sz="2200" dirty="0" smtClean="0"/>
                  <a:t>.</a:t>
                </a:r>
                <a:r>
                  <a:rPr lang="fr-FR" sz="2200" dirty="0" smtClean="0"/>
                  <a:t> </a:t>
                </a:r>
                <a:endParaRPr lang="en-US" sz="2200" dirty="0"/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294" y="1412776"/>
                <a:ext cx="8154170" cy="4735016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97" t="-141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791924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540321" y="1412776"/>
            <a:ext cx="8280151" cy="504056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None/>
            </a:pPr>
            <a:r>
              <a:rPr lang="en-US" sz="2000" dirty="0">
                <a:solidFill>
                  <a:srgbClr val="3333FF"/>
                </a:solidFill>
                <a:latin typeface="Arial" charset="0"/>
                <a:cs typeface="Arial" charset="0"/>
              </a:rPr>
              <a:t>Example: |x| is continuous everywhere.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fr-FR" sz="2200" dirty="0" smtClean="0"/>
              <a:t> </a:t>
            </a:r>
            <a:endParaRPr lang="en-US" sz="2200" dirty="0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pic>
        <p:nvPicPr>
          <p:cNvPr id="778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296" y="1837184"/>
            <a:ext cx="8123392" cy="3736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419534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Important continuity results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40322" y="1556792"/>
                <a:ext cx="8135366" cy="403244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Example:</a:t>
                </a:r>
                <a:r>
                  <a:rPr lang="en-US" sz="2000" dirty="0" smtClean="0"/>
                  <a:t> Prove that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d>
                          <m:dPr>
                            <m:begChr m:val="|"/>
                            <m:endChr m:val="|"/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=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lang="fr-FR" sz="2000" b="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limLow>
                                  <m:limLow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fr-FR" sz="2000" b="0" i="0" smtClean="0">
                                        <a:latin typeface="Cambria Math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000" b="0" i="1" smtClean="0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r>
                                      <a:rPr lang="fr-FR" sz="2000" b="0" i="1" smtClean="0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lim>
                                </m:limLow>
                              </m:fName>
                              <m:e>
                                <m:r>
                                  <a:rPr lang="fr-FR" sz="2000" b="0" i="1" smtClean="0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000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func>
                          </m:e>
                        </m:d>
                        <m:r>
                          <a:rPr lang="fr-FR" sz="2000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00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000" dirty="0"/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</a:t>
                </a:r>
                <a:r>
                  <a:rPr lang="en-US" sz="2000" dirty="0" smtClean="0"/>
                  <a:t> As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|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| </m:t>
                    </m:r>
                  </m:oMath>
                </a14:m>
                <a:r>
                  <a:rPr lang="en-US" sz="2000" dirty="0" smtClean="0"/>
                  <a:t>is continuous everywhere, therefore by composition of functions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𝑔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)=|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| </m:t>
                    </m:r>
                  </m:oMath>
                </a14:m>
                <a:r>
                  <a:rPr lang="en-US" sz="2000" dirty="0" smtClean="0"/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000" dirty="0" smtClean="0"/>
                  <a:t>we obtain: </a:t>
                </a:r>
              </a:p>
              <a:p>
                <a:pPr marL="0" indent="0" algn="just">
                  <a:lnSpc>
                    <a:spcPct val="90000"/>
                  </a:lnSpc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0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00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00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𝑔𝑜𝑓</m:t>
                        </m:r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000" b="0" i="1" smtClean="0">
                                        <a:solidFill>
                                          <a:srgbClr val="C00000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e>
                            </m:d>
                          </m:e>
                        </m:func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𝑔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 b="0" i="0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000" b="0" i="1" smtClean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𝑓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))</m:t>
                            </m:r>
                          </m:e>
                        </m:func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=|</m:t>
                        </m:r>
                        <m:func>
                          <m:funcPr>
                            <m:ctrlP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fr-FR" sz="2000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000" i="1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𝑓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(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000" i="1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)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sz="2000" dirty="0" smtClean="0">
                    <a:solidFill>
                      <a:srgbClr val="C00000"/>
                    </a:solidFill>
                  </a:rPr>
                  <a:t>|</a:t>
                </a:r>
                <a:endParaRPr lang="en-US" sz="2000" dirty="0"/>
              </a:p>
              <a:p>
                <a:pPr marL="0" indent="0">
                  <a:lnSpc>
                    <a:spcPct val="90000"/>
                  </a:lnSpc>
                  <a:buNone/>
                </a:pPr>
                <a:r>
                  <a:rPr lang="en-US" sz="2000" dirty="0" smtClean="0"/>
                  <a:t>Moreover,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000" b="0" i="1" smtClean="0">
                        <a:latin typeface="Cambria Math"/>
                        <a:ea typeface="Cambria Math"/>
                      </a:rPr>
                      <m:t>𝑔𝑜𝑓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ea typeface="Cambria Math"/>
                      </a:rPr>
                      <m:t>=</m:t>
                    </m:r>
                    <m:limLow>
                      <m:limLowPr>
                        <m:ctrlPr>
                          <a:rPr lang="en-US" sz="20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0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d>
                      <m:dPr>
                        <m:begChr m:val="|"/>
                        <m:endChr m:val="|"/>
                        <m:ctrlPr>
                          <a:rPr lang="fr-FR" sz="20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ea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latin typeface="Cambria Math"/>
                                <a:ea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000" dirty="0" smtClean="0"/>
                  <a:t>. Therefore,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00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00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𝑐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</m:d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=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fr-FR" sz="2000" i="1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func>
                                <m:funcPr>
                                  <m:ctrlP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2000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lim</m:t>
                                      </m:r>
                                    </m:e>
                                    <m:lim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→</m:t>
                                      </m:r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  <a:ea typeface="Cambria Math"/>
                                        </a:rPr>
                                        <m:t>𝑐</m:t>
                                      </m:r>
                                    </m:lim>
                                  </m:limLow>
                                </m:fName>
                                <m:e>
                                  <m:r>
                                    <a:rPr lang="fr-FR" sz="2000" i="1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000" i="1">
                                          <a:solidFill>
                                            <a:srgbClr val="C00000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</m:e>
                              </m:func>
                            </m:e>
                          </m:d>
                          <m:r>
                            <a:rPr lang="fr-FR" sz="2000" i="1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00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000" dirty="0" smtClean="0"/>
              </a:p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sz="2000" dirty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Conclusion: 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 absolute value of a continuous function is continuous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. </a:t>
                </a: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22" y="1556792"/>
                <a:ext cx="8135366" cy="403244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25" t="-1360" r="-202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4814755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40322" y="1556792"/>
                <a:ext cx="8135366" cy="403244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Definition: </a:t>
                </a:r>
                <a:r>
                  <a:rPr lang="en-US" sz="2000" dirty="0"/>
                  <a:t>The hyperbolic sine and hyperbolic cosine are defined </a:t>
                </a:r>
                <a:r>
                  <a:rPr lang="en-US" sz="2000" dirty="0" smtClean="0"/>
                  <a:t>by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sinh</m:t>
                        </m:r>
                      </m:fName>
                      <m:e>
                        <m:d>
                          <m:d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≔ </m:t>
                    </m:r>
                    <m:f>
                      <m:fPr>
                        <m:ctrlP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cos</m:t>
                        </m:r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</a:rPr>
                          <m:t>h</m:t>
                        </m:r>
                      </m:fName>
                      <m:e>
                        <m:d>
                          <m:d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</a:rPr>
                      <m:t>≔ </m:t>
                    </m:r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.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Consequently, we can define tangent and cotangent </a:t>
                </a:r>
                <a:r>
                  <a:rPr lang="en-US" sz="2000" dirty="0" err="1" smtClean="0"/>
                  <a:t>hyperberbolic</a:t>
                </a:r>
                <a:r>
                  <a:rPr lang="en-US" sz="2000" dirty="0" smtClean="0"/>
                  <a:t>.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tan</m:t>
                        </m:r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</a:rPr>
                          <m:t>h</m:t>
                        </m:r>
                      </m:fName>
                      <m:e>
                        <m:d>
                          <m:d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</a:rPr>
                      <m:t>≔</m:t>
                    </m:r>
                    <m:f>
                      <m:fPr>
                        <m:ctrlPr>
                          <a:rPr lang="fr-FR" sz="200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>
                    <a:solidFill>
                      <a:srgbClr val="3333FF"/>
                    </a:solidFill>
                  </a:rPr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</a:rPr>
                          <m:t>co</m:t>
                        </m:r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t</m:t>
                        </m:r>
                        <m:r>
                          <m:rPr>
                            <m:sty m:val="p"/>
                          </m:rPr>
                          <a:rPr lang="fr-FR" sz="2000">
                            <a:solidFill>
                              <a:srgbClr val="3333FF"/>
                            </a:solidFill>
                            <a:latin typeface="Cambria Math"/>
                          </a:rPr>
                          <m:t>h</m:t>
                        </m:r>
                      </m:fName>
                      <m:e>
                        <m:d>
                          <m:d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</a:rPr>
                      <m:t>≔</m:t>
                    </m:r>
                    <m:f>
                      <m:fPr>
                        <m:ctrlPr>
                          <a:rPr lang="fr-FR" sz="200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cosh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0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den>
                    </m:f>
                    <m:r>
                      <a:rPr lang="fr-FR" sz="20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000" i="1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−</m:t>
                        </m:r>
                        <m:sSup>
                          <m:sSupPr>
                            <m:ctrlP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−</m:t>
                            </m:r>
                            <m:r>
                              <a:rPr lang="fr-FR" sz="20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dirty="0">
                    <a:solidFill>
                      <a:srgbClr val="3333FF"/>
                    </a:solidFill>
                  </a:rPr>
                  <a:t>.</a:t>
                </a:r>
              </a:p>
              <a:p>
                <a:pPr marL="0" lvl="0" indent="0" algn="just">
                  <a:buNone/>
                </a:pPr>
                <a:r>
                  <a:rPr lang="en-US" sz="2000" dirty="0" smtClean="0">
                    <a:solidFill>
                      <a:srgbClr val="000000"/>
                    </a:solidFill>
                    <a:cs typeface="Times New Roman" pitchFamily="18" charset="0"/>
                  </a:rPr>
                  <a:t>The </a:t>
                </a:r>
                <a:r>
                  <a:rPr lang="en-US" sz="2000" dirty="0">
                    <a:solidFill>
                      <a:srgbClr val="000000"/>
                    </a:solidFill>
                    <a:cs typeface="Times New Roman" pitchFamily="18" charset="0"/>
                  </a:rPr>
                  <a:t>domain of </a:t>
                </a:r>
                <a:r>
                  <a:rPr lang="en-US" sz="2000" dirty="0" err="1">
                    <a:solidFill>
                      <a:srgbClr val="000000"/>
                    </a:solidFill>
                    <a:cs typeface="Times New Roman" pitchFamily="18" charset="0"/>
                  </a:rPr>
                  <a:t>cosh</a:t>
                </a:r>
                <a:r>
                  <a:rPr lang="en-US" sz="2000" dirty="0">
                    <a:solidFill>
                      <a:srgbClr val="000000"/>
                    </a:solidFill>
                    <a:cs typeface="Times New Roman" pitchFamily="18" charset="0"/>
                  </a:rPr>
                  <a:t>(x) and </a:t>
                </a:r>
                <a:r>
                  <a:rPr lang="en-US" sz="2000" dirty="0" err="1">
                    <a:solidFill>
                      <a:srgbClr val="000000"/>
                    </a:solidFill>
                    <a:cs typeface="Times New Roman" pitchFamily="18" charset="0"/>
                  </a:rPr>
                  <a:t>sinh</a:t>
                </a:r>
                <a:r>
                  <a:rPr lang="en-US" sz="2000" dirty="0">
                    <a:solidFill>
                      <a:srgbClr val="000000"/>
                    </a:solidFill>
                    <a:cs typeface="Times New Roman" pitchFamily="18" charset="0"/>
                  </a:rPr>
                  <a:t>(x) hyperbolic is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cs typeface="Times New Roman" pitchFamily="18" charset="0"/>
                          </a:rPr>
                          <m:t>−</m:t>
                        </m:r>
                        <m:r>
                          <a:rPr lang="fr-FR" sz="2000" i="1">
                            <a:solidFill>
                              <a:srgbClr val="000000"/>
                            </a:solidFill>
                            <a:latin typeface="Cambria Math"/>
                            <a:ea typeface="Cambria Math"/>
                            <a:cs typeface="Times New Roman" pitchFamily="18" charset="0"/>
                          </a:rPr>
                          <m:t>∞,+∞</m:t>
                        </m:r>
                      </m:e>
                    </m:d>
                    <m:r>
                      <a:rPr lang="fr-FR" sz="2000" i="1">
                        <a:solidFill>
                          <a:srgbClr val="000000"/>
                        </a:solidFill>
                        <a:latin typeface="Cambria Math"/>
                        <a:ea typeface="Cambria Math"/>
                        <a:cs typeface="Times New Roman" pitchFamily="18" charset="0"/>
                      </a:rPr>
                      <m:t>.</m:t>
                    </m:r>
                  </m:oMath>
                </a14:m>
                <a:r>
                  <a:rPr lang="en-US" sz="2000" dirty="0">
                    <a:solidFill>
                      <a:srgbClr val="000000"/>
                    </a:solidFill>
                    <a:cs typeface="Times New Roman" pitchFamily="18" charset="0"/>
                  </a:rPr>
                  <a:t> </a:t>
                </a:r>
                <a:endParaRPr lang="en-US" sz="2000" dirty="0">
                  <a:cs typeface="Arial" pitchFamily="34" charset="0"/>
                </a:endParaRPr>
              </a:p>
              <a:p>
                <a:pPr marL="0" indent="0" algn="just">
                  <a:buNone/>
                </a:pPr>
                <a:endParaRPr lang="en-US" sz="2000" b="1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lnSpc>
                    <a:spcPct val="90000"/>
                  </a:lnSpc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22" y="1556792"/>
                <a:ext cx="8135366" cy="403244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25" t="-6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4" descr="http://math.feld.cvut.cz/mt/txtb/4/gifa4/pc3ba4fc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0754" y="4113389"/>
            <a:ext cx="1932080" cy="2052229"/>
          </a:xfrm>
          <a:prstGeom prst="rect">
            <a:avLst/>
          </a:prstGeom>
          <a:noFill/>
        </p:spPr>
      </p:pic>
      <p:pic>
        <p:nvPicPr>
          <p:cNvPr id="14" name="Picture 6" descr="http://math.feld.cvut.cz/mt/txtb/4/gifa4/pc3ba4f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149080"/>
            <a:ext cx="2341676" cy="224753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886046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13" name="Line 11"/>
          <p:cNvSpPr>
            <a:spLocks noChangeShapeType="1"/>
          </p:cNvSpPr>
          <p:nvPr/>
        </p:nvSpPr>
        <p:spPr bwMode="auto">
          <a:xfrm>
            <a:off x="251520" y="836364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5914" name="Line 12"/>
          <p:cNvSpPr>
            <a:spLocks noChangeShapeType="1"/>
          </p:cNvSpPr>
          <p:nvPr/>
        </p:nvSpPr>
        <p:spPr bwMode="auto">
          <a:xfrm>
            <a:off x="611882" y="260101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7" name="Content Placeholder 6"/>
              <p:cNvSpPr>
                <a:spLocks noGrp="1"/>
              </p:cNvSpPr>
              <p:nvPr>
                <p:ph idx="1"/>
              </p:nvPr>
            </p:nvSpPr>
            <p:spPr>
              <a:xfrm>
                <a:off x="590872" y="1024136"/>
                <a:ext cx="8229600" cy="5357192"/>
              </a:xfrm>
            </p:spPr>
            <p:txBody>
              <a:bodyPr/>
              <a:lstStyle/>
              <a:p>
                <a:pPr algn="just"/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𝑆𝑖𝑛h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 smtClean="0"/>
                  <a:t>is </a:t>
                </a:r>
                <a:r>
                  <a:rPr lang="en-US" sz="2400" dirty="0" smtClean="0"/>
                  <a:t>continuous on its domain, unbounded, and symmetric, namely odd, since we have </a:t>
                </a:r>
                <a:endParaRPr lang="fr-FR" sz="24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dirty="0" smtClean="0">
                          <a:latin typeface="Cambria Math"/>
                        </a:rPr>
                        <m:t>sinh</m:t>
                      </m:r>
                      <m:r>
                        <a:rPr lang="en-US" sz="2400" i="1" dirty="0" smtClean="0">
                          <a:latin typeface="Cambria Math"/>
                        </a:rPr>
                        <m:t>⁡(−</m:t>
                      </m:r>
                      <m:r>
                        <a:rPr 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US" sz="2400" i="1" dirty="0" smtClean="0">
                          <a:latin typeface="Cambria Math"/>
                        </a:rPr>
                        <m:t>) = −</m:t>
                      </m:r>
                      <m:r>
                        <m:rPr>
                          <m:sty m:val="p"/>
                        </m:rPr>
                        <a:rPr lang="en-US" sz="2400" i="1" dirty="0" err="1" smtClean="0">
                          <a:latin typeface="Cambria Math"/>
                        </a:rPr>
                        <m:t>sinh</m:t>
                      </m:r>
                      <m:r>
                        <a:rPr lang="en-US" sz="2400" i="1" dirty="0" smtClean="0">
                          <a:latin typeface="Cambria Math"/>
                        </a:rPr>
                        <m:t>⁡(</m:t>
                      </m:r>
                      <m:r>
                        <a:rPr 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US" sz="2400" i="1" dirty="0" smtClean="0">
                          <a:latin typeface="Cambria Math"/>
                        </a:rPr>
                        <m:t>).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b="0" i="1" smtClean="0">
                        <a:latin typeface="Cambria Math"/>
                      </a:rPr>
                      <m:t>=−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i="1">
                        <a:latin typeface="Cambria Math"/>
                      </a:rPr>
                      <m:t>=</m:t>
                    </m:r>
                    <m:r>
                      <a:rPr lang="fr-FR" sz="24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endParaRPr lang="en-US" sz="2400" dirty="0" smtClean="0"/>
              </a:p>
              <a:p>
                <a:pPr marL="0" indent="0" algn="ctr">
                  <a:buNone/>
                </a:pPr>
                <a:endParaRPr lang="en-US" sz="2400" dirty="0" smtClean="0"/>
              </a:p>
              <a:p>
                <a:pPr algn="just"/>
                <a14:m>
                  <m:oMath xmlns:m="http://schemas.openxmlformats.org/officeDocument/2006/math">
                    <m:func>
                      <m:func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400" b="0" i="0" smtClean="0">
                            <a:latin typeface="Cambria Math"/>
                          </a:rPr>
                          <m:t>cosh</m:t>
                        </m:r>
                      </m:fName>
                      <m:e>
                        <m:r>
                          <a:rPr lang="fr-FR" sz="2400" b="0" i="1" smtClean="0"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is </a:t>
                </a:r>
                <a:r>
                  <a:rPr lang="en-US" sz="2400" dirty="0" smtClean="0"/>
                  <a:t>continuous on its domain, bounded from below, and symmetric, namely even, since we have </a:t>
                </a:r>
                <a:endParaRPr lang="en-US" sz="2400" dirty="0" smtClean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i="0" dirty="0" smtClean="0">
                              <a:latin typeface="Cambria Math"/>
                            </a:rPr>
                            <m:t>cosh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latin typeface="Cambria Math"/>
                                </a:rPr>
                                <m:t>−</m:t>
                              </m:r>
                              <m:r>
                                <a:rPr lang="en-US" sz="240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  <m:r>
                        <a:rPr lang="en-US" sz="2400" i="1" dirty="0" smtClean="0">
                          <a:latin typeface="Cambria Math"/>
                        </a:rPr>
                        <m:t> =</m:t>
                      </m:r>
                      <m:func>
                        <m:funcPr>
                          <m:ctrlPr>
                            <a:rPr lang="en-US" sz="2400" i="1" dirty="0" smtClean="0">
                              <a:latin typeface="Cambria Math"/>
                            </a:rPr>
                          </m:ctrlPr>
                        </m:funcPr>
                        <m:fName>
                          <m:r>
                            <a:rPr lang="en-US" sz="2400" i="0" dirty="0" smtClean="0">
                              <a:latin typeface="Cambria Math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sz="2400" i="0" dirty="0" smtClean="0">
                              <a:latin typeface="Cambria Math"/>
                            </a:rPr>
                            <m:t>cosh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latin typeface="Cambria Math"/>
                                </a:rPr>
                                <m:t>𝑥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fr-FR" sz="2400" dirty="0" smtClean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800" i="1">
                                <a:latin typeface="Cambria Math"/>
                                <a:ea typeface="Cambria Math"/>
                              </a:rPr>
                              <m:t>→−∞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800" b="0" i="0" smtClean="0">
                                <a:latin typeface="Cambria Math"/>
                              </a:rPr>
                              <m:t>cos</m:t>
                            </m:r>
                            <m:r>
                              <m:rPr>
                                <m:sty m:val="p"/>
                              </m:rPr>
                              <a:rPr lang="fr-FR" sz="2800">
                                <a:latin typeface="Cambria Math"/>
                              </a:rPr>
                              <m:t>h</m:t>
                            </m:r>
                          </m:fName>
                          <m:e>
                            <m:r>
                              <a:rPr lang="fr-FR" sz="2800" i="1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800" i="1">
                        <a:latin typeface="Cambria Math"/>
                      </a:rPr>
                      <m:t>=</m:t>
                    </m:r>
                    <m:r>
                      <a:rPr lang="fr-FR" sz="28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800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8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800" i="1">
                                <a:latin typeface="Cambria Math"/>
                                <a:ea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8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800" b="0" i="0" smtClean="0">
                                <a:latin typeface="Cambria Math"/>
                              </a:rPr>
                              <m:t>cos</m:t>
                            </m:r>
                            <m:r>
                              <m:rPr>
                                <m:sty m:val="p"/>
                              </m:rPr>
                              <a:rPr lang="fr-FR" sz="2800">
                                <a:latin typeface="Cambria Math"/>
                              </a:rPr>
                              <m:t>h</m:t>
                            </m:r>
                          </m:fName>
                          <m:e>
                            <m:r>
                              <a:rPr lang="fr-FR" sz="2800" i="1"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800" i="1">
                        <a:latin typeface="Cambria Math"/>
                      </a:rPr>
                      <m:t>=</m:t>
                    </m:r>
                    <m:r>
                      <a:rPr lang="fr-FR" sz="2800" i="1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2800" dirty="0"/>
                  <a:t/>
                </a:r>
                <a:br>
                  <a:rPr lang="en-US" sz="2800" dirty="0"/>
                </a:br>
                <a:endParaRPr lang="en-US" sz="2800" dirty="0"/>
              </a:p>
              <a:p>
                <a:pPr marL="0" indent="0" algn="ctr">
                  <a:buNone/>
                </a:pPr>
                <a:endParaRPr lang="en-US" sz="2800" dirty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7" name="Content Placeholder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90872" y="1024136"/>
                <a:ext cx="8229600" cy="5357192"/>
              </a:xfrm>
              <a:blipFill rotWithShape="1">
                <a:blip r:embed="rId2" cstate="print"/>
                <a:stretch>
                  <a:fillRect l="-1111" t="-796" r="-2148" b="-284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18864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Hyperbolic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845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/>
          </p:cNvSpPr>
          <p:nvPr/>
        </p:nvSpPr>
        <p:spPr bwMode="auto">
          <a:xfrm>
            <a:off x="683568" y="404664"/>
            <a:ext cx="806457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dirty="0" smtClean="0">
                <a:solidFill>
                  <a:srgbClr val="3333FF"/>
                </a:solidFill>
              </a:rPr>
              <a:t>Inverse hyperbolic functions</a:t>
            </a:r>
            <a:endParaRPr lang="en-US" sz="2800" dirty="0">
              <a:solidFill>
                <a:srgbClr val="3333FF"/>
              </a:solidFill>
            </a:endParaRPr>
          </a:p>
        </p:txBody>
      </p:sp>
      <p:sp>
        <p:nvSpPr>
          <p:cNvPr id="36867" name="Line 11"/>
          <p:cNvSpPr>
            <a:spLocks noChangeShapeType="1"/>
          </p:cNvSpPr>
          <p:nvPr/>
        </p:nvSpPr>
        <p:spPr bwMode="auto">
          <a:xfrm>
            <a:off x="324048" y="96586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Line 12"/>
          <p:cNvSpPr>
            <a:spLocks noChangeShapeType="1"/>
          </p:cNvSpPr>
          <p:nvPr/>
        </p:nvSpPr>
        <p:spPr bwMode="auto">
          <a:xfrm>
            <a:off x="684410" y="389597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6869" name="Rectangle 6"/>
              <p:cNvSpPr>
                <a:spLocks noChangeArrowheads="1"/>
              </p:cNvSpPr>
              <p:nvPr/>
            </p:nvSpPr>
            <p:spPr bwMode="auto">
              <a:xfrm>
                <a:off x="755576" y="1422067"/>
                <a:ext cx="7848872" cy="4154984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 anchor="ctr">
                <a:spAutoFit/>
              </a:bodyPr>
              <a:lstStyle/>
              <a:p>
                <a:pPr marL="342900" indent="-342900" algn="just" defTabSz="203200">
                  <a:buFont typeface="Arial" pitchFamily="34" charset="0"/>
                  <a:buChar char="•"/>
                </a:pPr>
                <a:r>
                  <a:rPr lang="en-US" sz="2200" dirty="0" smtClean="0"/>
                  <a:t>To get the inverse of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200" dirty="0">
                        <a:latin typeface="Cambria Math"/>
                      </a:rPr>
                      <m:t>sinh</m:t>
                    </m:r>
                    <m:d>
                      <m:dPr>
                        <m:ctrlPr>
                          <a:rPr lang="fr-FR" sz="2200" i="1" dirty="0"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fr-FR" sz="2200" dirty="0">
                            <a:latin typeface="Cambria Math"/>
                          </a:rPr>
                          <m:t>x</m:t>
                        </m:r>
                      </m:e>
                    </m:d>
                    <m:r>
                      <a:rPr lang="fr-FR" sz="2200" i="1" dirty="0"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/>
                  <a:t>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1" dirty="0" smtClean="0">
                        <a:latin typeface="Cambria Math"/>
                      </a:rPr>
                      <m:t>cosh</m:t>
                    </m:r>
                    <m:r>
                      <a:rPr lang="en-US" sz="2200" i="1" dirty="0" smtClean="0">
                        <a:latin typeface="Cambria Math"/>
                      </a:rPr>
                      <m:t>⁡(</m:t>
                    </m:r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/>
                  <a:t>, we restrict it to the interval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ctrlPr>
                          <a:rPr lang="en-US" sz="22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200" i="1" dirty="0" smtClean="0">
                            <a:latin typeface="Cambria Math"/>
                          </a:rPr>
                          <m:t>0,</m:t>
                        </m:r>
                        <m:r>
                          <a:rPr lang="fr-FR" sz="2200" b="0" i="1" dirty="0" smtClean="0">
                            <a:latin typeface="Cambria Math"/>
                          </a:rPr>
                          <m:t>+</m:t>
                        </m:r>
                        <m:r>
                          <a:rPr lang="fr-FR" sz="2200" b="0" i="1" dirty="0" smtClean="0"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  <m:r>
                      <a:rPr lang="en-US" sz="2200" i="1" dirty="0" smtClean="0">
                        <a:latin typeface="Cambria Math"/>
                      </a:rPr>
                      <m:t>. </m:t>
                    </m:r>
                  </m:oMath>
                </a14:m>
                <a:endParaRPr lang="fr-FR" sz="2200" dirty="0" smtClean="0"/>
              </a:p>
              <a:p>
                <a:pPr marL="342900" indent="-342900" algn="just" defTabSz="203200">
                  <a:buFont typeface="Arial" pitchFamily="34" charset="0"/>
                  <a:buChar char="•"/>
                </a:pPr>
                <a:endParaRPr lang="fr-FR" sz="2200" dirty="0" smtClean="0"/>
              </a:p>
              <a:p>
                <a:pPr marL="342900" indent="-342900" algn="just" defTabSz="203200">
                  <a:buFont typeface="Arial" pitchFamily="34" charset="0"/>
                  <a:buChar char="•"/>
                </a:pPr>
                <a:r>
                  <a:rPr lang="en-US" sz="2200" dirty="0" smtClean="0"/>
                  <a:t>The </a:t>
                </a:r>
                <a:r>
                  <a:rPr lang="en-US" sz="2200" dirty="0" smtClean="0"/>
                  <a:t>inverse functions are called 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argument of hyperbolic 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functions</a:t>
                </a:r>
                <a:r>
                  <a:rPr lang="en-US" sz="2200" dirty="0" smtClean="0"/>
                  <a:t>, i.e.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argsinh</m:t>
                    </m:r>
                    <m: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x</m:t>
                    </m:r>
                    <m: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),</m:t>
                    </m:r>
                  </m:oMath>
                </a14:m>
                <a:r>
                  <a:rPr lang="en-US" sz="2200" dirty="0" smtClean="0"/>
                  <a:t> argument of hyperbolic </a:t>
                </a:r>
                <a:r>
                  <a:rPr lang="en-US" sz="2200" dirty="0" smtClean="0"/>
                  <a:t>sine and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argcosh</m:t>
                    </m:r>
                    <m: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m:rPr>
                        <m:sty m:val="p"/>
                      </m:rP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x</m:t>
                    </m:r>
                    <m:r>
                      <a:rPr lang="en-US" sz="2200" i="0" dirty="0" smtClean="0">
                        <a:solidFill>
                          <a:srgbClr val="3333FF"/>
                        </a:solidFill>
                        <a:latin typeface="Cambria Math"/>
                      </a:rPr>
                      <m:t>),</m:t>
                    </m:r>
                  </m:oMath>
                </a14:m>
                <a:r>
                  <a:rPr lang="en-US" sz="2200" dirty="0" smtClean="0"/>
                  <a:t> argument of hyperbolic </a:t>
                </a:r>
                <a:r>
                  <a:rPr lang="en-US" sz="2200" dirty="0" smtClean="0"/>
                  <a:t>cosine.</a:t>
                </a:r>
                <a:r>
                  <a:rPr lang="en-US" sz="2200" dirty="0" smtClean="0"/>
                  <a:t> </a:t>
                </a:r>
              </a:p>
              <a:p>
                <a:pPr marL="342900" indent="-342900" algn="just" defTabSz="203200">
                  <a:buFont typeface="Arial" pitchFamily="34" charset="0"/>
                  <a:buChar char="•"/>
                </a:pPr>
                <a:endParaRPr lang="en-US" sz="2200" dirty="0">
                  <a:solidFill>
                    <a:srgbClr val="3333FF"/>
                  </a:solidFill>
                </a:endParaRPr>
              </a:p>
              <a:p>
                <a:pPr marL="342900" indent="-342900" algn="just" defTabSz="203200">
                  <a:buFont typeface="Arial" pitchFamily="34" charset="0"/>
                  <a:buChar char="•"/>
                </a:pPr>
                <a:r>
                  <a:rPr lang="en-US" sz="2200" dirty="0"/>
                  <a:t>The inverse functions are </a:t>
                </a:r>
                <a:r>
                  <a:rPr lang="en-US" sz="2200" dirty="0" smtClean="0"/>
                  <a:t>sometimes </a:t>
                </a:r>
                <a:r>
                  <a:rPr lang="en-US" sz="2200" dirty="0"/>
                  <a:t>called 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area </a:t>
                </a:r>
                <a:r>
                  <a:rPr lang="en-US" sz="2200" dirty="0">
                    <a:solidFill>
                      <a:srgbClr val="C00000"/>
                    </a:solidFill>
                  </a:rPr>
                  <a:t>hyperbolic 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functions</a:t>
                </a:r>
                <a:r>
                  <a:rPr lang="en-US" sz="2200" dirty="0" smtClean="0"/>
                  <a:t>. </a:t>
                </a:r>
              </a:p>
              <a:p>
                <a:pPr marL="342900" indent="-342900" algn="just" defTabSz="203200">
                  <a:buFont typeface="Arial" pitchFamily="34" charset="0"/>
                  <a:buChar char="•"/>
                </a:pPr>
                <a:endParaRPr lang="en-US" sz="2200" dirty="0"/>
              </a:p>
              <a:p>
                <a:pPr marL="342900" indent="-342900" algn="just" defTabSz="203200">
                  <a:buFont typeface="Arial" pitchFamily="34" charset="0"/>
                  <a:buChar char="•"/>
                </a:pPr>
                <a:r>
                  <a:rPr lang="en-US" sz="2200" dirty="0" smtClean="0"/>
                  <a:t>There </a:t>
                </a:r>
                <a:r>
                  <a:rPr lang="en-US" sz="2200" dirty="0"/>
                  <a:t>are two alternative notations, instead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𝑎𝑟𝑔𝑠𝑖𝑛h</m:t>
                    </m:r>
                    <m:r>
                      <a:rPr lang="en-US" sz="2200" i="1" dirty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2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>
                        <a:solidFill>
                          <a:srgbClr val="3333FF"/>
                        </a:solidFill>
                        <a:latin typeface="Cambria Math"/>
                      </a:rPr>
                      <m:t>) </m:t>
                    </m:r>
                  </m:oMath>
                </a14:m>
                <a:r>
                  <a:rPr lang="en-US" sz="2200" dirty="0"/>
                  <a:t>some would write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arcsinh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⁡(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200" dirty="0"/>
                  <a:t>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2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sz="2200" i="0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sinh</m:t>
                        </m:r>
                      </m:e>
                      <m:sup>
                        <m:r>
                          <a:rPr lang="fr-FR" sz="2200" b="0" i="1" dirty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200" i="1" dirty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2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>
                        <a:solidFill>
                          <a:srgbClr val="3333FF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rgbClr val="3333FF"/>
                    </a:solidFill>
                  </a:rPr>
                  <a:t>. </a:t>
                </a:r>
                <a:endParaRPr lang="en-US" sz="2200" dirty="0" smtClean="0"/>
              </a:p>
            </p:txBody>
          </p:sp>
        </mc:Choice>
        <mc:Fallback>
          <p:sp>
            <p:nvSpPr>
              <p:cNvPr id="36869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5576" y="1422067"/>
                <a:ext cx="7848872" cy="415498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32" t="-147" r="-1943" b="-263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6"/>
          <p:cNvSpPr txBox="1">
            <a:spLocks/>
          </p:cNvSpPr>
          <p:nvPr/>
        </p:nvSpPr>
        <p:spPr>
          <a:xfrm>
            <a:off x="683568" y="3140968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800" kern="0" dirty="0" smtClean="0">
              <a:solidFill>
                <a:srgbClr val="3333FF"/>
              </a:solidFill>
              <a:latin typeface="+mn-lt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800" kern="0" dirty="0" smtClean="0">
              <a:solidFill>
                <a:srgbClr val="3333FF"/>
              </a:solidFill>
              <a:latin typeface="+mn-lt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9347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Line 11"/>
          <p:cNvSpPr>
            <a:spLocks noChangeShapeType="1"/>
          </p:cNvSpPr>
          <p:nvPr/>
        </p:nvSpPr>
        <p:spPr bwMode="auto">
          <a:xfrm>
            <a:off x="323602" y="836911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8917" name="Line 12"/>
          <p:cNvSpPr>
            <a:spLocks noChangeShapeType="1"/>
          </p:cNvSpPr>
          <p:nvPr/>
        </p:nvSpPr>
        <p:spPr bwMode="auto">
          <a:xfrm>
            <a:off x="683964" y="260648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8" name="Picture 2" descr="http://math.feld.cvut.cz/mt/txtb/4/gifa4/pe3ba4fm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5555" y="1196751"/>
            <a:ext cx="4788693" cy="4374471"/>
          </a:xfrm>
          <a:prstGeom prst="rect">
            <a:avLst/>
          </a:prstGeom>
          <a:noFill/>
        </p:spPr>
      </p:pic>
      <p:sp>
        <p:nvSpPr>
          <p:cNvPr id="7" name="Title 1"/>
          <p:cNvSpPr>
            <a:spLocks/>
          </p:cNvSpPr>
          <p:nvPr/>
        </p:nvSpPr>
        <p:spPr bwMode="auto">
          <a:xfrm>
            <a:off x="683568" y="188640"/>
            <a:ext cx="806457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dirty="0" smtClean="0">
                <a:solidFill>
                  <a:srgbClr val="3333FF"/>
                </a:solidFill>
              </a:rPr>
              <a:t>Inverse hyperbolic functions</a:t>
            </a:r>
            <a:endParaRPr lang="en-US" sz="28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567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Line 11"/>
          <p:cNvSpPr>
            <a:spLocks noChangeShapeType="1"/>
          </p:cNvSpPr>
          <p:nvPr/>
        </p:nvSpPr>
        <p:spPr bwMode="auto">
          <a:xfrm>
            <a:off x="251520" y="76490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Line 12"/>
          <p:cNvSpPr>
            <a:spLocks noChangeShapeType="1"/>
          </p:cNvSpPr>
          <p:nvPr/>
        </p:nvSpPr>
        <p:spPr bwMode="auto">
          <a:xfrm>
            <a:off x="611882" y="18864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683568" y="3140968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800" kern="0" dirty="0" smtClean="0">
              <a:solidFill>
                <a:srgbClr val="3333FF"/>
              </a:solidFill>
              <a:latin typeface="+mn-lt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800" kern="0" dirty="0" smtClean="0">
              <a:solidFill>
                <a:srgbClr val="3333FF"/>
              </a:solidFill>
              <a:latin typeface="+mn-lt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26978" name="Picture 2" descr="http://math.feld.cvut.cz/mt/txtb/4/gifa4/pe3ba4fn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980728"/>
            <a:ext cx="5400600" cy="4942298"/>
          </a:xfrm>
          <a:prstGeom prst="rect">
            <a:avLst/>
          </a:prstGeom>
          <a:noFill/>
        </p:spPr>
      </p:pic>
      <p:sp>
        <p:nvSpPr>
          <p:cNvPr id="9" name="Title 1"/>
          <p:cNvSpPr>
            <a:spLocks/>
          </p:cNvSpPr>
          <p:nvPr/>
        </p:nvSpPr>
        <p:spPr bwMode="auto">
          <a:xfrm>
            <a:off x="683568" y="188640"/>
            <a:ext cx="806457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dirty="0" smtClean="0">
                <a:solidFill>
                  <a:srgbClr val="3333FF"/>
                </a:solidFill>
              </a:rPr>
              <a:t>Inverse hyperbolic functions</a:t>
            </a:r>
            <a:endParaRPr lang="en-US" sz="28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150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Line 11"/>
          <p:cNvSpPr>
            <a:spLocks noChangeShapeType="1"/>
          </p:cNvSpPr>
          <p:nvPr/>
        </p:nvSpPr>
        <p:spPr bwMode="auto">
          <a:xfrm>
            <a:off x="324048" y="76490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8" name="Line 12"/>
          <p:cNvSpPr>
            <a:spLocks noChangeShapeType="1"/>
          </p:cNvSpPr>
          <p:nvPr/>
        </p:nvSpPr>
        <p:spPr bwMode="auto">
          <a:xfrm>
            <a:off x="684410" y="18864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869" name="Rectangle 6"/>
          <p:cNvSpPr>
            <a:spLocks noChangeArrowheads="1"/>
          </p:cNvSpPr>
          <p:nvPr/>
        </p:nvSpPr>
        <p:spPr bwMode="auto">
          <a:xfrm>
            <a:off x="755576" y="1937415"/>
            <a:ext cx="7848872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defTabSz="203200"/>
            <a:endParaRPr lang="en-US" sz="2400" dirty="0" smtClean="0"/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683568" y="3140968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lang="en-US" sz="2800" kern="0" dirty="0" smtClean="0">
              <a:solidFill>
                <a:srgbClr val="3333FF"/>
              </a:solidFill>
              <a:latin typeface="+mn-lt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2800" kern="0" dirty="0" smtClean="0">
              <a:solidFill>
                <a:srgbClr val="3333FF"/>
              </a:solidFill>
              <a:latin typeface="+mn-lt"/>
              <a:cs typeface="+mn-cs"/>
            </a:endParaRPr>
          </a:p>
          <a:p>
            <a:pPr marL="342900" marR="0" lvl="0" indent="-342900" algn="just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8"/>
              <p:cNvSpPr/>
              <p:nvPr/>
            </p:nvSpPr>
            <p:spPr>
              <a:xfrm>
                <a:off x="755576" y="986135"/>
                <a:ext cx="7776864" cy="55392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200" dirty="0" smtClean="0"/>
                  <a:t>Now we come to another advantage of hyperbolic functions over trigonometric functions.</a:t>
                </a:r>
              </a:p>
              <a:p>
                <a:endParaRPr lang="en-US" sz="2200" dirty="0"/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 b="0" i="0" smtClean="0">
                            <a:latin typeface="Cambria Math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sinh</m:t>
                            </m:r>
                          </m:fName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  <m:r>
                      <a:rPr lang="fr-FR" sz="22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 b="0" i="0" smtClean="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200" b="0" i="1" smtClean="0">
                            <a:latin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+1</m:t>
                            </m:r>
                          </m:e>
                        </m:rad>
                      </m:e>
                    </m:func>
                    <m:r>
                      <a:rPr lang="fr-FR" sz="2200" b="0" i="1" smtClean="0">
                        <a:latin typeface="Cambria Math"/>
                      </a:rPr>
                      <m:t>)</m:t>
                    </m:r>
                    <m:r>
                      <a:rPr lang="fr-FR" sz="2200" b="0" i="0" smtClean="0">
                        <a:latin typeface="Cambria Math"/>
                      </a:rPr>
                      <m:t>,       </m:t>
                    </m:r>
                    <m:r>
                      <m:rPr>
                        <m:sty m:val="p"/>
                      </m:rPr>
                      <a:rPr lang="fr-FR" sz="2200" b="0" i="0" smtClean="0">
                        <a:latin typeface="Cambria Math"/>
                      </a:rPr>
                      <m:t>x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𝑅</m:t>
                    </m:r>
                  </m:oMath>
                </a14:m>
                <a:endParaRPr lang="fr-FR" sz="2200" b="0" dirty="0" smtClean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fr-FR" sz="2200" dirty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cos</m:t>
                            </m:r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</a:rPr>
                              <m:t>h</m:t>
                            </m:r>
                          </m:fName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  <m:r>
                      <a:rPr lang="fr-FR" sz="2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(</m:t>
                        </m:r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+</m:t>
                        </m:r>
                        <m:rad>
                          <m:radPr>
                            <m:degHide m:val="on"/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fr-FR" sz="2200" i="1"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i="1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200" i="1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200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</m:rad>
                      </m:e>
                    </m:func>
                    <m:r>
                      <a:rPr lang="fr-FR" sz="2200" i="1">
                        <a:latin typeface="Cambria Math"/>
                      </a:rPr>
                      <m:t>)</m:t>
                    </m:r>
                    <m:r>
                      <a:rPr lang="fr-FR" sz="2200">
                        <a:latin typeface="Cambria Math"/>
                      </a:rPr>
                      <m:t>,       </m:t>
                    </m:r>
                    <m:r>
                      <m:rPr>
                        <m:sty m:val="p"/>
                      </m:rPr>
                      <a:rPr lang="fr-FR" sz="2200">
                        <a:latin typeface="Cambria Math"/>
                      </a:rPr>
                      <m:t>x</m:t>
                    </m:r>
                    <m:r>
                      <a:rPr lang="fr-FR" sz="2200" i="1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begChr m:val="["/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1,+∞</m:t>
                        </m:r>
                      </m:e>
                    </m:d>
                  </m:oMath>
                </a14:m>
                <a:endParaRPr lang="fr-FR" sz="2200" b="0" dirty="0" smtClean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fr-FR" sz="2200" b="0" dirty="0" smtClean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tan</m:t>
                            </m:r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</a:rPr>
                              <m:t>h</m:t>
                            </m:r>
                          </m:fName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  <m:r>
                      <a:rPr lang="fr-FR" sz="2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b="0" i="1" smtClean="0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200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fr-FR" sz="22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</a:rPr>
                              <m:t>+1</m:t>
                            </m:r>
                          </m:num>
                          <m:den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  <m:r>
                      <a:rPr lang="fr-FR" sz="2200" i="1">
                        <a:latin typeface="Cambria Math"/>
                      </a:rPr>
                      <m:t>)</m:t>
                    </m:r>
                    <m:r>
                      <a:rPr lang="fr-FR" sz="2200">
                        <a:latin typeface="Cambria Math"/>
                      </a:rPr>
                      <m:t>,       </m:t>
                    </m:r>
                    <m:r>
                      <m:rPr>
                        <m:sty m:val="p"/>
                      </m:rPr>
                      <a:rPr lang="fr-FR" sz="2200">
                        <a:latin typeface="Cambria Math"/>
                      </a:rPr>
                      <m:t>x</m:t>
                    </m:r>
                    <m:r>
                      <a:rPr lang="fr-FR" sz="2200" i="1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(−1,1)</m:t>
                    </m:r>
                  </m:oMath>
                </a14:m>
                <a:endParaRPr lang="fr-FR" sz="2200" dirty="0" smtClean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fr-FR" sz="2200" dirty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arg</m:t>
                        </m:r>
                      </m:fName>
                      <m:e>
                        <m:func>
                          <m:func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cot</m:t>
                            </m:r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</a:rPr>
                              <m:t>h</m:t>
                            </m:r>
                          </m:fName>
                          <m:e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  <m:r>
                      <a:rPr lang="fr-FR" sz="22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f>
                          <m:f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200" i="1">
                                <a:latin typeface="Cambria Math"/>
                              </a:rPr>
                              <m:t>2</m:t>
                            </m:r>
                          </m:den>
                        </m:f>
                        <m:r>
                          <m:rPr>
                            <m:sty m:val="p"/>
                          </m:rPr>
                          <a:rPr lang="fr-FR" sz="2200"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(</m:t>
                        </m:r>
                        <m:f>
                          <m:f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</a:rPr>
                              <m:t>−</m:t>
                            </m:r>
                            <m:r>
                              <a:rPr lang="fr-FR" sz="2200" i="1">
                                <a:latin typeface="Cambria Math"/>
                              </a:rPr>
                              <m:t>1</m:t>
                            </m:r>
                          </m:num>
                          <m:den>
                            <m:r>
                              <a:rPr lang="fr-FR" sz="22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</a:rPr>
                              <m:t>+</m:t>
                            </m:r>
                            <m:r>
                              <a:rPr lang="fr-FR" sz="2200" i="1">
                                <a:latin typeface="Cambria Math"/>
                              </a:rPr>
                              <m:t>1</m:t>
                            </m:r>
                          </m:den>
                        </m:f>
                      </m:e>
                    </m:func>
                    <m:r>
                      <a:rPr lang="fr-FR" sz="2200" i="1">
                        <a:latin typeface="Cambria Math"/>
                      </a:rPr>
                      <m:t>)</m:t>
                    </m:r>
                    <m:r>
                      <a:rPr lang="fr-FR" sz="2200">
                        <a:latin typeface="Cambria Math"/>
                      </a:rPr>
                      <m:t>,       </m:t>
                    </m:r>
                    <m:r>
                      <m:rPr>
                        <m:sty m:val="p"/>
                      </m:rPr>
                      <a:rPr lang="fr-FR" sz="2200">
                        <a:latin typeface="Cambria Math"/>
                      </a:rPr>
                      <m:t>x</m:t>
                    </m:r>
                    <m:r>
                      <a:rPr lang="fr-FR" sz="2200" i="1" dirty="0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200" i="1" smtClean="0"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1</m:t>
                        </m:r>
                      </m:e>
                    </m:d>
                    <m:r>
                      <a:rPr lang="fr-FR" sz="220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1,∞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200" dirty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fr-FR" sz="2200" dirty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fr-FR" sz="2200" b="0" dirty="0" smtClean="0">
                  <a:ea typeface="Cambria Math"/>
                </a:endParaRPr>
              </a:p>
              <a:p>
                <a:pPr marL="342900" indent="-342900">
                  <a:buFont typeface="Arial" pitchFamily="34" charset="0"/>
                  <a:buChar char="•"/>
                </a:pPr>
                <a:endParaRPr lang="en-US" sz="2200" dirty="0" smtClean="0"/>
              </a:p>
              <a:p>
                <a:endParaRPr lang="en-US" sz="2200" dirty="0"/>
              </a:p>
              <a:p>
                <a:endParaRPr lang="en-US" sz="2200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986135"/>
                <a:ext cx="7776864" cy="553920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019" t="-551" b="-13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itle 1"/>
          <p:cNvSpPr>
            <a:spLocks/>
          </p:cNvSpPr>
          <p:nvPr/>
        </p:nvSpPr>
        <p:spPr bwMode="auto">
          <a:xfrm>
            <a:off x="683568" y="188640"/>
            <a:ext cx="806457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2800" dirty="0" smtClean="0">
                <a:solidFill>
                  <a:srgbClr val="3333FF"/>
                </a:solidFill>
              </a:rPr>
              <a:t>Inverse hyperbolic functions</a:t>
            </a:r>
            <a:endParaRPr lang="en-US" sz="28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005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Boundedness of continuous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540322" y="1556792"/>
                <a:ext cx="8135366" cy="4032448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lnSpc>
                    <a:spcPct val="90000"/>
                  </a:lnSpc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Theorem: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Suppose that f is continuous at a and f(a)&gt;0. Then there exists a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/>
                        <a:ea typeface="Cambria Math"/>
                        <a:cs typeface="Arial" charset="0"/>
                      </a:rPr>
                      <m:t>𝛿</m:t>
                    </m:r>
                    <m:r>
                      <a:rPr lang="fr-FR" sz="2000" b="0" i="1" smtClean="0">
                        <a:latin typeface="Cambria Math"/>
                        <a:ea typeface="Cambria Math"/>
                        <a:cs typeface="Arial" charset="0"/>
                      </a:rPr>
                      <m:t>&gt;0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,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)&gt;0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for all 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|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−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𝑎</m:t>
                    </m:r>
                    <m:r>
                      <a:rPr lang="en-US" sz="2000" i="1" dirty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|&lt;</m:t>
                    </m:r>
                    <m:r>
                      <a:rPr lang="en-US" sz="20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322" y="1556792"/>
                <a:ext cx="8135366" cy="4032448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825" t="-1360" r="-157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499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4938" y="2690715"/>
            <a:ext cx="7340150" cy="289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9812" y="5431512"/>
            <a:ext cx="2659906" cy="5177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499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91880" y="5445224"/>
            <a:ext cx="2808311" cy="48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936476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74823" y="1436583"/>
                <a:ext cx="8046889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b="1" dirty="0" smtClean="0">
                    <a:solidFill>
                      <a:srgbClr val="3333FF"/>
                    </a:solidFill>
                    <a:latin typeface="+mj-lt"/>
                  </a:rPr>
                  <a:t>Theorem:</a:t>
                </a:r>
                <a:r>
                  <a:rPr lang="en-US" sz="2200" dirty="0" smtClean="0">
                    <a:solidFill>
                      <a:srgbClr val="3333FF"/>
                    </a:solidFill>
                    <a:latin typeface="+mj-lt"/>
                  </a:rPr>
                  <a:t>  </a:t>
                </a:r>
                <a:r>
                  <a:rPr lang="en-US" sz="2200" dirty="0" smtClean="0">
                    <a:solidFill>
                      <a:schemeClr val="tx1"/>
                    </a:solidFill>
                    <a:latin typeface="+mj-lt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200" b="0" i="1" dirty="0" smtClean="0">
                        <a:solidFill>
                          <a:schemeClr val="tx1"/>
                        </a:solidFill>
                        <a:latin typeface="+mj-lt"/>
                      </a:rPr>
                      <m:t>𝑓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  <a:latin typeface="+mj-lt"/>
                  </a:rPr>
                  <a:t> is continuous </a:t>
                </a:r>
                <a:r>
                  <a:rPr lang="en-US" sz="2200" dirty="0" smtClean="0">
                    <a:solidFill>
                      <a:schemeClr val="tx1"/>
                    </a:solidFill>
                    <a:latin typeface="+mj-lt"/>
                  </a:rPr>
                  <a:t>at a, then there is a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solidFill>
                          <a:schemeClr val="tx1"/>
                        </a:solidFill>
                        <a:latin typeface="+mj-lt"/>
                        <a:ea typeface="Cambria Math"/>
                      </a:rPr>
                      <m:t>𝛿</m:t>
                    </m:r>
                    <m:r>
                      <a:rPr lang="fr-FR" sz="2200" b="0" i="1" smtClean="0">
                        <a:solidFill>
                          <a:schemeClr val="tx1"/>
                        </a:solidFill>
                        <a:latin typeface="+mj-lt"/>
                        <a:ea typeface="Cambria Math"/>
                      </a:rPr>
                      <m:t>&gt;0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  <a:latin typeface="+mj-lt"/>
                  </a:rPr>
                  <a:t> such that f has an upper bound on the interval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200" i="1" smtClean="0">
                            <a:solidFill>
                              <a:schemeClr val="tx1"/>
                            </a:solidFill>
                            <a:latin typeface="+mj-lt"/>
                          </a:rPr>
                        </m:ctrlPr>
                      </m:dPr>
                      <m:e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</a:rPr>
                          <m:t>𝑎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</a:rPr>
                          <m:t>−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  <a:ea typeface="Cambria Math"/>
                          </a:rPr>
                          <m:t>𝛿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  <a:ea typeface="Cambria Math"/>
                          </a:rPr>
                          <m:t>,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  <a:ea typeface="Cambria Math"/>
                          </a:rPr>
                          <m:t>𝑎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  <a:ea typeface="Cambria Math"/>
                          </a:rPr>
                          <m:t>+</m:t>
                        </m:r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+mj-lt"/>
                            <a:ea typeface="Cambria Math"/>
                          </a:rPr>
                          <m:t>𝛿</m:t>
                        </m:r>
                      </m:e>
                    </m:d>
                    <m:r>
                      <a:rPr lang="fr-FR" sz="2200" b="0" i="1" smtClean="0">
                        <a:solidFill>
                          <a:schemeClr val="tx1"/>
                        </a:solidFill>
                        <a:latin typeface="+mj-lt"/>
                        <a:ea typeface="Cambria Math"/>
                      </a:rPr>
                      <m:t>.</m:t>
                    </m:r>
                  </m:oMath>
                </a14:m>
                <a:endParaRPr lang="en-US" sz="22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/>
                <a:endParaRPr lang="en-US" sz="2200" dirty="0">
                  <a:latin typeface="+mj-lt"/>
                </a:endParaRPr>
              </a:p>
              <a:p>
                <a:pPr algn="just"/>
                <a:endParaRPr lang="en-US" sz="2200" dirty="0" smtClean="0">
                  <a:solidFill>
                    <a:schemeClr val="tx1"/>
                  </a:solidFill>
                  <a:latin typeface="+mj-lt"/>
                </a:endParaRPr>
              </a:p>
              <a:p>
                <a:pPr algn="just"/>
                <a:r>
                  <a:rPr lang="en-US" sz="2200" dirty="0" smtClean="0">
                    <a:latin typeface="+mj-lt"/>
                  </a:rPr>
                  <a:t>Proof: This is obvious, for by the definition of continuity, there exists a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𝛿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&lt;0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  <a:latin typeface="+mj-lt"/>
                  </a:rPr>
                  <a:t> such that 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∈(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−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+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 whenever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∈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fr-FR" sz="2200" i="1" smtClean="0">
                                <a:latin typeface="Cambria Math"/>
                                <a:ea typeface="Cambria Math"/>
                              </a:rPr>
                              <m:t>𝜖</m:t>
                            </m:r>
                          </m:sub>
                        </m:sSub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sSub>
                          <m:sSub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𝛿</m:t>
                            </m:r>
                          </m:e>
                          <m:sub>
                            <m:r>
                              <a:rPr lang="fr-FR" sz="2200" i="1" smtClean="0">
                                <a:latin typeface="Cambria Math"/>
                                <a:ea typeface="Cambria Math"/>
                              </a:rPr>
                              <m:t>𝜖</m:t>
                            </m:r>
                          </m:sub>
                        </m:sSub>
                      </m:e>
                    </m:d>
                  </m:oMath>
                </a14:m>
                <a:endParaRPr lang="fr-FR" sz="2200" b="0" dirty="0" smtClean="0">
                  <a:latin typeface="+mj-lt"/>
                  <a:ea typeface="Cambria Math"/>
                </a:endParaRPr>
              </a:p>
              <a:p>
                <a:pPr algn="just"/>
                <a:r>
                  <a:rPr lang="en-US" sz="2200" dirty="0" smtClean="0">
                    <a:latin typeface="+mj-lt"/>
                  </a:rPr>
                  <a:t>Take </a:t>
                </a:r>
                <a14:m>
                  <m:oMath xmlns:m="http://schemas.openxmlformats.org/officeDocument/2006/math">
                    <m:r>
                      <a:rPr lang="en-US" sz="220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=1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, then 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</m:t>
                    </m:r>
                    <m:r>
                      <a:rPr lang="fr-FR" sz="22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+1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 on the interval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∈(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−</m:t>
                    </m:r>
                    <m:sSub>
                      <m:sSub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fr-FR" sz="22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𝑎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fr-FR" sz="2200" b="0" i="0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.</a:t>
                </a:r>
                <a:endParaRPr lang="en-US" sz="2200" dirty="0">
                  <a:latin typeface="+mj-lt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23" y="1436583"/>
                <a:ext cx="8046889" cy="3139321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909" t="-971" r="-1970" b="-3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Boundedness of continuous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51133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Boundedness of continuous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Content Placeholder 2"/>
              <p:cNvSpPr txBox="1">
                <a:spLocks/>
              </p:cNvSpPr>
              <p:nvPr/>
            </p:nvSpPr>
            <p:spPr>
              <a:xfrm>
                <a:off x="611560" y="1413322"/>
                <a:ext cx="7848227" cy="482399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FontTx/>
                  <a:buNone/>
                </a:pPr>
                <a:r>
                  <a:rPr lang="en-US" sz="2400" dirty="0" smtClean="0">
                    <a:solidFill>
                      <a:srgbClr val="3333FF"/>
                    </a:solidFill>
                  </a:rPr>
                  <a:t>Theorem:</a:t>
                </a:r>
                <a:r>
                  <a:rPr lang="en-US" sz="2400" dirty="0" smtClean="0"/>
                  <a:t>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is continuous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[</m:t>
                    </m:r>
                    <m:r>
                      <a:rPr lang="en-US" sz="2400" i="1" dirty="0" smtClean="0">
                        <a:latin typeface="Cambria Math"/>
                      </a:rPr>
                      <m:t>𝑎</m:t>
                    </m:r>
                    <m:r>
                      <a:rPr lang="en-US" sz="2400" i="1" dirty="0" smtClean="0">
                        <a:latin typeface="Cambria Math"/>
                      </a:rPr>
                      <m:t>, </m:t>
                    </m:r>
                    <m:r>
                      <a:rPr lang="en-US" sz="2400" i="1" dirty="0" smtClean="0">
                        <a:latin typeface="Cambria Math"/>
                      </a:rPr>
                      <m:t>𝑏</m:t>
                    </m:r>
                    <m:r>
                      <a:rPr lang="en-US" sz="24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400" dirty="0" smtClean="0"/>
                  <a:t>then it is bounded from above of that interval, that is, there exists a number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𝑀</m:t>
                    </m:r>
                  </m:oMath>
                </a14:m>
                <a:r>
                  <a:rPr lang="en-US" sz="2400" dirty="0" smtClean="0"/>
                  <a:t>, such that </a:t>
                </a:r>
              </a:p>
              <a:p>
                <a:pPr marL="0" indent="0" algn="just"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/>
                        </a:rPr>
                        <m:t>𝑓</m:t>
                      </m:r>
                      <m:r>
                        <a:rPr lang="en-US" sz="2400" i="1" dirty="0" smtClean="0"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en-US" sz="2400" i="1" dirty="0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sz="2400" i="1" dirty="0" smtClean="0">
                          <a:latin typeface="Cambria Math"/>
                        </a:rPr>
                        <m:t>&lt; </m:t>
                      </m:r>
                      <m:r>
                        <a:rPr lang="en-US" sz="2400" i="1" dirty="0" smtClean="0">
                          <a:latin typeface="Cambria Math"/>
                        </a:rPr>
                        <m:t>𝑀</m:t>
                      </m:r>
                      <m:r>
                        <a:rPr lang="fr-FR" sz="2400" b="0" i="1" dirty="0" smtClean="0">
                          <a:latin typeface="Cambria Math"/>
                        </a:rPr>
                        <m:t>,   </m:t>
                      </m:r>
                      <m:r>
                        <a:rPr lang="fr-FR" sz="2400" b="0" i="1" dirty="0" smtClean="0">
                          <a:latin typeface="Cambria Math"/>
                          <a:ea typeface="Cambria Math"/>
                        </a:rPr>
                        <m:t>∀</m:t>
                      </m:r>
                      <m:r>
                        <a:rPr lang="en-US" sz="2400" i="1" dirty="0" smtClean="0">
                          <a:latin typeface="Cambria Math"/>
                        </a:rPr>
                        <m:t> </m:t>
                      </m:r>
                      <m:r>
                        <a:rPr lang="en-US" sz="2400" i="1" dirty="0" smtClean="0">
                          <a:latin typeface="Cambria Math"/>
                        </a:rPr>
                        <m:t>𝑥</m:t>
                      </m:r>
                      <m:r>
                        <a:rPr lang="en-US" sz="2400" i="1" dirty="0" smtClean="0">
                          <a:latin typeface="Cambria Math"/>
                        </a:rPr>
                        <m:t> ∈ [</m:t>
                      </m:r>
                      <m:r>
                        <a:rPr lang="en-US" sz="2400" i="1" dirty="0" smtClean="0">
                          <a:latin typeface="Cambria Math"/>
                        </a:rPr>
                        <m:t>𝑎</m:t>
                      </m:r>
                      <m:r>
                        <a:rPr lang="en-US" sz="2400" i="1" dirty="0" smtClean="0">
                          <a:latin typeface="Cambria Math"/>
                        </a:rPr>
                        <m:t>, </m:t>
                      </m:r>
                      <m:r>
                        <a:rPr lang="en-US" sz="2400" i="1" dirty="0" smtClean="0">
                          <a:latin typeface="Cambria Math"/>
                        </a:rPr>
                        <m:t>𝑏</m:t>
                      </m:r>
                      <m:r>
                        <a:rPr lang="en-US" sz="2400" i="1" dirty="0" smtClean="0">
                          <a:latin typeface="Cambria Math"/>
                        </a:rPr>
                        <m:t>]. </m:t>
                      </m:r>
                    </m:oMath>
                  </m:oMathPara>
                </a14:m>
                <a:endParaRPr lang="en-US" sz="2400" dirty="0" smtClean="0"/>
              </a:p>
              <a:p>
                <a:pPr marL="0" indent="0" algn="just">
                  <a:buFontTx/>
                  <a:buNone/>
                </a:pPr>
                <a:endParaRPr lang="en-US" sz="2400" dirty="0"/>
              </a:p>
              <a:p>
                <a:pPr marL="0" indent="0" algn="just">
                  <a:buFontTx/>
                  <a:buNone/>
                </a:pPr>
                <a:r>
                  <a:rPr lang="en-US" sz="2400" dirty="0" smtClean="0"/>
                  <a:t>Proof: </a:t>
                </a:r>
              </a:p>
              <a:p>
                <a:pPr marL="0" indent="0" algn="just">
                  <a:buFontTx/>
                  <a:buNone/>
                </a:pPr>
                <a:endParaRPr lang="en-US" sz="22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560" y="1413322"/>
                <a:ext cx="7848227" cy="4823990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1165" t="-885" r="-22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722" y="2924944"/>
            <a:ext cx="7800500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42771412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74824" y="1436583"/>
                <a:ext cx="7776864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400" b="1" dirty="0" smtClean="0">
                    <a:solidFill>
                      <a:srgbClr val="3333FF"/>
                    </a:solidFill>
                  </a:rPr>
                  <a:t>Theorem:</a:t>
                </a:r>
                <a:r>
                  <a:rPr lang="en-US" sz="2400" dirty="0" smtClean="0">
                    <a:solidFill>
                      <a:srgbClr val="3333FF"/>
                    </a:solidFill>
                  </a:rPr>
                  <a:t>  </a:t>
                </a:r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is continuous on a closed interval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[</m:t>
                    </m:r>
                    <m:r>
                      <a:rPr lang="en-US" sz="2400" i="1" dirty="0" err="1" smtClean="0">
                        <a:latin typeface="Cambria Math"/>
                      </a:rPr>
                      <m:t>𝑎</m:t>
                    </m:r>
                    <m:r>
                      <a:rPr lang="en-US" sz="2400" i="1" dirty="0" err="1" smtClean="0">
                        <a:latin typeface="Cambria Math"/>
                      </a:rPr>
                      <m:t>,</m:t>
                    </m:r>
                    <m:r>
                      <a:rPr lang="en-US" sz="2400" i="1" dirty="0" err="1" smtClean="0">
                        <a:latin typeface="Cambria Math"/>
                      </a:rPr>
                      <m:t>𝑏</m:t>
                    </m:r>
                    <m:r>
                      <a:rPr lang="en-US" sz="2400" i="1" dirty="0" smtClean="0">
                        <a:latin typeface="Cambria Math"/>
                      </a:rPr>
                      <m:t>], </m:t>
                    </m:r>
                  </m:oMath>
                </a14:m>
                <a:r>
                  <a:rPr lang="en-US" sz="2400" dirty="0" smtClean="0"/>
                  <a:t>with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−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 &lt; 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𝑎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 &lt; 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𝑏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 &lt; </m:t>
                    </m:r>
                  </m:oMath>
                </a14:m>
                <a:r>
                  <a:rPr lang="en-US" sz="2400" dirty="0" smtClean="0">
                    <a:sym typeface="Symbol" pitchFamily="18" charset="2"/>
                  </a:rPr>
                  <a:t>, then </a:t>
                </a:r>
                <a:r>
                  <a:rPr lang="en-US" sz="2400" i="1" dirty="0" smtClean="0">
                    <a:sym typeface="Symbol" pitchFamily="18" charset="2"/>
                  </a:rPr>
                  <a:t>f</a:t>
                </a:r>
                <a:r>
                  <a:rPr lang="en-US" sz="2400" dirty="0" smtClean="0">
                    <a:sym typeface="Symbol" pitchFamily="18" charset="2"/>
                  </a:rPr>
                  <a:t>  has an absolute maximum and an absolute minimum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[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𝑎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, 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𝑏</m:t>
                    </m:r>
                    <m:r>
                      <a:rPr lang="en-US" sz="2400" i="1" dirty="0" smtClean="0">
                        <a:latin typeface="Cambria Math"/>
                        <a:sym typeface="Symbol" pitchFamily="18" charset="2"/>
                      </a:rPr>
                      <m:t>]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24" y="1436583"/>
                <a:ext cx="7776864" cy="1200329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176" t="-3553" r="-2273" b="-1116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6" descr="C:\Documents and Settings\sogge\Desktop\fig.ep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8161" y="3717032"/>
            <a:ext cx="3213999" cy="2572865"/>
          </a:xfrm>
          <a:prstGeom prst="rect">
            <a:avLst/>
          </a:prstGeom>
          <a:noFill/>
        </p:spPr>
      </p:pic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13"/>
              <p:cNvSpPr/>
              <p:nvPr/>
            </p:nvSpPr>
            <p:spPr>
              <a:xfrm>
                <a:off x="539750" y="2988499"/>
                <a:ext cx="7704856" cy="1107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400" dirty="0" smtClean="0"/>
                  <a:t>No maximum or minimum value.  However, 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[−3, 3], </m:t>
                    </m:r>
                  </m:oMath>
                </a14:m>
                <a:r>
                  <a:rPr lang="en-US" sz="2400" dirty="0" smtClean="0"/>
                  <a:t>it has both.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50" y="2988499"/>
                <a:ext cx="7704856" cy="1107996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267" t="-3846" b="-769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Boundedness of continuous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0349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74824" y="1436583"/>
                <a:ext cx="7776864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/>
                  <a:t>A function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𝑓</m:t>
                    </m:r>
                    <m:r>
                      <a:rPr lang="fr-FR" sz="2200" b="0" i="1" smtClean="0">
                        <a:latin typeface="Cambria Math"/>
                      </a:rPr>
                      <m:t>:</m:t>
                    </m:r>
                    <m:r>
                      <a:rPr lang="fr-FR" sz="2200" b="0" i="1" smtClean="0">
                        <a:latin typeface="Cambria Math"/>
                      </a:rPr>
                      <m:t>𝐴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𝐵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2200" dirty="0" smtClean="0"/>
                  <a:t>is </a:t>
                </a:r>
                <a:r>
                  <a:rPr lang="en-US" sz="2200" dirty="0" smtClean="0"/>
                  <a:t>continuous on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en-US" sz="2200" dirty="0" smtClean="0"/>
                  <a:t>,  if for every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&gt;0</m:t>
                    </m:r>
                  </m:oMath>
                </a14:m>
                <a:r>
                  <a:rPr lang="en-US" sz="2200" dirty="0" smtClean="0"/>
                  <a:t> corresponds a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2200" b="0" i="1" smtClean="0">
                            <a:latin typeface="Cambria Math"/>
                            <a:ea typeface="Cambria Math"/>
                          </a:rPr>
                          <m:t>𝜖</m:t>
                        </m:r>
                      </m:sub>
                    </m:sSub>
                    <m:r>
                      <a:rPr lang="fr-FR" sz="2200" b="0" i="1" smtClean="0">
                        <a:latin typeface="Cambria Math"/>
                      </a:rPr>
                      <m:t>&gt;0,</m:t>
                    </m:r>
                  </m:oMath>
                </a14:m>
                <a:r>
                  <a:rPr lang="en-US" sz="2200" dirty="0" smtClean="0"/>
                  <a:t> such that </a:t>
                </a:r>
              </a:p>
              <a:p>
                <a:pPr algn="just"/>
                <a:endParaRPr lang="en-US" sz="2200" dirty="0"/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𝑦</m:t>
                            </m:r>
                          </m:e>
                        </m:d>
                        <m:r>
                          <a:rPr lang="fr-FR" sz="22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200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𝜖</m:t>
                    </m:r>
                  </m:oMath>
                </a14:m>
                <a:r>
                  <a:rPr lang="en-US" sz="2200" dirty="0" smtClean="0"/>
                  <a:t> whenever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2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</a:rPr>
                          <m:t>𝑦</m:t>
                        </m:r>
                        <m:r>
                          <a:rPr lang="fr-FR" sz="2200" b="0" i="1" smtClean="0">
                            <a:latin typeface="Cambria Math"/>
                          </a:rPr>
                          <m:t>−</m:t>
                        </m:r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200" b="0" i="1" smtClean="0">
                        <a:latin typeface="Cambria Math"/>
                      </a:rPr>
                      <m:t>&lt;</m:t>
                    </m:r>
                  </m:oMath>
                </a14:m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𝛿</m:t>
                        </m:r>
                      </m:e>
                      <m:sub>
                        <m:r>
                          <a:rPr lang="en-US" sz="2200" i="1">
                            <a:latin typeface="Cambria Math"/>
                            <a:ea typeface="Cambria Math"/>
                          </a:rPr>
                          <m:t>𝜖</m:t>
                        </m:r>
                      </m:sub>
                    </m:sSub>
                  </m:oMath>
                </a14:m>
                <a:r>
                  <a:rPr lang="en-US" sz="22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b="0" i="1" smtClean="0">
                        <a:latin typeface="Cambria Math"/>
                      </a:rPr>
                      <m:t>,</m:t>
                    </m:r>
                    <m:r>
                      <a:rPr lang="fr-FR" sz="2200" b="0" i="1" smtClean="0">
                        <a:latin typeface="Cambria Math"/>
                      </a:rPr>
                      <m:t>𝑦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𝐴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200" dirty="0" smtClean="0"/>
              </a:p>
              <a:p>
                <a:endParaRPr lang="en-US" sz="2200" dirty="0"/>
              </a:p>
              <a:p>
                <a:r>
                  <a:rPr lang="en-US" sz="2200" dirty="0" smtClean="0"/>
                  <a:t>Note that x and y play a symmetric role.</a:t>
                </a:r>
              </a:p>
              <a:p>
                <a:endParaRPr lang="en-US" sz="2200" dirty="0">
                  <a:solidFill>
                    <a:srgbClr val="C00000"/>
                  </a:solidFill>
                </a:endParaRPr>
              </a:p>
              <a:p>
                <a:r>
                  <a:rPr lang="en-US" sz="2200" dirty="0" smtClean="0">
                    <a:solidFill>
                      <a:srgbClr val="C00000"/>
                    </a:solidFill>
                  </a:rPr>
                  <a:t>Theorem: </a:t>
                </a:r>
                <a:r>
                  <a:rPr lang="en-US" sz="2200" dirty="0" smtClean="0"/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/>
                  <a:t>is continuous on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[</m:t>
                    </m:r>
                    <m:r>
                      <a:rPr lang="en-US" sz="2200" i="1" dirty="0" err="1" smtClean="0">
                        <a:latin typeface="Cambria Math"/>
                      </a:rPr>
                      <m:t>𝑎</m:t>
                    </m:r>
                    <m:r>
                      <a:rPr lang="en-US" sz="2200" i="1" dirty="0" err="1" smtClean="0">
                        <a:latin typeface="Cambria Math"/>
                      </a:rPr>
                      <m:t>,</m:t>
                    </m:r>
                    <m:r>
                      <a:rPr lang="en-US" sz="2200" i="1" dirty="0" err="1" smtClean="0">
                        <a:latin typeface="Cambria Math"/>
                      </a:rPr>
                      <m:t>𝑏</m:t>
                    </m:r>
                    <m:r>
                      <a:rPr lang="en-US" sz="2200" i="1" dirty="0" smtClean="0">
                        <a:latin typeface="Cambria Math"/>
                      </a:rPr>
                      <m:t>] </m:t>
                    </m:r>
                  </m:oMath>
                </a14:m>
                <a:r>
                  <a:rPr lang="en-US" sz="2200" dirty="0" smtClean="0"/>
                  <a:t>then it is uniformly continuous on that interval.</a:t>
                </a: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24" y="1436583"/>
                <a:ext cx="7776864" cy="31393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40" t="-971" r="-2116" b="-3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Uniform continuity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188486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74824" y="1436583"/>
                <a:ext cx="7776864" cy="1426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/>
                  <a:t>Slope of a line is its the rate of inclination or the measure of inclination.  </a:t>
                </a:r>
                <a:endParaRPr lang="en-US" sz="22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0" i="1" smtClean="0">
                          <a:latin typeface="Cambria Math"/>
                        </a:rPr>
                        <m:t>𝑠𝑙𝑜𝑝𝑒</m:t>
                      </m:r>
                      <m:r>
                        <a:rPr lang="fr-FR" sz="2200" b="0" i="1" smtClean="0">
                          <a:latin typeface="Cambria Math"/>
                        </a:rPr>
                        <m:t>= </m:t>
                      </m:r>
                      <m:r>
                        <a:rPr lang="fr-FR" sz="2200" b="0" i="1" smtClean="0">
                          <a:latin typeface="Cambria Math"/>
                        </a:rPr>
                        <m:t>𝑚</m:t>
                      </m:r>
                      <m:r>
                        <a:rPr lang="fr-FR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2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fr-FR" sz="2200" b="0" i="1" smtClean="0">
                              <a:latin typeface="Cambria Math"/>
                            </a:rPr>
                            <m:t>𝑟𝑎𝑖𝑠𝑒</m:t>
                          </m:r>
                        </m:num>
                        <m:den>
                          <m:r>
                            <a:rPr lang="fr-FR" sz="2200" b="0" i="1" smtClean="0">
                              <a:latin typeface="Cambria Math"/>
                            </a:rPr>
                            <m:t>𝑟𝑢𝑛</m:t>
                          </m:r>
                        </m:den>
                      </m:f>
                      <m:r>
                        <a:rPr lang="fr-FR" sz="22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fr-FR" sz="2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𝑓</m:t>
                          </m:r>
                        </m:num>
                        <m:den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∆</m:t>
                          </m:r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𝑥</m:t>
                          </m:r>
                        </m:den>
                      </m:f>
                      <m:r>
                        <a:rPr lang="fr-FR" sz="2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fr-FR" sz="2200" b="0" i="1" smtClean="0">
                              <a:latin typeface="Cambria Math"/>
                              <a:ea typeface="Cambria Math"/>
                            </a:rPr>
                          </m:ctrlPr>
                        </m:fPr>
                        <m:num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𝑓</m:t>
                          </m:r>
                          <m:d>
                            <m:dPr>
                              <m:ctrlPr>
                                <a:rPr lang="fr-FR" sz="2200" i="1">
                                  <a:latin typeface="Cambria Math"/>
                                  <a:ea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2200" i="1">
                                      <a:latin typeface="Cambria Math"/>
                                      <a:ea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fr-FR" sz="2200" i="1">
                                      <a:latin typeface="Cambria Math"/>
                                      <a:ea typeface="Cambria Math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fr-FR" sz="2200" i="1">
                                      <a:latin typeface="Cambria Math"/>
                                      <a:ea typeface="Cambria Math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+</m:t>
                              </m:r>
                              <m:r>
                                <a:rPr lang="fr-FR" sz="2200" i="1">
                                  <a:latin typeface="Cambria Math"/>
                                  <a:ea typeface="Cambria Math"/>
                                </a:rPr>
                                <m:t>h</m:t>
                              </m:r>
                            </m:e>
                          </m:d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𝑓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h</m:t>
                          </m:r>
                          <m:r>
                            <a:rPr lang="fr-FR" sz="2200" i="1">
                              <a:latin typeface="Cambria Math"/>
                              <a:ea typeface="Cambria Math"/>
                            </a:rPr>
                            <m:t>)</m:t>
                          </m:r>
                          <m:r>
                            <m:rPr>
                              <m:nor/>
                            </m:rPr>
                            <a:rPr lang="en-US" sz="2200" dirty="0"/>
                            <m:t> </m:t>
                          </m:r>
                        </m:num>
                        <m:den>
                          <m:r>
                            <a:rPr lang="fr-FR" sz="2200" b="0" i="1" smtClean="0">
                              <a:latin typeface="Cambria Math"/>
                              <a:ea typeface="Cambria Math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200" dirty="0" smtClean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24" y="1436583"/>
                <a:ext cx="7776864" cy="1426544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40" t="-2137" r="-203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" name="Picture 1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004" y="2863127"/>
            <a:ext cx="4536504" cy="3607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6352898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2" name="Rectangle 11"/>
              <p:cNvSpPr/>
              <p:nvPr/>
            </p:nvSpPr>
            <p:spPr>
              <a:xfrm>
                <a:off x="574824" y="1436583"/>
                <a:ext cx="7776864" cy="31393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2200" dirty="0" smtClean="0">
                    <a:solidFill>
                      <a:srgbClr val="C00000"/>
                    </a:solidFill>
                  </a:rPr>
                  <a:t>Equation of a line: (Point slope form) </a:t>
                </a:r>
              </a:p>
              <a:p>
                <a:pPr algn="just"/>
                <a:r>
                  <a:rPr lang="en-US" sz="2200" dirty="0" smtClean="0"/>
                  <a:t>The equation of the line passing through the point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𝑃</m:t>
                    </m:r>
                    <m:r>
                      <a:rPr lang="fr-FR" sz="22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2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200" b="0" i="1" smtClean="0">
                        <a:latin typeface="Cambria Math"/>
                      </a:rPr>
                      <m:t>,</m:t>
                    </m:r>
                    <m:r>
                      <a:rPr lang="fr-FR" sz="2200" b="0" i="1" smtClean="0">
                        <a:latin typeface="Cambria Math"/>
                      </a:rPr>
                      <m:t>𝑓</m:t>
                    </m:r>
                    <m:r>
                      <a:rPr lang="fr-FR" sz="2200" b="0" i="1" smtClean="0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sz="22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sz="2200" b="0" i="1" smtClean="0">
                        <a:latin typeface="Cambria Math"/>
                      </a:rPr>
                      <m:t>))</m:t>
                    </m:r>
                  </m:oMath>
                </a14:m>
                <a:r>
                  <a:rPr lang="en-US" sz="2200" dirty="0" smtClean="0"/>
                  <a:t> and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latin typeface="Cambria Math"/>
                      </a:rPr>
                      <m:t>𝑄</m:t>
                    </m:r>
                    <m:r>
                      <a:rPr lang="fr-FR" sz="2200" i="1">
                        <a:latin typeface="Cambria Math"/>
                      </a:rPr>
                      <m:t>(</m:t>
                    </m:r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i="1">
                        <a:latin typeface="Cambria Math"/>
                      </a:rPr>
                      <m:t>,</m:t>
                    </m:r>
                    <m:r>
                      <a:rPr lang="fr-FR" sz="2200" b="0" i="1" smtClean="0">
                        <a:latin typeface="Cambria Math"/>
                      </a:rPr>
                      <m:t>𝑦</m:t>
                    </m:r>
                    <m:r>
                      <a:rPr lang="fr-FR" sz="2200" b="0" i="1" smtClean="0">
                        <a:latin typeface="Cambria Math"/>
                      </a:rPr>
                      <m:t>=</m:t>
                    </m:r>
                    <m:r>
                      <a:rPr lang="fr-FR" sz="2200" i="1">
                        <a:latin typeface="Cambria Math"/>
                      </a:rPr>
                      <m:t>𝑓</m:t>
                    </m:r>
                    <m:r>
                      <a:rPr lang="fr-FR" sz="2200" i="1">
                        <a:latin typeface="Cambria Math"/>
                      </a:rPr>
                      <m:t>(</m:t>
                    </m:r>
                    <m:r>
                      <a:rPr lang="fr-FR" sz="2200" b="0" i="1" smtClean="0">
                        <a:latin typeface="Cambria Math"/>
                      </a:rPr>
                      <m:t>𝑥</m:t>
                    </m:r>
                    <m:r>
                      <a:rPr lang="fr-FR" sz="2200" i="1">
                        <a:latin typeface="Cambria Math"/>
                      </a:rPr>
                      <m:t>))</m:t>
                    </m:r>
                  </m:oMath>
                </a14:m>
                <a:r>
                  <a:rPr lang="en-US" sz="2200" dirty="0" smtClean="0"/>
                  <a:t> in point slope form is given by </a:t>
                </a:r>
              </a:p>
              <a:p>
                <a:pPr algn="just"/>
                <a:endParaRPr lang="en-US" sz="22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2200" b="0" i="1" smtClean="0">
                          <a:latin typeface="Cambria Math"/>
                        </a:rPr>
                        <m:t>𝑦</m:t>
                      </m:r>
                      <m:r>
                        <a:rPr lang="fr-FR" sz="2200" b="0" i="1" smtClean="0">
                          <a:latin typeface="Cambria Math"/>
                        </a:rPr>
                        <m:t>−</m:t>
                      </m:r>
                      <m:r>
                        <a:rPr lang="fr-FR" sz="2200" b="0" i="1" smtClean="0">
                          <a:latin typeface="Cambria Math"/>
                        </a:rPr>
                        <m:t>𝑓</m:t>
                      </m:r>
                      <m:r>
                        <a:rPr lang="fr-FR" sz="2200" b="0" i="1" smtClean="0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fr-FR" sz="22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200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200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200" b="0" i="1" smtClean="0">
                          <a:latin typeface="Cambria Math"/>
                        </a:rPr>
                        <m:t>)=</m:t>
                      </m:r>
                      <m:r>
                        <a:rPr lang="fr-FR" sz="2200" b="0" i="1" smtClean="0">
                          <a:latin typeface="Cambria Math"/>
                        </a:rPr>
                        <m:t>𝑚</m:t>
                      </m:r>
                      <m:r>
                        <a:rPr lang="fr-FR" sz="2200" i="1">
                          <a:latin typeface="Cambria Math"/>
                        </a:rPr>
                        <m:t>(</m:t>
                      </m:r>
                      <m:sSub>
                        <m:sSubPr>
                          <m:ctrlPr>
                            <a:rPr lang="fr-FR" sz="2200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fr-FR" sz="2200" b="0" i="1" smtClean="0">
                              <a:latin typeface="Cambria Math"/>
                            </a:rPr>
                            <m:t>𝑥</m:t>
                          </m:r>
                          <m:r>
                            <a:rPr lang="fr-FR" sz="22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fr-FR" sz="2200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fr-FR" sz="2200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fr-FR" sz="2200" i="1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US" sz="2200" dirty="0" smtClean="0"/>
              </a:p>
              <a:p>
                <a:pPr algn="just"/>
                <a:r>
                  <a:rPr lang="en-US" sz="2200" dirty="0" smtClean="0"/>
                  <a:t> </a:t>
                </a:r>
              </a:p>
              <a:p>
                <a:pPr algn="just"/>
                <a:endParaRPr lang="en-US" sz="2200" dirty="0"/>
              </a:p>
              <a:p>
                <a:pPr algn="just"/>
                <a:endParaRPr lang="en-US" sz="2200" dirty="0" smtClean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824" y="1436583"/>
                <a:ext cx="7776864" cy="3139321"/>
              </a:xfrm>
              <a:prstGeom prst="rect">
                <a:avLst/>
              </a:prstGeom>
              <a:blipFill rotWithShape="1">
                <a:blip r:embed="rId2" cstate="print"/>
                <a:stretch>
                  <a:fillRect l="-940" t="-971" r="-2038" b="-3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" name="Picture 12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3076" y="3717032"/>
            <a:ext cx="3240360" cy="2853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8000032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3242" y="1526773"/>
            <a:ext cx="5724128" cy="4551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754641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49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68347" y="4032813"/>
            <a:ext cx="3135787" cy="2493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60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49" y="1499014"/>
            <a:ext cx="8040585" cy="283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294245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29" name="Rectangle 3"/>
          <p:cNvSpPr txBox="1">
            <a:spLocks noChangeArrowheads="1"/>
          </p:cNvSpPr>
          <p:nvPr/>
        </p:nvSpPr>
        <p:spPr>
          <a:xfrm>
            <a:off x="650771" y="2492896"/>
            <a:ext cx="8005763" cy="3585171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lnSpc>
                <a:spcPct val="90000"/>
              </a:lnSpc>
              <a:buNone/>
            </a:pPr>
            <a:endParaRPr lang="fr-FR" sz="2400" dirty="0" smtClean="0">
              <a:sym typeface="Symbol" pitchFamily="18" charset="2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624" y="5036137"/>
            <a:ext cx="7307364" cy="862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2816" y="1612178"/>
            <a:ext cx="3411560" cy="431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11560" y="1484784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Example: </a:t>
            </a:r>
            <a:r>
              <a:rPr lang="en-US" sz="2400" dirty="0" smtClean="0"/>
              <a:t>Find the tangent line to </a:t>
            </a:r>
            <a:endParaRPr lang="en-CA" sz="2400" dirty="0"/>
          </a:p>
        </p:txBody>
      </p:sp>
      <p:pic>
        <p:nvPicPr>
          <p:cNvPr id="8704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563" y="2276872"/>
            <a:ext cx="7023683" cy="2865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9945979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11560" y="1484784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Example</a:t>
            </a:r>
            <a:endParaRPr lang="en-CA" sz="2400" dirty="0"/>
          </a:p>
        </p:txBody>
      </p:sp>
      <p:pic>
        <p:nvPicPr>
          <p:cNvPr id="880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2638" y="1484784"/>
            <a:ext cx="7573778" cy="522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6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4242" y="2132856"/>
            <a:ext cx="7976821" cy="3989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503311" y="1268760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Tangent lines</a:t>
            </a:r>
            <a:endParaRPr lang="en-CA" sz="2000" dirty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6434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Tangent lines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611560" y="1484784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endParaRPr lang="en-CA" sz="2400" dirty="0"/>
          </a:p>
        </p:txBody>
      </p:sp>
      <p:pic>
        <p:nvPicPr>
          <p:cNvPr id="890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8817" y="1656185"/>
            <a:ext cx="4679377" cy="4221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0551822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395536" y="1406381"/>
            <a:ext cx="7272338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Formal definition of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Important results of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Hyperbolic trigonometric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Inverse hyperbolic trigonometric functions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Boundedness of continuous functions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Uniform continuity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000" dirty="0" smtClean="0">
                <a:solidFill>
                  <a:srgbClr val="3333FF"/>
                </a:solidFill>
              </a:rPr>
              <a:t>Tangent lines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endParaRPr lang="en-US" sz="24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3695</TotalTime>
  <Words>205</Words>
  <Application>Microsoft Office PowerPoint</Application>
  <PresentationFormat>On-screen Show (4:3)</PresentationFormat>
  <Paragraphs>92</Paragraphs>
  <Slides>32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Administrator</cp:lastModifiedBy>
  <cp:revision>558</cp:revision>
  <dcterms:created xsi:type="dcterms:W3CDTF">2012-05-05T21:34:59Z</dcterms:created>
  <dcterms:modified xsi:type="dcterms:W3CDTF">2012-12-13T12:18:17Z</dcterms:modified>
</cp:coreProperties>
</file>