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6" r:id="rId3"/>
    <p:sldId id="267" r:id="rId4"/>
    <p:sldId id="295" r:id="rId5"/>
    <p:sldId id="305" r:id="rId6"/>
    <p:sldId id="320" r:id="rId7"/>
    <p:sldId id="306" r:id="rId8"/>
    <p:sldId id="304" r:id="rId9"/>
    <p:sldId id="294" r:id="rId10"/>
    <p:sldId id="296" r:id="rId11"/>
    <p:sldId id="297" r:id="rId12"/>
    <p:sldId id="298" r:id="rId13"/>
    <p:sldId id="300" r:id="rId14"/>
    <p:sldId id="301" r:id="rId15"/>
    <p:sldId id="309" r:id="rId16"/>
    <p:sldId id="299" r:id="rId17"/>
    <p:sldId id="308" r:id="rId18"/>
    <p:sldId id="302" r:id="rId19"/>
    <p:sldId id="312" r:id="rId20"/>
    <p:sldId id="310" r:id="rId21"/>
    <p:sldId id="307" r:id="rId22"/>
    <p:sldId id="314" r:id="rId23"/>
    <p:sldId id="316" r:id="rId24"/>
    <p:sldId id="315" r:id="rId25"/>
    <p:sldId id="318" r:id="rId26"/>
    <p:sldId id="313" r:id="rId27"/>
    <p:sldId id="311" r:id="rId28"/>
    <p:sldId id="317" r:id="rId29"/>
    <p:sldId id="321" r:id="rId30"/>
    <p:sldId id="265" r:id="rId31"/>
  </p:sldIdLst>
  <p:sldSz cx="9144000" cy="6858000" type="screen4x3"/>
  <p:notesSz cx="6858000" cy="9144000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94660"/>
  </p:normalViewPr>
  <p:slideViewPr>
    <p:cSldViewPr>
      <p:cViewPr>
        <p:scale>
          <a:sx n="72" d="100"/>
          <a:sy n="72" d="100"/>
        </p:scale>
        <p:origin x="-126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08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084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084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084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084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4084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30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wmf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4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6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9750" y="1352957"/>
            <a:ext cx="7272338" cy="358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Some working rules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Limit at infinity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Horizontal asymptotes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Laws of Limit at infinity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Limits of log and </a:t>
            </a:r>
            <a:r>
              <a:rPr lang="en-US" sz="2200" dirty="0" err="1" smtClean="0">
                <a:solidFill>
                  <a:srgbClr val="3333FF"/>
                </a:solidFill>
              </a:rPr>
              <a:t>exp</a:t>
            </a:r>
            <a:r>
              <a:rPr lang="en-US" sz="2200" dirty="0" smtClean="0">
                <a:solidFill>
                  <a:srgbClr val="3333FF"/>
                </a:solidFill>
              </a:rPr>
              <a:t> functions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Formal definition of limit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Uniqueness of a Limit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95536" y="1406381"/>
            <a:ext cx="72723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Limits by definition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Formal definition of one-sided limits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Comparison theorem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Sandwich theorem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Golden rules for limits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Introduction to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Discontinuity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Piecewise continuous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Continuous extension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Intermediate value theorem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by definition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94294" y="1412776"/>
                <a:ext cx="8154170" cy="473501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200" dirty="0" smtClean="0"/>
                  <a:t>Example: Show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→4</m:t>
                            </m:r>
                          </m:lim>
                        </m:limLow>
                      </m:fName>
                      <m:e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=3</m:t>
                        </m:r>
                      </m:e>
                    </m:func>
                  </m:oMath>
                </a14:m>
                <a:r>
                  <a:rPr lang="en-US" sz="2200" dirty="0" smtClean="0"/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2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For given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200" dirty="0" smtClean="0"/>
                  <a:t> we want to find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200" dirty="0" smtClean="0"/>
                  <a:t> such that 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−3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200" dirty="0" smtClean="0"/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−4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en-US" sz="220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sz="2200" dirty="0" smtClean="0"/>
                  <a:t>Now, we rationalize to get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2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+3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=|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+3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)(</m:t>
                        </m:r>
                        <m:rad>
                          <m:radPr>
                            <m:degHide m:val="on"/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+3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+3</m:t>
                        </m:r>
                      </m:den>
                    </m:f>
                    <m:r>
                      <a:rPr lang="en-US" sz="2200" i="1" dirty="0" smtClean="0">
                        <a:latin typeface="Cambria Math"/>
                      </a:rPr>
                      <m:t>|=</m:t>
                    </m:r>
                    <m:f>
                      <m:fPr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200" b="0" i="1" dirty="0" smtClean="0">
                            <a:latin typeface="Cambria Math"/>
                          </a:rPr>
                          <m:t>2|</m:t>
                        </m:r>
                        <m:r>
                          <a:rPr lang="fr-FR" sz="22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dirty="0" smtClean="0">
                            <a:latin typeface="Cambria Math"/>
                          </a:rPr>
                          <m:t>−4|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sz="22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b="0" i="1" dirty="0" smtClean="0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sz="2200" b="0" i="1" dirty="0" smtClean="0">
                            <a:latin typeface="Cambria Math"/>
                            <a:ea typeface="Cambria Math"/>
                          </a:rPr>
                          <m:t>+3</m:t>
                        </m:r>
                      </m:den>
                    </m:f>
                  </m:oMath>
                </a14:m>
                <a:r>
                  <a:rPr lang="en-US" sz="2200" dirty="0" smtClean="0"/>
                  <a:t> 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sz="2200" dirty="0" smtClean="0"/>
                  <a:t>If we restrict 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−4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en-US" sz="2200" dirty="0" smtClean="0"/>
                  <a:t> then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3&lt;</m:t>
                    </m:r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latin typeface="Cambria Math"/>
                      </a:rPr>
                      <m:t>&lt;5</m:t>
                    </m:r>
                  </m:oMath>
                </a14:m>
                <a:r>
                  <a:rPr lang="en-US" sz="2200" dirty="0" smtClean="0"/>
                  <a:t> and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200" dirty="0" smtClean="0"/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+1</m:t>
                          </m:r>
                        </m:e>
                      </m:rad>
                      <m:r>
                        <a:rPr lang="fr-FR" sz="2200" b="0" i="1" smtClean="0">
                          <a:latin typeface="Cambria Math"/>
                          <a:ea typeface="Cambria Math"/>
                        </a:rPr>
                        <m:t>+3&gt;3+</m:t>
                      </m:r>
                      <m:rad>
                        <m:radPr>
                          <m:degHide m:val="on"/>
                          <m:ctrlPr>
                            <a:rPr lang="fr-FR" sz="22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e>
                      </m:rad>
                      <m:r>
                        <a:rPr lang="fr-FR" sz="2200" b="0" i="1" smtClean="0"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94" y="1412776"/>
                <a:ext cx="8154170" cy="473501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97" t="-90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400" dirty="0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9192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by definition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3"/>
              <p:cNvSpPr txBox="1">
                <a:spLocks noChangeArrowheads="1"/>
              </p:cNvSpPr>
              <p:nvPr/>
            </p:nvSpPr>
            <p:spPr>
              <a:xfrm>
                <a:off x="683568" y="1484784"/>
                <a:ext cx="7772400" cy="445928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Take </a:t>
                </a: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/>
                      </a:rPr>
                      <m:t>𝛿</m:t>
                    </m:r>
                    <m:r>
                      <a:rPr lang="fr-FR" altLang="zh-CN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altLang="zh-CN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altLang="zh-CN" sz="2000" b="0" i="0" smtClean="0">
                            <a:latin typeface="Cambria Math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altLang="zh-CN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altLang="zh-CN" sz="2000" b="0" i="1" smtClean="0">
                                <a:latin typeface="Cambria Math"/>
                              </a:rPr>
                              <m:t>1, </m:t>
                            </m:r>
                            <m:f>
                              <m:fPr>
                                <m:ctrlPr>
                                  <a:rPr lang="fr-FR" altLang="zh-CN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altLang="zh-CN" sz="2000" b="0" i="1" smtClean="0">
                                    <a:latin typeface="Cambria Math"/>
                                  </a:rPr>
                                  <m:t>3+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fr-FR" altLang="zh-CN" sz="20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altLang="zh-CN" sz="2000" b="0" i="1" smtClean="0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fr-FR" altLang="zh-CN" sz="20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zh-CN" altLang="fr-FR" sz="2000" b="0" i="1" smtClean="0">
                                <a:latin typeface="Cambria Math"/>
                              </a:rPr>
                              <m:t>𝜖</m:t>
                            </m:r>
                          </m:e>
                        </m:d>
                      </m:e>
                    </m:func>
                    <m:r>
                      <a:rPr lang="fr-FR" altLang="zh-CN" sz="2000" b="0" i="0" smtClean="0">
                        <a:latin typeface="Cambria Math"/>
                      </a:rPr>
                      <m:t>.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Then, we can make </a:t>
                </a:r>
              </a:p>
              <a:p>
                <a:pPr algn="just">
                  <a:buFont typeface="Wingdings" pitchFamily="2" charset="2"/>
                  <a:buNone/>
                </a:pPr>
                <a:endParaRPr lang="en-US" altLang="zh-CN" sz="2000" dirty="0">
                  <a:latin typeface="+mj-lt"/>
                </a:endParaRPr>
              </a:p>
              <a:p>
                <a:pPr algn="just"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by taking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altLang="zh-CN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altLang="zh-CN" sz="2000" b="0" i="1" smtClean="0">
                            <a:latin typeface="Cambria Math"/>
                          </a:rPr>
                          <m:t>−4</m:t>
                        </m:r>
                      </m:e>
                    </m:d>
                    <m:r>
                      <a:rPr lang="fr-FR" altLang="zh-CN" sz="2000" b="0" i="1" smtClean="0">
                        <a:latin typeface="Cambria Math"/>
                      </a:rPr>
                      <m:t>&lt;</m:t>
                    </m:r>
                    <m:r>
                      <a:rPr lang="zh-CN" altLang="fr-FR" sz="2000" b="0" i="1" smtClean="0">
                        <a:latin typeface="Cambria Math"/>
                      </a:rPr>
                      <m:t>𝛿</m:t>
                    </m:r>
                    <m:r>
                      <a:rPr lang="fr-FR" altLang="zh-CN" sz="2000" b="0" i="1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fr-FR" altLang="zh-CN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altLang="zh-CN" sz="2000" i="1">
                            <a:latin typeface="Cambria Math"/>
                          </a:rPr>
                          <m:t>3+</m:t>
                        </m:r>
                        <m:rad>
                          <m:radPr>
                            <m:degHide m:val="on"/>
                            <m:ctrlPr>
                              <a:rPr lang="fr-FR" altLang="zh-CN" sz="20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altLang="zh-CN" sz="2000" i="1">
                                <a:latin typeface="Cambria Math"/>
                                <a:ea typeface="Cambria Math"/>
                              </a:rPr>
                              <m:t>7</m:t>
                            </m:r>
                          </m:e>
                        </m:rad>
                      </m:num>
                      <m:den>
                        <m:r>
                          <a:rPr lang="fr-FR" altLang="zh-CN" sz="2000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zh-CN" altLang="fr-FR" sz="2000" i="1">
                        <a:latin typeface="Cambria Math"/>
                      </a:rPr>
                      <m:t>𝜖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. </a:t>
                </a:r>
              </a:p>
              <a:p>
                <a:pPr algn="just"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Therefore, If </a:t>
                </a:r>
                <a14:m>
                  <m:oMath xmlns:m="http://schemas.openxmlformats.org/officeDocument/2006/math">
                    <m:r>
                      <a:rPr lang="zh-CN" altLang="en-US" sz="2000" i="1" dirty="0" smtClean="0">
                        <a:latin typeface="Cambria Math"/>
                      </a:rPr>
                      <m:t>𝜖</m:t>
                    </m:r>
                    <m:r>
                      <a:rPr lang="fr-FR" altLang="zh-CN" sz="2000" b="0" i="1" dirty="0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is given, let</a:t>
                </a:r>
                <a14:m>
                  <m:oMath xmlns:m="http://schemas.openxmlformats.org/officeDocument/2006/math">
                    <m:r>
                      <a:rPr lang="fr-FR" altLang="zh-CN" sz="2000" b="0" i="0" smtClean="0">
                        <a:latin typeface="Cambria Math"/>
                      </a:rPr>
                      <m:t> </m:t>
                    </m:r>
                    <m:r>
                      <a:rPr lang="zh-CN" altLang="en-US" sz="2000" i="1">
                        <a:latin typeface="Cambria Math"/>
                      </a:rPr>
                      <m:t>𝛿</m:t>
                    </m:r>
                    <m:r>
                      <a:rPr lang="fr-FR" altLang="zh-CN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altLang="zh-CN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altLang="zh-CN" sz="2000">
                            <a:latin typeface="Cambria Math"/>
                          </a:rPr>
                          <m:t>min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fr-FR" altLang="zh-CN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altLang="zh-CN" sz="2000" i="1">
                                <a:latin typeface="Cambria Math"/>
                              </a:rPr>
                              <m:t>1, </m:t>
                            </m:r>
                            <m:f>
                              <m:fPr>
                                <m:ctrlPr>
                                  <a:rPr lang="fr-FR" altLang="zh-CN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altLang="zh-CN" sz="2000" i="1">
                                    <a:latin typeface="Cambria Math"/>
                                  </a:rPr>
                                  <m:t>3+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fr-FR" altLang="zh-CN" sz="20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fr-FR" altLang="zh-CN" sz="2000" i="1">
                                        <a:latin typeface="Cambria Math"/>
                                        <a:ea typeface="Cambria Math"/>
                                      </a:rPr>
                                      <m:t>7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fr-FR" altLang="zh-CN" sz="20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zh-CN" altLang="fr-FR" sz="2000" i="1">
                                <a:latin typeface="Cambria Math"/>
                              </a:rPr>
                              <m:t>𝜖</m:t>
                            </m:r>
                          </m:e>
                        </m:d>
                      </m:e>
                    </m:func>
                  </m:oMath>
                </a14:m>
                <a:r>
                  <a:rPr lang="en-US" altLang="zh-CN" sz="2000" dirty="0" smtClean="0">
                    <a:latin typeface="+mj-lt"/>
                  </a:rPr>
                  <a:t>                    </a:t>
                </a:r>
              </a:p>
              <a:p>
                <a:pPr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When 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|</m:t>
                    </m:r>
                    <m:r>
                      <a:rPr lang="en-US" altLang="zh-CN" sz="2000" i="1" dirty="0" smtClean="0">
                        <a:latin typeface="Cambria Math"/>
                      </a:rPr>
                      <m:t>𝑥</m:t>
                    </m:r>
                    <m:r>
                      <a:rPr lang="en-US" altLang="zh-CN" sz="2000" i="1" dirty="0" smtClean="0">
                        <a:latin typeface="Cambria Math"/>
                      </a:rPr>
                      <m:t>−4|&lt;</m:t>
                    </m:r>
                    <m:r>
                      <a:rPr lang="zh-CN" altLang="en-US" sz="2000" i="1" dirty="0" smtClean="0">
                        <a:latin typeface="Cambria Math"/>
                      </a:rPr>
                      <m:t>𝛿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,    we have firstly, </a:t>
                </a:r>
              </a:p>
              <a:p>
                <a:pPr>
                  <a:buFont typeface="Wingdings" pitchFamily="2" charset="2"/>
                  <a:buNone/>
                </a:pPr>
                <a:endParaRPr lang="en-US" altLang="zh-CN" sz="2000" dirty="0" smtClean="0">
                  <a:latin typeface="+mj-lt"/>
                </a:endParaRPr>
              </a:p>
              <a:p>
                <a:pPr>
                  <a:buFont typeface="Wingdings" pitchFamily="2" charset="2"/>
                  <a:buNone/>
                </a:pPr>
                <a:endParaRPr lang="en-US" altLang="zh-CN" sz="2000" dirty="0" smtClean="0">
                  <a:latin typeface="+mj-lt"/>
                </a:endParaRPr>
              </a:p>
              <a:p>
                <a:pPr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and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fr-FR" altLang="zh-CN" sz="20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altLang="zh-CN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altLang="zh-CN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altLang="zh-CN" sz="20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  <m:r>
                              <m:rPr>
                                <m:nor/>
                              </m:rPr>
                              <a:rPr lang="en-US" altLang="zh-CN" sz="2000" dirty="0">
                                <a:latin typeface="+mj-lt"/>
                              </a:rPr>
                              <m:t> </m:t>
                            </m:r>
                          </m:e>
                        </m:rad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−3</m:t>
                        </m:r>
                      </m:e>
                    </m:d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2|</m:t>
                        </m:r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−4|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r-FR" altLang="zh-CN" sz="20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altLang="zh-CN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altLang="zh-CN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altLang="zh-CN" sz="20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+3</m:t>
                        </m:r>
                      </m:den>
                    </m:f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&lt;</m:t>
                    </m:r>
                    <m:f>
                      <m:fPr>
                        <m:ctrlP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3+√7</m:t>
                        </m:r>
                      </m:den>
                    </m:f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3+√7</m:t>
                        </m:r>
                      </m:num>
                      <m:den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zh-CN" altLang="fr-FR" sz="20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zh-CN" altLang="fr-FR" sz="20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altLang="zh-CN" sz="2000" dirty="0" smtClean="0">
                  <a:latin typeface="+mj-lt"/>
                </a:endParaRPr>
              </a:p>
              <a:p>
                <a:pPr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This completes the proof.</a:t>
                </a:r>
                <a:endParaRPr lang="en-US" altLang="zh-CN" sz="2000" dirty="0">
                  <a:latin typeface="+mj-lt"/>
                </a:endParaRPr>
              </a:p>
            </p:txBody>
          </p:sp>
        </mc:Choice>
        <mc:Fallback>
          <p:sp>
            <p:nvSpPr>
              <p:cNvPr id="1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484784"/>
                <a:ext cx="7772400" cy="445928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8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19" descr="D:\files\notes\TP_tmp.b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468" y="4420344"/>
            <a:ext cx="708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3340765" y="2045004"/>
                <a:ext cx="2029082" cy="415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fr-FR" i="1">
                            <a:latin typeface="Cambria Math"/>
                            <a:ea typeface="Cambria Math"/>
                          </a:rPr>
                          <m:t>−3</m:t>
                        </m:r>
                      </m:e>
                    </m:d>
                    <m:r>
                      <a:rPr lang="fr-FR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dirty="0"/>
                  <a:t> </a:t>
                </a:r>
                <a:endParaRPr lang="fr-FR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765" y="2045004"/>
                <a:ext cx="2029082" cy="41537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r="-4805" b="-173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49499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by definition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94294" y="1577048"/>
                <a:ext cx="8154170" cy="473501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200" dirty="0" smtClean="0">
                    <a:solidFill>
                      <a:srgbClr val="C00000"/>
                    </a:solidFill>
                  </a:rPr>
                  <a:t>Example: </a:t>
                </a:r>
                <a:r>
                  <a:rPr lang="en-US" sz="2200" dirty="0" smtClean="0"/>
                  <a:t>Show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(3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+4)=10</m:t>
                        </m:r>
                      </m:e>
                    </m:func>
                  </m:oMath>
                </a14:m>
                <a:r>
                  <a:rPr lang="en-US" sz="2200" dirty="0" smtClean="0"/>
                  <a:t>.</a:t>
                </a:r>
              </a:p>
              <a:p>
                <a:pPr>
                  <a:lnSpc>
                    <a:spcPct val="90000"/>
                  </a:lnSpc>
                </a:pPr>
                <a:endParaRPr lang="en-US" sz="2200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200" dirty="0" smtClean="0"/>
                  <a:t>For given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200" dirty="0" smtClean="0"/>
                  <a:t> we want to find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200" dirty="0" smtClean="0"/>
                  <a:t> such that 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+4</m:t>
                            </m:r>
                          </m:e>
                        </m:d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−10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200" dirty="0" smtClean="0"/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fr-FR" sz="2200" b="0" dirty="0" smtClean="0">
                  <a:ea typeface="Cambria Math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200" dirty="0" smtClean="0"/>
                  <a:t>As  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2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fr-FR" sz="22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+4</m:t>
                              </m:r>
                            </m:e>
                          </m:d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−10</m:t>
                          </m:r>
                        </m:e>
                      </m:d>
                      <m:r>
                        <a:rPr lang="fr-FR" sz="2200" i="1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2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−6</m:t>
                          </m:r>
                        </m:e>
                      </m:d>
                      <m:r>
                        <a:rPr lang="fr-FR" sz="2200" i="1">
                          <a:latin typeface="Cambria Math"/>
                          <a:ea typeface="Cambria Math"/>
                        </a:rPr>
                        <m:t>=3|</m:t>
                      </m:r>
                      <m:r>
                        <a:rPr lang="fr-FR" sz="22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2200" i="1">
                          <a:latin typeface="Cambria Math"/>
                          <a:ea typeface="Cambria Math"/>
                        </a:rPr>
                        <m:t>−2|&lt;</m:t>
                      </m:r>
                      <m:r>
                        <a:rPr lang="fr-FR" sz="2200" i="1">
                          <a:latin typeface="Cambria Math"/>
                          <a:ea typeface="Cambria Math"/>
                        </a:rPr>
                        <m:t>𝜖</m:t>
                      </m:r>
                    </m:oMath>
                  </m:oMathPara>
                </a14:m>
                <a:endParaRPr lang="en-US" sz="220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sz="2200" dirty="0" err="1" smtClean="0"/>
                  <a:t>Therefore</a:t>
                </a:r>
                <a:r>
                  <a:rPr lang="fr-FR" sz="2200" dirty="0" smtClean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𝜖</m:t>
                        </m:r>
                      </m:num>
                      <m:den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fr-FR" sz="22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fr-FR" sz="22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 smtClean="0"/>
                  <a:t>Thus, by choosing 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𝜖</m:t>
                        </m:r>
                      </m:num>
                      <m:den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200" dirty="0" smtClean="0"/>
                  <a:t> we have 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+4</m:t>
                            </m:r>
                          </m:e>
                        </m:d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−10</m:t>
                        </m:r>
                      </m:e>
                    </m:d>
                    <m:r>
                      <a:rPr lang="fr-FR" sz="2200" i="1"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200" i="1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200" dirty="0"/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fr-FR" sz="2200" i="1">
                        <a:latin typeface="Cambria Math"/>
                      </a:rPr>
                      <m:t>&lt;</m:t>
                    </m:r>
                    <m:r>
                      <a:rPr lang="fr-FR" sz="2200" i="1"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endParaRPr lang="fr-FR" sz="2200" dirty="0">
                  <a:ea typeface="Cambria Math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20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200" dirty="0" smtClean="0"/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94" y="1577048"/>
                <a:ext cx="8154170" cy="473501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97" t="-14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2492895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400" dirty="0" smtClean="0">
              <a:sym typeface="Symbol" pitchFamily="18" charset="2"/>
            </a:endParaRP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7312694"/>
            <a:ext cx="30480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8074694"/>
            <a:ext cx="76200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8531894"/>
            <a:ext cx="373380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9065294"/>
            <a:ext cx="4191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5181600" y="9293894"/>
            <a:ext cx="3429000" cy="831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>
                <a:solidFill>
                  <a:schemeClr val="accent1"/>
                </a:solidFill>
              </a:rPr>
              <a:t>What do we do with the x?</a:t>
            </a:r>
          </a:p>
        </p:txBody>
      </p:sp>
    </p:spTree>
    <p:extLst>
      <p:ext uri="{BB962C8B-B14F-4D97-AF65-F5344CB8AC3E}">
        <p14:creationId xmlns:p14="http://schemas.microsoft.com/office/powerpoint/2010/main" xmlns="" val="40110143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one sided limit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3"/>
              <p:cNvSpPr txBox="1">
                <a:spLocks noChangeArrowheads="1"/>
              </p:cNvSpPr>
              <p:nvPr/>
            </p:nvSpPr>
            <p:spPr>
              <a:xfrm>
                <a:off x="827584" y="1484784"/>
                <a:ext cx="7772400" cy="41148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altLang="zh-CN" sz="2200" b="1" dirty="0" smtClean="0">
                    <a:latin typeface="Arial" pitchFamily="34" charset="0"/>
                    <a:cs typeface="Arial" pitchFamily="34" charset="0"/>
                  </a:rPr>
                  <a:t>Definition:</a:t>
                </a:r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If for any number </a:t>
                </a:r>
                <a14:m>
                  <m:oMath xmlns:m="http://schemas.openxmlformats.org/officeDocument/2006/math">
                    <m:r>
                      <a:rPr lang="zh-CN" altLang="en-US" sz="2200" i="1" dirty="0" smtClean="0">
                        <a:latin typeface="Cambria Math"/>
                        <a:cs typeface="Arial" pitchFamily="34" charset="0"/>
                      </a:rPr>
                      <m:t>𝜖</m:t>
                    </m:r>
                    <m:r>
                      <a:rPr lang="fr-FR" altLang="zh-CN" sz="2200" i="1" dirty="0" smtClean="0">
                        <a:latin typeface="Cambria Math"/>
                        <a:cs typeface="Arial" pitchFamily="34" charset="0"/>
                      </a:rPr>
                      <m:t>&gt;0</m:t>
                    </m:r>
                  </m:oMath>
                </a14:m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there is a number</a:t>
                </a:r>
              </a:p>
              <a:p>
                <a:pPr>
                  <a:buFont typeface="Wingdings" pitchFamily="2" charset="2"/>
                  <a:buNone/>
                </a:pPr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200" i="1" dirty="0" smtClean="0">
                        <a:latin typeface="Cambria Math"/>
                        <a:cs typeface="Arial" pitchFamily="34" charset="0"/>
                      </a:rPr>
                      <m:t>𝛿</m:t>
                    </m:r>
                    <m:r>
                      <a:rPr lang="fr-FR" altLang="zh-CN" sz="2200" i="1" dirty="0" smtClean="0">
                        <a:latin typeface="Cambria Math"/>
                        <a:cs typeface="Arial" pitchFamily="34" charset="0"/>
                      </a:rPr>
                      <m:t>&gt;0</m:t>
                    </m:r>
                  </m:oMath>
                </a14:m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such </a:t>
                </a: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that </a:t>
                </a:r>
              </a:p>
              <a:p>
                <a:pPr algn="ctr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d>
                          <m:dPr>
                            <m:ctrlPr>
                              <a:rPr lang="fr-FR" altLang="zh-CN" sz="22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fr-FR" altLang="zh-CN" sz="220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</m:d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−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𝐿</m:t>
                        </m:r>
                      </m:e>
                    </m:d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zh-CN" altLang="fr-FR" sz="2200" i="1" smtClean="0">
                        <a:latin typeface="Cambria Math"/>
                        <a:cs typeface="Arial" pitchFamily="34" charset="0"/>
                      </a:rPr>
                      <m:t>𝜖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zh-CN" altLang="fr-FR" sz="2200" i="1" smtClean="0">
                        <a:latin typeface="Cambria Math"/>
                        <a:cs typeface="Arial" pitchFamily="34" charset="0"/>
                      </a:rPr>
                      <m:t>𝛿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 smtClean="0"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 smtClean="0"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i="1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altLang="zh-CN" sz="2200" i="1" smtClean="0"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fr-FR" altLang="zh-CN" sz="2200" i="1" smtClean="0"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altLang="zh-CN" sz="2200" i="1" smtClean="0"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𝐿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FontTx/>
                  <a:buNone/>
                </a:pPr>
                <a:endParaRPr lang="en-US" altLang="zh-CN" sz="24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Tx/>
                  <a:buNone/>
                </a:pPr>
                <a:r>
                  <a:rPr lang="en-US" altLang="zh-CN" sz="2200" b="1" dirty="0" smtClean="0">
                    <a:latin typeface="Arial" pitchFamily="34" charset="0"/>
                    <a:cs typeface="Arial" pitchFamily="34" charset="0"/>
                  </a:rPr>
                  <a:t>Definition:</a:t>
                </a:r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If for any number </a:t>
                </a:r>
                <a14:m>
                  <m:oMath xmlns:m="http://schemas.openxmlformats.org/officeDocument/2006/math">
                    <m:r>
                      <a:rPr lang="zh-CN" altLang="en-US" sz="2200" i="1" dirty="0" smtClean="0">
                        <a:latin typeface="Cambria Math"/>
                        <a:cs typeface="Arial" pitchFamily="34" charset="0"/>
                      </a:rPr>
                      <m:t>𝜖</m:t>
                    </m:r>
                    <m:r>
                      <a:rPr lang="fr-FR" altLang="zh-CN" sz="2200" i="1" dirty="0" smtClean="0">
                        <a:latin typeface="Cambria Math"/>
                        <a:cs typeface="Arial" pitchFamily="34" charset="0"/>
                      </a:rPr>
                      <m:t>&gt;0</m:t>
                    </m:r>
                  </m:oMath>
                </a14:m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there is a number</a:t>
                </a:r>
              </a:p>
              <a:p>
                <a:pPr>
                  <a:buFontTx/>
                  <a:buNone/>
                </a:pPr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200" i="1" dirty="0" smtClean="0">
                        <a:latin typeface="Cambria Math"/>
                        <a:cs typeface="Arial" pitchFamily="34" charset="0"/>
                      </a:rPr>
                      <m:t>𝛿</m:t>
                    </m:r>
                    <m:r>
                      <a:rPr lang="fr-FR" altLang="zh-CN" sz="2200" i="1" dirty="0" smtClean="0">
                        <a:latin typeface="Cambria Math"/>
                        <a:cs typeface="Arial" pitchFamily="34" charset="0"/>
                      </a:rPr>
                      <m:t>&gt;0</m:t>
                    </m:r>
                  </m:oMath>
                </a14:m>
                <a:r>
                  <a:rPr lang="en-US" altLang="zh-CN" sz="2200" dirty="0">
                    <a:latin typeface="Arial" pitchFamily="34" charset="0"/>
                    <a:cs typeface="Arial" pitchFamily="34" charset="0"/>
                  </a:rPr>
                  <a:t> such </a:t>
                </a: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that </a:t>
                </a:r>
              </a:p>
              <a:p>
                <a:pPr algn="ctr">
                  <a:buFontTx/>
                  <a:buNone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d>
                          <m:dPr>
                            <m:ctrlPr>
                              <a:rPr lang="fr-FR" altLang="zh-CN" sz="22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fr-FR" altLang="zh-CN" sz="220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</m:d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−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𝐿</m:t>
                        </m:r>
                      </m:e>
                    </m:d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zh-CN" altLang="fr-FR" sz="2200" i="1" smtClean="0">
                        <a:latin typeface="Cambria Math"/>
                        <a:cs typeface="Arial" pitchFamily="34" charset="0"/>
                      </a:rPr>
                      <m:t>𝜖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whenever </a:t>
                </a:r>
                <a14:m>
                  <m:oMath xmlns:m="http://schemas.openxmlformats.org/officeDocument/2006/math"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&lt;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zh-CN" altLang="fr-FR" sz="2200" i="1" smtClean="0">
                        <a:latin typeface="Cambria Math"/>
                        <a:cs typeface="Arial" pitchFamily="34" charset="0"/>
                      </a:rPr>
                      <m:t>𝛿</m:t>
                    </m:r>
                  </m:oMath>
                </a14:m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Tx/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 smtClean="0"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 smtClean="0"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i="1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altLang="zh-CN" sz="2200" i="1" smtClean="0"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fr-FR" altLang="zh-CN" sz="2200" i="1" smtClean="0"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altLang="zh-CN" sz="2200" i="1" smtClean="0"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fr-FR" altLang="zh-CN" sz="2200" i="1" smtClean="0"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fr-FR" altLang="zh-CN" sz="2200" i="1" smtClean="0">
                        <a:latin typeface="Cambria Math"/>
                        <a:cs typeface="Arial" pitchFamily="34" charset="0"/>
                      </a:rPr>
                      <m:t>𝐿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buFont typeface="Wingdings" pitchFamily="2" charset="2"/>
                  <a:buNone/>
                </a:pPr>
                <a:endParaRPr lang="en-US" altLang="zh-CN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6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484784"/>
                <a:ext cx="7772400" cy="411480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255" t="-741" b="-681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01340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Comparison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50771" y="2492896"/>
                <a:ext cx="8005763" cy="3585171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>
                  <a:lnSpc>
                    <a:spcPct val="90000"/>
                  </a:lnSpc>
                </a:pPr>
                <a:r>
                  <a:rPr lang="en-US" sz="2400" dirty="0" smtClean="0">
                    <a:sym typeface="Symbol" pitchFamily="18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𝑓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≤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𝑔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 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 in an open interval containing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𝑐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 (except possibly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=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𝑐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, then 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sz="2400" i="1" dirty="0" smtClean="0">
                  <a:latin typeface="Cambria Math"/>
                  <a:sym typeface="Symbol" pitchFamily="18" charset="2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→</m:t>
                              </m:r>
                              <m:r>
                                <a:rPr lang="fr-FR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fr-F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sym typeface="Symbol" pitchFamily="18" charset="2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sym typeface="Symbol" pitchFamily="18" charset="2"/>
                            </a:rPr>
                            <m:t>≤</m:t>
                          </m:r>
                          <m:func>
                            <m:funcPr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→</m:t>
                                  </m:r>
                                  <m:r>
                                    <a:rPr lang="fr-FR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𝑐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𝑔</m:t>
                              </m:r>
                              <m:r>
                                <a:rPr lang="fr-FR" sz="24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(</m:t>
                              </m:r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𝑥</m:t>
                              </m:r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)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fr-FR" sz="2400" dirty="0" smtClean="0">
                  <a:sym typeface="Symbol" pitchFamily="18" charset="2"/>
                </a:endParaRPr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71" y="2492896"/>
                <a:ext cx="8005763" cy="358517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66" t="-2211" r="-21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922747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5949" y="1502296"/>
                <a:ext cx="8005763" cy="3585171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>
                  <a:lnSpc>
                    <a:spcPct val="90000"/>
                  </a:lnSpc>
                </a:pPr>
                <a:r>
                  <a:rPr lang="en-US" sz="2400" dirty="0" smtClean="0">
                    <a:sym typeface="Symbol" pitchFamily="18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𝑓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)≤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𝑔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≤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h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fr-FR" sz="2400" b="0" i="1" smtClean="0">
                        <a:latin typeface="Cambria Math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 in an open interval containing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𝑐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 (except possibly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=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𝑐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)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, and if </a:t>
                </a:r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sz="2400" i="1" dirty="0" smtClean="0">
                  <a:latin typeface="Cambria Math"/>
                  <a:sym typeface="Symbol" pitchFamily="18" charset="2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rgbClr val="C00000"/>
                              </a:solidFill>
                              <a:latin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→</m:t>
                              </m:r>
                              <m:r>
                                <a:rPr lang="fr-FR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r>
                            <a:rPr lang="fr-F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sym typeface="Symbol" pitchFamily="18" charset="2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400" b="0" i="1" smtClean="0">
                              <a:solidFill>
                                <a:srgbClr val="C00000"/>
                              </a:solidFill>
                              <a:latin typeface="Cambria Math"/>
                              <a:sym typeface="Symbol" pitchFamily="18" charset="2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→</m:t>
                                  </m:r>
                                  <m:r>
                                    <a:rPr lang="fr-FR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𝑐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fr-FR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fr-FR" sz="2400" i="1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=</m:t>
                              </m:r>
                              <m:r>
                                <a:rPr lang="fr-FR" sz="24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sym typeface="Symbol" pitchFamily="18" charset="2"/>
                                </a:rPr>
                                <m:t>𝐿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fr-FR" sz="2400" dirty="0" smtClean="0">
                  <a:sym typeface="Symbol" pitchFamily="18" charset="2"/>
                </a:endParaRPr>
              </a:p>
              <a:p>
                <a:pPr marL="0" indent="0" algn="ctr">
                  <a:lnSpc>
                    <a:spcPct val="90000"/>
                  </a:lnSpc>
                  <a:buNone/>
                </a:pPr>
                <a:endParaRPr lang="en-US" sz="2400" dirty="0">
                  <a:sym typeface="Symbol" pitchFamily="18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>
                    <a:sym typeface="Symbol" pitchFamily="18" charset="2"/>
                  </a:rPr>
                  <a:t>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𝑥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→</m:t>
                            </m:r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  <a:sym typeface="Symbol" pitchFamily="18" charset="2"/>
                          </a:rPr>
                          <m:t>𝑔</m:t>
                        </m:r>
                        <m:d>
                          <m:dPr>
                            <m:ctrlP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𝑥</m:t>
                            </m:r>
                          </m:e>
                        </m:d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  <m:t>=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  <m:t>𝐿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  <m:t>.</m:t>
                        </m:r>
                      </m:e>
                    </m:func>
                  </m:oMath>
                </a14:m>
                <a:endParaRPr lang="en-US" sz="2400" dirty="0" smtClean="0">
                  <a:sym typeface="Symbol" pitchFamily="18" charset="2"/>
                </a:endParaRPr>
              </a:p>
              <a:p>
                <a:pPr algn="just">
                  <a:lnSpc>
                    <a:spcPct val="90000"/>
                  </a:lnSpc>
                </a:pPr>
                <a:endParaRPr lang="en-US" sz="2200" dirty="0" smtClean="0">
                  <a:sym typeface="Symbol" pitchFamily="18" charset="2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sz="2400" dirty="0" smtClean="0">
                    <a:sym typeface="Symbol" pitchFamily="18" charset="2"/>
                  </a:rPr>
                  <a:t>Important consequence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𝑥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40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fr-FR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4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𝑥</m:t>
                            </m:r>
                          </m:den>
                        </m:f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  <m:t>=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  <a:sym typeface="Symbol" pitchFamily="18" charset="2"/>
                          </a:rPr>
                          <m:t>1</m:t>
                        </m:r>
                      </m:e>
                    </m:func>
                    <m:r>
                      <a:rPr lang="fr-FR" sz="2400" b="0" i="0" smtClean="0">
                        <a:latin typeface="Cambria Math"/>
                        <a:sym typeface="Symbol" pitchFamily="18" charset="2"/>
                      </a:rPr>
                      <m:t>.</m:t>
                    </m:r>
                  </m:oMath>
                </a14:m>
                <a:endParaRPr lang="en-US" sz="2400" dirty="0" smtClean="0">
                  <a:sym typeface="Symbol" pitchFamily="18" charset="2"/>
                </a:endParaRPr>
              </a:p>
              <a:p>
                <a:pPr algn="just">
                  <a:lnSpc>
                    <a:spcPct val="90000"/>
                  </a:lnSpc>
                </a:pPr>
                <a:endParaRPr lang="en-US" sz="28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49" y="1502296"/>
                <a:ext cx="8005763" cy="358517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90" t="-2207" r="-2209" b="-4125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468434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5950" y="1351070"/>
                <a:ext cx="8005763" cy="3585171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sz="2400" dirty="0" smtClean="0">
                    <a:sym typeface="Symbol" pitchFamily="18" charset="2"/>
                  </a:rPr>
                  <a:t>Show </a:t>
                </a:r>
                <a:r>
                  <a:rPr lang="fr-FR" sz="2400" dirty="0" err="1" smtClean="0">
                    <a:sym typeface="Symbol" pitchFamily="18" charset="2"/>
                  </a:rPr>
                  <a:t>that</a:t>
                </a:r>
                <a:r>
                  <a:rPr lang="fr-FR" sz="2400" dirty="0" smtClean="0"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 smtClean="0">
                            <a:latin typeface="Cambria Math"/>
                            <a:sym typeface="Symbol" pitchFamily="18" charset="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 smtClean="0">
                                <a:latin typeface="Cambria Math"/>
                                <a:sym typeface="Symbol" pitchFamily="18" charset="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 i="0" smtClean="0">
                                <a:latin typeface="Cambria Math"/>
                                <a:sym typeface="Symbol" pitchFamily="18" charset="2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latin typeface="Cambria Math"/>
                                <a:sym typeface="Symbol" pitchFamily="18" charset="2"/>
                              </a:rPr>
                              <m:t>𝑥</m:t>
                            </m:r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→0</m:t>
                            </m:r>
                          </m:lim>
                        </m:limLow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2</m:t>
                            </m:r>
                          </m:sup>
                        </m:sSup>
                      </m:fName>
                      <m:e>
                        <m:func>
                          <m:funcPr>
                            <m:ctrlPr>
                              <a:rPr lang="fr-FR" sz="2400" b="0" i="1" smtClean="0">
                                <a:latin typeface="Cambria Math"/>
                                <a:sym typeface="Symbol" pitchFamily="18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latin typeface="Cambria Math"/>
                                <a:sym typeface="Symbol" pitchFamily="18" charset="2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fr-FR" sz="2400" b="0" i="1" smtClean="0">
                                    <a:latin typeface="Cambria Math"/>
                                    <a:sym typeface="Symbol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fr-FR" sz="2400" b="0" i="1" smtClean="0">
                                    <a:latin typeface="Cambria Math"/>
                                    <a:sym typeface="Symbol" pitchFamily="18" charset="2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2400" b="0" i="1" smtClean="0">
                                    <a:latin typeface="Cambria Math"/>
                                    <a:sym typeface="Symbol" pitchFamily="18" charset="2"/>
                                  </a:rPr>
                                  <m:t>𝑥</m:t>
                                </m:r>
                              </m:den>
                            </m:f>
                          </m:e>
                        </m:func>
                        <m:r>
                          <a:rPr lang="fr-FR" sz="2400" b="0" i="1" smtClean="0">
                            <a:latin typeface="Cambria Math"/>
                            <a:sym typeface="Symbol" pitchFamily="18" charset="2"/>
                          </a:rPr>
                          <m:t>=0</m:t>
                        </m:r>
                      </m:e>
                    </m:func>
                  </m:oMath>
                </a14:m>
                <a:endParaRPr lang="en-US" sz="280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800" dirty="0" smtClean="0"/>
              </a:p>
              <a:p>
                <a:pPr algn="just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fr-FR" sz="2200" b="0" i="1" smtClean="0">
                            <a:latin typeface="Cambria Math"/>
                          </a:rPr>
                          <m:t>≤</m:t>
                        </m:r>
                        <m:sSup>
                          <m:sSup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fr-FR" sz="2200" b="0" dirty="0" smtClean="0"/>
              </a:p>
              <a:p>
                <a:pPr algn="just">
                  <a:lnSpc>
                    <a:spcPct val="90000"/>
                  </a:lnSpc>
                </a:pPr>
                <a:endParaRPr lang="en-US" sz="2200" dirty="0" smtClean="0"/>
              </a:p>
              <a:p>
                <a:pPr algn="just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200" i="1">
                            <a:latin typeface="Cambria Math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fr-FR" sz="2200" b="0" i="1" smtClean="0">
                            <a:latin typeface="Cambria Math"/>
                          </a:rPr>
                          <m:t>≥−</m:t>
                        </m:r>
                        <m:sSup>
                          <m:sSup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fr-FR" sz="2200" dirty="0" smtClean="0"/>
              </a:p>
              <a:p>
                <a:pPr algn="just">
                  <a:lnSpc>
                    <a:spcPct val="90000"/>
                  </a:lnSpc>
                </a:pPr>
                <a:endParaRPr lang="fr-FR" sz="2200" dirty="0"/>
              </a:p>
              <a:p>
                <a:pPr algn="just">
                  <a:lnSpc>
                    <a:spcPct val="9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sz="2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2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200" b="0" i="1" smtClean="0"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fr-FR" sz="2200" i="1">
                            <a:latin typeface="Cambria Math"/>
                          </a:rPr>
                          <m:t>≤</m:t>
                        </m:r>
                        <m:sSup>
                          <m:sSup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endParaRPr lang="fr-FR" sz="2200" dirty="0" smtClean="0"/>
              </a:p>
              <a:p>
                <a:pPr algn="just">
                  <a:lnSpc>
                    <a:spcPct val="90000"/>
                  </a:lnSpc>
                </a:pPr>
                <a:endParaRPr lang="fr-FR" sz="2200" dirty="0"/>
              </a:p>
              <a:p>
                <a:pPr algn="just">
                  <a:lnSpc>
                    <a:spcPct val="9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  <a:sym typeface="Symbol" pitchFamily="18" charset="2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200" i="1">
                                <a:latin typeface="Cambria Math"/>
                                <a:sym typeface="Symbol" pitchFamily="18" charset="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  <a:sym typeface="Symbol" pitchFamily="18" charset="2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>
                                <a:latin typeface="Cambria Math"/>
                                <a:sym typeface="Symbol" pitchFamily="18" charset="2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200" i="1">
                                <a:latin typeface="Cambria Math"/>
                                <a:sym typeface="Symbol" pitchFamily="18" charset="2"/>
                              </a:rPr>
                            </m:ctrlPr>
                          </m:funcPr>
                          <m:fName>
                            <m:r>
                              <a:rPr lang="fr-FR" sz="2200" b="0" i="1" smtClean="0">
                                <a:latin typeface="Cambria Math"/>
                                <a:sym typeface="Symbol" pitchFamily="18" charset="2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  <a:sym typeface="Symbol" pitchFamily="18" charset="2"/>
                                  </a:rPr>
                                </m:ctrlPr>
                              </m:sSupPr>
                              <m:e>
                                <m:r>
                                  <a:rPr lang="fr-FR" sz="2200" b="0" i="0" smtClean="0">
                                    <a:latin typeface="Cambria Math"/>
                                    <a:sym typeface="Symbol" pitchFamily="18" charset="2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2200" b="0" i="0" smtClean="0">
                                    <a:latin typeface="Cambria Math"/>
                                    <a:sym typeface="Symbol" pitchFamily="18" charset="2"/>
                                  </a:rPr>
                                  <m:t>x</m:t>
                                </m:r>
                              </m:e>
                              <m:sup>
                                <m:r>
                                  <a:rPr lang="fr-FR" sz="2200" b="0" i="0" smtClean="0">
                                    <a:latin typeface="Cambria Math"/>
                                    <a:sym typeface="Symbol" pitchFamily="18" charset="2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200" b="0" i="0" smtClean="0">
                                <a:latin typeface="Cambria Math"/>
                                <a:sym typeface="Symbol" pitchFamily="18" charset="2"/>
                              </a:rPr>
                              <m:t>≤</m:t>
                            </m:r>
                            <m:limLow>
                              <m:limLowPr>
                                <m:ctrlPr>
                                  <a:rPr lang="fr-FR" sz="2200" i="1">
                                    <a:latin typeface="Cambria Math"/>
                                    <a:sym typeface="Symbol" pitchFamily="18" charset="2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200">
                                    <a:latin typeface="Cambria Math"/>
                                    <a:sym typeface="Symbol" pitchFamily="18" charset="2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200" i="1">
                                    <a:latin typeface="Cambria Math"/>
                                    <a:sym typeface="Symbol" pitchFamily="18" charset="2"/>
                                  </a:rPr>
                                  <m:t>𝑥</m:t>
                                </m:r>
                                <m:r>
                                  <a:rPr lang="fr-FR" sz="22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→0</m:t>
                                </m:r>
                              </m:lim>
                            </m:limLow>
                            <m:r>
                              <a:rPr lang="fr-FR" sz="2200" b="0" i="0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200" b="0" i="0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x</m:t>
                                </m:r>
                              </m:e>
                              <m:sup>
                                <m:r>
                                  <a:rPr lang="fr-FR" sz="2200" b="0" i="0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  <a:sym typeface="Symbol" pitchFamily="18" charset="2"/>
                              </a:rPr>
                              <m:t>sin</m:t>
                            </m:r>
                          </m:fName>
                          <m:e>
                            <m:f>
                              <m:fPr>
                                <m:ctrlPr>
                                  <a:rPr lang="fr-FR" sz="2200" i="1">
                                    <a:latin typeface="Cambria Math"/>
                                    <a:sym typeface="Symbol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fr-FR" sz="2200" i="1">
                                    <a:latin typeface="Cambria Math"/>
                                    <a:sym typeface="Symbol" pitchFamily="18" charset="2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2200" i="1">
                                    <a:latin typeface="Cambria Math"/>
                                    <a:sym typeface="Symbol" pitchFamily="18" charset="2"/>
                                  </a:rPr>
                                  <m:t>𝑥</m:t>
                                </m:r>
                              </m:den>
                            </m:f>
                          </m:e>
                        </m:func>
                        <m:r>
                          <a:rPr lang="fr-FR" sz="2200" b="0" i="1" smtClean="0">
                            <a:latin typeface="Cambria Math"/>
                            <a:sym typeface="Symbol" pitchFamily="18" charset="2"/>
                          </a:rPr>
                          <m:t>≤</m:t>
                        </m:r>
                        <m:limLow>
                          <m:limLowPr>
                            <m:ctrlPr>
                              <a:rPr lang="fr-FR" sz="2200" i="1">
                                <a:latin typeface="Cambria Math"/>
                                <a:sym typeface="Symbol" pitchFamily="18" charset="2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  <a:sym typeface="Symbol" pitchFamily="18" charset="2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>
                                <a:latin typeface="Cambria Math"/>
                                <a:sym typeface="Symbol" pitchFamily="18" charset="2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→0</m:t>
                            </m:r>
                          </m:lim>
                        </m:limLow>
                        <m:r>
                          <a:rPr lang="fr-FR" sz="22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 </m:t>
                        </m:r>
                        <m:sSup>
                          <m:sSupPr>
                            <m:ctrlPr>
                              <a:rPr lang="fr-FR" sz="22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</m:ctrlPr>
                          </m:sSupPr>
                          <m:e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2</m:t>
                            </m:r>
                          </m:sup>
                        </m:sSup>
                        <m:r>
                          <a:rPr lang="fr-FR" sz="22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.</m:t>
                        </m:r>
                      </m:e>
                    </m:func>
                  </m:oMath>
                </a14:m>
                <a:endParaRPr lang="fr-FR" sz="2200" dirty="0" smtClean="0"/>
              </a:p>
              <a:p>
                <a:pPr algn="just">
                  <a:lnSpc>
                    <a:spcPct val="90000"/>
                  </a:lnSpc>
                </a:pPr>
                <a:endParaRPr lang="fr-FR" sz="2000" dirty="0"/>
              </a:p>
              <a:p>
                <a:pPr algn="just">
                  <a:lnSpc>
                    <a:spcPct val="90000"/>
                  </a:lnSpc>
                </a:pPr>
                <a:r>
                  <a:rPr lang="fr-FR" sz="2200" dirty="0" err="1" smtClean="0"/>
                  <a:t>We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conclude</a:t>
                </a:r>
                <a:r>
                  <a:rPr lang="fr-FR" sz="2200" dirty="0" smtClean="0"/>
                  <a:t> by Sandwich </a:t>
                </a:r>
                <a:r>
                  <a:rPr lang="fr-FR" sz="2200" dirty="0" err="1" smtClean="0"/>
                  <a:t>theorem</a:t>
                </a:r>
                <a:r>
                  <a:rPr lang="fr-FR" sz="2200" dirty="0" smtClean="0"/>
                  <a:t>.</a:t>
                </a:r>
              </a:p>
              <a:p>
                <a:pPr algn="just">
                  <a:lnSpc>
                    <a:spcPct val="90000"/>
                  </a:lnSpc>
                </a:pPr>
                <a:endParaRPr lang="fr-FR" sz="2000" dirty="0"/>
              </a:p>
              <a:p>
                <a:pPr algn="just">
                  <a:lnSpc>
                    <a:spcPct val="90000"/>
                  </a:lnSpc>
                </a:pPr>
                <a:endParaRPr lang="fr-FR" sz="2000" dirty="0"/>
              </a:p>
              <a:p>
                <a:pPr algn="just">
                  <a:lnSpc>
                    <a:spcPct val="90000"/>
                  </a:lnSpc>
                </a:pPr>
                <a:endParaRPr lang="en-US" sz="2000" dirty="0" smtClean="0"/>
              </a:p>
              <a:p>
                <a:pPr algn="just">
                  <a:lnSpc>
                    <a:spcPct val="90000"/>
                  </a:lnSpc>
                </a:pPr>
                <a:endParaRPr lang="en-US" sz="20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51070"/>
                <a:ext cx="8005763" cy="358517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523" t="-510" b="-1074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831567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331640" y="1772816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49" y="15022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000" dirty="0" smtClean="0"/>
          </a:p>
          <a:p>
            <a:pPr algn="just">
              <a:lnSpc>
                <a:spcPct val="90000"/>
              </a:lnSpc>
            </a:pPr>
            <a:endParaRPr lang="fr-FR" sz="2000" dirty="0"/>
          </a:p>
          <a:p>
            <a:pPr algn="just">
              <a:lnSpc>
                <a:spcPct val="90000"/>
              </a:lnSpc>
            </a:pPr>
            <a:endParaRPr lang="fr-FR" sz="2000" dirty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12" name="Picture 2" descr="GWW3RQ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6262092" cy="417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29029" y="2708920"/>
                <a:ext cx="2000228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func>
                        <m:funcPr>
                          <m:ctrlPr>
                            <a:rPr lang="fr-FR" sz="2400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fr-FR" sz="2400" b="1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𝒔𝒊𝒏</m:t>
                          </m:r>
                        </m:fName>
                        <m:e>
                          <m:f>
                            <m:fPr>
                              <m:ctrlPr>
                                <a:rPr lang="fr-FR" sz="2400" b="1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 b="1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fr-FR" sz="2400" b="1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𝒙</m:t>
                              </m:r>
                            </m:den>
                          </m:f>
                          <m:r>
                            <a:rPr lang="fr-FR" sz="24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fr-FR" sz="2400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029" y="2708920"/>
                <a:ext cx="2000228" cy="78617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r="-60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4720310" y="5595087"/>
                <a:ext cx="1408719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sz="2400" b="1" i="1" smtClean="0">
                          <a:solidFill>
                            <a:srgbClr val="00B05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310" y="5595087"/>
                <a:ext cx="1408719" cy="47000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7792" r="-9524" b="-298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15"/>
              <p:cNvSpPr/>
              <p:nvPr/>
            </p:nvSpPr>
            <p:spPr>
              <a:xfrm>
                <a:off x="1623966" y="1628800"/>
                <a:ext cx="1179489" cy="470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solidFill>
                            <a:schemeClr val="accent6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sz="2400" b="1" i="1" smtClean="0">
                          <a:solidFill>
                            <a:schemeClr val="accent6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1" i="1" smtClean="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chemeClr val="accent6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fr-FR" sz="2400" b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3966" y="1628800"/>
                <a:ext cx="1179489" cy="47000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7792" r="-11340" b="-2987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41638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1560" y="1337166"/>
                <a:ext cx="8005763" cy="503025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sz="2400" dirty="0" smtClean="0">
                    <a:solidFill>
                      <a:srgbClr val="C00000"/>
                    </a:solidFill>
                    <a:sym typeface="Symbol" pitchFamily="18" charset="2"/>
                  </a:rPr>
                  <a:t>Example</a:t>
                </a:r>
                <a:r>
                  <a:rPr lang="fr-FR" sz="2200" dirty="0" smtClean="0">
                    <a:solidFill>
                      <a:srgbClr val="C00000"/>
                    </a:solidFill>
                    <a:sym typeface="Symbol" pitchFamily="18" charset="2"/>
                  </a:rPr>
                  <a:t>:  </a:t>
                </a:r>
                <a:r>
                  <a:rPr lang="fr-FR" sz="2200" dirty="0" err="1" smtClean="0">
                    <a:sym typeface="Symbol" pitchFamily="18" charset="2"/>
                  </a:rPr>
                  <a:t>Find</a:t>
                </a:r>
                <a:r>
                  <a:rPr lang="fr-FR" sz="2200" dirty="0" smtClean="0">
                    <a:sym typeface="Symbol" pitchFamily="18" charset="2"/>
                  </a:rPr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200" i="1">
                            <a:latin typeface="Cambria Math"/>
                            <a:sym typeface="Symbol" pitchFamily="18" charset="2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  <a:sym typeface="Symbol" pitchFamily="18" charset="2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  <a:sym typeface="Symbol" pitchFamily="18" charset="2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→0</m:t>
                        </m:r>
                      </m:lim>
                    </m:limLow>
                    <m:f>
                      <m:fPr>
                        <m:ctrlPr>
                          <a:rPr lang="fr-FR" sz="2200" i="1">
                            <a:latin typeface="Cambria Math"/>
                            <a:ea typeface="Cambria Math"/>
                            <a:sym typeface="Symbol" pitchFamily="18" charset="2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2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200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tan</m:t>
                            </m:r>
                          </m:fName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fr-FR" sz="22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𝑥</m:t>
                        </m:r>
                      </m:den>
                    </m:f>
                  </m:oMath>
                </a14:m>
                <a:endParaRPr lang="fr-FR" sz="2200" i="1" dirty="0" smtClean="0">
                  <a:latin typeface="Cambria Math"/>
                  <a:ea typeface="Cambria Math"/>
                  <a:sym typeface="Symbol" pitchFamily="18" charset="2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sz="2400" i="1" dirty="0">
                  <a:latin typeface="Cambria Math"/>
                  <a:sym typeface="Symbol" pitchFamily="18" charset="2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000" i="1">
                              <a:latin typeface="Cambria Math"/>
                              <a:sym typeface="Symbol" pitchFamily="18" charset="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  <a:sym typeface="Symbol" pitchFamily="18" charset="2"/>
                            </a:rPr>
                            <m:t>lim</m:t>
                          </m:r>
                        </m:e>
                        <m:lim>
                          <m:r>
                            <a:rPr lang="fr-FR" sz="2000" i="1"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fr-FR" sz="200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fr-FR" sz="20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si</m:t>
                                  </m:r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𝑛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𝑥</m:t>
                              </m:r>
                            </m:den>
                          </m:f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fr-FR" sz="20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fr-F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𝑥</m:t>
                              </m:r>
                              <m: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00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si</m:t>
                                  </m:r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𝑛</m:t>
                                  </m:r>
                                </m:fName>
                                <m:e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𝑥</m:t>
                              </m:r>
                            </m:den>
                          </m:f>
                          <m:func>
                            <m:funcPr>
                              <m:ctrlPr>
                                <a:rPr lang="fr-FR" sz="200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uncPr>
                            <m:fName>
                              <m:r>
                                <a:rPr lang="fr-FR" sz="20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   </m:t>
                              </m:r>
                              <m:limLow>
                                <m:limLowPr>
                                  <m:ctrlPr>
                                    <a:rPr lang="fr-FR" sz="200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 i="0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𝑥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fPr>
                                <m:num>
                                  <m:r>
                                    <a:rPr lang="fr-F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1</m:t>
                                  </m:r>
                                </m:num>
                                <m:den>
                                  <m:func>
                                    <m:funcPr>
                                      <m:ctrlPr>
                                        <a:rPr lang="fr-FR" sz="2000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fr-FR" sz="2000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fr-FR" sz="2000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𝑥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func>
                          <m:r>
                            <a:rPr lang="fr-F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1.1=1.</m:t>
                      </m:r>
                    </m:oMath>
                  </m:oMathPara>
                </a14:m>
                <a:endParaRPr lang="fr-FR" sz="2200" b="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sz="220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sz="2200" b="0" dirty="0" err="1" smtClean="0">
                    <a:solidFill>
                      <a:srgbClr val="C00000"/>
                    </a:solidFill>
                  </a:rPr>
                  <a:t>Example</a:t>
                </a:r>
                <a:r>
                  <a:rPr lang="fr-FR" sz="2200" dirty="0" smtClean="0"/>
                  <a:t>: </a:t>
                </a:r>
                <a:r>
                  <a:rPr lang="fr-FR" sz="2200" dirty="0" err="1" smtClean="0"/>
                  <a:t>Find</a:t>
                </a:r>
                <a:r>
                  <a:rPr lang="fr-FR" sz="2200" dirty="0"/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i="1">
                            <a:latin typeface="Cambria Math"/>
                            <a:sym typeface="Symbol" pitchFamily="18" charset="2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400">
                            <a:latin typeface="Cambria Math"/>
                            <a:sym typeface="Symbol" pitchFamily="18" charset="2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  <a:sym typeface="Symbol" pitchFamily="18" charset="2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→0</m:t>
                        </m:r>
                      </m:lim>
                    </m:limLow>
                    <m:f>
                      <m:fPr>
                        <m:ctrlPr>
                          <a:rPr lang="fr-FR" sz="2400" i="1">
                            <a:latin typeface="Cambria Math"/>
                            <a:ea typeface="Cambria Math"/>
                            <a:sym typeface="Symbol" pitchFamily="18" charset="2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4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sin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fr-FR" sz="24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fr-FR" sz="2400" i="1">
                                        <a:latin typeface="Cambria Math"/>
                                        <a:ea typeface="Cambria Math"/>
                                        <a:sym typeface="Symbol" pitchFamily="18" charset="2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  <a:sym typeface="Symbol" pitchFamily="18" charset="2"/>
                                      </a:rPr>
                                      <m:t>5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  <a:sym typeface="Symbol" pitchFamily="18" charset="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2</m:t>
                                </m:r>
                              </m:sup>
                            </m:sSup>
                          </m:e>
                        </m:func>
                      </m:num>
                      <m:den>
                        <m:r>
                          <a:rPr lang="fr-FR" sz="24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5</m:t>
                        </m:r>
                        <m:sSup>
                          <m:sSupPr>
                            <m:ctrlPr>
                              <a:rPr lang="fr-FR" sz="24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fr-FR" sz="2400" i="1" dirty="0">
                  <a:latin typeface="Cambria Math"/>
                  <a:ea typeface="Cambria Math"/>
                  <a:sym typeface="Symbol" pitchFamily="18" charset="2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sz="220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sz="2200" b="0" dirty="0" smtClean="0"/>
                  <a:t>Let </a:t>
                </a:r>
                <a14:m>
                  <m:oMath xmlns:m="http://schemas.openxmlformats.org/officeDocument/2006/math">
                    <m:r>
                      <a:rPr lang="fr-FR" sz="2200" b="0" i="1" dirty="0" smtClean="0">
                        <a:latin typeface="Cambria Math"/>
                      </a:rPr>
                      <m:t>𝑢</m:t>
                    </m:r>
                    <m:r>
                      <a:rPr lang="fr-FR" sz="2200" b="0" i="1" dirty="0" smtClean="0">
                        <a:latin typeface="Cambria Math"/>
                      </a:rPr>
                      <m:t>=5</m:t>
                    </m:r>
                    <m:r>
                      <a:rPr lang="fr-FR" sz="2200" b="0" i="1" dirty="0" smtClean="0">
                        <a:latin typeface="Cambria Math"/>
                      </a:rPr>
                      <m:t>𝑥</m:t>
                    </m:r>
                    <m:r>
                      <a:rPr lang="fr-FR" sz="2200" b="0" i="1" dirty="0" smtClean="0">
                        <a:latin typeface="Cambria Math"/>
                      </a:rPr>
                      <m:t>²</m:t>
                    </m:r>
                  </m:oMath>
                </a14:m>
                <a:r>
                  <a:rPr lang="fr-FR" sz="2200" b="0" dirty="0" smtClean="0"/>
                  <a:t> </a:t>
                </a:r>
                <a:r>
                  <a:rPr lang="fr-FR" sz="2200" b="0" dirty="0" err="1" smtClean="0"/>
                  <a:t>then</a:t>
                </a:r>
                <a:r>
                  <a:rPr lang="fr-FR" sz="2200" dirty="0" smtClean="0"/>
                  <a:t>, </a:t>
                </a:r>
                <a:r>
                  <a:rPr lang="fr-FR" sz="2200" dirty="0" err="1" smtClean="0"/>
                  <a:t>we</a:t>
                </a:r>
                <a:r>
                  <a:rPr lang="fr-FR" sz="2200" dirty="0" smtClean="0"/>
                  <a:t> have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sz="2200" b="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i="1">
                              <a:latin typeface="Cambria Math"/>
                              <a:sym typeface="Symbol" pitchFamily="18" charset="2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sym typeface="Symbol" pitchFamily="18" charset="2"/>
                            </a:rPr>
                            <m:t>lim</m:t>
                          </m:r>
                        </m:e>
                        <m:lim>
                          <m:r>
                            <a:rPr lang="fr-FR" sz="2400" i="1">
                              <a:latin typeface="Cambria Math"/>
                              <a:sym typeface="Symbol" pitchFamily="18" charset="2"/>
                            </a:rPr>
                            <m:t>𝑥</m:t>
                          </m:r>
                          <m:r>
                            <a:rPr lang="fr-FR" sz="24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fr-FR" sz="24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400" b="0" i="0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sin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fr-FR" sz="2400" b="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400" b="0" i="1" smtClean="0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b="0" i="1" smtClean="0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5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fr-FR" sz="2400" b="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func>
                        </m:num>
                        <m:den>
                          <m:r>
                            <a:rPr lang="fr-FR" sz="24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5</m:t>
                          </m:r>
                          <m:sSup>
                            <m:sSupPr>
                              <m:ctrlPr>
                                <a:rPr lang="fr-FR" sz="24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fr-FR" sz="2400" i="1">
                          <a:latin typeface="Cambria Math"/>
                          <a:ea typeface="Cambria Math"/>
                          <a:sym typeface="Symbol" pitchFamily="18" charset="2"/>
                        </a:rPr>
                        <m:t>=</m:t>
                      </m:r>
                      <m:func>
                        <m:funcPr>
                          <m:ctrlPr>
                            <a:rPr lang="fr-FR" sz="24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𝑢</m:t>
                              </m:r>
                              <m: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fr-FR" sz="24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funcPr>
                                <m:fName>
                                  <m:r>
                                    <a:rPr lang="fr-FR" sz="2400" b="0" i="0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5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si</m:t>
                                  </m:r>
                                  <m:r>
                                    <a:rPr lang="fr-FR" sz="24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𝑛</m:t>
                                  </m:r>
                                </m:fName>
                                <m:e>
                                  <m:r>
                                    <a:rPr lang="fr-FR" sz="2400" b="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𝑢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fr-FR" sz="24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𝑢</m:t>
                              </m:r>
                            </m:den>
                          </m:f>
                          <m:r>
                            <a:rPr lang="fr-FR" sz="24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</m:e>
                      </m:func>
                      <m:func>
                        <m:funcPr>
                          <m:ctrlPr>
                            <a:rPr lang="fr-FR" sz="24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</m:ctrlPr>
                        </m:funcPr>
                        <m:fName>
                          <m:r>
                            <a:rPr lang="fr-FR" sz="24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5 .</m:t>
                          </m:r>
                          <m:limLow>
                            <m:limLow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𝑢</m:t>
                              </m:r>
                              <m: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fr-FR" sz="24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si</m:t>
                                  </m:r>
                                  <m:r>
                                    <a:rPr lang="fr-FR" sz="24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𝑛</m:t>
                                  </m:r>
                                </m:fName>
                                <m:e>
                                  <m:r>
                                    <a:rPr lang="fr-FR" sz="2400" b="0" i="1" smtClean="0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𝑢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fr-FR" sz="24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𝑢</m:t>
                              </m:r>
                            </m:den>
                          </m:f>
                          <m:r>
                            <a:rPr lang="fr-FR" sz="24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</m:e>
                      </m:func>
                      <m:r>
                        <a:rPr lang="fr-FR" sz="24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5</m:t>
                      </m:r>
                      <m:r>
                        <a:rPr lang="fr-FR" sz="2400" i="1">
                          <a:latin typeface="Cambria Math"/>
                          <a:ea typeface="Cambria Math"/>
                          <a:sym typeface="Symbol" pitchFamily="18" charset="2"/>
                        </a:rPr>
                        <m:t>.1=</m:t>
                      </m:r>
                      <m:r>
                        <a:rPr lang="fr-FR" sz="24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5</m:t>
                      </m:r>
                      <m:r>
                        <a:rPr lang="fr-FR" sz="2400" i="1">
                          <a:latin typeface="Cambria Math"/>
                          <a:ea typeface="Cambria Math"/>
                          <a:sym typeface="Symbol" pitchFamily="18" charset="2"/>
                        </a:rPr>
                        <m:t>.</m:t>
                      </m:r>
                    </m:oMath>
                  </m:oMathPara>
                </a14:m>
                <a:endParaRPr lang="fr-FR" sz="280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sz="2200" b="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sz="2000" dirty="0"/>
              </a:p>
              <a:p>
                <a:pPr algn="just">
                  <a:lnSpc>
                    <a:spcPct val="90000"/>
                  </a:lnSpc>
                </a:pPr>
                <a:endParaRPr lang="fr-FR" sz="2000" dirty="0"/>
              </a:p>
              <a:p>
                <a:pPr algn="just">
                  <a:lnSpc>
                    <a:spcPct val="90000"/>
                  </a:lnSpc>
                </a:pPr>
                <a:endParaRPr lang="en-US" sz="2000" dirty="0" smtClean="0"/>
              </a:p>
              <a:p>
                <a:pPr algn="just">
                  <a:lnSpc>
                    <a:spcPct val="90000"/>
                  </a:lnSpc>
                </a:pPr>
                <a:endParaRPr lang="en-US" sz="20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37166"/>
                <a:ext cx="8005763" cy="503025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42" t="-969" b="-4055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676095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000" dirty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856" y="1351070"/>
            <a:ext cx="6814464" cy="4485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74374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000" dirty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391485"/>
            <a:ext cx="6044282" cy="5003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125390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Sandwich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fr-FR" sz="2000" dirty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71178"/>
            <a:ext cx="5314950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22450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Golden rules for limits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000" dirty="0"/>
              <a:t>There are </a:t>
            </a:r>
            <a:r>
              <a:rPr lang="en-US" sz="2000" dirty="0" smtClean="0"/>
              <a:t>four </a:t>
            </a:r>
            <a:r>
              <a:rPr lang="en-US" sz="2000" dirty="0"/>
              <a:t>basic methods that you need to </a:t>
            </a:r>
            <a:r>
              <a:rPr lang="en-US" sz="2000" dirty="0" smtClean="0"/>
              <a:t>remember for limits: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000" dirty="0" smtClean="0"/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Direct substitution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 smtClean="0"/>
              <a:t>	Plug </a:t>
            </a:r>
            <a:r>
              <a:rPr lang="en-US" sz="2000" dirty="0"/>
              <a:t>in </a:t>
            </a:r>
            <a:r>
              <a:rPr lang="en-US" sz="2000" i="1" dirty="0"/>
              <a:t>x=a</a:t>
            </a:r>
            <a:r>
              <a:rPr lang="en-US" sz="2000" dirty="0"/>
              <a:t> into the </a:t>
            </a:r>
            <a:r>
              <a:rPr lang="en-US" sz="2000" dirty="0" smtClean="0"/>
              <a:t>function (easy but does not work always)</a:t>
            </a:r>
            <a:endParaRPr lang="fr-FR" sz="2000" dirty="0" smtClean="0"/>
          </a:p>
          <a:p>
            <a:pPr>
              <a:lnSpc>
                <a:spcPct val="110000"/>
              </a:lnSpc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Cancelation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000066"/>
                </a:solidFill>
              </a:rPr>
              <a:t>	</a:t>
            </a:r>
            <a:r>
              <a:rPr lang="en-US" sz="2000" dirty="0" smtClean="0"/>
              <a:t>Factor and cancel like terms, then substitute x=a.</a:t>
            </a:r>
          </a:p>
          <a:p>
            <a:pPr marL="342900" lvl="2" indent="-342900">
              <a:lnSpc>
                <a:spcPct val="110000"/>
              </a:lnSpc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Rationalization </a:t>
            </a:r>
          </a:p>
          <a:p>
            <a:pPr marL="0" lvl="2" indent="0">
              <a:lnSpc>
                <a:spcPct val="110000"/>
              </a:lnSpc>
              <a:buNone/>
            </a:pPr>
            <a:r>
              <a:rPr lang="en-US" sz="2000" dirty="0" smtClean="0"/>
              <a:t>	Multiply </a:t>
            </a:r>
            <a:r>
              <a:rPr lang="en-US" sz="2000" dirty="0"/>
              <a:t>by the conjugate to eliminate </a:t>
            </a:r>
            <a:r>
              <a:rPr lang="en-US" sz="2000" dirty="0" smtClean="0"/>
              <a:t>radicals</a:t>
            </a:r>
            <a:endParaRPr lang="en-US" sz="2000" b="1" dirty="0" smtClean="0">
              <a:solidFill>
                <a:srgbClr val="000066"/>
              </a:solidFill>
            </a:endParaRPr>
          </a:p>
          <a:p>
            <a:pPr marL="342900" lvl="2" indent="-342900">
              <a:lnSpc>
                <a:spcPct val="110000"/>
              </a:lnSpc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Trigonometric Rules</a:t>
            </a:r>
          </a:p>
          <a:p>
            <a:pPr marL="914400" lvl="2" indent="0">
              <a:lnSpc>
                <a:spcPct val="110000"/>
              </a:lnSpc>
              <a:buNone/>
            </a:pPr>
            <a:r>
              <a:rPr lang="en-US" sz="2000" dirty="0" smtClean="0"/>
              <a:t>Apply </a:t>
            </a:r>
            <a:r>
              <a:rPr lang="en-US" sz="2000" dirty="0"/>
              <a:t>special trigonometric </a:t>
            </a:r>
            <a:r>
              <a:rPr lang="en-US" sz="2000" dirty="0" smtClean="0"/>
              <a:t>limits.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761353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continuity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000" dirty="0" smtClean="0"/>
              <a:t>.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>
              <a:xfrm>
                <a:off x="539750" y="1498814"/>
                <a:ext cx="7772400" cy="452247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609600" indent="-609600">
                  <a:buFont typeface="Wingdings" pitchFamily="2" charset="2"/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is </a:t>
                </a:r>
                <a:r>
                  <a:rPr lang="en-US" altLang="zh-CN" sz="22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continuous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altLang="zh-CN" sz="2200" b="0" i="0" dirty="0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x</m:t>
                    </m:r>
                    <m:r>
                      <a:rPr lang="fr-FR" altLang="zh-CN" sz="2200" b="0" i="0" dirty="0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en-US" altLang="zh-CN" sz="2200" i="1" dirty="0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𝑎</m:t>
                    </m:r>
                  </m:oMath>
                </a14:m>
                <a:r>
                  <a:rPr lang="en-US" altLang="zh-CN" sz="22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if</a:t>
                </a:r>
              </a:p>
              <a:p>
                <a:pPr marL="609600" indent="-609600">
                  <a:buFont typeface="Wingdings" pitchFamily="2" charset="2"/>
                  <a:buNone/>
                </a:pPr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 algn="ctr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200" i="1" smtClean="0">
                              <a:latin typeface="Cambria Math"/>
                              <a:cs typeface="Arial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20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200" i="0" smtClean="0">
                                  <a:latin typeface="Cambria Math"/>
                                  <a:cs typeface="Arial" pitchFamily="34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altLang="zh-CN" sz="22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  <m:r>
                                <a:rPr lang="fr-FR" altLang="zh-CN" sz="2200" b="0" i="1" smtClean="0"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→</m:t>
                              </m:r>
                              <m:r>
                                <a:rPr lang="fr-FR" altLang="zh-CN" sz="2200" b="0" i="1" smtClean="0"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fr-FR" altLang="zh-CN" sz="22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FR" altLang="zh-CN" sz="22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fr-FR" altLang="zh-CN" sz="2200" b="0" i="1" smtClean="0">
                                  <a:latin typeface="Cambria Math"/>
                                  <a:cs typeface="Arial" pitchFamily="34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fr-FR" altLang="zh-CN" sz="2200" b="0" i="1" smtClean="0">
                              <a:latin typeface="Cambria Math"/>
                              <a:cs typeface="Arial" pitchFamily="34" charset="0"/>
                            </a:rPr>
                            <m:t>=</m:t>
                          </m:r>
                          <m:r>
                            <a:rPr lang="fr-FR" altLang="zh-CN" sz="2200" b="0" i="1" smtClean="0">
                              <a:latin typeface="Cambria Math"/>
                              <a:cs typeface="Arial" pitchFamily="34" charset="0"/>
                            </a:rPr>
                            <m:t>𝑓</m:t>
                          </m:r>
                          <m:r>
                            <a:rPr lang="fr-FR" altLang="zh-CN" sz="2200" b="0" i="1" smtClean="0">
                              <a:latin typeface="Cambria Math"/>
                              <a:cs typeface="Arial" pitchFamily="34" charset="0"/>
                            </a:rPr>
                            <m:t>(</m:t>
                          </m:r>
                          <m:r>
                            <a:rPr lang="fr-FR" altLang="zh-CN" sz="2200" b="0" i="1" smtClean="0">
                              <a:latin typeface="Cambria Math"/>
                              <a:cs typeface="Arial" pitchFamily="34" charset="0"/>
                            </a:rPr>
                            <m:t>𝑎</m:t>
                          </m:r>
                          <m:r>
                            <a:rPr lang="fr-FR" altLang="zh-CN" sz="2200" b="0" i="1" smtClean="0">
                              <a:latin typeface="Cambria Math"/>
                              <a:cs typeface="Arial" pitchFamily="34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>
                  <a:buFont typeface="Wingdings" pitchFamily="2" charset="2"/>
                  <a:buNone/>
                </a:pPr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>
                  <a:buFont typeface="Wingdings" pitchFamily="2" charset="2"/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Therefore, the continuity of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requires three things:</a:t>
                </a:r>
              </a:p>
              <a:p>
                <a14:m>
                  <m:oMath xmlns:m="http://schemas.openxmlformats.org/officeDocument/2006/math"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is defined</a:t>
                </a:r>
              </a:p>
              <a:p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The limit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exists</a:t>
                </a:r>
              </a:p>
              <a:p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The limit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altLang="zh-CN" sz="2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equals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US" altLang="zh-CN" sz="22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) </m:t>
                    </m:r>
                  </m:oMath>
                </a14:m>
                <a:endParaRPr lang="en-US" altLang="zh-CN" sz="22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Otherwise, we say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is discontinuous at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altLang="zh-CN" sz="2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498814"/>
                <a:ext cx="7772400" cy="452247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20" t="-6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32101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continuity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000" dirty="0" smtClean="0"/>
              <a:t>.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>
              <a:xfrm>
                <a:off x="539750" y="1498814"/>
                <a:ext cx="7772400" cy="452247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609600" indent="-609600">
                  <a:buFont typeface="Wingdings" pitchFamily="2" charset="2"/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altLang="zh-CN" sz="2200" i="1" dirty="0" smtClean="0">
                        <a:latin typeface="Cambria Math"/>
                        <a:cs typeface="Arial" pitchFamily="34" charset="0"/>
                      </a:rPr>
                      <m:t>𝑓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 is </a:t>
                </a:r>
                <a:r>
                  <a:rPr lang="en-US" altLang="zh-CN" sz="22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continuous at </a:t>
                </a:r>
                <a:r>
                  <a:rPr lang="fr-FR" altLang="zh-CN" sz="2200" b="0" i="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on an </a:t>
                </a:r>
                <a:r>
                  <a:rPr lang="fr-FR" altLang="zh-CN" sz="2200" b="0" i="0" dirty="0" err="1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interval</a:t>
                </a:r>
                <a:r>
                  <a:rPr lang="fr-FR" altLang="zh-CN" sz="2200" b="0" i="0" dirty="0" smtClean="0">
                    <a:solidFill>
                      <a:srgbClr val="3333FF"/>
                    </a:solidFill>
                    <a:latin typeface="+mj-lt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altLang="zh-CN" sz="2200" i="1" dirty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altLang="zh-CN" sz="2200" b="0" i="1" dirty="0" err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𝑏</m:t>
                    </m:r>
                    <m:r>
                      <a:rPr lang="fr-FR" altLang="zh-CN" sz="2200" b="0" i="1" dirty="0" err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altLang="zh-CN" sz="2200" b="0" i="1" dirty="0" err="1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𝑐</m:t>
                    </m:r>
                    <m:r>
                      <a:rPr lang="fr-FR" altLang="zh-CN" sz="2200" b="0" i="1" dirty="0" smtClean="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) </m:t>
                    </m:r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if</a:t>
                </a:r>
              </a:p>
              <a:p>
                <a:pPr marL="609600" indent="-609600">
                  <a:buFont typeface="Wingdings" pitchFamily="2" charset="2"/>
                  <a:buNone/>
                </a:pPr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 algn="ctr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 smtClean="0"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 i="0" smtClean="0"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b="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b="0" i="1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r>
                              <a:rPr lang="fr-FR" altLang="zh-CN" sz="2200" b="0" i="1" smtClean="0"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altLang="zh-CN" sz="22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d>
                          <m:dPr>
                            <m:ctrlPr>
                              <a:rPr lang="fr-FR" altLang="zh-CN" sz="2200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fr-FR" altLang="zh-CN" sz="2200" b="0" i="1" smtClean="0"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</m:e>
                        </m:d>
                        <m:r>
                          <a:rPr lang="fr-FR" altLang="zh-CN" sz="2200" b="0" i="1" smtClean="0">
                            <a:latin typeface="Cambria Math"/>
                            <a:cs typeface="Arial" pitchFamily="34" charset="0"/>
                          </a:rPr>
                          <m:t>=</m:t>
                        </m:r>
                        <m:r>
                          <a:rPr lang="fr-FR" altLang="zh-CN" sz="2200" b="0" i="1" smtClean="0"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b="0" i="1" smtClean="0"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r>
                          <a:rPr lang="fr-FR" altLang="zh-CN" sz="2200" b="0" i="1" smtClean="0"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, for 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altLang="zh-CN" sz="2200" b="0" i="0" smtClean="0">
                        <a:latin typeface="Cambria Math"/>
                        <a:ea typeface="Cambria Math"/>
                        <a:cs typeface="Arial" pitchFamily="34" charset="0"/>
                      </a:rPr>
                      <m:t>a</m:t>
                    </m:r>
                    <m:r>
                      <a:rPr lang="fr-FR" altLang="zh-CN" sz="22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∈(</m:t>
                    </m:r>
                    <m:r>
                      <a:rPr lang="fr-FR" altLang="zh-CN" sz="22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  <m:r>
                      <a:rPr lang="fr-FR" altLang="zh-CN" sz="22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,</m:t>
                    </m:r>
                    <m:r>
                      <a:rPr lang="fr-FR" altLang="zh-CN" sz="22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𝑐</m:t>
                    </m:r>
                    <m:r>
                      <a:rPr lang="fr-FR" altLang="zh-CN" sz="22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)</m:t>
                    </m:r>
                  </m:oMath>
                </a14:m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>
                  <a:buFont typeface="Wingdings" pitchFamily="2" charset="2"/>
                  <a:buNone/>
                </a:pPr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>
                  <a:buFont typeface="Wingdings" pitchFamily="2" charset="2"/>
                  <a:buNone/>
                </a:pPr>
                <a:r>
                  <a:rPr lang="en-US" altLang="zh-CN" sz="2200" dirty="0" smtClean="0">
                    <a:latin typeface="Arial" pitchFamily="34" charset="0"/>
                    <a:cs typeface="Arial" pitchFamily="34" charset="0"/>
                  </a:rPr>
                  <a:t>At the boundary points b and c we say a function is continuous </a:t>
                </a:r>
                <a:r>
                  <a:rPr lang="en-US" altLang="zh-CN" sz="2200" dirty="0" err="1" smtClean="0">
                    <a:latin typeface="Arial" pitchFamily="34" charset="0"/>
                    <a:cs typeface="Arial" pitchFamily="34" charset="0"/>
                  </a:rPr>
                  <a:t>iff</a:t>
                </a:r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pPr marL="609600" indent="-609600">
                  <a:buFont typeface="Wingdings" pitchFamily="2" charset="2"/>
                  <a:buNone/>
                </a:pPr>
                <a:endParaRPr lang="en-US" altLang="zh-CN" sz="22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The limit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altLang="zh-CN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fr-FR" altLang="zh-CN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fr-FR" altLang="zh-CN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altLang="zh-CN" sz="22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exists and equals to </a:t>
                </a:r>
                <a14:m>
                  <m:oMath xmlns:m="http://schemas.openxmlformats.org/officeDocument/2006/math">
                    <m:r>
                      <a:rPr lang="en-US" altLang="zh-CN" sz="2200" i="1" dirty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altLang="zh-CN" sz="2200" i="1" dirty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fr-FR" altLang="zh-CN" sz="22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𝑏</m:t>
                        </m:r>
                      </m:e>
                    </m:d>
                    <m:r>
                      <a:rPr lang="fr-FR" altLang="zh-CN" sz="2200" b="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US" altLang="zh-CN" sz="22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altLang="zh-CN" sz="2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The limit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200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𝑥</m:t>
                            </m:r>
                            <m:r>
                              <a:rPr lang="fr-FR" altLang="zh-CN" sz="22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  <a:cs typeface="Arial" pitchFamily="34" charset="0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altLang="zh-CN" sz="22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fr-FR" altLang="zh-CN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fr-FR" altLang="zh-CN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  <a:cs typeface="Arial" pitchFamily="34" charset="0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𝑓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𝑥</m:t>
                        </m:r>
                        <m:r>
                          <a:rPr lang="fr-FR" altLang="zh-CN" sz="2200" i="1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altLang="zh-CN" sz="22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exists and equals to </a:t>
                </a:r>
                <a14:m>
                  <m:oMath xmlns:m="http://schemas.openxmlformats.org/officeDocument/2006/math">
                    <m:r>
                      <a:rPr lang="en-US" altLang="zh-CN" sz="2200" i="1" dirty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𝑓</m:t>
                    </m:r>
                    <m:d>
                      <m:dPr>
                        <m:ctrlPr>
                          <a:rPr lang="en-US" altLang="zh-CN" sz="2200" i="1" dirty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fr-FR" altLang="zh-CN" sz="2200" b="0" i="1" dirty="0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𝑐</m:t>
                        </m:r>
                      </m:e>
                    </m:d>
                    <m:r>
                      <a:rPr lang="fr-FR" altLang="zh-CN" sz="2200" b="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.</m:t>
                    </m:r>
                    <m:r>
                      <a:rPr lang="en-US" altLang="zh-CN" sz="2200" i="1" dirty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endParaRPr lang="en-US" altLang="zh-CN" sz="22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498814"/>
                <a:ext cx="7772400" cy="452247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020" t="-6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126613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continuity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351070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000" dirty="0" smtClean="0"/>
              <a:t>.</a:t>
            </a: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 algn="just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>
              <a:xfrm>
                <a:off x="539750" y="1498814"/>
                <a:ext cx="7772400" cy="452247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rgbClr val="3333FF"/>
                    </a:solidFill>
                  </a:rPr>
                  <a:t> </a:t>
                </a:r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𝑔</m:t>
                    </m:r>
                  </m:oMath>
                </a14:m>
                <a:r>
                  <a:rPr lang="en-US" sz="2000" dirty="0"/>
                  <a:t> are continuous at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𝑘</m:t>
                    </m:r>
                  </m:oMath>
                </a14:m>
                <a:r>
                  <a:rPr lang="en-US" sz="2000" dirty="0"/>
                  <a:t> is a constant, then the following functions are continuous at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/>
                  <a:t>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+ </m:t>
                    </m:r>
                    <m:r>
                      <a:rPr lang="en-US" sz="2000" i="1" dirty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  <m:r>
                      <a:rPr lang="fr-FR" sz="2000" b="0" i="0" dirty="0" smtClean="0">
                        <a:solidFill>
                          <a:srgbClr val="C00000"/>
                        </a:solidFill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− </m:t>
                    </m:r>
                    <m:r>
                      <a:rPr lang="en-US" sz="2000" i="1" dirty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𝑘</m:t>
                    </m:r>
                    <m:r>
                      <a:rPr lang="en-US" sz="2000" i="1" dirty="0" err="1">
                        <a:solidFill>
                          <a:srgbClr val="C00000"/>
                        </a:solidFill>
                        <a:latin typeface="Cambria Math"/>
                      </a:rPr>
                      <m:t>∙</m:t>
                    </m:r>
                    <m:r>
                      <a:rPr lang="en-US" sz="2000" i="1" dirty="0" err="1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∙ </m:t>
                    </m:r>
                    <m:r>
                      <a:rPr lang="en-US" sz="2000" i="1" dirty="0">
                        <a:latin typeface="Cambria Math"/>
                      </a:rPr>
                      <m:t>𝑔</m:t>
                    </m:r>
                    <m:r>
                      <a:rPr lang="fr-FR" sz="2000" b="0" i="0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/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>
                    <a:solidFill>
                      <a:srgbClr val="C00000"/>
                    </a:solidFill>
                  </a:rPr>
                  <a:t>: provided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≠ 0</m:t>
                    </m:r>
                    <m:r>
                      <a:rPr lang="fr-FR" sz="2000" b="0" i="0" dirty="0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fr-FR" sz="2000" dirty="0" smtClean="0"/>
              </a:p>
              <a:p>
                <a:pPr marL="0" indent="0">
                  <a:buNone/>
                </a:pPr>
                <a:r>
                  <a:rPr lang="fr-FR" sz="2000" b="0" dirty="0" err="1" smtClean="0"/>
                  <a:t>Moreover</a:t>
                </a:r>
                <a:r>
                  <a:rPr lang="fr-FR" sz="2000" b="0" dirty="0" smtClean="0"/>
                  <a:t>, if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> </a:t>
                </a:r>
                <a:r>
                  <a:rPr lang="fr-FR" sz="2000" b="0" dirty="0" err="1" smtClean="0"/>
                  <a:t>continuous</a:t>
                </a:r>
                <a:r>
                  <a:rPr lang="fr-FR" sz="2000" b="0" dirty="0" smtClean="0"/>
                  <a:t> </a:t>
                </a:r>
                <a:r>
                  <a:rPr lang="fr-FR" sz="2000" b="0" dirty="0" err="1" smtClean="0"/>
                  <a:t>at</a:t>
                </a:r>
                <a:r>
                  <a:rPr lang="fr-FR" sz="2000" b="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fr-FR" sz="2000" b="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fr-FR" sz="2000" b="0" dirty="0" smtClean="0"/>
                  <a:t> </a:t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> </a:t>
                </a:r>
                <a:r>
                  <a:rPr lang="fr-FR" sz="2000" b="0" dirty="0" err="1" smtClean="0"/>
                  <a:t>continuous</a:t>
                </a:r>
                <a:r>
                  <a:rPr lang="fr-FR" sz="2000" b="0" dirty="0" smtClean="0"/>
                  <a:t> on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(</m:t>
                    </m:r>
                    <m:r>
                      <a:rPr lang="fr-FR" sz="2000" b="0" i="1" dirty="0" smtClean="0">
                        <a:latin typeface="Cambria Math"/>
                      </a:rPr>
                      <m:t>𝑐</m:t>
                    </m:r>
                    <m:r>
                      <a:rPr lang="fr-FR" sz="20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b="0" dirty="0" smtClean="0"/>
                  <a:t> </a:t>
                </a:r>
                <a:r>
                  <a:rPr lang="fr-FR" sz="2000" b="0" dirty="0" err="1" smtClean="0"/>
                  <a:t>then</a:t>
                </a:r>
                <a:r>
                  <a:rPr lang="fr-FR" sz="2000" b="0" dirty="0" smtClean="0"/>
                  <a:t> </a:t>
                </a:r>
                <a:r>
                  <a:rPr lang="fr-FR" sz="2000" dirty="0" smtClean="0"/>
                  <a:t>composition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𝑔𝑜𝑓</m:t>
                    </m:r>
                  </m:oMath>
                </a14:m>
                <a:r>
                  <a:rPr lang="fr-FR" sz="2000" dirty="0" smtClean="0"/>
                  <a:t>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continuous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fr-FR" sz="2000" dirty="0" smtClean="0"/>
                  <a:t>.</a:t>
                </a:r>
                <a:endParaRPr lang="fr-FR" sz="2000" b="0" dirty="0" smtClean="0"/>
              </a:p>
              <a:p>
                <a:pPr marL="0" indent="0">
                  <a:buNone/>
                </a:pP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498814"/>
                <a:ext cx="7772400" cy="452247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63" t="-539" r="-16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77072"/>
            <a:ext cx="6624736" cy="156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92545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Discontinuities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>
              <a:xfrm>
                <a:off x="688032" y="1412776"/>
                <a:ext cx="7772400" cy="452247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400" dirty="0"/>
                  <a:t>has a limit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 and the limit differs from</a:t>
                </a:r>
                <a:r>
                  <a:rPr lang="en-US" sz="2400" dirty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(or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/>
                  <a:t>is undefined) , then we say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has a </a:t>
                </a:r>
                <a:r>
                  <a:rPr lang="en-US" sz="2400" dirty="0">
                    <a:solidFill>
                      <a:srgbClr val="C00000"/>
                    </a:solidFill>
                  </a:rPr>
                  <a:t>removable discontinuity</a:t>
                </a:r>
                <a:r>
                  <a:rPr lang="en-US" sz="2400" dirty="0"/>
                  <a:t>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 algn="just">
                  <a:buNone/>
                </a:pPr>
                <a:endParaRPr lang="en-US" sz="24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3333FF"/>
                    </a:solidFill>
                  </a:rPr>
                  <a:t>Examples:</a:t>
                </a:r>
                <a:endParaRPr lang="en-US" sz="24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400" dirty="0" smtClean="0"/>
                  <a:t>The </a:t>
                </a:r>
                <a:r>
                  <a:rPr lang="en-US" sz="2400" dirty="0"/>
                  <a:t>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(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)=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sin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⁡(1/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is continuous at all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≠0.</m:t>
                    </m:r>
                  </m:oMath>
                </a14:m>
                <a:r>
                  <a:rPr lang="en-US" sz="2400" dirty="0">
                    <a:solidFill>
                      <a:srgbClr val="3333FF"/>
                    </a:solidFill>
                  </a:rPr>
                  <a:t> </a:t>
                </a:r>
                <a:r>
                  <a:rPr lang="en-US" sz="2400" dirty="0"/>
                  <a:t>At zero it is not defined, but if we define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sz="24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0</m:t>
                    </m:r>
                  </m:oMath>
                </a14:m>
                <a:r>
                  <a:rPr lang="en-US" sz="2400" dirty="0"/>
                  <a:t>, then it is continuous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∈(−∞,+∞)</m:t>
                    </m:r>
                  </m:oMath>
                </a14:m>
                <a:r>
                  <a:rPr lang="en-US" sz="2400" dirty="0" smtClean="0">
                    <a:solidFill>
                      <a:srgbClr val="3333FF"/>
                    </a:solidFill>
                  </a:rPr>
                  <a:t>.</a:t>
                </a:r>
                <a:endParaRPr lang="en-US" altLang="zh-CN" sz="22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32" y="1412776"/>
                <a:ext cx="7772400" cy="452247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255" t="-943" r="-65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522963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iscontinuities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5950" y="2215166"/>
                <a:ext cx="8005763" cy="467021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2200" dirty="0" smtClean="0">
                    <a:solidFill>
                      <a:srgbClr val="C00000"/>
                    </a:solidFill>
                  </a:rPr>
                  <a:t>Removable discontinuity: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200" b="0" i="1" smtClean="0">
                            <a:latin typeface="Cambria Math"/>
                          </a:rPr>
                          <m:t>𝑓</m:t>
                        </m:r>
                        <m:r>
                          <a:rPr lang="fr-FR" sz="2200" b="0" i="1" smtClean="0">
                            <a:latin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200" dirty="0" smtClean="0"/>
                  <a:t> exists but either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200" dirty="0" smtClean="0"/>
                  <a:t> or </a:t>
                </a:r>
                <a14:m>
                  <m:oMath xmlns:m="http://schemas.openxmlformats.org/officeDocument/2006/math">
                    <m:r>
                      <a:rPr lang="fr-FR" sz="22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200" dirty="0" smtClean="0"/>
                  <a:t> is undefined.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2200" dirty="0" smtClean="0">
                    <a:solidFill>
                      <a:srgbClr val="C00000"/>
                    </a:solidFill>
                  </a:rPr>
                  <a:t>Jump discontinuity: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i="1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𝑓</m:t>
                        </m:r>
                        <m:r>
                          <a:rPr lang="fr-FR" sz="2200" i="1">
                            <a:latin typeface="Cambria Math"/>
                          </a:rPr>
                          <m:t>(</m:t>
                        </m:r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200" i="1">
                        <a:latin typeface="Cambria Math"/>
                        <a:ea typeface="Cambria Math"/>
                      </a:rPr>
                      <m:t>≠</m:t>
                    </m:r>
                    <m:r>
                      <m:rPr>
                        <m:nor/>
                      </m:rPr>
                      <a:rPr lang="en-US" sz="2200" dirty="0"/>
                      <m:t> </m:t>
                    </m:r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i="1"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𝑓</m:t>
                        </m:r>
                        <m:r>
                          <a:rPr lang="fr-FR" sz="2200" i="1">
                            <a:latin typeface="Cambria Math"/>
                          </a:rPr>
                          <m:t>(</m:t>
                        </m:r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200" dirty="0" smtClean="0"/>
              </a:p>
              <a:p>
                <a:pPr>
                  <a:lnSpc>
                    <a:spcPct val="110000"/>
                  </a:lnSpc>
                </a:pPr>
                <a:r>
                  <a:rPr lang="en-US" sz="2200" dirty="0" smtClean="0">
                    <a:solidFill>
                      <a:srgbClr val="C00000"/>
                    </a:solidFill>
                  </a:rPr>
                  <a:t>Asymptotic or Infinite discontinuity:</a:t>
                </a:r>
                <a:r>
                  <a:rPr lang="en-US" sz="2200" dirty="0" smtClean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200" b="0" i="1" smtClean="0">
                            <a:latin typeface="Cambria Math"/>
                          </a:rPr>
                          <m:t>=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±∞</m:t>
                        </m:r>
                      </m:e>
                    </m:func>
                  </m:oMath>
                </a14:m>
                <a:r>
                  <a:rPr lang="en-US" sz="2200" dirty="0" smtClean="0"/>
                  <a:t> i.e.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latin typeface="Cambria Math"/>
                      </a:rPr>
                      <m:t>=</m:t>
                    </m:r>
                    <m:r>
                      <a:rPr lang="fr-FR" sz="22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/>
                  <a:t> is a vertical asymptote. 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2200" dirty="0" smtClean="0">
                    <a:solidFill>
                      <a:srgbClr val="C00000"/>
                    </a:solidFill>
                  </a:rPr>
                  <a:t>Oscillating discontinuity: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200" dirty="0" smtClean="0"/>
                  <a:t>oscillates too much as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200" i="1" dirty="0" smtClean="0">
                        <a:latin typeface="Cambria Math"/>
                      </a:rPr>
                      <m:t>𝑎</m:t>
                    </m:r>
                  </m:oMath>
                </a14:m>
                <a:endParaRPr lang="en-US" sz="22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2215166"/>
                <a:ext cx="8005763" cy="467021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69189" y="1701969"/>
            <a:ext cx="31827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rgbClr val="3333FF"/>
                </a:solidFill>
              </a:rPr>
              <a:t>Types of discontinuities </a:t>
            </a:r>
            <a:endParaRPr lang="en-CA" sz="22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9276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 continuous functions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467543" y="1502296"/>
                <a:ext cx="8033519" cy="9906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>
                  <a:lnSpc>
                    <a:spcPct val="90000"/>
                  </a:lnSpc>
                </a:pPr>
                <a:r>
                  <a:rPr lang="en-US" sz="2200" dirty="0" smtClean="0"/>
                  <a:t>A discontinuous function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200" dirty="0" smtClean="0"/>
                  <a:t> having finite number of discontinuities and continuous otherwise is called 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piecewise continuous</a:t>
                </a:r>
                <a:r>
                  <a:rPr lang="en-US" sz="2200" dirty="0" smtClean="0"/>
                  <a:t>.</a:t>
                </a:r>
              </a:p>
              <a:p>
                <a:pPr algn="just">
                  <a:lnSpc>
                    <a:spcPct val="90000"/>
                  </a:lnSpc>
                </a:pPr>
                <a:endParaRPr lang="en-US" sz="2200" dirty="0"/>
              </a:p>
              <a:p>
                <a:pPr algn="just">
                  <a:lnSpc>
                    <a:spcPct val="90000"/>
                  </a:lnSpc>
                </a:pPr>
                <a:r>
                  <a:rPr lang="en-US" sz="2200" dirty="0" smtClean="0">
                    <a:solidFill>
                      <a:srgbClr val="C00000"/>
                    </a:solidFill>
                  </a:rPr>
                  <a:t>Example:</a:t>
                </a:r>
                <a:endParaRPr lang="en-US" sz="22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3" y="1502296"/>
                <a:ext cx="8033519" cy="99060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10" t="-6748" r="-1897" b="-871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999142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en-US" sz="2200" dirty="0"/>
          </a:p>
        </p:txBody>
      </p:sp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344" t="28125" r="2206" b="57201"/>
          <a:stretch>
            <a:fillRect/>
          </a:stretch>
        </p:blipFill>
        <p:spPr bwMode="auto">
          <a:xfrm>
            <a:off x="607790" y="3140968"/>
            <a:ext cx="40386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847282" y="2708920"/>
            <a:ext cx="3613150" cy="1263650"/>
            <a:chOff x="3449638" y="2304622"/>
            <a:chExt cx="3613150" cy="1263650"/>
          </a:xfrm>
        </p:grpSpPr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5811838" y="2304622"/>
              <a:ext cx="8556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r>
                <a:rPr lang="en-US"/>
                <a:t>if x ≤ 2</a:t>
              </a:r>
            </a:p>
          </p:txBody>
        </p:sp>
        <p:sp>
          <p:nvSpPr>
            <p:cNvPr id="28" name="Text Box 12"/>
            <p:cNvSpPr txBox="1">
              <a:spLocks noChangeArrowheads="1"/>
            </p:cNvSpPr>
            <p:nvPr/>
          </p:nvSpPr>
          <p:spPr bwMode="auto">
            <a:xfrm>
              <a:off x="5811838" y="2761822"/>
              <a:ext cx="12509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r>
                <a:rPr lang="en-US" dirty="0"/>
                <a:t>if 2 &lt; x &lt; 5</a:t>
              </a:r>
            </a:p>
          </p:txBody>
        </p:sp>
        <p:sp>
          <p:nvSpPr>
            <p:cNvPr id="30" name="Text Box 13"/>
            <p:cNvSpPr txBox="1">
              <a:spLocks noChangeArrowheads="1"/>
            </p:cNvSpPr>
            <p:nvPr/>
          </p:nvSpPr>
          <p:spPr bwMode="auto">
            <a:xfrm>
              <a:off x="5811838" y="3142822"/>
              <a:ext cx="8556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r>
                <a:rPr lang="en-US" dirty="0"/>
                <a:t>if x ≥ 5</a:t>
              </a:r>
            </a:p>
          </p:txBody>
        </p:sp>
        <p:pic>
          <p:nvPicPr>
            <p:cNvPr id="31" name="Picture 3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9638" y="2304622"/>
              <a:ext cx="2306638" cy="1263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9569849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 continuous functions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999142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en-US" sz="2200" dirty="0"/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0065076"/>
              </p:ext>
            </p:extLst>
          </p:nvPr>
        </p:nvGraphicFramePr>
        <p:xfrm>
          <a:off x="1280865" y="1412776"/>
          <a:ext cx="2139007" cy="813559"/>
        </p:xfrm>
        <a:graphic>
          <a:graphicData uri="http://schemas.openxmlformats.org/presentationml/2006/ole">
            <p:oleObj spid="_x0000_s73814" name="Equation" r:id="rId4" imgW="1269720" imgH="482400" progId="Equation.3">
              <p:embed/>
            </p:oleObj>
          </a:graphicData>
        </a:graphic>
      </p:graphicFrame>
      <p:graphicFrame>
        <p:nvGraphicFramePr>
          <p:cNvPr id="1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78133587"/>
              </p:ext>
            </p:extLst>
          </p:nvPr>
        </p:nvGraphicFramePr>
        <p:xfrm>
          <a:off x="5292080" y="1373472"/>
          <a:ext cx="2232248" cy="975408"/>
        </p:xfrm>
        <a:graphic>
          <a:graphicData uri="http://schemas.openxmlformats.org/presentationml/2006/ole">
            <p:oleObj spid="_x0000_s73815" name="Equation" r:id="rId5" imgW="1396800" imgH="609480" progId="Equation.3">
              <p:embed/>
            </p:oleObj>
          </a:graphicData>
        </a:graphic>
      </p:graphicFrame>
      <p:pic>
        <p:nvPicPr>
          <p:cNvPr id="16" name="Picture 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240" y="2348880"/>
            <a:ext cx="27241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0888"/>
            <a:ext cx="273367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 Box 30"/>
              <p:cNvSpPr txBox="1">
                <a:spLocks noChangeArrowheads="1"/>
              </p:cNvSpPr>
              <p:nvPr/>
            </p:nvSpPr>
            <p:spPr bwMode="auto">
              <a:xfrm>
                <a:off x="611560" y="4941168"/>
                <a:ext cx="324464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Jump discontinuity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=1</m:t>
                    </m:r>
                  </m:oMath>
                </a14:m>
                <a:endParaRPr lang="en-US" sz="2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3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4941168"/>
                <a:ext cx="3244640" cy="400110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l="-1876" t="-6154" r="-3940" b="-292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 Box 30"/>
              <p:cNvSpPr txBox="1">
                <a:spLocks noChangeArrowheads="1"/>
              </p:cNvSpPr>
              <p:nvPr/>
            </p:nvSpPr>
            <p:spPr bwMode="auto">
              <a:xfrm>
                <a:off x="4572000" y="4941168"/>
                <a:ext cx="4108737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Asymptotic discontinuity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=−1</m:t>
                    </m:r>
                  </m:oMath>
                </a14:m>
                <a:endParaRPr lang="en-US" sz="2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4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4941168"/>
                <a:ext cx="4108737" cy="400110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l="-1484" t="-6154" r="-1780" b="-292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73909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999142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en-US" sz="22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Text Box 30"/>
              <p:cNvSpPr txBox="1">
                <a:spLocks noChangeArrowheads="1"/>
              </p:cNvSpPr>
              <p:nvPr/>
            </p:nvSpPr>
            <p:spPr bwMode="auto">
              <a:xfrm>
                <a:off x="899592" y="4941168"/>
                <a:ext cx="280831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Continuous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  <a:endParaRPr lang="en-US" sz="2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3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592" y="4941168"/>
                <a:ext cx="2808312" cy="40011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2391" t="-6154" b="-292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 Box 30"/>
              <p:cNvSpPr txBox="1">
                <a:spLocks noChangeArrowheads="1"/>
              </p:cNvSpPr>
              <p:nvPr/>
            </p:nvSpPr>
            <p:spPr bwMode="auto">
              <a:xfrm>
                <a:off x="5580112" y="4869160"/>
                <a:ext cx="2808312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Continuous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  <a:cs typeface="Arial" pitchFamily="34" charset="0"/>
                      </a:rPr>
                      <m:t>=−2</m:t>
                    </m:r>
                  </m:oMath>
                </a14:m>
                <a:endParaRPr lang="en-US" sz="2000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4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0112" y="4869160"/>
                <a:ext cx="2808312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2169" t="-6154" b="-292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5071783"/>
              </p:ext>
            </p:extLst>
          </p:nvPr>
        </p:nvGraphicFramePr>
        <p:xfrm>
          <a:off x="5297432" y="1334505"/>
          <a:ext cx="2657872" cy="765941"/>
        </p:xfrm>
        <a:graphic>
          <a:graphicData uri="http://schemas.openxmlformats.org/presentationml/2006/ole">
            <p:oleObj spid="_x0000_s72799" name="Equation" r:id="rId6" imgW="1676160" imgH="482400" progId="Equation.3">
              <p:embed/>
            </p:oleObj>
          </a:graphicData>
        </a:graphic>
      </p:graphicFrame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5037873"/>
              </p:ext>
            </p:extLst>
          </p:nvPr>
        </p:nvGraphicFramePr>
        <p:xfrm>
          <a:off x="1230287" y="1306513"/>
          <a:ext cx="2156076" cy="1196032"/>
        </p:xfrm>
        <a:graphic>
          <a:graphicData uri="http://schemas.openxmlformats.org/presentationml/2006/ole">
            <p:oleObj spid="_x0000_s72800" name="Equation" r:id="rId7" imgW="1422360" imgH="787320" progId="Equation.3">
              <p:embed/>
            </p:oleObj>
          </a:graphicData>
        </a:graphic>
      </p:graphicFrame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7168" y="2470009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45093"/>
            <a:ext cx="2263316" cy="226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 continuous functions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5086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15950" y="1999142"/>
            <a:ext cx="8005763" cy="467021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endParaRPr lang="en-US" sz="2200" dirty="0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Piecewise continuous functions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704306" y="1887604"/>
            <a:ext cx="3302000" cy="1016000"/>
            <a:chOff x="2812191" y="1453774"/>
            <a:chExt cx="3302000" cy="1016000"/>
          </a:xfrm>
        </p:grpSpPr>
        <p:pic>
          <p:nvPicPr>
            <p:cNvPr id="18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2191" y="1453774"/>
              <a:ext cx="2209800" cy="101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5250591" y="1529974"/>
              <a:ext cx="8636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r>
                <a:rPr lang="en-US" dirty="0"/>
                <a:t>if x &lt; 2</a:t>
              </a: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5250591" y="2063374"/>
              <a:ext cx="85566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r>
                <a:rPr lang="en-US" dirty="0"/>
                <a:t>if x ≥ 2</a:t>
              </a:r>
            </a:p>
          </p:txBody>
        </p:sp>
      </p:grp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615950" y="1444714"/>
            <a:ext cx="8059738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2000" dirty="0" smtClean="0">
                <a:solidFill>
                  <a:srgbClr val="C00000"/>
                </a:solidFill>
              </a:rPr>
              <a:t>Example</a:t>
            </a:r>
            <a:r>
              <a:rPr lang="en-US" sz="2000" dirty="0" smtClean="0"/>
              <a:t>: Find the value of k so that the function h(x) is continuous at x=2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Solution: </a:t>
            </a:r>
            <a:r>
              <a:rPr lang="en-US" sz="2000" dirty="0" smtClean="0"/>
              <a:t>We 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               As h(x) is continuous at x=2, therefore,</a:t>
            </a:r>
          </a:p>
          <a:p>
            <a:endParaRPr lang="en-US" sz="2000" dirty="0" smtClean="0">
              <a:solidFill>
                <a:srgbClr val="C00000"/>
              </a:solidFill>
            </a:endParaRPr>
          </a:p>
          <a:p>
            <a:r>
              <a:rPr lang="en-US" sz="2000" dirty="0" smtClean="0"/>
              <a:t> </a:t>
            </a:r>
            <a:endParaRPr lang="en-US" sz="20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109826"/>
              </p:ext>
            </p:extLst>
          </p:nvPr>
        </p:nvGraphicFramePr>
        <p:xfrm>
          <a:off x="2285678" y="3212977"/>
          <a:ext cx="2790378" cy="611105"/>
        </p:xfrm>
        <a:graphic>
          <a:graphicData uri="http://schemas.openxmlformats.org/presentationml/2006/ole">
            <p:oleObj spid="_x0000_s74853" name="Equation" r:id="rId5" imgW="1333500" imgH="2921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04624464"/>
              </p:ext>
            </p:extLst>
          </p:nvPr>
        </p:nvGraphicFramePr>
        <p:xfrm>
          <a:off x="2285678" y="3991619"/>
          <a:ext cx="2862386" cy="567735"/>
        </p:xfrm>
        <a:graphic>
          <a:graphicData uri="http://schemas.openxmlformats.org/presentationml/2006/ole">
            <p:oleObj spid="_x0000_s74854" name="Equation" r:id="rId6" imgW="1473200" imgH="2921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65398813"/>
              </p:ext>
            </p:extLst>
          </p:nvPr>
        </p:nvGraphicFramePr>
        <p:xfrm>
          <a:off x="3083719" y="5041255"/>
          <a:ext cx="2352377" cy="374134"/>
        </p:xfrm>
        <a:graphic>
          <a:graphicData uri="http://schemas.openxmlformats.org/presentationml/2006/ole">
            <p:oleObj spid="_x0000_s74855" name="Equation" r:id="rId7" imgW="1117115" imgH="177723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32661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Continuous extension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561656" y="1423078"/>
                <a:ext cx="8005763" cy="467021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sz="2200" dirty="0" smtClean="0"/>
                  <a:t>If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fr-FR" sz="2200" b="0" i="0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22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2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200" b="0" i="1" smtClean="0">
                            <a:latin typeface="Cambria Math"/>
                          </a:rPr>
                          <m:t>=</m:t>
                        </m:r>
                        <m:r>
                          <a:rPr lang="fr-FR" sz="2200" b="0" i="1" smtClean="0">
                            <a:latin typeface="Cambria Math"/>
                          </a:rPr>
                          <m:t>𝐿</m:t>
                        </m:r>
                      </m:e>
                    </m:func>
                  </m:oMath>
                </a14:m>
                <a:r>
                  <a:rPr lang="en-US" sz="2200" dirty="0" smtClean="0"/>
                  <a:t> but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</a:rPr>
                      <m:t>(</m:t>
                    </m:r>
                    <m:r>
                      <a:rPr lang="fr-FR" sz="2200" b="0" i="1" dirty="0" smtClean="0">
                        <a:latin typeface="Cambria Math"/>
                      </a:rPr>
                      <m:t>𝑐</m:t>
                    </m:r>
                    <m:r>
                      <a:rPr lang="en-US" sz="22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/>
                  <a:t> is not defined, we can form a new function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𝐹</m:t>
                    </m:r>
                    <m:r>
                      <a:rPr lang="en-US" sz="2200" i="1" dirty="0" smtClean="0"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/>
                  <a:t> as follows</a:t>
                </a:r>
              </a:p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fr-FR" sz="220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fr-FR" sz="2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2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fr-FR" sz="2200" i="1">
                                  <a:latin typeface="Cambria Math"/>
                                </a:rPr>
                                <m:t>  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𝑎𝑛𝑑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𝐷𝑜𝑚𝑎𝑖𝑛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a:rPr lang="fr-FR" sz="2200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,                                           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𝑐</m:t>
                              </m:r>
                              <m:r>
                                <a:rPr lang="fr-FR" sz="2200" i="1">
                                  <a:latin typeface="Cambria Math"/>
                                </a:rPr>
                                <m:t>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200" dirty="0" smtClean="0">
                  <a:solidFill>
                    <a:srgbClr val="C00000"/>
                  </a:solidFill>
                </a:endParaRPr>
              </a:p>
              <a:p>
                <a:pPr>
                  <a:lnSpc>
                    <a:spcPct val="110000"/>
                  </a:lnSpc>
                </a:pPr>
                <a:r>
                  <a:rPr lang="fr-FR" sz="2200" dirty="0" err="1" smtClean="0"/>
                  <a:t>Then</a:t>
                </a:r>
                <a:r>
                  <a:rPr lang="fr-FR" sz="2200" dirty="0" smtClean="0"/>
                  <a:t> </a:t>
                </a:r>
                <a14:m>
                  <m:oMath xmlns:m="http://schemas.openxmlformats.org/officeDocument/2006/math">
                    <m:r>
                      <a:rPr lang="fr-FR" sz="2200" i="1" dirty="0" smtClean="0">
                        <a:latin typeface="Cambria Math"/>
                      </a:rPr>
                      <m:t>𝐹</m:t>
                    </m:r>
                    <m:r>
                      <a:rPr lang="fr-FR" sz="2200" i="1" dirty="0" smtClean="0">
                        <a:latin typeface="Cambria Math"/>
                      </a:rPr>
                      <m:t>(</m:t>
                    </m:r>
                    <m:r>
                      <a:rPr lang="fr-FR" sz="2200" i="1" dirty="0" smtClean="0">
                        <a:latin typeface="Cambria Math"/>
                      </a:rPr>
                      <m:t>𝑥</m:t>
                    </m:r>
                    <m:r>
                      <a:rPr lang="fr-FR" sz="22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200" dirty="0" smtClean="0"/>
                  <a:t> </a:t>
                </a:r>
                <a:r>
                  <a:rPr lang="fr-FR" sz="2200" dirty="0" err="1" smtClean="0"/>
                  <a:t>is</a:t>
                </a:r>
                <a:r>
                  <a:rPr lang="fr-FR" sz="2200" dirty="0" smtClean="0"/>
                  <a:t> </a:t>
                </a:r>
                <a:r>
                  <a:rPr lang="fr-FR" sz="2200" dirty="0" err="1" smtClean="0">
                    <a:solidFill>
                      <a:srgbClr val="C00000"/>
                    </a:solidFill>
                  </a:rPr>
                  <a:t>continuous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at</a:t>
                </a:r>
                <a:r>
                  <a:rPr lang="fr-FR" sz="2200" dirty="0" smtClean="0"/>
                  <a:t> </a:t>
                </a:r>
                <a14:m>
                  <m:oMath xmlns:m="http://schemas.openxmlformats.org/officeDocument/2006/math">
                    <m:r>
                      <a:rPr lang="fr-FR" sz="2200" i="1" dirty="0" smtClean="0">
                        <a:latin typeface="Cambria Math"/>
                      </a:rPr>
                      <m:t>𝑥</m:t>
                    </m:r>
                    <m:r>
                      <a:rPr lang="fr-FR" sz="2200" i="1" dirty="0" smtClean="0">
                        <a:latin typeface="Cambria Math"/>
                      </a:rPr>
                      <m:t>=</m:t>
                    </m:r>
                    <m:r>
                      <a:rPr lang="fr-FR" sz="22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fr-FR" sz="2200" dirty="0" smtClean="0"/>
                  <a:t>.</a:t>
                </a:r>
              </a:p>
              <a:p>
                <a:pPr>
                  <a:lnSpc>
                    <a:spcPct val="110000"/>
                  </a:lnSpc>
                </a:pPr>
                <a:r>
                  <a:rPr lang="fr-FR" sz="2200" dirty="0" smtClean="0"/>
                  <a:t>It </a:t>
                </a:r>
                <a:r>
                  <a:rPr lang="fr-FR" sz="2200" dirty="0" err="1" smtClean="0"/>
                  <a:t>is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called</a:t>
                </a:r>
                <a:r>
                  <a:rPr lang="fr-FR" sz="2200" dirty="0" smtClean="0"/>
                  <a:t> the </a:t>
                </a:r>
                <a:r>
                  <a:rPr lang="fr-FR" sz="2200" dirty="0" err="1" smtClean="0">
                    <a:solidFill>
                      <a:srgbClr val="C00000"/>
                    </a:solidFill>
                  </a:rPr>
                  <a:t>continous</a:t>
                </a:r>
                <a:r>
                  <a:rPr lang="fr-FR" sz="2200" dirty="0" smtClean="0">
                    <a:solidFill>
                      <a:srgbClr val="C00000"/>
                    </a:solidFill>
                  </a:rPr>
                  <a:t> extension </a:t>
                </a:r>
                <a:r>
                  <a:rPr lang="fr-FR" sz="2200" dirty="0" smtClean="0"/>
                  <a:t>of </a:t>
                </a:r>
                <a14:m>
                  <m:oMath xmlns:m="http://schemas.openxmlformats.org/officeDocument/2006/math">
                    <m:r>
                      <a:rPr lang="fr-FR" sz="22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200" dirty="0" smtClean="0"/>
                  <a:t> to </a:t>
                </a:r>
                <a14:m>
                  <m:oMath xmlns:m="http://schemas.openxmlformats.org/officeDocument/2006/math">
                    <m:r>
                      <a:rPr lang="fr-FR" sz="2200" i="1" dirty="0" smtClean="0">
                        <a:latin typeface="Cambria Math"/>
                      </a:rPr>
                      <m:t>𝑥</m:t>
                    </m:r>
                    <m:r>
                      <a:rPr lang="fr-FR" sz="2200" i="1" dirty="0" smtClean="0">
                        <a:latin typeface="Cambria Math"/>
                      </a:rPr>
                      <m:t>=</m:t>
                    </m:r>
                    <m:r>
                      <a:rPr lang="fr-FR" sz="22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fr-FR" sz="2200" dirty="0" smtClean="0"/>
                  <a:t>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endParaRPr lang="fr-FR" sz="2200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fr-FR" sz="2200" dirty="0" err="1" smtClean="0">
                    <a:solidFill>
                      <a:srgbClr val="C00000"/>
                    </a:solidFill>
                  </a:rPr>
                  <a:t>Remark</a:t>
                </a:r>
                <a:r>
                  <a:rPr lang="fr-FR" sz="2200" dirty="0" smtClean="0">
                    <a:solidFill>
                      <a:srgbClr val="C00000"/>
                    </a:solidFill>
                  </a:rPr>
                  <a:t>: </a:t>
                </a:r>
                <a:r>
                  <a:rPr lang="fr-FR" sz="2200" dirty="0" smtClean="0"/>
                  <a:t>For rational </a:t>
                </a:r>
                <a:r>
                  <a:rPr lang="fr-FR" sz="2200" dirty="0" err="1" smtClean="0"/>
                  <a:t>function</a:t>
                </a:r>
                <a:r>
                  <a:rPr lang="fr-FR" sz="2200" dirty="0" smtClean="0"/>
                  <a:t> </a:t>
                </a:r>
                <a14:m>
                  <m:oMath xmlns:m="http://schemas.openxmlformats.org/officeDocument/2006/math">
                    <m:r>
                      <a:rPr lang="fr-FR" sz="22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fr-FR" sz="2200" dirty="0" smtClean="0"/>
                  <a:t>, </a:t>
                </a:r>
                <a:r>
                  <a:rPr lang="fr-FR" sz="2200" dirty="0" err="1" smtClean="0"/>
                  <a:t>continuous</a:t>
                </a:r>
                <a:r>
                  <a:rPr lang="fr-FR" sz="2200" dirty="0" smtClean="0"/>
                  <a:t> extensions are </a:t>
                </a:r>
                <a:r>
                  <a:rPr lang="fr-FR" sz="2200" dirty="0" err="1" smtClean="0"/>
                  <a:t>usually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found</a:t>
                </a:r>
                <a:r>
                  <a:rPr lang="fr-FR" sz="2200" dirty="0" smtClean="0"/>
                  <a:t> by </a:t>
                </a:r>
                <a:r>
                  <a:rPr lang="fr-FR" sz="2200" dirty="0" err="1" smtClean="0"/>
                  <a:t>canceling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common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factors</a:t>
                </a:r>
                <a:r>
                  <a:rPr lang="fr-FR" sz="2200" dirty="0" smtClean="0"/>
                  <a:t>.</a:t>
                </a:r>
                <a:endParaRPr lang="en-US" sz="22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56" y="1423078"/>
                <a:ext cx="8005763" cy="467021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40123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Intermediate value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5950" y="1351070"/>
                <a:ext cx="8005763" cy="467021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/>
                  <a:t>a continuous function on a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/>
                  <a:t> is any number between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(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, then there is at least one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latin typeface="Cambria Math"/>
                      </a:rPr>
                      <m:t>) = </m:t>
                    </m:r>
                    <m:r>
                      <a:rPr lang="en-US" sz="20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000" dirty="0"/>
                  <a:t>.  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endParaRPr lang="en-US" sz="2000" dirty="0"/>
              </a:p>
              <a:p>
                <a:pPr>
                  <a:lnSpc>
                    <a:spcPct val="110000"/>
                  </a:lnSpc>
                </a:pPr>
                <a:endParaRPr lang="en-US" sz="2000" dirty="0" smtClean="0"/>
              </a:p>
              <a:p>
                <a:pPr algn="just">
                  <a:lnSpc>
                    <a:spcPct val="90000"/>
                  </a:lnSpc>
                </a:pPr>
                <a:endParaRPr lang="en-US" sz="2000" dirty="0" smtClean="0"/>
              </a:p>
              <a:p>
                <a:pPr algn="just">
                  <a:lnSpc>
                    <a:spcPct val="90000"/>
                  </a:lnSpc>
                </a:pPr>
                <a:endParaRPr lang="en-US" sz="2000" dirty="0" smtClean="0"/>
              </a:p>
              <a:p>
                <a:pPr>
                  <a:lnSpc>
                    <a:spcPct val="90000"/>
                  </a:lnSpc>
                </a:pPr>
                <a:endParaRPr lang="en-US" sz="2800" dirty="0" smtClean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8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51070"/>
                <a:ext cx="8005763" cy="467021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523" t="-5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968" y="2764003"/>
            <a:ext cx="5184576" cy="3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225693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Intermediate value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5950" y="1489935"/>
                <a:ext cx="8005763" cy="150701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110000"/>
                  </a:lnSpc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Corollary: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/>
                  <a:t>a continuous function on a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,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&lt;0,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000" dirty="0"/>
                  <a:t>, then there is at least one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latin typeface="Cambria Math"/>
                      </a:rPr>
                      <m:t>) =0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endParaRPr lang="en-US" sz="2000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sz="2000" dirty="0" smtClean="0"/>
                  <a:t>  </a:t>
                </a:r>
                <a:endParaRPr lang="en-US" sz="28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89935"/>
                <a:ext cx="8005763" cy="150701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62" t="-1613" r="-1676" b="-306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615950" y="3068960"/>
                <a:ext cx="7613310" cy="2376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kumimoji="1"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50000"/>
                  <a:buFont typeface="Wingdings" pitchFamily="2" charset="2"/>
                  <a:buChar char="n"/>
                  <a:defRPr kumimoji="1"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altLang="zh-CN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altLang="zh-CN" sz="2000" dirty="0" smtClean="0">
                    <a:latin typeface="+mj-lt"/>
                  </a:rPr>
                  <a:t>Show that there is a root of the equation</a:t>
                </a:r>
              </a:p>
              <a:p>
                <a:pPr algn="just">
                  <a:buFont typeface="Wingdings" pitchFamily="2" charset="2"/>
                  <a:buNone/>
                </a:pPr>
                <a:endParaRPr lang="en-US" altLang="zh-CN" sz="2000" dirty="0">
                  <a:latin typeface="+mj-lt"/>
                </a:endParaRPr>
              </a:p>
              <a:p>
                <a:pPr algn="just">
                  <a:buFont typeface="Wingdings" pitchFamily="2" charset="2"/>
                  <a:buNone/>
                </a:pPr>
                <a:r>
                  <a:rPr lang="en-US" altLang="zh-CN" sz="2000" dirty="0" smtClean="0">
                    <a:latin typeface="+mj-lt"/>
                  </a:rPr>
                  <a:t>between 1 and 2.</a:t>
                </a:r>
              </a:p>
              <a:p>
                <a:pPr algn="just">
                  <a:buFont typeface="Wingdings" pitchFamily="2" charset="2"/>
                  <a:buNone/>
                </a:pPr>
                <a:endParaRPr lang="en-US" altLang="zh-CN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altLang="zh-CN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(1)=−1&lt;0,  </m:t>
                    </m:r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(2)=12&gt;0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, there exists a number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𝑐</m:t>
                    </m:r>
                    <m:r>
                      <a:rPr lang="en-US" altLang="zh-CN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r>
                      <a:rPr lang="en-US" altLang="zh-CN" sz="2000" i="1" dirty="0" smtClean="0">
                        <a:latin typeface="Cambria Math"/>
                      </a:rPr>
                      <m:t>𝑐</m:t>
                    </m:r>
                    <m:r>
                      <a:rPr lang="en-US" altLang="zh-CN" sz="2000" i="1" dirty="0" smtClean="0">
                        <a:latin typeface="Cambria Math"/>
                      </a:rPr>
                      <m:t>)=0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by intermediate value theorem. </a:t>
                </a:r>
                <a:endParaRPr lang="en-US" altLang="zh-CN" sz="2000" b="1" dirty="0">
                  <a:latin typeface="+mj-lt"/>
                </a:endParaRPr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3068960"/>
                <a:ext cx="7613310" cy="237626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801" t="-1026" r="-176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8500443"/>
              </p:ext>
            </p:extLst>
          </p:nvPr>
        </p:nvGraphicFramePr>
        <p:xfrm>
          <a:off x="2051720" y="3429000"/>
          <a:ext cx="3249612" cy="439737"/>
        </p:xfrm>
        <a:graphic>
          <a:graphicData uri="http://schemas.openxmlformats.org/presentationml/2006/ole">
            <p:oleObj spid="_x0000_s75808" name="Equation" r:id="rId5" imgW="1333500" imgH="203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666094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Intermediate value theorem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15950" y="1489935"/>
                <a:ext cx="8005763" cy="150701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110000"/>
                  </a:lnSpc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Corollary: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</a:t>
                </a:r>
                <a:r>
                  <a:rPr lang="en-US" sz="2000" dirty="0"/>
                  <a:t>a continuous function on a closed 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 smtClean="0"/>
                  <a:t>,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&lt;0,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000" dirty="0"/>
                  <a:t>, then there is at least one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000" dirty="0"/>
                  <a:t>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000" dirty="0"/>
                  <a:t>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latin typeface="Cambria Math"/>
                      </a:rPr>
                      <m:t>) =0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endParaRPr lang="en-US" sz="2000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US" sz="2000" dirty="0" smtClean="0"/>
                  <a:t>  </a:t>
                </a:r>
                <a:endParaRPr lang="en-US" sz="2800" dirty="0"/>
              </a:p>
            </p:txBody>
          </p:sp>
        </mc:Choice>
        <mc:Fallback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89935"/>
                <a:ext cx="8005763" cy="150701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762" t="-1613" r="-1676" b="-306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615950" y="3068960"/>
                <a:ext cx="7613310" cy="2376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kumimoji="1"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kumimoji="1"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50000"/>
                  <a:buFont typeface="Wingdings" pitchFamily="2" charset="2"/>
                  <a:buChar char="n"/>
                  <a:defRPr kumimoji="1"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55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itchFamily="2" charset="2"/>
                  <a:buChar char="n"/>
                  <a:defRPr kumimoji="1" sz="2000">
                    <a:solidFill>
                      <a:schemeClr val="tx1"/>
                    </a:solidFill>
                    <a:latin typeface="+mn-lt"/>
                    <a:ea typeface="+mn-ea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altLang="zh-CN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altLang="zh-CN" sz="2000" dirty="0" smtClean="0">
                    <a:latin typeface="+mj-lt"/>
                  </a:rPr>
                  <a:t>Show that the equation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altLang="zh-CN" sz="2000" i="1" dirty="0" smtClean="0">
                        <a:latin typeface="Cambria Math"/>
                      </a:rPr>
                      <m:t>=3</m:t>
                    </m:r>
                    <m:sSup>
                      <m:sSup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altLang="zh-CN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altLang="zh-CN" sz="2000" i="1" dirty="0" smtClean="0">
                        <a:latin typeface="Cambria Math"/>
                      </a:rPr>
                      <m:t>−2</m:t>
                    </m:r>
                    <m:r>
                      <a:rPr lang="en-US" altLang="zh-CN" sz="2000" i="1" dirty="0" smtClean="0">
                        <a:latin typeface="Cambria Math"/>
                      </a:rPr>
                      <m:t>𝑥</m:t>
                    </m:r>
                    <m:r>
                      <a:rPr lang="fr-FR" altLang="zh-CN" sz="2000" b="0" i="1" dirty="0" smtClean="0">
                        <a:latin typeface="Cambria Math"/>
                      </a:rPr>
                      <m:t>−</m:t>
                    </m:r>
                    <m:r>
                      <a:rPr lang="en-US" altLang="zh-CN" sz="2000" i="1" dirty="0" smtClean="0">
                        <a:latin typeface="Cambria Math"/>
                      </a:rPr>
                      <m:t>5</m:t>
                    </m:r>
                    <m:r>
                      <a:rPr lang="fr-FR" altLang="zh-CN" sz="2000" b="0" i="1" dirty="0" smtClean="0">
                        <a:latin typeface="Cambria Math"/>
                      </a:rPr>
                      <m:t>=0</m:t>
                    </m:r>
                    <m:r>
                      <a:rPr lang="en-US" altLang="zh-CN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has a root in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[1,2]</m:t>
                    </m:r>
                  </m:oMath>
                </a14:m>
                <a:endParaRPr lang="en-US" altLang="zh-CN" sz="2000" dirty="0" smtClean="0">
                  <a:latin typeface="+mj-lt"/>
                </a:endParaRPr>
              </a:p>
              <a:p>
                <a:pPr algn="just">
                  <a:buFont typeface="Wingdings" pitchFamily="2" charset="2"/>
                  <a:buNone/>
                </a:pPr>
                <a:endParaRPr lang="en-US" altLang="zh-CN" sz="2000" dirty="0" smtClean="0">
                  <a:latin typeface="+mj-lt"/>
                </a:endParaRPr>
              </a:p>
              <a:p>
                <a:pPr marL="0" indent="0" algn="just">
                  <a:buNone/>
                </a:pPr>
                <a:r>
                  <a:rPr lang="en-US" altLang="zh-CN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(1)=−4&lt;0,  </m:t>
                    </m:r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(2)=3&gt;0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, thus there exists a number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𝑐</m:t>
                    </m:r>
                    <m:r>
                      <a:rPr lang="fr-FR" altLang="zh-CN" sz="20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altLang="zh-CN" sz="2000" b="0" i="1" dirty="0" smtClean="0">
                        <a:latin typeface="Cambria Math"/>
                        <a:ea typeface="Cambria Math"/>
                      </a:rPr>
                      <m:t>[1,2]</m:t>
                    </m:r>
                    <m:r>
                      <a:rPr lang="en-US" altLang="zh-CN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r>
                      <a:rPr lang="en-US" altLang="zh-CN" sz="2000" i="1" dirty="0" smtClean="0">
                        <a:latin typeface="Cambria Math"/>
                      </a:rPr>
                      <m:t>𝑐</m:t>
                    </m:r>
                    <m:r>
                      <a:rPr lang="en-US" altLang="zh-CN" sz="2000" i="1" dirty="0" smtClean="0">
                        <a:latin typeface="Cambria Math"/>
                      </a:rPr>
                      <m:t>)=0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by intermediate value theorem. </a:t>
                </a:r>
                <a:endParaRPr lang="en-US" altLang="zh-CN" sz="2000" b="1" dirty="0">
                  <a:latin typeface="+mj-lt"/>
                </a:endParaRPr>
              </a:p>
            </p:txBody>
          </p:sp>
        </mc:Choice>
        <mc:Fallback>
          <p:sp>
            <p:nvSpPr>
              <p:cNvPr id="12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3068960"/>
                <a:ext cx="7613310" cy="237626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01" t="-1026" r="-192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436081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95536" y="1406381"/>
            <a:ext cx="72723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Limits by definition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Formal definition of one-sided limits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Comparison theorem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Sandwich theorem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Golden rules for limits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Introduction to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Discontinuity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Piecewise continuous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Continuous extension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Intermediate value theorem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x-4|&lt;1\Rightarrow 3&lt;x&lt;5\Rightarrow 2x+1&gt;7\Rightarrow\sqrt{2x+1}+3&gt;3+\sqrt7$&#10;\end{document}&#10;"/>
  <p:tag name="EXTERNALNAME" val="TP_tmp"/>
  <p:tag name="BLEND" val="0"/>
  <p:tag name="TRANSPARENT" val="0"/>
  <p:tag name="RESOLUTION" val="1200"/>
  <p:tag name="WORKAROUNDTRANSPARENCYBUG" val="0"/>
  <p:tag name="ALLOWFONTSUBSTITUTION" val="0"/>
  <p:tag name="BITMAPFORMAT" val="bmp16m"/>
  <p:tag name="ORIGWIDTH" val="279"/>
  <p:tag name="PICTUREFILESIZE" val="2790454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3325</TotalTime>
  <Words>256</Words>
  <Application>Microsoft Office PowerPoint</Application>
  <PresentationFormat>On-screen Show (4:3)</PresentationFormat>
  <Paragraphs>152</Paragraphs>
  <Slides>30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Administrator</cp:lastModifiedBy>
  <cp:revision>485</cp:revision>
  <dcterms:created xsi:type="dcterms:W3CDTF">2012-05-05T21:34:59Z</dcterms:created>
  <dcterms:modified xsi:type="dcterms:W3CDTF">2012-12-13T10:12:25Z</dcterms:modified>
</cp:coreProperties>
</file>