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6" r:id="rId3"/>
    <p:sldId id="267" r:id="rId4"/>
    <p:sldId id="257" r:id="rId5"/>
    <p:sldId id="314" r:id="rId6"/>
    <p:sldId id="317" r:id="rId7"/>
    <p:sldId id="318" r:id="rId8"/>
    <p:sldId id="313" r:id="rId9"/>
    <p:sldId id="315" r:id="rId10"/>
    <p:sldId id="316" r:id="rId11"/>
    <p:sldId id="298" r:id="rId12"/>
    <p:sldId id="299" r:id="rId13"/>
    <p:sldId id="312" r:id="rId14"/>
    <p:sldId id="300" r:id="rId15"/>
    <p:sldId id="301" r:id="rId16"/>
    <p:sldId id="302" r:id="rId17"/>
    <p:sldId id="303" r:id="rId18"/>
    <p:sldId id="305" r:id="rId19"/>
    <p:sldId id="304" r:id="rId20"/>
    <p:sldId id="311" r:id="rId21"/>
    <p:sldId id="306" r:id="rId22"/>
    <p:sldId id="307" r:id="rId23"/>
    <p:sldId id="308" r:id="rId24"/>
    <p:sldId id="309" r:id="rId25"/>
    <p:sldId id="310" r:id="rId26"/>
    <p:sldId id="265" r:id="rId27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65" autoAdjust="0"/>
    <p:restoredTop sz="94660"/>
  </p:normalViewPr>
  <p:slideViewPr>
    <p:cSldViewPr>
      <p:cViewPr>
        <p:scale>
          <a:sx n="72" d="100"/>
          <a:sy n="72" d="100"/>
        </p:scale>
        <p:origin x="-12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26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>
                <a:solidFill>
                  <a:srgbClr val="008000"/>
                </a:solidFill>
              </a:rPr>
              <a:t>Lecture 5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552" y="1268760"/>
            <a:ext cx="7272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Logarithmic functions. 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Inverse trigonometric functions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limits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One sided limits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Limits that don’t exist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Vertical asymptotes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Laws of limit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750" y="1352957"/>
            <a:ext cx="7272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Some working rules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 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Horizontal asymptotes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Laws of Limit 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Limits of log and </a:t>
            </a:r>
            <a:r>
              <a:rPr lang="en-US" sz="2400" dirty="0" err="1" smtClean="0">
                <a:solidFill>
                  <a:srgbClr val="3333FF"/>
                </a:solidFill>
              </a:rPr>
              <a:t>exp</a:t>
            </a:r>
            <a:r>
              <a:rPr lang="en-US" sz="2400" dirty="0" smtClean="0">
                <a:solidFill>
                  <a:srgbClr val="3333FF"/>
                </a:solidFill>
              </a:rPr>
              <a:t> functions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Formal definition of limit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Uniqueness of a Limit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 working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47800"/>
            <a:ext cx="8092305" cy="442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90688"/>
            <a:ext cx="6543055" cy="377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 working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5679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477" y="1319039"/>
            <a:ext cx="34194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98601"/>
            <a:ext cx="66008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49775"/>
            <a:ext cx="76676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 working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78730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 working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82713"/>
            <a:ext cx="20478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03587"/>
            <a:ext cx="60102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65647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 at infinity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39750" y="1652787"/>
                <a:ext cx="8496746" cy="4008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0"/>
                <a:r>
                  <a:rPr lang="en-US" sz="2400" dirty="0" smtClean="0">
                    <a:solidFill>
                      <a:schemeClr val="tx1"/>
                    </a:solidFill>
                  </a:rPr>
                  <a:t>If the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eventually get as close as we like to as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increases without bound, then we write:</a:t>
                </a:r>
              </a:p>
              <a:p>
                <a:pPr algn="ctr" eaLnBrk="0"/>
                <a:endParaRPr lang="en-US" sz="24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 or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)→</m:t>
                    </m:r>
                    <m:r>
                      <a:rPr lang="fr-FR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as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400" i="1" dirty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fr-FR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400" dirty="0"/>
              </a:p>
              <a:p>
                <a:pPr eaLnBrk="0"/>
                <a:endParaRPr lang="en-US" sz="2400" dirty="0">
                  <a:solidFill>
                    <a:schemeClr val="tx1"/>
                  </a:solidFill>
                </a:endParaRPr>
              </a:p>
              <a:p>
                <a:pPr eaLnBrk="0"/>
                <a:r>
                  <a:rPr lang="en-US" sz="2400" dirty="0">
                    <a:solidFill>
                      <a:schemeClr val="tx1"/>
                    </a:solidFill>
                  </a:rPr>
                  <a:t>Similarly, if the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eventually get as close as we like to a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decreases without bound, then we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write </a:t>
                </a:r>
                <a:endParaRPr lang="fr-FR" sz="24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 or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)→</m:t>
                    </m:r>
                    <m:r>
                      <a:rPr lang="fr-FR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as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4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400" dirty="0"/>
              </a:p>
              <a:p>
                <a:pPr eaLnBrk="0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50" y="1652787"/>
                <a:ext cx="8496746" cy="4008533"/>
              </a:xfrm>
              <a:prstGeom prst="rect">
                <a:avLst/>
              </a:prstGeom>
              <a:blipFill rotWithShape="1">
                <a:blip r:embed="rId2"/>
                <a:stretch>
                  <a:fillRect l="-1149" t="-1064" b="-258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9850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 at infinity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555750"/>
            <a:ext cx="34956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3367225"/>
            <a:ext cx="62388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39277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 at infinity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5750"/>
            <a:ext cx="30194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7568" y="2516188"/>
            <a:ext cx="71913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99998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Horizontal asymptotes 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615950" y="1652787"/>
                <a:ext cx="8005763" cy="3158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chemeClr val="tx1"/>
                    </a:solidFill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called the horizontal asymptote to the graph of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if either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 eaLnBrk="0"/>
                <a:endParaRPr lang="en-US" sz="24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 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  <m:r>
                      <a:rPr lang="fr-FR" sz="24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400" b="0" i="0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400" b="0" dirty="0" smtClean="0">
                  <a:solidFill>
                    <a:srgbClr val="C00000"/>
                  </a:solidFill>
                </a:endParaRPr>
              </a:p>
              <a:p>
                <a:pPr algn="just" eaLnBrk="0"/>
                <a:r>
                  <a:rPr lang="en-US" sz="2400" dirty="0" smtClean="0"/>
                  <a:t>h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olds.</a:t>
                </a:r>
              </a:p>
              <a:p>
                <a:pPr algn="just" eaLnBrk="0"/>
                <a:endParaRPr lang="en-US" sz="2400" dirty="0"/>
              </a:p>
              <a:p>
                <a:pPr algn="just" eaLnBrk="0"/>
                <a:endParaRPr lang="en-US" sz="2400" dirty="0"/>
              </a:p>
              <a:p>
                <a:pPr eaLnBrk="0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652787"/>
                <a:ext cx="8005763" cy="3158429"/>
              </a:xfrm>
              <a:prstGeom prst="rect">
                <a:avLst/>
              </a:prstGeom>
              <a:blipFill rotWithShape="1">
                <a:blip r:embed="rId2"/>
                <a:stretch>
                  <a:fillRect l="-1142" t="-1351" r="-2209" b="-36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288" y="4293096"/>
            <a:ext cx="339014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93096"/>
            <a:ext cx="3371599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54609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Horizontal asymptotes 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369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chemeClr val="tx1"/>
                    </a:solidFill>
                  </a:rPr>
                  <a:t>Example: Remark that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 eaLnBrk="0"/>
                <a:endParaRPr lang="en-US" sz="24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4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/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and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4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4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sz="2400" b="0" dirty="0" smtClean="0">
                    <a:solidFill>
                      <a:srgbClr val="C00000"/>
                    </a:solidFill>
                  </a:rPr>
                  <a:t>.</a:t>
                </a:r>
              </a:p>
              <a:p>
                <a:pPr algn="ctr" eaLnBrk="0"/>
                <a:endParaRPr lang="fr-FR" sz="2400" b="0" dirty="0" smtClean="0">
                  <a:solidFill>
                    <a:srgbClr val="C00000"/>
                  </a:solidFill>
                </a:endParaRPr>
              </a:p>
              <a:p>
                <a:pPr algn="just" eaLnBrk="0"/>
                <a:r>
                  <a:rPr lang="en-US" sz="2400" dirty="0" smtClean="0"/>
                  <a:t>Therefore,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</a:rPr>
                      <m:t>𝑦</m:t>
                    </m:r>
                    <m:r>
                      <a:rPr lang="fr-FR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/>
                      </a:rPr>
                      <m:t>𝑦</m:t>
                    </m:r>
                    <m:r>
                      <a:rPr lang="fr-FR" sz="24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fr-FR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/>
                  <a:t> are the horizontal asymptotes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solidFill>
                          <a:srgbClr val="C00000"/>
                        </a:solidFill>
                        <a:latin typeface="Cambria Math"/>
                      </a:rPr>
                      <m:t>f</m:t>
                    </m:r>
                    <m:d>
                      <m:dPr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x</m:t>
                        </m:r>
                      </m:e>
                    </m:d>
                    <m:r>
                      <a:rPr lang="fr-FR" sz="2400" b="0" i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400" dirty="0" smtClean="0"/>
                  <a:t> in the positive and negative  directions resp</a:t>
                </a:r>
                <a:r>
                  <a:rPr lang="en-US" sz="2400" dirty="0"/>
                  <a:t>.</a:t>
                </a:r>
              </a:p>
              <a:p>
                <a:pPr algn="just" eaLnBrk="0"/>
                <a:r>
                  <a:rPr lang="en-US" sz="2400" dirty="0" smtClean="0"/>
                  <a:t/>
                </a:r>
                <a:endParaRPr lang="en-US" sz="2400" dirty="0"/>
              </a:p>
              <a:p>
                <a:pPr eaLnBrk="0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3691075"/>
              </a:xfrm>
              <a:prstGeom prst="rect">
                <a:avLst/>
              </a:prstGeom>
              <a:blipFill rotWithShape="1">
                <a:blip r:embed="rId2"/>
                <a:stretch>
                  <a:fillRect l="-1142" t="-1157" r="-3199" b="-29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2456" y="3933056"/>
            <a:ext cx="2831672" cy="2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1116385" y="5661248"/>
                <a:ext cx="15834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000" i="1" dirty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000" i="1" dirty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i="1" dirty="0">
                  <a:solidFill>
                    <a:srgbClr val="C00000"/>
                  </a:solidFill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3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6385" y="5661248"/>
                <a:ext cx="1583407" cy="400110"/>
              </a:xfrm>
              <a:prstGeom prst="rect">
                <a:avLst/>
              </a:prstGeom>
              <a:blipFill rotWithShape="1">
                <a:blip r:embed="rId4"/>
                <a:stretch>
                  <a:fillRect t="-7692" r="-7692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086451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Horizontal asymptotes 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412776"/>
            <a:ext cx="80057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en-US" sz="2400" dirty="0" smtClean="0"/>
              <a:t>Consider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  <a:endParaRPr lang="en-US" sz="2400" dirty="0"/>
          </a:p>
          <a:p>
            <a:pPr eaLnBrk="0"/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340768"/>
            <a:ext cx="4176463" cy="85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23528" y="2368624"/>
            <a:ext cx="8458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533400" indent="-5334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If you examine the degree of the numerator and denominator, there’s one of three possibilities:</a:t>
            </a:r>
          </a:p>
          <a:p>
            <a:pPr marL="914400" lvl="1" indent="-4572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 &gt; m:  The degree of the numerator is bigger than the denominator (top heavy)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AutoNum type="alphaLcParenR"/>
            </a:pP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= </a:t>
            </a:r>
          </a:p>
          <a:p>
            <a:pPr marL="914400" lvl="1" indent="-4572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 &lt; m:  The degree of the numerator is smaller than the denominator (bottom heavy)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AutoNum type="alphaLcParenR"/>
            </a:pP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= 0</a:t>
            </a:r>
          </a:p>
          <a:p>
            <a:pPr marL="914400" lvl="1" indent="-457200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 = m:  The degree of the numerator is equal to the denominator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AutoNum type="alphaLcParenR"/>
            </a:pP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89040"/>
            <a:ext cx="458416" cy="26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295600" y="3763888"/>
            <a:ext cx="487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There is no horizontal asymptote</a:t>
            </a: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3363416" y="4797152"/>
            <a:ext cx="487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 horizontal asymptote is </a:t>
            </a:r>
            <a:r>
              <a:rPr lang="en-US" sz="2000" b="1" i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y</a:t>
            </a: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= 0</a:t>
            </a: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3347864" y="5492080"/>
            <a:ext cx="487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The horizontal asymptote is </a:t>
            </a:r>
            <a:r>
              <a:rPr lang="en-US" sz="2000" b="1" i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=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44532285"/>
              </p:ext>
            </p:extLst>
          </p:nvPr>
        </p:nvGraphicFramePr>
        <p:xfrm>
          <a:off x="2215306" y="5374703"/>
          <a:ext cx="323293" cy="646585"/>
        </p:xfrm>
        <a:graphic>
          <a:graphicData uri="http://schemas.openxmlformats.org/presentationml/2006/ole">
            <p:oleObj spid="_x0000_s1065" name="Equation" r:id="rId5" imgW="215806" imgH="431613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0551982"/>
              </p:ext>
            </p:extLst>
          </p:nvPr>
        </p:nvGraphicFramePr>
        <p:xfrm>
          <a:off x="7380312" y="5447183"/>
          <a:ext cx="323850" cy="646113"/>
        </p:xfrm>
        <a:graphic>
          <a:graphicData uri="http://schemas.openxmlformats.org/presentationml/2006/ole">
            <p:oleObj spid="_x0000_s1066" name="Equation" r:id="rId6" imgW="215806" imgH="43161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47224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at infinity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45603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limLow>
                                  <m:limLow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±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∞</m:t>
                                    </m:r>
                                  </m:lim>
                                </m:limLow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𝑘𝑓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∞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400" b="0" dirty="0" smtClean="0">
                  <a:ea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i="1">
                        <a:latin typeface="Cambria Math"/>
                        <a:ea typeface="Cambria Math"/>
                      </a:rPr>
                      <m:t>𝑘</m:t>
                    </m:r>
                    <m:sSup>
                      <m:sSup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fr-FR" sz="2400" i="1">
                        <a:latin typeface="Cambria Math"/>
                        <a:ea typeface="Cambria Math"/>
                      </a:rPr>
                      <m:t>=±∞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is odd.</a:t>
                </a:r>
              </a:p>
              <a:p>
                <a:pPr algn="just" eaLnBrk="0"/>
                <a:endParaRPr lang="en-US" sz="2400" dirty="0" smtClean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i="1">
                        <a:latin typeface="Cambria Math"/>
                        <a:ea typeface="Cambria Math"/>
                      </a:rPr>
                      <m:t>𝑘</m:t>
                    </m:r>
                    <m:sSup>
                      <m:sSupPr>
                        <m:ctrlPr>
                          <a:rPr lang="fr-FR" sz="2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fr-FR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fr-FR" sz="2400" i="1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dirty="0" smtClean="0"/>
                  <a:t>even. </a:t>
                </a:r>
                <a:endParaRPr lang="en-US" sz="2400" dirty="0"/>
              </a:p>
              <a:p>
                <a:pPr algn="just" eaLnBrk="0"/>
                <a:endParaRPr lang="en-US" sz="2400" dirty="0"/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4560351"/>
              </a:xfrm>
              <a:prstGeom prst="rect">
                <a:avLst/>
              </a:prstGeom>
              <a:blipFill rotWithShape="1">
                <a:blip r:embed="rId2"/>
                <a:stretch>
                  <a:fillRect l="-1142" b="-21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25859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imits at infinity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45603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limLow>
                                  <m:limLow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±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∞</m:t>
                                    </m:r>
                                  </m:lim>
                                </m:limLow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𝑘𝑓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∞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400" b="0" dirty="0" smtClean="0">
                  <a:ea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en-US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i="1">
                        <a:latin typeface="Cambria Math"/>
                        <a:ea typeface="Cambria Math"/>
                      </a:rPr>
                      <m:t>𝑘</m:t>
                    </m:r>
                    <m:sSup>
                      <m:sSup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fr-FR" sz="2400" i="1">
                        <a:latin typeface="Cambria Math"/>
                        <a:ea typeface="Cambria Math"/>
                      </a:rPr>
                      <m:t>=±∞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is odd.</a:t>
                </a:r>
              </a:p>
              <a:p>
                <a:pPr algn="just" eaLnBrk="0"/>
                <a:endParaRPr lang="en-US" sz="2400" dirty="0" smtClean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→±∞</m:t>
                        </m:r>
                      </m:lim>
                    </m:limLow>
                    <m:r>
                      <a:rPr lang="fr-FR" sz="2400" i="1">
                        <a:latin typeface="Cambria Math"/>
                        <a:ea typeface="Cambria Math"/>
                      </a:rPr>
                      <m:t>𝑘</m:t>
                    </m:r>
                    <m:sSup>
                      <m:sSupPr>
                        <m:ctrlPr>
                          <a:rPr lang="fr-FR" sz="2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fr-FR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fr-FR" sz="2400" i="1">
                        <a:latin typeface="Cambria Math"/>
                        <a:ea typeface="Cambria Math"/>
                      </a:rPr>
                      <m:t>∞ </m:t>
                    </m:r>
                  </m:oMath>
                </a14:m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dirty="0" smtClean="0"/>
                  <a:t>even. </a:t>
                </a:r>
                <a:endParaRPr lang="en-US" sz="2400" dirty="0"/>
              </a:p>
              <a:p>
                <a:pPr algn="just" eaLnBrk="0"/>
                <a:endParaRPr lang="en-US" sz="2400" dirty="0"/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4560351"/>
              </a:xfrm>
              <a:prstGeom prst="rect">
                <a:avLst/>
              </a:prstGeom>
              <a:blipFill rotWithShape="1">
                <a:blip r:embed="rId2"/>
                <a:stretch>
                  <a:fillRect l="-1142" b="-21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602085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at infinity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893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342900" indent="-342900" algn="just" eaLnBrk="0">
                  <a:buFont typeface="Arial" pitchFamily="34" charset="0"/>
                  <a:buChar char="•"/>
                </a:pPr>
                <a:r>
                  <a:rPr lang="en-US" sz="2400" dirty="0" smtClean="0"/>
                  <a:t>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fr-FR" sz="24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+5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rad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endParaRPr lang="en-US" sz="2400" dirty="0"/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893001"/>
              </a:xfrm>
              <a:prstGeom prst="rect">
                <a:avLst/>
              </a:prstGeom>
              <a:blipFill rotWithShape="1">
                <a:blip r:embed="rId2"/>
                <a:stretch>
                  <a:fillRect l="-1142" b="-1369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053" y="2180358"/>
            <a:ext cx="8130443" cy="165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5569" y="4149080"/>
            <a:ext cx="2406551" cy="97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578" y="5509967"/>
            <a:ext cx="2190526" cy="622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59423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of Log and </a:t>
            </a:r>
            <a:r>
              <a:rPr lang="en-US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1423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=+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, 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>
                        <a:latin typeface="Cambria Math"/>
                      </a:rPr>
                      <m:t>=</m:t>
                    </m:r>
                    <m:r>
                      <a:rPr lang="fr-FR" sz="2400" b="0" i="0" smtClean="0">
                        <a:latin typeface="Cambria Math"/>
                      </a:rPr>
                      <m:t>−</m:t>
                    </m:r>
                    <m:r>
                      <a:rPr lang="fr-FR" sz="24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dirty="0"/>
                  <a:t>, </a:t>
                </a:r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func>
                    <m:r>
                      <a:rPr lang="fr-FR" sz="2400">
                        <a:latin typeface="Cambria Math"/>
                      </a:rPr>
                      <m:t>=+</m:t>
                    </m:r>
                    <m:r>
                      <a:rPr lang="fr-FR" sz="24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dirty="0" smtClean="0"/>
                  <a:t>,</a:t>
                </a:r>
                <a:r>
                  <a:rPr lang="en-US" sz="2400" dirty="0"/>
                  <a:t/>
                </a:r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e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e>
                    </m:func>
                    <m:r>
                      <a:rPr lang="fr-FR" sz="2400">
                        <a:latin typeface="Cambria Math"/>
                      </a:rPr>
                      <m:t>=</m:t>
                    </m:r>
                    <m:r>
                      <a:rPr lang="fr-FR" sz="2400" b="0" i="0" smtClean="0">
                        <a:latin typeface="Cambria Math"/>
                      </a:rPr>
                      <m:t>0</m:t>
                    </m:r>
                  </m:oMath>
                </a14:m>
                <a:r>
                  <a:rPr lang="fr-FR" sz="2400" dirty="0"/>
                  <a:t>, </a:t>
                </a:r>
                <a:endParaRPr lang="fr-FR" sz="2400" dirty="0" smtClean="0"/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1423210"/>
              </a:xfrm>
              <a:prstGeom prst="rect">
                <a:avLst/>
              </a:prstGeom>
              <a:blipFill rotWithShape="1">
                <a:blip r:embed="rId2"/>
                <a:stretch>
                  <a:fillRect l="-990" t="-3433" b="-21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2953" y="3068960"/>
            <a:ext cx="2533998" cy="24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68960"/>
            <a:ext cx="2736304" cy="2718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636921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4154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0"/>
                <a:r>
                  <a:rPr lang="en-US" sz="240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Limit: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be defined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in some open interval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containing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with the possible exception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need not be defined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 We will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write </a:t>
                </a:r>
              </a:p>
              <a:p>
                <a:pPr eaLnBrk="0"/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algn="ctr" eaLnBrk="0"/>
                <a:r>
                  <a:rPr lang="en-US" sz="24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4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4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𝐿</m:t>
                        </m:r>
                      </m:e>
                    </m:func>
                  </m:oMath>
                </a14:m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algn="ctr" eaLnBrk="0"/>
                <a:endParaRPr lang="en-US" sz="2400" dirty="0">
                  <a:solidFill>
                    <a:srgbClr val="3333FF"/>
                  </a:solidFill>
                </a:endParaRPr>
              </a:p>
              <a:p>
                <a:pPr eaLnBrk="0"/>
                <a:r>
                  <a:rPr lang="en-US" sz="2400" dirty="0" smtClean="0">
                    <a:solidFill>
                      <a:schemeClr val="tx1"/>
                    </a:solidFill>
                  </a:rPr>
                  <a:t>If given any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r>
                  <a:rPr lang="en-US" sz="2400" dirty="0">
                    <a:solidFill>
                      <a:schemeClr val="tx1"/>
                    </a:solidFill>
                  </a:rPr>
                  <a:t>we can find a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number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</a:rPr>
                  <a:t>such that 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eaLnBrk="0"/>
                <a:endParaRPr lang="en-US" sz="2400" b="0" i="1" dirty="0"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&lt;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&lt;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.</a:t>
                </a:r>
                <a:endParaRPr lang="en-US" sz="2400" dirty="0">
                  <a:solidFill>
                    <a:srgbClr val="C00000"/>
                  </a:solidFill>
                </a:endParaRPr>
              </a:p>
              <a:p>
                <a:pPr eaLnBrk="0"/>
                <a:r>
                  <a:rPr lang="en-US" sz="2400" dirty="0">
                    <a:solidFill>
                      <a:srgbClr val="C00000"/>
                    </a:solidFill>
                  </a:rPr>
                  <a:t/>
                </a:r>
              </a:p>
            </p:txBody>
          </p:sp>
        </mc:Choice>
        <mc:Fallback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1142" t="-1028" b="-26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68929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7772400" cy="41148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zh-CN" altLang="en-US" sz="2400" i="1" smtClean="0"/>
                      <m:t>𝜖</m:t>
                    </m:r>
                  </m:oMath>
                </a14:m>
                <a:r>
                  <a:rPr lang="en-US" altLang="zh-CN" sz="2400" dirty="0" smtClean="0"/>
                  <a:t> expresses arbitrarily, and </a:t>
                </a:r>
                <a14:m>
                  <m:oMath xmlns:m="http://schemas.openxmlformats.org/officeDocument/2006/math">
                    <m:r>
                      <a:rPr lang="zh-CN" altLang="en-US" sz="2400" i="1" smtClean="0"/>
                      <m:t>𝛿</m:t>
                    </m:r>
                    <m:r>
                      <a:rPr lang="fr-FR" altLang="zh-CN" sz="2400" b="0" i="1" smtClean="0"/>
                      <m:t> </m:t>
                    </m:r>
                  </m:oMath>
                </a14:m>
                <a:r>
                  <a:rPr lang="en-US" altLang="zh-CN" sz="2400" dirty="0" smtClean="0"/>
                  <a:t>expresses sufficiently.</a:t>
                </a:r>
              </a:p>
              <a:p>
                <a:endParaRPr lang="en-US" altLang="zh-CN" sz="2400" dirty="0" smtClean="0"/>
              </a:p>
              <a:p>
                <a:r>
                  <a:rPr lang="en-US" altLang="zh-CN" sz="2400" dirty="0" smtClean="0"/>
                  <a:t>Generally </a:t>
                </a:r>
                <a14:m>
                  <m:oMath xmlns:m="http://schemas.openxmlformats.org/officeDocument/2006/math">
                    <m:r>
                      <a:rPr lang="zh-CN" altLang="en-US" sz="2400" i="1" smtClean="0"/>
                      <m:t>𝛿</m:t>
                    </m:r>
                  </m:oMath>
                </a14:m>
                <a:r>
                  <a:rPr lang="en-US" altLang="zh-CN" sz="2400" dirty="0" smtClean="0"/>
                  <a:t/>
                </a:r>
                <a:r>
                  <a:rPr lang="en-US" altLang="zh-CN" sz="2400" dirty="0" smtClean="0"/>
                  <a:t>depends on </a:t>
                </a:r>
                <a14:m>
                  <m:oMath xmlns:m="http://schemas.openxmlformats.org/officeDocument/2006/math">
                    <m:r>
                      <a:rPr lang="zh-CN" altLang="en-US" sz="2400" i="1" smtClean="0"/>
                      <m:t>𝜖</m:t>
                    </m:r>
                    <m:r>
                      <a:rPr lang="fr-FR" altLang="zh-CN" sz="2400" b="0" i="1" smtClean="0"/>
                      <m:t>.</m:t>
                    </m:r>
                  </m:oMath>
                </a14:m>
                <a:endParaRPr lang="en-US" altLang="zh-CN" sz="2400" dirty="0" smtClean="0"/>
              </a:p>
              <a:p>
                <a:endParaRPr lang="en-US" altLang="zh-CN" sz="2400" dirty="0" smtClean="0"/>
              </a:p>
              <a:p>
                <a:r>
                  <a:rPr lang="en-US" altLang="zh-CN" sz="2400" dirty="0" smtClean="0"/>
                  <a:t>To prove a limit, finding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/>
                      </a:rPr>
                      <m:t>𝛿</m:t>
                    </m:r>
                  </m:oMath>
                </a14:m>
                <a:r>
                  <a:rPr lang="en-US" altLang="zh-CN" sz="2400" dirty="0" smtClean="0"/>
                  <a:t> is the key point.</a:t>
                </a:r>
              </a:p>
              <a:p>
                <a:endParaRPr lang="en-US" altLang="zh-CN" sz="2400" dirty="0" smtClean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4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4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altLang="zh-CN" sz="24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altLang="zh-CN" sz="24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altLang="zh-CN" sz="24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altLang="zh-CN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CN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altLang="zh-CN" sz="2400" b="0" i="1" smtClean="0">
                        <a:latin typeface="Cambria Math"/>
                      </a:rPr>
                      <m:t>=</m:t>
                    </m:r>
                    <m:r>
                      <a:rPr lang="fr-FR" altLang="zh-CN" sz="24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altLang="zh-CN" sz="2400" dirty="0" smtClean="0"/>
                  <a:t> means that for every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/>
                      </a:rPr>
                      <m:t>𝜖</m:t>
                    </m:r>
                    <m:r>
                      <a:rPr lang="fr-FR" altLang="zh-CN" sz="2400" b="0" i="1" smtClean="0">
                        <a:latin typeface="Cambria Math"/>
                      </a:rPr>
                      <m:t>&gt;0 </m:t>
                    </m:r>
                  </m:oMath>
                </a14:m>
                <a:r>
                  <a:rPr lang="en-US" altLang="zh-CN" sz="2400" dirty="0" smtClean="0"/>
                  <a:t>(no matter how small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altLang="zh-CN" sz="2400" dirty="0" smtClean="0"/>
                  <a:t> is) we can find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latin typeface="Cambria Math"/>
                      </a:rPr>
                      <m:t>𝛿</m:t>
                    </m:r>
                    <m:r>
                      <a:rPr lang="fr-FR" altLang="zh-CN" sz="24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altLang="zh-CN" sz="2400" dirty="0" smtClean="0"/>
                  <a:t> such that if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altLang="zh-CN" sz="2400" dirty="0" smtClean="0"/>
                  <a:t> lies in the open interval</a:t>
                </a:r>
                <a14:m>
                  <m:oMath xmlns:m="http://schemas.openxmlformats.org/officeDocument/2006/math">
                    <m:r>
                      <a:rPr lang="fr-FR" altLang="zh-CN" sz="2400" b="0" i="1" smtClean="0">
                        <a:latin typeface="Cambria Math"/>
                      </a:rPr>
                      <m:t> (</m:t>
                    </m:r>
                    <m:r>
                      <a:rPr lang="fr-FR" altLang="zh-CN" sz="2400" b="0" i="1" smtClean="0">
                        <a:latin typeface="Cambria Math"/>
                      </a:rPr>
                      <m:t>𝑎</m:t>
                    </m:r>
                    <m:r>
                      <a:rPr lang="fr-FR" altLang="zh-CN" sz="2400" b="0" i="1" smtClean="0">
                        <a:latin typeface="Cambria Math"/>
                      </a:rPr>
                      <m:t>−</m:t>
                    </m:r>
                    <m:r>
                      <a:rPr lang="zh-CN" altLang="fr-FR" sz="2400" b="0" i="1" smtClean="0">
                        <a:latin typeface="Cambria Math"/>
                      </a:rPr>
                      <m:t>𝛿</m:t>
                    </m:r>
                    <m:r>
                      <a:rPr lang="fr-FR" altLang="zh-CN" sz="2400" b="0" i="1" smtClean="0">
                        <a:latin typeface="Cambria Math"/>
                      </a:rPr>
                      <m:t>, </m:t>
                    </m:r>
                    <m:r>
                      <a:rPr lang="fr-FR" altLang="zh-CN" sz="2400" b="0" i="1" smtClean="0">
                        <a:latin typeface="Cambria Math"/>
                      </a:rPr>
                      <m:t>𝑎</m:t>
                    </m:r>
                    <m:r>
                      <a:rPr lang="fr-FR" altLang="zh-CN" sz="2400" b="0" i="1" smtClean="0">
                        <a:latin typeface="Cambria Math"/>
                      </a:rPr>
                      <m:t>+</m:t>
                    </m:r>
                    <m:r>
                      <a:rPr lang="zh-CN" altLang="fr-FR" sz="2400" b="0" i="1" smtClean="0">
                        <a:latin typeface="Cambria Math"/>
                      </a:rPr>
                      <m:t>𝛿</m:t>
                    </m:r>
                    <m:r>
                      <a:rPr lang="fr-FR" altLang="zh-CN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CN" sz="2400" b="0" i="1" smtClean="0">
                        <a:latin typeface="Cambria Math"/>
                      </a:rPr>
                      <m:t>𝑥</m:t>
                    </m:r>
                    <m:r>
                      <a:rPr lang="fr-FR" altLang="zh-CN" sz="24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altLang="zh-CN" sz="24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altLang="zh-CN" sz="2400" dirty="0" smtClean="0"/>
                  <a:t> then </a:t>
                </a:r>
                <a14:m>
                  <m:oMath xmlns:m="http://schemas.openxmlformats.org/officeDocument/2006/math">
                    <m:r>
                      <a:rPr lang="fr-FR" altLang="zh-CN" sz="2400" b="0" i="1" smtClean="0">
                        <a:latin typeface="Cambria Math"/>
                      </a:rPr>
                      <m:t>𝑓</m:t>
                    </m:r>
                    <m:r>
                      <a:rPr lang="fr-FR" altLang="zh-CN" sz="2400" b="0" i="1" smtClean="0">
                        <a:latin typeface="Cambria Math"/>
                      </a:rPr>
                      <m:t>(</m:t>
                    </m:r>
                    <m:r>
                      <a:rPr lang="fr-FR" altLang="zh-CN" sz="2400" b="0" i="1" smtClean="0">
                        <a:latin typeface="Cambria Math"/>
                      </a:rPr>
                      <m:t>𝑥</m:t>
                    </m:r>
                    <m:r>
                      <a:rPr lang="fr-FR" altLang="zh-CN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 lies in the open interval </a:t>
                </a:r>
                <a14:m>
                  <m:oMath xmlns:m="http://schemas.openxmlformats.org/officeDocument/2006/math">
                    <m:r>
                      <a:rPr lang="fr-FR" altLang="zh-CN" sz="2400" i="1">
                        <a:latin typeface="Cambria Math"/>
                      </a:rPr>
                      <m:t>(</m:t>
                    </m:r>
                    <m:r>
                      <a:rPr lang="fr-FR" altLang="zh-CN" sz="2400" b="0" i="1" smtClean="0">
                        <a:latin typeface="Cambria Math"/>
                      </a:rPr>
                      <m:t>𝐿</m:t>
                    </m:r>
                    <m:r>
                      <a:rPr lang="fr-FR" altLang="zh-CN" sz="2400" i="1">
                        <a:latin typeface="Cambria Math"/>
                      </a:rPr>
                      <m:t>−</m:t>
                    </m:r>
                    <m:r>
                      <a:rPr lang="zh-CN" altLang="fr-FR" sz="2400" i="1" smtClean="0">
                        <a:latin typeface="Cambria Math"/>
                      </a:rPr>
                      <m:t>𝜖</m:t>
                    </m:r>
                    <m:r>
                      <a:rPr lang="fr-FR" altLang="zh-CN" sz="2400" i="1">
                        <a:latin typeface="Cambria Math"/>
                      </a:rPr>
                      <m:t>, </m:t>
                    </m:r>
                    <m:r>
                      <a:rPr lang="fr-FR" altLang="zh-CN" sz="2400" b="0" i="1" smtClean="0">
                        <a:latin typeface="Cambria Math"/>
                      </a:rPr>
                      <m:t>𝐿</m:t>
                    </m:r>
                    <m:r>
                      <a:rPr lang="fr-FR" altLang="zh-CN" sz="2400" i="1">
                        <a:latin typeface="Cambria Math"/>
                      </a:rPr>
                      <m:t>+</m:t>
                    </m:r>
                    <m:r>
                      <a:rPr lang="zh-CN" altLang="fr-FR" sz="2400" i="1" smtClean="0">
                        <a:latin typeface="Cambria Math"/>
                      </a:rPr>
                      <m:t>𝜖</m:t>
                    </m:r>
                    <m:r>
                      <a:rPr lang="fr-FR" altLang="zh-CN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400" dirty="0"/>
                  <a:t/>
                </a:r>
                <a:endParaRPr lang="en-US" altLang="zh-CN" sz="2400" dirty="0" smtClean="0"/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7772400" cy="4114800"/>
              </a:xfrm>
              <a:prstGeom prst="rect">
                <a:avLst/>
              </a:prstGeom>
              <a:blipFill rotWithShape="1">
                <a:blip r:embed="rId2"/>
                <a:stretch>
                  <a:fillRect l="-1176" t="-1037" r="-2196" b="-5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76521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88840"/>
            <a:ext cx="3720188" cy="281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429" y="2071551"/>
            <a:ext cx="3974019" cy="279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75782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598685" y="1394109"/>
                <a:ext cx="8005763" cy="4524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0"/>
                <a:r>
                  <a:rPr lang="en-US" sz="2400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Example: </a:t>
                </a:r>
                <a:r>
                  <a:rPr lang="en-US" sz="2400" dirty="0" smtClean="0"/>
                  <a:t>Prove that </a:t>
                </a:r>
              </a:p>
              <a:p>
                <a:pPr eaLnBrk="0"/>
                <a:endParaRPr lang="en-US" sz="2400" dirty="0">
                  <a:solidFill>
                    <a:srgbClr val="C00000"/>
                  </a:solidFill>
                </a:endParaRPr>
              </a:p>
              <a:p>
                <a:pPr eaLnBrk="0"/>
                <a:r>
                  <a:rPr lang="en-US" sz="2400" dirty="0" smtClean="0">
                    <a:solidFill>
                      <a:schemeClr val="tx1"/>
                    </a:solidFill>
                  </a:rPr>
                  <a:t>We must show that given any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we can find a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such that</a:t>
                </a:r>
              </a:p>
              <a:p>
                <a:pPr algn="ctr" eaLnBrk="0"/>
                <a:endParaRPr lang="en-US" sz="2400" dirty="0"/>
              </a:p>
              <a:p>
                <a:pPr eaLnBrk="0"/>
                <a:r>
                  <a:rPr lang="en-US" sz="2400" dirty="0" smtClean="0">
                    <a:solidFill>
                      <a:schemeClr val="tx1"/>
                    </a:solidFill>
                  </a:rPr>
                  <a:t>Or </a:t>
                </a:r>
              </a:p>
              <a:p>
                <a:pPr eaLnBrk="0"/>
                <a:endParaRPr lang="en-US" sz="2400" dirty="0"/>
              </a:p>
              <a:p>
                <a:pPr eaLnBrk="0"/>
                <a:r>
                  <a:rPr lang="en-US" sz="2400" dirty="0" smtClean="0"/>
                  <a:t>Choose  a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≤1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then we have </a:t>
                </a:r>
                <a:endParaRPr lang="en-US" sz="2400" dirty="0"/>
              </a:p>
              <a:p>
                <a:pPr eaLnBrk="0"/>
                <a:endParaRPr lang="en-US" sz="2400" dirty="0"/>
              </a:p>
              <a:p>
                <a:pPr eaLnBrk="0"/>
                <a:r>
                  <a:rPr lang="en-US" sz="2400" dirty="0" smtClean="0"/>
                  <a:t>Thus </a:t>
                </a:r>
              </a:p>
              <a:p>
                <a:pPr eaLnBrk="0"/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eaLnBrk="0"/>
                <a:r>
                  <a:rPr lang="en-US" sz="2400" dirty="0" smtClean="0">
                    <a:solidFill>
                      <a:schemeClr val="tx1"/>
                    </a:solidFill>
                  </a:rPr>
                  <a:t> Let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min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⁡(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1,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4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/7).</m:t>
                    </m:r>
                    <m: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Hence</m:t>
                    </m:r>
                    <m: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prooved</m:t>
                    </m:r>
                    <m: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394109"/>
                <a:ext cx="8005763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1142" t="-943" b="-22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9777" y="1381326"/>
            <a:ext cx="1610295" cy="58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4583" y="2917029"/>
            <a:ext cx="4351633" cy="38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180" y="3594427"/>
            <a:ext cx="5450124" cy="35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4017" y="4581128"/>
            <a:ext cx="3978449" cy="30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1968" y="5085184"/>
            <a:ext cx="2346089" cy="351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05589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615950" y="1394108"/>
                <a:ext cx="8276530" cy="4586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/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 be defined 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 in some open interval containing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 except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 need not be defined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. We will write</a:t>
                </a:r>
              </a:p>
              <a:p>
                <a:pPr algn="just" eaLnBrk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=−</m:t>
                          </m:r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func>
                      <m:r>
                        <a:rPr lang="fr-FR" sz="2000" b="0" i="0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2000" b="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 eaLnBrk="0"/>
                <a:r>
                  <a:rPr lang="en-US" sz="2000" dirty="0" smtClean="0">
                    <a:latin typeface="+mj-lt"/>
                  </a:rPr>
                  <a:t>i</a:t>
                </a:r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f given any negative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, we can find a number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&gt; 0 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 satisfies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&lt; 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𝑀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0&lt;|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|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&lt; 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 eaLnBrk="0"/>
                <a:endParaRPr lang="en-US" sz="2000" dirty="0">
                  <a:latin typeface="+mj-lt"/>
                </a:endParaRPr>
              </a:p>
              <a:p>
                <a:pPr algn="just" eaLnBrk="0"/>
                <a:endParaRPr lang="en-US" sz="20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 eaLnBrk="0"/>
                <a:endParaRPr lang="en-US" sz="2000" dirty="0">
                  <a:latin typeface="+mj-lt"/>
                </a:endParaRPr>
              </a:p>
              <a:p>
                <a:pPr algn="just" eaLnBrk="0"/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be defined 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in some open interval containing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 except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need not be defined 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. We will write</a:t>
                </a:r>
              </a:p>
              <a:p>
                <a:pPr algn="just" eaLnBrk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dirty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 dirty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fr-FR" sz="2000" i="1" dirty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fr-FR" sz="2000" i="1" dirty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 dirty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 dirty="0">
                              <a:latin typeface="Cambria Math"/>
                            </a:rPr>
                            <m:t>=−</m:t>
                          </m:r>
                          <m:r>
                            <a:rPr lang="fr-FR" sz="2000" i="1" dirty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 algn="just" eaLnBrk="0"/>
                <a:r>
                  <a:rPr lang="en-US" sz="2000" dirty="0"/>
                  <a:t>i</a:t>
                </a:r>
                <a:r>
                  <a:rPr lang="en-US" sz="2000" dirty="0" smtClean="0"/>
                  <a:t>f </a:t>
                </a:r>
                <a:r>
                  <a:rPr lang="en-US" sz="2000" dirty="0"/>
                  <a:t>given any </a:t>
                </a:r>
                <a:r>
                  <a:rPr lang="en-US" sz="2000" dirty="0" smtClean="0"/>
                  <a:t>positive </a:t>
                </a:r>
                <a:r>
                  <a:rPr lang="en-US" sz="2000" dirty="0"/>
                  <a:t>number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/>
                  <a:t>, we can find a number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>
                        <a:latin typeface="Cambria Math"/>
                        <a:ea typeface="Cambria Math"/>
                      </a:rPr>
                      <m:t>δ</m:t>
                    </m:r>
                    <m:r>
                      <a:rPr lang="en-US" sz="2000" i="1" dirty="0">
                        <a:latin typeface="Cambria Math"/>
                      </a:rPr>
                      <m:t>&gt; 0  </m:t>
                    </m:r>
                  </m:oMath>
                </a14:m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satisfies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𝑀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0&lt;|</m:t>
                    </m:r>
                    <m:r>
                      <a:rPr lang="fr-FR" sz="2000" i="1" dirty="0">
                        <a:latin typeface="Cambria Math"/>
                      </a:rPr>
                      <m:t>𝑥</m:t>
                    </m:r>
                    <m:r>
                      <a:rPr lang="fr-FR" sz="2000" i="1" dirty="0">
                        <a:latin typeface="Cambria Math"/>
                      </a:rPr>
                      <m:t>−</m:t>
                    </m:r>
                    <m:r>
                      <a:rPr lang="fr-FR" sz="2000" i="1" dirty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|</m:t>
                    </m:r>
                    <m:r>
                      <a:rPr lang="fr-FR" sz="2000" i="1" dirty="0">
                        <a:latin typeface="Cambria Math"/>
                      </a:rPr>
                      <m:t>&lt; </m:t>
                    </m:r>
                    <m:r>
                      <a:rPr lang="fr-FR" sz="2000" i="1" dirty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2000" dirty="0"/>
              </a:p>
              <a:p>
                <a:pPr algn="just" eaLnBrk="0"/>
                <a:endParaRPr lang="en-US" sz="2000" dirty="0" smtClean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94108"/>
                <a:ext cx="8276530" cy="4586640"/>
              </a:xfrm>
              <a:prstGeom prst="rect">
                <a:avLst/>
              </a:prstGeom>
              <a:blipFill rotWithShape="1">
                <a:blip r:embed="rId2"/>
                <a:stretch>
                  <a:fillRect l="-736" t="-532" r="-1620" b="-159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63826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Uniqueness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615950" y="1394108"/>
                <a:ext cx="8276530" cy="4201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A function has </a:t>
                </a:r>
                <a:r>
                  <a:rPr lang="en-US" sz="2400" dirty="0" err="1" smtClean="0">
                    <a:solidFill>
                      <a:schemeClr val="tx1"/>
                    </a:solidFill>
                    <a:latin typeface="+mj-lt"/>
                  </a:rPr>
                  <a:t>atmost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one limit at an interior point in its domain. </a:t>
                </a:r>
              </a:p>
              <a:p>
                <a:pPr algn="just" eaLnBrk="0"/>
                <a:endParaRPr lang="en-US" sz="2400" dirty="0" smtClean="0">
                  <a:latin typeface="+mj-lt"/>
                </a:endParaRPr>
              </a:p>
              <a:p>
                <a:pPr algn="just" eaLnBrk="0"/>
                <a:endParaRPr lang="en-US" sz="2400" dirty="0">
                  <a:latin typeface="+mj-lt"/>
                </a:endParaRPr>
              </a:p>
              <a:p>
                <a:pPr algn="just" eaLnBrk="0"/>
                <a:r>
                  <a:rPr lang="en-US" sz="2400" dirty="0" smtClean="0">
                    <a:latin typeface="+mj-lt"/>
                  </a:rPr>
                  <a:t>Proof: Suppose, by contradiction, that </a:t>
                </a:r>
                <a:endParaRPr lang="en-US" sz="240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𝑙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latin typeface="Cambria Math"/>
                      </a:rPr>
                      <m:t>=</m:t>
                    </m:r>
                    <m:r>
                      <a:rPr lang="fr-FR" sz="2400" i="1">
                        <a:latin typeface="Cambria Math"/>
                      </a:rPr>
                      <m:t>𝑙</m:t>
                    </m:r>
                  </m:oMath>
                </a14:m>
                <a:endParaRPr lang="en-US" sz="2400" dirty="0" smtClean="0">
                  <a:latin typeface="+mj-lt"/>
                </a:endParaRPr>
              </a:p>
              <a:p>
                <a:pPr algn="just" eaLnBrk="0"/>
                <a:r>
                  <a:rPr lang="en-US" sz="2400" dirty="0" smtClean="0">
                    <a:latin typeface="+mj-lt"/>
                  </a:rPr>
                  <a:t>be two limits an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</a:rPr>
                      <m:t>𝑙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By definition there exists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/>
                </a:r>
                <a:r>
                  <a:rPr lang="en-US" sz="2400" dirty="0" err="1" smtClean="0">
                    <a:solidFill>
                      <a:schemeClr val="tx1"/>
                    </a:solidFill>
                    <a:latin typeface="+mj-lt"/>
                  </a:rPr>
                  <a:t>s.t.</a:t>
                </a:r>
                <a:endParaRPr lang="en-US" sz="2400" dirty="0">
                  <a:latin typeface="+mj-lt"/>
                </a:endParaRPr>
              </a:p>
              <a:p>
                <a:pPr algn="ctr" eaLnBrk="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𝑙</m:t>
                        </m:r>
                      </m:e>
                    </m:d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𝑙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 eaLnBrk="0"/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and </a:t>
                </a:r>
                <a:r>
                  <a:rPr lang="en-US" sz="2400" dirty="0"/>
                  <a:t>there exists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fr-FR" sz="2400" i="1"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err="1"/>
                  <a:t>s.t.</a:t>
                </a:r>
                <a:endParaRPr lang="en-US" sz="2400" dirty="0"/>
              </a:p>
              <a:p>
                <a:pPr algn="ctr" eaLnBrk="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fr-FR" sz="2400" i="1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4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fr-F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𝑙</m:t>
                        </m:r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i="1"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sz="2400" dirty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400" i="1">
                        <a:latin typeface="Cambria Math"/>
                      </a:rPr>
                      <m:t>&lt;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94108"/>
                <a:ext cx="8276530" cy="4201535"/>
              </a:xfrm>
              <a:prstGeom prst="rect">
                <a:avLst/>
              </a:prstGeom>
              <a:blipFill rotWithShape="1">
                <a:blip r:embed="rId3"/>
                <a:stretch>
                  <a:fillRect l="-1105" t="-1016" r="-2135" b="-4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83969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Uniqueness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15"/>
              <p:cNvSpPr txBox="1"/>
              <p:nvPr/>
            </p:nvSpPr>
            <p:spPr>
              <a:xfrm>
                <a:off x="615950" y="1394108"/>
                <a:ext cx="8276530" cy="356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rgbClr val="3333FF"/>
                    </a:solidFill>
                  </a:rPr>
                  <a:t>Proof (cont..)</a:t>
                </a:r>
                <a:endParaRPr lang="en-US" sz="24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 eaLnBrk="0"/>
                <a:endParaRPr lang="en-US" sz="2400" dirty="0" smtClean="0">
                  <a:latin typeface="+mj-lt"/>
                </a:endParaRPr>
              </a:p>
              <a:p>
                <a:pPr eaLnBrk="0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/>
                        <a:ea typeface="Cambria Math"/>
                      </a:rPr>
                      <m:t>δ</m:t>
                    </m:r>
                    <m:r>
                      <a:rPr lang="fr-FR" sz="2400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400">
                        <a:latin typeface="Cambria Math"/>
                      </a:rPr>
                      <m:t>min</m:t>
                    </m:r>
                    <m:r>
                      <a:rPr lang="fr-FR" sz="2400" i="1">
                        <a:latin typeface="Cambria Math"/>
                      </a:rPr>
                      <m:t>⁡(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). Now,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400" i="1">
                        <a:latin typeface="Cambria Math"/>
                      </a:rPr>
                      <m:t>&lt;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2400" dirty="0"/>
              </a:p>
              <a:p>
                <a:pPr eaLnBrk="0"/>
                <a:endParaRPr lang="en-US" sz="2400" i="1" dirty="0"/>
              </a:p>
              <a:p>
                <a:pPr eaLnBrk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|=|</m:t>
                          </m:r>
                          <m:r>
                            <a:rPr lang="fr-FR" sz="2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400" i="1">
                              <a:latin typeface="Cambria Math"/>
                            </a:rPr>
                            <m:t>−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−(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fr-FR" sz="2400" i="1" dirty="0" smtClean="0">
                  <a:latin typeface="Cambria Math"/>
                </a:endParaRPr>
              </a:p>
              <a:p>
                <a:pPr eaLnBrk="0"/>
                <a:r>
                  <a:rPr lang="fr-FR" sz="2400" dirty="0" smtClean="0"/>
                  <a:t/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i="1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fr-FR" sz="2400" b="0" i="1" smtClean="0">
                        <a:latin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latin typeface="Cambria Math"/>
                          </a:rPr>
                          <m:t>𝑙</m:t>
                        </m:r>
                      </m:e>
                    </m:d>
                  </m:oMath>
                </a14:m>
                <a:endParaRPr lang="fr-FR" sz="2400" b="0" i="1" dirty="0" smtClean="0">
                  <a:latin typeface="Cambria Math"/>
                </a:endParaRPr>
              </a:p>
              <a:p>
                <a:pPr eaLnBrk="0"/>
                <a:r>
                  <a:rPr lang="fr-FR" sz="2400" dirty="0" smtClean="0"/>
                  <a:t/>
                </a:r>
                <a14:m>
                  <m:oMath xmlns:m="http://schemas.openxmlformats.org/officeDocument/2006/math">
                    <m:r>
                      <a:rPr lang="fr-FR" sz="2400" b="0" i="0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fr-F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latin typeface="Cambria Math"/>
                          </a:rPr>
                          <m:t>𝑙</m:t>
                        </m:r>
                        <m:r>
                          <a:rPr lang="fr-FR" sz="2400" i="1">
                            <a:latin typeface="Cambria Math"/>
                          </a:rPr>
                          <m:t>−</m:t>
                        </m:r>
                        <m:r>
                          <a:rPr lang="fr-FR" sz="2400" i="1"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endParaRPr lang="fr-FR" sz="2400" dirty="0" smtClean="0"/>
              </a:p>
              <a:p>
                <a:pPr eaLnBrk="0"/>
                <a:endParaRPr lang="en-US" sz="2400" dirty="0" smtClean="0">
                  <a:latin typeface="+mj-lt"/>
                </a:endParaRPr>
              </a:p>
              <a:p>
                <a:pPr eaLnBrk="0"/>
                <a:r>
                  <a:rPr lang="en-US" sz="2400" dirty="0" smtClean="0">
                    <a:latin typeface="+mj-lt"/>
                  </a:rPr>
                  <a:t>Which is a contradiction.</a:t>
                </a:r>
                <a:endParaRPr lang="en-US" sz="2400" dirty="0">
                  <a:latin typeface="+mj-lt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94108"/>
                <a:ext cx="8276530" cy="3568541"/>
              </a:xfrm>
              <a:prstGeom prst="rect">
                <a:avLst/>
              </a:prstGeom>
              <a:blipFill rotWithShape="1">
                <a:blip r:embed="rId2"/>
                <a:stretch>
                  <a:fillRect l="-1105" t="-1197" b="-3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64069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Uniqueness of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98685" y="1394109"/>
            <a:ext cx="8005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862" y="5301208"/>
            <a:ext cx="7815586" cy="611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50837"/>
            <a:ext cx="8115879" cy="343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3042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9750" y="1268760"/>
            <a:ext cx="7272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Working rules for limits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 </a:t>
            </a:r>
            <a:r>
              <a:rPr lang="en-US" sz="2400" dirty="0" smtClean="0">
                <a:solidFill>
                  <a:srgbClr val="3333FF"/>
                </a:solidFill>
              </a:rPr>
              <a:t>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Horizontal asymptotes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Laws of Limit 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Limits of log and </a:t>
            </a:r>
            <a:r>
              <a:rPr lang="en-US" sz="2400" dirty="0" err="1" smtClean="0">
                <a:solidFill>
                  <a:srgbClr val="3333FF"/>
                </a:solidFill>
              </a:rPr>
              <a:t>exp</a:t>
            </a:r>
            <a:r>
              <a:rPr lang="en-US" sz="2400" dirty="0" smtClean="0">
                <a:solidFill>
                  <a:srgbClr val="3333FF"/>
                </a:solidFill>
              </a:rPr>
              <a:t> functions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Formal definition of limit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Uniqueness of a Limit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</TotalTime>
  <Words>269</Words>
  <Application>Microsoft Office PowerPoint</Application>
  <PresentationFormat>On-screen Show (4:3)</PresentationFormat>
  <Paragraphs>82</Paragraphs>
  <Slides>26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419</cp:revision>
  <dcterms:created xsi:type="dcterms:W3CDTF">2012-05-05T21:34:59Z</dcterms:created>
  <dcterms:modified xsi:type="dcterms:W3CDTF">2012-12-12T08:14:49Z</dcterms:modified>
</cp:coreProperties>
</file>