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66" r:id="rId3"/>
    <p:sldId id="267" r:id="rId4"/>
    <p:sldId id="257" r:id="rId5"/>
    <p:sldId id="269" r:id="rId6"/>
    <p:sldId id="270" r:id="rId7"/>
    <p:sldId id="268" r:id="rId8"/>
    <p:sldId id="272" r:id="rId9"/>
    <p:sldId id="273" r:id="rId10"/>
    <p:sldId id="271" r:id="rId11"/>
    <p:sldId id="276" r:id="rId12"/>
    <p:sldId id="274" r:id="rId13"/>
    <p:sldId id="275" r:id="rId14"/>
    <p:sldId id="277" r:id="rId15"/>
    <p:sldId id="278" r:id="rId16"/>
    <p:sldId id="279" r:id="rId17"/>
    <p:sldId id="280" r:id="rId18"/>
    <p:sldId id="281" r:id="rId19"/>
    <p:sldId id="282" r:id="rId20"/>
    <p:sldId id="284" r:id="rId21"/>
    <p:sldId id="285" r:id="rId22"/>
    <p:sldId id="289" r:id="rId23"/>
    <p:sldId id="286" r:id="rId24"/>
    <p:sldId id="287" r:id="rId25"/>
    <p:sldId id="288" r:id="rId26"/>
    <p:sldId id="290" r:id="rId27"/>
    <p:sldId id="302" r:id="rId28"/>
    <p:sldId id="291" r:id="rId29"/>
    <p:sldId id="292" r:id="rId30"/>
    <p:sldId id="298" r:id="rId31"/>
    <p:sldId id="299" r:id="rId32"/>
    <p:sldId id="300" r:id="rId33"/>
    <p:sldId id="303" r:id="rId34"/>
    <p:sldId id="265" r:id="rId35"/>
  </p:sldIdLst>
  <p:sldSz cx="9144000" cy="6858000" type="screen4x3"/>
  <p:notesSz cx="6858000" cy="9144000"/>
  <p:custDataLst>
    <p:tags r:id="rId37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65" autoAdjust="0"/>
    <p:restoredTop sz="94660"/>
  </p:normalViewPr>
  <p:slideViewPr>
    <p:cSldViewPr>
      <p:cViewPr>
        <p:scale>
          <a:sx n="72" d="100"/>
          <a:sy n="72" d="100"/>
        </p:scale>
        <p:origin x="-1278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image" Target="../media/image40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A5CB8E0A-088C-416A-9DCF-13BA82FD9D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5758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438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CB8E0A-088C-416A-9DCF-13BA82FD9DE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043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B51D0984-5299-44ED-82B6-2BAD54E4D122}" type="slidenum">
              <a:rPr lang="en-US" smtClean="0"/>
              <a:pPr eaLnBrk="1" hangingPunct="1"/>
              <a:t>34</a:t>
            </a:fld>
            <a:endParaRPr lang="en-US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458C94-4C89-4E1B-8FDD-8E2E14AB3C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2862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E6E1BB-AD14-411A-A03F-AC4CA4DAC5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453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FE4695-DB0C-4CB6-8938-1D19EAA6BE3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68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507C2C-A432-4353-BC92-F241BDE720C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82807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D522CB-E1B8-4C75-8544-5984C8B702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546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0F6B377-760B-449A-9A93-21EE7CEF6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5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2F6DAE-90DA-4242-9D59-59B57EEF4CB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3411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78987E-CB3B-4413-A840-B9F5D9D135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42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B3829B9-927D-4017-9B53-62B6383D4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758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98D3A2-EE5B-4FE3-BAAC-0EAAA6CB29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89888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fr-F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E8B553-1E5F-4798-AD82-6440AB332E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84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91B2C9E6-627D-4280-BB49-B4ED18D27F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wmf"/><Relationship Id="rId3" Type="http://schemas.openxmlformats.org/officeDocument/2006/relationships/image" Target="../media/image3.png"/><Relationship Id="rId7" Type="http://schemas.openxmlformats.org/officeDocument/2006/relationships/oleObject" Target="../embeddings/oleObject1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.wmf"/><Relationship Id="rId5" Type="http://schemas.openxmlformats.org/officeDocument/2006/relationships/oleObject" Target="../embeddings/oleObject1.bin"/><Relationship Id="rId10" Type="http://schemas.openxmlformats.org/officeDocument/2006/relationships/image" Target="../media/image6.png"/><Relationship Id="rId4" Type="http://schemas.openxmlformats.org/officeDocument/2006/relationships/image" Target="../media/image2.wmf"/><Relationship Id="rId9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wmf"/><Relationship Id="rId3" Type="http://schemas.openxmlformats.org/officeDocument/2006/relationships/notesSlide" Target="../notesSlides/notesSlide1.xml"/><Relationship Id="rId7" Type="http://schemas.openxmlformats.org/officeDocument/2006/relationships/oleObject" Target="../embeddings/oleObject2.bin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6.wmf"/><Relationship Id="rId11" Type="http://schemas.openxmlformats.org/officeDocument/2006/relationships/oleObject" Target="../embeddings/oleObject4.bin"/><Relationship Id="rId5" Type="http://schemas.openxmlformats.org/officeDocument/2006/relationships/image" Target="../media/image5.wmf"/><Relationship Id="rId10" Type="http://schemas.openxmlformats.org/officeDocument/2006/relationships/image" Target="../media/image4.w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3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notesSlide" Target="../notesSlides/notesSlide2.xml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17.png"/><Relationship Id="rId4" Type="http://schemas.openxmlformats.org/officeDocument/2006/relationships/image" Target="../media/image15.png"/><Relationship Id="rId9" Type="http://schemas.openxmlformats.org/officeDocument/2006/relationships/image" Target="../media/image8.w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43.png"/><Relationship Id="rId7" Type="http://schemas.openxmlformats.org/officeDocument/2006/relationships/image" Target="../media/image4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0.bin"/><Relationship Id="rId11" Type="http://schemas.openxmlformats.org/officeDocument/2006/relationships/image" Target="../media/image41.wmf"/><Relationship Id="rId5" Type="http://schemas.openxmlformats.org/officeDocument/2006/relationships/image" Target="../media/image40.wmf"/><Relationship Id="rId10" Type="http://schemas.openxmlformats.org/officeDocument/2006/relationships/oleObject" Target="../embeddings/oleObject90.bin"/><Relationship Id="rId4" Type="http://schemas.openxmlformats.org/officeDocument/2006/relationships/oleObject" Target="../embeddings/oleObject8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7" Type="http://schemas.openxmlformats.org/officeDocument/2006/relationships/image" Target="../media/image4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47.wmf"/><Relationship Id="rId4" Type="http://schemas.openxmlformats.org/officeDocument/2006/relationships/oleObject" Target="../embeddings/oleObject11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2093913" y="2349500"/>
            <a:ext cx="399097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en-US" sz="3200" dirty="0">
                <a:solidFill>
                  <a:srgbClr val="3333FF"/>
                </a:solidFill>
              </a:rPr>
              <a:t>(MTH 250)</a:t>
            </a:r>
          </a:p>
        </p:txBody>
      </p:sp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2484438" y="4365625"/>
            <a:ext cx="5616575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US" sz="4800" dirty="0">
                <a:solidFill>
                  <a:srgbClr val="008000"/>
                </a:solidFill>
              </a:rPr>
              <a:t>Lecture </a:t>
            </a:r>
            <a:r>
              <a:rPr lang="en-US" sz="4800" dirty="0" smtClean="0">
                <a:solidFill>
                  <a:srgbClr val="008000"/>
                </a:solidFill>
              </a:rPr>
              <a:t>4</a:t>
            </a:r>
            <a:endParaRPr lang="en-US" sz="4800" dirty="0">
              <a:solidFill>
                <a:srgbClr val="008000"/>
              </a:solidFill>
            </a:endParaRPr>
          </a:p>
        </p:txBody>
      </p:sp>
      <p:sp>
        <p:nvSpPr>
          <p:cNvPr id="2052" name="Line 16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3" name="Line 17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4" name="Text Box 18"/>
          <p:cNvSpPr txBox="1">
            <a:spLocks noChangeArrowheads="1"/>
          </p:cNvSpPr>
          <p:nvPr/>
        </p:nvSpPr>
        <p:spPr bwMode="auto">
          <a:xfrm>
            <a:off x="971550" y="2511425"/>
            <a:ext cx="511333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4000" dirty="0"/>
              <a:t>Calculus</a:t>
            </a:r>
          </a:p>
        </p:txBody>
      </p:sp>
      <p:sp>
        <p:nvSpPr>
          <p:cNvPr id="2055" name="Line 19"/>
          <p:cNvSpPr>
            <a:spLocks noChangeShapeType="1"/>
          </p:cNvSpPr>
          <p:nvPr/>
        </p:nvSpPr>
        <p:spPr bwMode="auto">
          <a:xfrm>
            <a:off x="395288" y="3213100"/>
            <a:ext cx="8280400" cy="0"/>
          </a:xfrm>
          <a:prstGeom prst="line">
            <a:avLst/>
          </a:prstGeom>
          <a:noFill/>
          <a:ln w="38100">
            <a:solidFill>
              <a:srgbClr val="D60093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6" name="Line 20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7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8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59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0" name="Line 23"/>
          <p:cNvSpPr>
            <a:spLocks noChangeShapeType="1"/>
          </p:cNvSpPr>
          <p:nvPr/>
        </p:nvSpPr>
        <p:spPr bwMode="auto">
          <a:xfrm>
            <a:off x="755650" y="2492375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1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2" name="Line 23"/>
          <p:cNvSpPr>
            <a:spLocks noChangeShapeType="1"/>
          </p:cNvSpPr>
          <p:nvPr/>
        </p:nvSpPr>
        <p:spPr bwMode="auto">
          <a:xfrm>
            <a:off x="828675" y="2565400"/>
            <a:ext cx="0" cy="1008063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3" name="Line 22"/>
          <p:cNvSpPr>
            <a:spLocks noChangeShapeType="1"/>
          </p:cNvSpPr>
          <p:nvPr/>
        </p:nvSpPr>
        <p:spPr bwMode="auto">
          <a:xfrm>
            <a:off x="395288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4" name="Line 22"/>
          <p:cNvSpPr>
            <a:spLocks noChangeShapeType="1"/>
          </p:cNvSpPr>
          <p:nvPr/>
        </p:nvSpPr>
        <p:spPr bwMode="auto">
          <a:xfrm flipV="1">
            <a:off x="468313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5" name="Line 22"/>
          <p:cNvSpPr>
            <a:spLocks noChangeShapeType="1"/>
          </p:cNvSpPr>
          <p:nvPr/>
        </p:nvSpPr>
        <p:spPr bwMode="auto">
          <a:xfrm>
            <a:off x="393700" y="3213100"/>
            <a:ext cx="8137525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2066" name="Line 22"/>
          <p:cNvSpPr>
            <a:spLocks noChangeShapeType="1"/>
          </p:cNvSpPr>
          <p:nvPr/>
        </p:nvSpPr>
        <p:spPr bwMode="auto">
          <a:xfrm flipV="1">
            <a:off x="466725" y="3284538"/>
            <a:ext cx="8280400" cy="1587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/>
              <a:t>Previous Lecture’s Summary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076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7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39552" y="1340768"/>
            <a:ext cx="7221724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68288" indent="-268288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Symmetry </a:t>
            </a:r>
            <a:r>
              <a:rPr lang="en-US" sz="2400" dirty="0">
                <a:solidFill>
                  <a:srgbClr val="3333FF"/>
                </a:solidFill>
              </a:rPr>
              <a:t>test 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3333FF"/>
                </a:solidFill>
              </a:rPr>
              <a:t>Algebraic operations on functions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3333FF"/>
                </a:solidFill>
              </a:rPr>
              <a:t>Composition of </a:t>
            </a:r>
            <a:r>
              <a:rPr lang="en-US" sz="2400" dirty="0" smtClean="0">
                <a:solidFill>
                  <a:srgbClr val="3333FF"/>
                </a:solidFill>
              </a:rPr>
              <a:t>functions</a:t>
            </a:r>
            <a:endParaRPr lang="en-US" sz="2400" dirty="0">
              <a:solidFill>
                <a:srgbClr val="3333FF"/>
              </a:solidFill>
            </a:endParaRP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3333FF"/>
                </a:solidFill>
              </a:rPr>
              <a:t>Trigonometric functions 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3333FF"/>
                </a:solidFill>
              </a:rPr>
              <a:t>Inverse of a function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3333FF"/>
                </a:solidFill>
              </a:rPr>
              <a:t>Domain and range of inverse functions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>
                <a:solidFill>
                  <a:srgbClr val="3333FF"/>
                </a:solidFill>
              </a:rPr>
              <a:t>Horizontal line </a:t>
            </a:r>
            <a:r>
              <a:rPr lang="en-US" sz="2400" dirty="0" smtClean="0">
                <a:solidFill>
                  <a:srgbClr val="3333FF"/>
                </a:solidFill>
              </a:rPr>
              <a:t>test</a:t>
            </a:r>
            <a:endParaRPr lang="en-US" sz="3200" dirty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828675" y="620713"/>
            <a:ext cx="61912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sz="3600" dirty="0" smtClean="0"/>
              <a:t>Today’s </a:t>
            </a:r>
            <a:r>
              <a:rPr lang="en-US" sz="3600" dirty="0"/>
              <a:t>Lecture</a:t>
            </a:r>
            <a:endParaRPr lang="en-CA" sz="36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>
              <a:spcBef>
                <a:spcPct val="20000"/>
              </a:spcBef>
              <a:defRPr/>
            </a:pPr>
            <a:endParaRPr lang="fr-FR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100" name="Line 4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4101" name="Line 5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9750" y="1268760"/>
            <a:ext cx="7272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Logarithmic functions. 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Inverse trigonometric functions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limits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One sided limits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Limits that don’t exist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Vertical asymptotes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Laws of limit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Logarithmic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39750" y="1652787"/>
                <a:ext cx="8496746" cy="34765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>
                  <a:lnSpc>
                    <a:spcPct val="150000"/>
                  </a:lnSpc>
                  <a:defRPr/>
                </a:pPr>
                <a:r>
                  <a:rPr lang="en-US" sz="2400" dirty="0" smtClean="0">
                    <a:solidFill>
                      <a:srgbClr val="3333FF"/>
                    </a:solidFill>
                  </a:rPr>
                  <a:t>Logarithmic function </a:t>
                </a:r>
                <a:r>
                  <a:rPr lang="en-US" sz="2400" dirty="0" smtClean="0">
                    <a:solidFill>
                      <a:schemeClr val="tx1"/>
                    </a:solidFill>
                  </a:rPr>
                  <a:t>to the base a where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&gt;0</m:t>
                    </m:r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≠1</m:t>
                    </m:r>
                  </m:oMath>
                </a14:m>
                <a:r>
                  <a:rPr lang="en-US" sz="2400" dirty="0" smtClean="0"/>
                  <a:t>, is denoted by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/>
                  <a:t> and is defined by </a:t>
                </a:r>
              </a:p>
              <a:p>
                <a:pPr marL="0" lvl="2" algn="ctr">
                  <a:lnSpc>
                    <a:spcPct val="150000"/>
                  </a:lnSpc>
                  <a:defRPr/>
                </a:pPr>
                <a14:m>
                  <m:oMath xmlns:m="http://schemas.openxmlformats.org/officeDocument/2006/math">
                    <m:r>
                      <a:rPr lang="fr-FR" sz="2400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400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</a:t>
                </a:r>
                <a:r>
                  <a:rPr lang="en-US" sz="2400" dirty="0">
                    <a:solidFill>
                      <a:srgbClr val="C00000"/>
                    </a:solidFill>
                  </a:rPr>
                  <a:t>if and only if </a:t>
                </a:r>
                <a14:m>
                  <m:oMath xmlns:m="http://schemas.openxmlformats.org/officeDocument/2006/math">
                    <m:r>
                      <a:rPr lang="fr-FR" sz="240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40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.</a:t>
                </a:r>
              </a:p>
              <a:p>
                <a:pPr marL="0" lvl="2" algn="ctr">
                  <a:lnSpc>
                    <a:spcPct val="150000"/>
                  </a:lnSpc>
                  <a:defRPr/>
                </a:pPr>
                <a:endParaRPr lang="en-US" sz="2400" dirty="0" smtClean="0">
                  <a:solidFill>
                    <a:srgbClr val="C00000"/>
                  </a:solidFill>
                </a:endParaRPr>
              </a:p>
              <a:p>
                <a:pPr marL="342900" lvl="2" indent="-342900">
                  <a:lnSpc>
                    <a:spcPct val="150000"/>
                  </a:lnSpc>
                  <a:buFont typeface="Arial" pitchFamily="34" charset="0"/>
                  <a:buChar char="•"/>
                  <a:defRPr/>
                </a:pPr>
                <a:r>
                  <a:rPr lang="en-US" sz="2400" dirty="0" smtClean="0"/>
                  <a:t>Domain of </a:t>
                </a:r>
                <a14:m>
                  <m:oMath xmlns:m="http://schemas.openxmlformats.org/officeDocument/2006/math">
                    <m:r>
                      <a:rPr lang="fr-FR" sz="240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40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is the Range of </a:t>
                </a:r>
                <a14:m>
                  <m:oMath xmlns:m="http://schemas.openxmlformats.org/officeDocument/2006/math">
                    <m:r>
                      <a:rPr lang="fr-FR" sz="240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40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sz="2400" dirty="0" smtClean="0">
                    <a:solidFill>
                      <a:srgbClr val="3333FF"/>
                    </a:solidFill>
                  </a:rPr>
                  <a:t> i.e. </a:t>
                </a:r>
                <a14:m>
                  <m:oMath xmlns:m="http://schemas.openxmlformats.org/officeDocument/2006/math">
                    <m:r>
                      <a:rPr lang="fr-FR" sz="2400" b="0" i="0" smtClean="0">
                        <a:solidFill>
                          <a:srgbClr val="3333FF"/>
                        </a:solidFill>
                        <a:latin typeface="Cambria Math"/>
                      </a:rPr>
                      <m:t>(0,+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∞)</m:t>
                    </m:r>
                  </m:oMath>
                </a14:m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342900" lvl="2" indent="-342900">
                  <a:lnSpc>
                    <a:spcPct val="150000"/>
                  </a:lnSpc>
                  <a:buFont typeface="Arial" pitchFamily="34" charset="0"/>
                  <a:buChar char="•"/>
                  <a:defRPr/>
                </a:pPr>
                <a:r>
                  <a:rPr lang="en-US" sz="2400" dirty="0" smtClean="0"/>
                  <a:t>Range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r>
                      <a:rPr lang="fr-FR" sz="2400" i="1" smtClean="0">
                        <a:solidFill>
                          <a:schemeClr val="tx1"/>
                        </a:solidFill>
                        <a:latin typeface="Cambria Math"/>
                      </a:rPr>
                      <m:t>𝑦</m:t>
                    </m:r>
                    <m:r>
                      <a:rPr lang="fr-FR" sz="240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b>
                      <m:sSubPr>
                        <m:ctrlP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is the Domain </a:t>
                </a:r>
                <a:r>
                  <a:rPr lang="en-US" sz="2400" dirty="0"/>
                  <a:t>of </a:t>
                </a:r>
                <a14:m>
                  <m:oMath xmlns:m="http://schemas.openxmlformats.org/officeDocument/2006/math">
                    <m:r>
                      <a:rPr lang="fr-FR" sz="2400">
                        <a:latin typeface="Cambria Math"/>
                      </a:rPr>
                      <m:t>𝑥</m:t>
                    </m:r>
                    <m:r>
                      <a:rPr lang="fr-FR" sz="2400"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fr-FR" sz="2400">
                            <a:latin typeface="Cambria Math"/>
                          </a:rPr>
                          <m:t>𝑎</m:t>
                        </m:r>
                      </m:e>
                      <m:sup>
                        <m:r>
                          <a:rPr lang="fr-FR" sz="2400">
                            <a:latin typeface="Cambria Math"/>
                          </a:rPr>
                          <m:t>𝑦</m:t>
                        </m:r>
                      </m:sup>
                    </m:sSup>
                  </m:oMath>
                </a14:m>
                <a:r>
                  <a:rPr lang="en-US" sz="2400" dirty="0">
                    <a:solidFill>
                      <a:srgbClr val="3333FF"/>
                    </a:solidFill>
                  </a:rPr>
                  <a:t> </a:t>
                </a:r>
                <a:r>
                  <a:rPr lang="en-US" sz="2400" dirty="0" smtClean="0">
                    <a:solidFill>
                      <a:srgbClr val="3333FF"/>
                    </a:solidFill>
                  </a:rPr>
                  <a:t>i.e.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  <m:r>
                          <a:rPr lang="fr-FR" sz="2400">
                            <a:solidFill>
                              <a:srgbClr val="3333FF"/>
                            </a:solidFill>
                            <a:latin typeface="Cambria Math"/>
                          </a:rPr>
                          <m:t>,+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∞</m:t>
                        </m:r>
                      </m:e>
                    </m:d>
                  </m:oMath>
                </a14:m>
                <a:endParaRPr lang="en-US" sz="24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50" y="1652787"/>
                <a:ext cx="8496746" cy="3476529"/>
              </a:xfrm>
              <a:prstGeom prst="rect">
                <a:avLst/>
              </a:prstGeom>
              <a:blipFill rotWithShape="1">
                <a:blip r:embed="rId2"/>
                <a:stretch>
                  <a:fillRect l="-1149" r="-28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Logarithmic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39750" y="1268760"/>
                <a:ext cx="8280722" cy="23083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342900" lvl="2" indent="-342900">
                  <a:lnSpc>
                    <a:spcPct val="150000"/>
                  </a:lnSpc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𝑒</m:t>
                        </m:r>
                      </m:sub>
                    </m:sSub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ln</m:t>
                        </m:r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400" dirty="0">
                    <a:solidFill>
                      <a:srgbClr val="3333FF"/>
                    </a:solidFill>
                  </a:rPr>
                  <a:t>, </a:t>
                </a:r>
                <a:r>
                  <a:rPr lang="en-US" sz="2400" dirty="0"/>
                  <a:t>where </a:t>
                </a:r>
                <a:r>
                  <a:rPr lang="en-US" sz="2400" dirty="0">
                    <a:solidFill>
                      <a:srgbClr val="3333FF"/>
                    </a:solidFill>
                  </a:rPr>
                  <a:t> </a:t>
                </a:r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𝑒</m:t>
                    </m:r>
                    <m:r>
                      <a:rPr lang="en-US" sz="2400" i="1" dirty="0">
                        <a:solidFill>
                          <a:srgbClr val="C00000"/>
                        </a:solidFill>
                        <a:latin typeface="Cambria Math"/>
                      </a:rPr>
                      <m:t> ≈ 2.71828 18284</m:t>
                    </m:r>
                  </m:oMath>
                </a14:m>
                <a:r>
                  <a:rPr lang="en-US" sz="2400" dirty="0"/>
                  <a:t>, is called </a:t>
                </a:r>
                <a:r>
                  <a:rPr lang="en-US" sz="2400" dirty="0" smtClean="0"/>
                  <a:t>the </a:t>
                </a:r>
                <a:r>
                  <a:rPr lang="en-US" sz="2400" dirty="0" smtClean="0">
                    <a:solidFill>
                      <a:srgbClr val="3333FF"/>
                    </a:solidFill>
                  </a:rPr>
                  <a:t>Natural </a:t>
                </a:r>
                <a:r>
                  <a:rPr lang="en-US" sz="2400" dirty="0">
                    <a:solidFill>
                      <a:srgbClr val="3333FF"/>
                    </a:solidFill>
                  </a:rPr>
                  <a:t>logarithm. </a:t>
                </a:r>
              </a:p>
              <a:p>
                <a:pPr marL="342900" lvl="2" indent="-342900">
                  <a:lnSpc>
                    <a:spcPct val="150000"/>
                  </a:lnSpc>
                  <a:buFont typeface="Arial" pitchFamily="34" charset="0"/>
                  <a:buChar char="•"/>
                  <a:defRPr/>
                </a:pPr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lnSpc>
                    <a:spcPct val="150000"/>
                  </a:lnSpc>
                  <a:defRPr/>
                </a:pPr>
                <a:r>
                  <a:rPr lang="en-US" sz="2400" dirty="0" smtClean="0">
                    <a:solidFill>
                      <a:srgbClr val="3333FF"/>
                    </a:solidFill>
                  </a:rPr>
                  <a:t> </a:t>
                </a:r>
                <a:endParaRPr lang="en-US" sz="24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50" y="1268760"/>
                <a:ext cx="8280722" cy="2308324"/>
              </a:xfrm>
              <a:prstGeom prst="rect">
                <a:avLst/>
              </a:prstGeom>
              <a:blipFill rotWithShape="1">
                <a:blip r:embed="rId3"/>
                <a:stretch>
                  <a:fillRect l="-1178" b="-237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1626502" y="2041184"/>
            <a:ext cx="6480720" cy="3303028"/>
            <a:chOff x="-535551" y="2276872"/>
            <a:chExt cx="8491927" cy="4059238"/>
          </a:xfrm>
        </p:grpSpPr>
        <p:pic>
          <p:nvPicPr>
            <p:cNvPr id="10" name="Picture 4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60376" y="2276872"/>
              <a:ext cx="6096000" cy="405923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Line 5"/>
            <p:cNvSpPr>
              <a:spLocks noChangeShapeType="1"/>
            </p:cNvSpPr>
            <p:nvPr/>
          </p:nvSpPr>
          <p:spPr bwMode="auto">
            <a:xfrm flipH="1">
              <a:off x="4644008" y="2301702"/>
              <a:ext cx="0" cy="396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fr-FR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12" name="Object 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333492332"/>
                    </p:ext>
                  </p:extLst>
                </p:nvPr>
              </p:nvGraphicFramePr>
              <p:xfrm>
                <a:off x="-535551" y="3902013"/>
                <a:ext cx="2209800" cy="569913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1622" name="Equation" r:id="rId5" imgW="787320" imgH="203040" progId="Equation.3">
                        <p:embed/>
                      </p:oleObj>
                    </mc:Choice>
                    <mc:Fallback>
                      <p:oleObj name="Equation" r:id="rId5" imgW="78732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6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-535551" y="3902013"/>
                              <a:ext cx="2209800" cy="56991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12" name="Object 6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333492332"/>
                    </p:ext>
                  </p:extLst>
                </p:nvPr>
              </p:nvGraphicFramePr>
              <p:xfrm>
                <a:off x="-535551" y="3902013"/>
                <a:ext cx="2209800" cy="569913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1496" name="Equation" r:id="rId7" imgW="787320" imgH="203040" progId="Equation.3">
                        <p:embed/>
                      </p:oleObj>
                    </mc:Choice>
                    <mc:Fallback>
                      <p:oleObj name="Equation" r:id="rId7" imgW="787320" imgH="203040" progId="Equation.3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/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-535551" y="3902013"/>
                              <a:ext cx="2209800" cy="569913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364088" y="3426173"/>
                  <a:ext cx="1775755" cy="4235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/>
                          </a:rPr>
                          <m:t>(</m:t>
                        </m:r>
                        <m:r>
                          <a:rPr lang="en-US" sz="1800" i="1" dirty="0" smtClean="0">
                            <a:latin typeface="Cambria Math"/>
                          </a:rPr>
                          <m:t>𝑒</m:t>
                        </m:r>
                        <m:r>
                          <a:rPr lang="en-US" sz="1800" i="1" dirty="0" smtClean="0">
                            <a:latin typeface="Cambria Math"/>
                          </a:rPr>
                          <m:t>+3,1)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3" name="Text Box 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5364088" y="3426173"/>
                  <a:ext cx="1775755" cy="423579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t="-8772" b="-3333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 Box 8"/>
                <p:cNvSpPr txBox="1">
                  <a:spLocks noChangeArrowheads="1"/>
                </p:cNvSpPr>
                <p:nvPr/>
              </p:nvSpPr>
              <p:spPr bwMode="auto">
                <a:xfrm>
                  <a:off x="4690395" y="3763391"/>
                  <a:ext cx="1143000" cy="42357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1pPr>
                  <a:lvl2pPr marL="742950" indent="-28575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2pPr>
                  <a:lvl3pPr marL="1143000" indent="-22860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3pPr>
                  <a:lvl4pPr marL="1600200" indent="-22860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4pPr>
                  <a:lvl5pPr marL="2057400" indent="-228600"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>
                      <a:solidFill>
                        <a:schemeClr val="tx1"/>
                      </a:solidFill>
                      <a:latin typeface="Times" charset="0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1800" i="1" dirty="0" smtClean="0">
                            <a:latin typeface="Cambria Math"/>
                          </a:rPr>
                          <m:t>(4,0)</m:t>
                        </m:r>
                      </m:oMath>
                    </m:oMathPara>
                  </a14:m>
                  <a:endParaRPr lang="en-US" sz="1800" dirty="0"/>
                </a:p>
              </p:txBody>
            </p:sp>
          </mc:Choice>
          <mc:Fallback xmlns="">
            <p:sp>
              <p:nvSpPr>
                <p:cNvPr id="14" name="Text 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4690395" y="3763391"/>
                  <a:ext cx="1143000" cy="423579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t="-8772" r="-2098" b="-33333"/>
                  </a:stretch>
                </a:blipFill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9621315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Logarithmic </a:t>
            </a: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2684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 dirty="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8"/>
              <p:cNvSpPr>
                <a:spLocks noChangeArrowheads="1"/>
              </p:cNvSpPr>
              <p:nvPr/>
            </p:nvSpPr>
            <p:spPr bwMode="auto">
              <a:xfrm>
                <a:off x="539750" y="1340768"/>
                <a:ext cx="8280722" cy="51010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400" dirty="0" err="1" smtClean="0"/>
                  <a:t>When</a:t>
                </a:r>
                <a:r>
                  <a:rPr lang="fr-FR" sz="2400" dirty="0" smtClean="0"/>
                  <a:t> a=10, we write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FR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log</m:t>
                        </m:r>
                      </m:e>
                      <m:sub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𝑎</m:t>
                        </m:r>
                      </m:sub>
                    </m:sSub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log</m:t>
                        </m:r>
                      </m:fName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US" sz="2400" dirty="0">
                    <a:solidFill>
                      <a:srgbClr val="3333FF"/>
                    </a:solidFill>
                  </a:rPr>
                  <a:t> </a:t>
                </a:r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defRPr/>
                </a:pPr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400" dirty="0" err="1" smtClean="0">
                    <a:latin typeface="+mj-lt"/>
                  </a:rPr>
                  <a:t>Logarithmic</a:t>
                </a:r>
                <a:r>
                  <a:rPr lang="fr-FR" sz="2400" dirty="0" smtClean="0">
                    <a:latin typeface="+mj-lt"/>
                  </a:rPr>
                  <a:t> </a:t>
                </a:r>
                <a:r>
                  <a:rPr lang="fr-FR" sz="2400" dirty="0" err="1" smtClean="0">
                    <a:latin typeface="+mj-lt"/>
                  </a:rPr>
                  <a:t>functions</a:t>
                </a:r>
                <a:r>
                  <a:rPr lang="fr-FR" sz="2400" dirty="0" smtClean="0">
                    <a:latin typeface="+mj-lt"/>
                  </a:rPr>
                  <a:t> </a:t>
                </a:r>
                <a:r>
                  <a:rPr lang="fr-FR" sz="2400" dirty="0" err="1" smtClean="0">
                    <a:latin typeface="+mj-lt"/>
                  </a:rPr>
                  <a:t>satisfy</a:t>
                </a:r>
                <a:r>
                  <a:rPr lang="fr-FR" sz="2400" dirty="0" smtClean="0">
                    <a:latin typeface="+mj-lt"/>
                  </a:rPr>
                  <a:t>, </a:t>
                </a:r>
              </a:p>
              <a:p>
                <a:pPr marL="0" lvl="2">
                  <a:defRPr/>
                </a:pPr>
                <a:r>
                  <a:rPr lang="fr-FR" sz="2400" b="0" dirty="0" smtClean="0">
                    <a:latin typeface="+mj-lt"/>
                  </a:rPr>
                  <a:t> </a:t>
                </a:r>
              </a:p>
              <a:p>
                <a:pPr marL="0" lvl="2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b="0" i="1" smtClean="0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𝑥𝑦</m:t>
                          </m:r>
                        </m:e>
                      </m:d>
                      <m:r>
                        <a:rPr lang="fr-FR" sz="2400" b="0" i="1" smtClean="0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b="0" i="1" smtClean="0">
                          <a:latin typeface="Cambria Math"/>
                        </a:rPr>
                        <m:t>+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num>
                            <m:den>
                              <m:r>
                                <a:rPr lang="fr-FR" sz="2400" i="1">
                                  <a:latin typeface="Cambria Math"/>
                                </a:rPr>
                                <m:t>𝑦</m:t>
                              </m:r>
                            </m:den>
                          </m:f>
                        </m:e>
                      </m:d>
                      <m:r>
                        <a:rPr lang="fr-FR" sz="2400" i="1">
                          <a:latin typeface="Cambria Math"/>
                        </a:rPr>
                        <m:t>=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𝑥</m:t>
                          </m:r>
                        </m:e>
                      </m:d>
                      <m:r>
                        <a:rPr lang="fr-FR" sz="2400" b="0" i="1" smtClean="0">
                          <a:latin typeface="Cambria Math"/>
                        </a:rPr>
                        <m:t>−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𝑦</m:t>
                          </m:r>
                        </m:e>
                      </m:d>
                    </m:oMath>
                  </m:oMathPara>
                </a14:m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defRPr/>
                </a:pPr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 smtClean="0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fr-FR" sz="2400" b="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fr-FR" sz="2400" b="0" i="1" smtClean="0">
                                  <a:latin typeface="Cambria Math"/>
                                </a:rPr>
                                <m:t>𝑛</m:t>
                              </m:r>
                            </m:sup>
                          </m:sSup>
                        </m:e>
                      </m:d>
                      <m:r>
                        <a:rPr lang="fr-FR" sz="2400" i="1">
                          <a:latin typeface="Cambria Math"/>
                        </a:rPr>
                        <m:t>=</m:t>
                      </m:r>
                      <m:r>
                        <a:rPr lang="fr-FR" sz="2400" b="0" i="1" smtClean="0">
                          <a:latin typeface="Cambria Math"/>
                        </a:rPr>
                        <m:t>𝑛</m:t>
                      </m:r>
                      <m:r>
                        <a:rPr lang="fr-FR" sz="2400" b="0" i="1" smtClean="0">
                          <a:latin typeface="Cambria Math"/>
                        </a:rPr>
                        <m:t> </m:t>
                      </m:r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i="1">
                              <a:latin typeface="Cambria Math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fr-FR" sz="2400" dirty="0" smtClean="0"/>
              </a:p>
              <a:p>
                <a:pPr marL="0" lvl="2">
                  <a:defRPr/>
                </a:pPr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fr-FR" sz="2400" i="1">
                              <a:latin typeface="Cambria Math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fr-FR" sz="2400">
                              <a:latin typeface="Cambria Math"/>
                            </a:rPr>
                            <m:t>log</m:t>
                          </m:r>
                        </m:e>
                        <m:sub>
                          <m:r>
                            <a:rPr lang="fr-FR" sz="2400" i="1">
                              <a:latin typeface="Cambria Math"/>
                            </a:rPr>
                            <m:t>𝑎</m:t>
                          </m:r>
                        </m:sub>
                      </m:sSub>
                      <m:d>
                        <m:dPr>
                          <m:ctrlPr>
                            <a:rPr lang="fr-FR" sz="2400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fr-FR" sz="2400" b="0" i="1" smtClean="0">
                              <a:latin typeface="Cambria Math"/>
                            </a:rPr>
                            <m:t>𝑎</m:t>
                          </m:r>
                        </m:e>
                      </m:d>
                      <m:r>
                        <a:rPr lang="fr-FR" sz="2400" i="1">
                          <a:latin typeface="Cambria Math"/>
                        </a:rPr>
                        <m:t>=</m:t>
                      </m:r>
                      <m:r>
                        <a:rPr lang="fr-FR" sz="2400" b="0" i="1" smtClean="0">
                          <a:latin typeface="Cambria Math"/>
                        </a:rPr>
                        <m:t>1.</m:t>
                      </m:r>
                    </m:oMath>
                  </m:oMathPara>
                </a14:m>
                <a:endParaRPr lang="en-US" sz="2400" dirty="0" smtClean="0">
                  <a:solidFill>
                    <a:srgbClr val="3333FF"/>
                  </a:solidFill>
                </a:endParaRPr>
              </a:p>
              <a:p>
                <a:pPr marL="0" lvl="2">
                  <a:lnSpc>
                    <a:spcPct val="150000"/>
                  </a:lnSpc>
                  <a:defRPr/>
                </a:pPr>
                <a:r>
                  <a:rPr lang="en-US" sz="2400" dirty="0" smtClean="0">
                    <a:solidFill>
                      <a:srgbClr val="3333FF"/>
                    </a:solidFill>
                  </a:rPr>
                  <a:t> </a:t>
                </a:r>
                <a:endParaRPr lang="en-US" sz="24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18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9750" y="1340768"/>
                <a:ext cx="8280722" cy="5101012"/>
              </a:xfrm>
              <a:prstGeom prst="rect">
                <a:avLst/>
              </a:prstGeom>
              <a:blipFill rotWithShape="1">
                <a:blip r:embed="rId2"/>
                <a:stretch>
                  <a:fillRect l="-1178" t="-836" b="-179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6082816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611560" y="1588730"/>
                <a:ext cx="8676456" cy="43270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200" dirty="0" smtClean="0"/>
                  <a:t>F</a:t>
                </a:r>
                <a:r>
                  <a:rPr lang="fr-FR" sz="2200" dirty="0" err="1" smtClean="0"/>
                  <a:t>ind</a:t>
                </a:r>
                <a:r>
                  <a:rPr lang="fr-FR" sz="2200" dirty="0" smtClean="0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x</m:t>
                    </m:r>
                    <m:r>
                      <a:rPr lang="fr-FR" sz="220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fr-FR" sz="2200" dirty="0" err="1" smtClean="0">
                    <a:latin typeface="+mn-lt"/>
                    <a:ea typeface="Cambria Math"/>
                  </a:rPr>
                  <a:t>such</a:t>
                </a:r>
                <a:r>
                  <a:rPr lang="fr-FR" sz="2200" dirty="0" smtClean="0">
                    <a:latin typeface="+mn-lt"/>
                    <a:ea typeface="Cambria Math"/>
                  </a:rPr>
                  <a:t> </a:t>
                </a:r>
                <a:r>
                  <a:rPr lang="fr-FR" sz="2200" dirty="0" err="1" smtClean="0">
                    <a:latin typeface="+mn-lt"/>
                    <a:ea typeface="Cambria Math"/>
                  </a:rPr>
                  <a:t>that</a:t>
                </a:r>
                <a:r>
                  <a:rPr lang="fr-FR" sz="2200" dirty="0" smtClean="0">
                    <a:latin typeface="+mn-lt"/>
                    <a:ea typeface="Cambria Math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200">
                            <a:solidFill>
                              <a:srgbClr val="3333FF"/>
                            </a:solidFill>
                            <a:latin typeface="Cambria Math"/>
                          </a:rPr>
                          <m:t>sin</m:t>
                        </m:r>
                      </m:fName>
                      <m:e>
                        <m:r>
                          <m:rPr>
                            <m:sty m:val="p"/>
                          </m:rPr>
                          <a:rPr lang="fr-FR" sz="22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x</m:t>
                        </m:r>
                        <m:r>
                          <a:rPr lang="fr-FR" sz="2200">
                            <a:solidFill>
                              <a:srgbClr val="3333FF"/>
                            </a:solidFill>
                            <a:latin typeface="Cambria Math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fr-FR" sz="22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y</m:t>
                        </m:r>
                      </m:e>
                    </m:func>
                  </m:oMath>
                </a14:m>
                <a:r>
                  <a:rPr lang="fr-FR" sz="2200" dirty="0" smtClean="0">
                    <a:solidFill>
                      <a:srgbClr val="3333FF"/>
                    </a:solidFill>
                  </a:rPr>
                  <a:t> ? </a:t>
                </a: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200" dirty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200" b="0" i="0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x</m:t>
                    </m:r>
                    <m: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2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fr-FR" sz="22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sin</m:t>
                        </m:r>
                      </m:e>
                      <m:sup>
                        <m:r>
                          <a:rPr lang="fr-FR" sz="2200" b="0" i="0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m:rPr>
                        <m:sty m:val="p"/>
                      </m:rP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y</m:t>
                    </m:r>
                  </m:oMath>
                </a14:m>
                <a:r>
                  <a:rPr lang="fr-FR" sz="22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200" dirty="0" smtClean="0"/>
                  <a:t>or</a:t>
                </a:r>
                <a:r>
                  <a:rPr lang="fr-FR" sz="2200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x</m:t>
                    </m:r>
                    <m: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arcsin</m:t>
                    </m:r>
                    <m: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y</m:t>
                    </m:r>
                    <m:r>
                      <a:rPr lang="fr-FR" sz="2200" b="0" i="0" smtClean="0">
                        <a:solidFill>
                          <a:srgbClr val="3333FF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200" b="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200" dirty="0"/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200" b="0" dirty="0" smtClean="0"/>
                  <a:t>By horizontal line test </a:t>
                </a:r>
              </a:p>
              <a:p>
                <a:pPr marL="0" lvl="2">
                  <a:defRPr/>
                </a:pPr>
                <a:r>
                  <a:rPr lang="fr-FR" sz="2200" dirty="0" smtClean="0"/>
                  <a:t>    the </a:t>
                </a:r>
                <a:r>
                  <a:rPr lang="fr-FR" sz="2200" dirty="0" err="1" smtClean="0"/>
                  <a:t>function</a:t>
                </a:r>
                <a:r>
                  <a:rPr lang="fr-FR" sz="2200" dirty="0" smtClean="0"/>
                  <a:t> </a:t>
                </a:r>
                <a:r>
                  <a:rPr lang="fr-FR" sz="2200" dirty="0" err="1" smtClean="0"/>
                  <a:t>is</a:t>
                </a:r>
                <a:r>
                  <a:rPr lang="fr-FR" sz="2200" dirty="0" smtClean="0"/>
                  <a:t> not one-to-one </a:t>
                </a:r>
              </a:p>
              <a:p>
                <a:pPr marL="0" lvl="2">
                  <a:defRPr/>
                </a:pPr>
                <a:r>
                  <a:rPr lang="fr-FR" sz="2200" dirty="0" smtClean="0"/>
                  <a:t>    but </a:t>
                </a:r>
                <a:r>
                  <a:rPr lang="fr-FR" sz="2200" dirty="0" err="1" smtClean="0"/>
                  <a:t>many</a:t>
                </a:r>
                <a:r>
                  <a:rPr lang="fr-FR" sz="2200" dirty="0" smtClean="0"/>
                  <a:t>-to-one.</a:t>
                </a:r>
              </a:p>
              <a:p>
                <a:pPr marL="0" lvl="2">
                  <a:defRPr/>
                </a:pPr>
                <a:endParaRPr lang="fr-FR" sz="2200" dirty="0">
                  <a:solidFill>
                    <a:srgbClr val="3333FF"/>
                  </a:solidFill>
                </a:endParaRPr>
              </a:p>
              <a:p>
                <a:pPr marL="342900" lvl="2" indent="-342900">
                  <a:buFont typeface="Arial" pitchFamily="34" charset="0"/>
                  <a:buChar char="•"/>
                  <a:defRPr/>
                </a:pPr>
                <a:r>
                  <a:rPr lang="fr-FR" sz="2200" dirty="0" err="1" smtClean="0">
                    <a:solidFill>
                      <a:srgbClr val="C00000"/>
                    </a:solidFill>
                  </a:rPr>
                  <a:t>Idea</a:t>
                </a:r>
                <a:r>
                  <a:rPr lang="fr-FR" sz="2200" dirty="0" smtClean="0">
                    <a:solidFill>
                      <a:srgbClr val="C00000"/>
                    </a:solidFill>
                  </a:rPr>
                  <a:t>: </a:t>
                </a:r>
                <a:r>
                  <a:rPr lang="fr-FR" sz="2200" dirty="0" smtClean="0">
                    <a:solidFill>
                      <a:schemeClr val="tx1"/>
                    </a:solidFill>
                  </a:rPr>
                  <a:t>Restrict the </a:t>
                </a:r>
                <a:r>
                  <a:rPr lang="fr-FR" sz="2200" dirty="0" err="1" smtClean="0">
                    <a:solidFill>
                      <a:schemeClr val="tx1"/>
                    </a:solidFill>
                  </a:rPr>
                  <a:t>domain</a:t>
                </a:r>
                <a:r>
                  <a:rPr lang="fr-FR" sz="2200" dirty="0">
                    <a:solidFill>
                      <a:schemeClr val="tx1"/>
                    </a:solidFill>
                  </a:rPr>
                  <a:t> </a:t>
                </a:r>
                <a:r>
                  <a:rPr lang="fr-FR" sz="2200" dirty="0" smtClean="0">
                    <a:solidFill>
                      <a:schemeClr val="tx1"/>
                    </a:solidFill>
                  </a:rPr>
                  <a:t>to </a:t>
                </a:r>
                <a14:m>
                  <m:oMath xmlns:m="http://schemas.openxmlformats.org/officeDocument/2006/math">
                    <m:r>
                      <a:rPr lang="fr-FR" sz="2200" b="0" i="1" smtClean="0">
                        <a:solidFill>
                          <a:schemeClr val="tx1"/>
                        </a:solidFill>
                        <a:latin typeface="Cambria Math"/>
                      </a:rPr>
                      <m:t>[−</m:t>
                    </m:r>
                    <m:f>
                      <m:fPr>
                        <m:ctrlP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,</m:t>
                    </m:r>
                    <m:f>
                      <m:fPr>
                        <m:ctrlP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2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2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]</m:t>
                    </m:r>
                  </m:oMath>
                </a14:m>
                <a:r>
                  <a:rPr lang="fr-FR" sz="2200" b="0" dirty="0" smtClean="0">
                    <a:solidFill>
                      <a:schemeClr val="tx1"/>
                    </a:solidFill>
                  </a:rPr>
                  <a:t>.</a:t>
                </a:r>
                <a:endParaRPr lang="fr-FR" sz="2200" b="0" dirty="0" smtClean="0">
                  <a:solidFill>
                    <a:srgbClr val="C00000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40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4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16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560" y="1588730"/>
                <a:ext cx="8676456" cy="4327082"/>
              </a:xfrm>
              <a:prstGeom prst="rect">
                <a:avLst/>
              </a:prstGeom>
              <a:blipFill rotWithShape="1">
                <a:blip r:embed="rId2"/>
                <a:stretch>
                  <a:fillRect l="-843" t="-705" b="-253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 Box 7"/>
          <p:cNvSpPr txBox="1">
            <a:spLocks noChangeArrowheads="1"/>
          </p:cNvSpPr>
          <p:nvPr/>
        </p:nvSpPr>
        <p:spPr bwMode="auto">
          <a:xfrm>
            <a:off x="7424935" y="1340768"/>
            <a:ext cx="10572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GB" sz="2000" i="1">
                <a:solidFill>
                  <a:srgbClr val="FF6600"/>
                </a:solidFill>
                <a:latin typeface="Times New Roman" pitchFamily="18" charset="0"/>
              </a:rPr>
              <a:t>y</a:t>
            </a:r>
            <a:r>
              <a:rPr lang="en-GB" sz="2000">
                <a:solidFill>
                  <a:srgbClr val="FF6600"/>
                </a:solidFill>
              </a:rPr>
              <a:t> = sin</a:t>
            </a:r>
            <a:r>
              <a:rPr lang="en-GB" sz="1000">
                <a:solidFill>
                  <a:srgbClr val="FF6600"/>
                </a:solidFill>
              </a:rPr>
              <a:t> </a:t>
            </a:r>
            <a:r>
              <a:rPr lang="en-GB" sz="2000" i="1">
                <a:solidFill>
                  <a:srgbClr val="FF6600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4903985" y="2091655"/>
            <a:ext cx="3700463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arrow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8" name="Freeform 27"/>
          <p:cNvSpPr>
            <a:spLocks/>
          </p:cNvSpPr>
          <p:nvPr/>
        </p:nvSpPr>
        <p:spPr bwMode="auto">
          <a:xfrm>
            <a:off x="5011935" y="1436018"/>
            <a:ext cx="3482975" cy="1312862"/>
          </a:xfrm>
          <a:custGeom>
            <a:avLst/>
            <a:gdLst>
              <a:gd name="T0" fmla="*/ 0 w 2194"/>
              <a:gd name="T1" fmla="*/ 434 h 827"/>
              <a:gd name="T2" fmla="*/ 24 w 2194"/>
              <a:gd name="T3" fmla="*/ 379 h 827"/>
              <a:gd name="T4" fmla="*/ 68 w 2194"/>
              <a:gd name="T5" fmla="*/ 283 h 827"/>
              <a:gd name="T6" fmla="*/ 102 w 2194"/>
              <a:gd name="T7" fmla="*/ 209 h 827"/>
              <a:gd name="T8" fmla="*/ 142 w 2194"/>
              <a:gd name="T9" fmla="*/ 131 h 827"/>
              <a:gd name="T10" fmla="*/ 186 w 2194"/>
              <a:gd name="T11" fmla="*/ 65 h 827"/>
              <a:gd name="T12" fmla="*/ 232 w 2194"/>
              <a:gd name="T13" fmla="*/ 21 h 827"/>
              <a:gd name="T14" fmla="*/ 274 w 2194"/>
              <a:gd name="T15" fmla="*/ 3 h 827"/>
              <a:gd name="T16" fmla="*/ 320 w 2194"/>
              <a:gd name="T17" fmla="*/ 11 h 827"/>
              <a:gd name="T18" fmla="*/ 368 w 2194"/>
              <a:gd name="T19" fmla="*/ 47 h 827"/>
              <a:gd name="T20" fmla="*/ 404 w 2194"/>
              <a:gd name="T21" fmla="*/ 97 h 827"/>
              <a:gd name="T22" fmla="*/ 446 w 2194"/>
              <a:gd name="T23" fmla="*/ 167 h 827"/>
              <a:gd name="T24" fmla="*/ 486 w 2194"/>
              <a:gd name="T25" fmla="*/ 247 h 827"/>
              <a:gd name="T26" fmla="*/ 512 w 2194"/>
              <a:gd name="T27" fmla="*/ 311 h 827"/>
              <a:gd name="T28" fmla="*/ 584 w 2194"/>
              <a:gd name="T29" fmla="*/ 477 h 827"/>
              <a:gd name="T30" fmla="*/ 622 w 2194"/>
              <a:gd name="T31" fmla="*/ 567 h 827"/>
              <a:gd name="T32" fmla="*/ 664 w 2194"/>
              <a:gd name="T33" fmla="*/ 653 h 827"/>
              <a:gd name="T34" fmla="*/ 712 w 2194"/>
              <a:gd name="T35" fmla="*/ 729 h 827"/>
              <a:gd name="T36" fmla="*/ 760 w 2194"/>
              <a:gd name="T37" fmla="*/ 793 h 827"/>
              <a:gd name="T38" fmla="*/ 808 w 2194"/>
              <a:gd name="T39" fmla="*/ 819 h 827"/>
              <a:gd name="T40" fmla="*/ 864 w 2194"/>
              <a:gd name="T41" fmla="*/ 817 h 827"/>
              <a:gd name="T42" fmla="*/ 918 w 2194"/>
              <a:gd name="T43" fmla="*/ 775 h 827"/>
              <a:gd name="T44" fmla="*/ 964 w 2194"/>
              <a:gd name="T45" fmla="*/ 705 h 827"/>
              <a:gd name="T46" fmla="*/ 1008 w 2194"/>
              <a:gd name="T47" fmla="*/ 625 h 827"/>
              <a:gd name="T48" fmla="*/ 1038 w 2194"/>
              <a:gd name="T49" fmla="*/ 559 h 827"/>
              <a:gd name="T50" fmla="*/ 1084 w 2194"/>
              <a:gd name="T51" fmla="*/ 465 h 827"/>
              <a:gd name="T52" fmla="*/ 1126 w 2194"/>
              <a:gd name="T53" fmla="*/ 363 h 827"/>
              <a:gd name="T54" fmla="*/ 1182 w 2194"/>
              <a:gd name="T55" fmla="*/ 235 h 827"/>
              <a:gd name="T56" fmla="*/ 1242 w 2194"/>
              <a:gd name="T57" fmla="*/ 115 h 827"/>
              <a:gd name="T58" fmla="*/ 1296 w 2194"/>
              <a:gd name="T59" fmla="*/ 45 h 827"/>
              <a:gd name="T60" fmla="*/ 1336 w 2194"/>
              <a:gd name="T61" fmla="*/ 13 h 827"/>
              <a:gd name="T62" fmla="*/ 1378 w 2194"/>
              <a:gd name="T63" fmla="*/ 1 h 827"/>
              <a:gd name="T64" fmla="*/ 1426 w 2194"/>
              <a:gd name="T65" fmla="*/ 17 h 827"/>
              <a:gd name="T66" fmla="*/ 1470 w 2194"/>
              <a:gd name="T67" fmla="*/ 61 h 827"/>
              <a:gd name="T68" fmla="*/ 1506 w 2194"/>
              <a:gd name="T69" fmla="*/ 113 h 827"/>
              <a:gd name="T70" fmla="*/ 1550 w 2194"/>
              <a:gd name="T71" fmla="*/ 189 h 827"/>
              <a:gd name="T72" fmla="*/ 1592 w 2194"/>
              <a:gd name="T73" fmla="*/ 279 h 827"/>
              <a:gd name="T74" fmla="*/ 1636 w 2194"/>
              <a:gd name="T75" fmla="*/ 383 h 827"/>
              <a:gd name="T76" fmla="*/ 1676 w 2194"/>
              <a:gd name="T77" fmla="*/ 481 h 827"/>
              <a:gd name="T78" fmla="*/ 1724 w 2194"/>
              <a:gd name="T79" fmla="*/ 583 h 827"/>
              <a:gd name="T80" fmla="*/ 1768 w 2194"/>
              <a:gd name="T81" fmla="*/ 675 h 827"/>
              <a:gd name="T82" fmla="*/ 1808 w 2194"/>
              <a:gd name="T83" fmla="*/ 743 h 827"/>
              <a:gd name="T84" fmla="*/ 1856 w 2194"/>
              <a:gd name="T85" fmla="*/ 797 h 827"/>
              <a:gd name="T86" fmla="*/ 1900 w 2194"/>
              <a:gd name="T87" fmla="*/ 821 h 827"/>
              <a:gd name="T88" fmla="*/ 1936 w 2194"/>
              <a:gd name="T89" fmla="*/ 823 h 827"/>
              <a:gd name="T90" fmla="*/ 1984 w 2194"/>
              <a:gd name="T91" fmla="*/ 799 h 827"/>
              <a:gd name="T92" fmla="*/ 2030 w 2194"/>
              <a:gd name="T93" fmla="*/ 741 h 827"/>
              <a:gd name="T94" fmla="*/ 2084 w 2194"/>
              <a:gd name="T95" fmla="*/ 655 h 827"/>
              <a:gd name="T96" fmla="*/ 2116 w 2194"/>
              <a:gd name="T97" fmla="*/ 591 h 827"/>
              <a:gd name="T98" fmla="*/ 2146 w 2194"/>
              <a:gd name="T99" fmla="*/ 529 h 827"/>
              <a:gd name="T100" fmla="*/ 2180 w 2194"/>
              <a:gd name="T101" fmla="*/ 449 h 827"/>
              <a:gd name="T102" fmla="*/ 2194 w 2194"/>
              <a:gd name="T103" fmla="*/ 399 h 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2194" h="827">
                <a:moveTo>
                  <a:pt x="0" y="434"/>
                </a:moveTo>
                <a:cubicBezTo>
                  <a:pt x="6" y="419"/>
                  <a:pt x="13" y="404"/>
                  <a:pt x="24" y="379"/>
                </a:cubicBezTo>
                <a:cubicBezTo>
                  <a:pt x="35" y="354"/>
                  <a:pt x="55" y="311"/>
                  <a:pt x="68" y="283"/>
                </a:cubicBezTo>
                <a:cubicBezTo>
                  <a:pt x="81" y="255"/>
                  <a:pt x="90" y="234"/>
                  <a:pt x="102" y="209"/>
                </a:cubicBezTo>
                <a:cubicBezTo>
                  <a:pt x="114" y="184"/>
                  <a:pt x="128" y="155"/>
                  <a:pt x="142" y="131"/>
                </a:cubicBezTo>
                <a:cubicBezTo>
                  <a:pt x="156" y="107"/>
                  <a:pt x="171" y="83"/>
                  <a:pt x="186" y="65"/>
                </a:cubicBezTo>
                <a:cubicBezTo>
                  <a:pt x="201" y="47"/>
                  <a:pt x="217" y="31"/>
                  <a:pt x="232" y="21"/>
                </a:cubicBezTo>
                <a:cubicBezTo>
                  <a:pt x="247" y="11"/>
                  <a:pt x="259" y="5"/>
                  <a:pt x="274" y="3"/>
                </a:cubicBezTo>
                <a:cubicBezTo>
                  <a:pt x="289" y="1"/>
                  <a:pt x="304" y="4"/>
                  <a:pt x="320" y="11"/>
                </a:cubicBezTo>
                <a:cubicBezTo>
                  <a:pt x="336" y="18"/>
                  <a:pt x="354" y="33"/>
                  <a:pt x="368" y="47"/>
                </a:cubicBezTo>
                <a:cubicBezTo>
                  <a:pt x="382" y="61"/>
                  <a:pt x="391" y="77"/>
                  <a:pt x="404" y="97"/>
                </a:cubicBezTo>
                <a:cubicBezTo>
                  <a:pt x="417" y="117"/>
                  <a:pt x="432" y="142"/>
                  <a:pt x="446" y="167"/>
                </a:cubicBezTo>
                <a:cubicBezTo>
                  <a:pt x="460" y="192"/>
                  <a:pt x="475" y="223"/>
                  <a:pt x="486" y="247"/>
                </a:cubicBezTo>
                <a:cubicBezTo>
                  <a:pt x="497" y="271"/>
                  <a:pt x="496" y="273"/>
                  <a:pt x="512" y="311"/>
                </a:cubicBezTo>
                <a:cubicBezTo>
                  <a:pt x="528" y="349"/>
                  <a:pt x="566" y="434"/>
                  <a:pt x="584" y="477"/>
                </a:cubicBezTo>
                <a:cubicBezTo>
                  <a:pt x="602" y="520"/>
                  <a:pt x="609" y="538"/>
                  <a:pt x="622" y="567"/>
                </a:cubicBezTo>
                <a:cubicBezTo>
                  <a:pt x="635" y="596"/>
                  <a:pt x="649" y="626"/>
                  <a:pt x="664" y="653"/>
                </a:cubicBezTo>
                <a:cubicBezTo>
                  <a:pt x="679" y="680"/>
                  <a:pt x="696" y="706"/>
                  <a:pt x="712" y="729"/>
                </a:cubicBezTo>
                <a:cubicBezTo>
                  <a:pt x="728" y="752"/>
                  <a:pt x="744" y="778"/>
                  <a:pt x="760" y="793"/>
                </a:cubicBezTo>
                <a:cubicBezTo>
                  <a:pt x="776" y="808"/>
                  <a:pt x="791" y="815"/>
                  <a:pt x="808" y="819"/>
                </a:cubicBezTo>
                <a:cubicBezTo>
                  <a:pt x="825" y="823"/>
                  <a:pt x="846" y="824"/>
                  <a:pt x="864" y="817"/>
                </a:cubicBezTo>
                <a:cubicBezTo>
                  <a:pt x="882" y="810"/>
                  <a:pt x="901" y="794"/>
                  <a:pt x="918" y="775"/>
                </a:cubicBezTo>
                <a:cubicBezTo>
                  <a:pt x="935" y="756"/>
                  <a:pt x="949" y="730"/>
                  <a:pt x="964" y="705"/>
                </a:cubicBezTo>
                <a:cubicBezTo>
                  <a:pt x="979" y="680"/>
                  <a:pt x="996" y="649"/>
                  <a:pt x="1008" y="625"/>
                </a:cubicBezTo>
                <a:cubicBezTo>
                  <a:pt x="1020" y="601"/>
                  <a:pt x="1025" y="586"/>
                  <a:pt x="1038" y="559"/>
                </a:cubicBezTo>
                <a:cubicBezTo>
                  <a:pt x="1051" y="532"/>
                  <a:pt x="1069" y="498"/>
                  <a:pt x="1084" y="465"/>
                </a:cubicBezTo>
                <a:cubicBezTo>
                  <a:pt x="1099" y="432"/>
                  <a:pt x="1110" y="401"/>
                  <a:pt x="1126" y="363"/>
                </a:cubicBezTo>
                <a:cubicBezTo>
                  <a:pt x="1142" y="325"/>
                  <a:pt x="1163" y="276"/>
                  <a:pt x="1182" y="235"/>
                </a:cubicBezTo>
                <a:cubicBezTo>
                  <a:pt x="1201" y="194"/>
                  <a:pt x="1223" y="147"/>
                  <a:pt x="1242" y="115"/>
                </a:cubicBezTo>
                <a:cubicBezTo>
                  <a:pt x="1261" y="83"/>
                  <a:pt x="1280" y="62"/>
                  <a:pt x="1296" y="45"/>
                </a:cubicBezTo>
                <a:cubicBezTo>
                  <a:pt x="1312" y="28"/>
                  <a:pt x="1322" y="20"/>
                  <a:pt x="1336" y="13"/>
                </a:cubicBezTo>
                <a:cubicBezTo>
                  <a:pt x="1350" y="6"/>
                  <a:pt x="1363" y="0"/>
                  <a:pt x="1378" y="1"/>
                </a:cubicBezTo>
                <a:cubicBezTo>
                  <a:pt x="1393" y="2"/>
                  <a:pt x="1411" y="7"/>
                  <a:pt x="1426" y="17"/>
                </a:cubicBezTo>
                <a:cubicBezTo>
                  <a:pt x="1441" y="27"/>
                  <a:pt x="1457" y="45"/>
                  <a:pt x="1470" y="61"/>
                </a:cubicBezTo>
                <a:cubicBezTo>
                  <a:pt x="1483" y="77"/>
                  <a:pt x="1493" y="92"/>
                  <a:pt x="1506" y="113"/>
                </a:cubicBezTo>
                <a:cubicBezTo>
                  <a:pt x="1519" y="134"/>
                  <a:pt x="1536" y="161"/>
                  <a:pt x="1550" y="189"/>
                </a:cubicBezTo>
                <a:cubicBezTo>
                  <a:pt x="1564" y="217"/>
                  <a:pt x="1578" y="247"/>
                  <a:pt x="1592" y="279"/>
                </a:cubicBezTo>
                <a:cubicBezTo>
                  <a:pt x="1606" y="311"/>
                  <a:pt x="1622" y="349"/>
                  <a:pt x="1636" y="383"/>
                </a:cubicBezTo>
                <a:cubicBezTo>
                  <a:pt x="1650" y="417"/>
                  <a:pt x="1661" y="448"/>
                  <a:pt x="1676" y="481"/>
                </a:cubicBezTo>
                <a:cubicBezTo>
                  <a:pt x="1691" y="514"/>
                  <a:pt x="1709" y="551"/>
                  <a:pt x="1724" y="583"/>
                </a:cubicBezTo>
                <a:cubicBezTo>
                  <a:pt x="1739" y="615"/>
                  <a:pt x="1754" y="648"/>
                  <a:pt x="1768" y="675"/>
                </a:cubicBezTo>
                <a:cubicBezTo>
                  <a:pt x="1782" y="702"/>
                  <a:pt x="1793" y="723"/>
                  <a:pt x="1808" y="743"/>
                </a:cubicBezTo>
                <a:cubicBezTo>
                  <a:pt x="1823" y="763"/>
                  <a:pt x="1841" y="784"/>
                  <a:pt x="1856" y="797"/>
                </a:cubicBezTo>
                <a:cubicBezTo>
                  <a:pt x="1871" y="810"/>
                  <a:pt x="1887" y="817"/>
                  <a:pt x="1900" y="821"/>
                </a:cubicBezTo>
                <a:cubicBezTo>
                  <a:pt x="1913" y="825"/>
                  <a:pt x="1922" y="827"/>
                  <a:pt x="1936" y="823"/>
                </a:cubicBezTo>
                <a:cubicBezTo>
                  <a:pt x="1950" y="819"/>
                  <a:pt x="1968" y="813"/>
                  <a:pt x="1984" y="799"/>
                </a:cubicBezTo>
                <a:cubicBezTo>
                  <a:pt x="2000" y="785"/>
                  <a:pt x="2013" y="765"/>
                  <a:pt x="2030" y="741"/>
                </a:cubicBezTo>
                <a:cubicBezTo>
                  <a:pt x="2047" y="717"/>
                  <a:pt x="2070" y="680"/>
                  <a:pt x="2084" y="655"/>
                </a:cubicBezTo>
                <a:cubicBezTo>
                  <a:pt x="2098" y="630"/>
                  <a:pt x="2106" y="612"/>
                  <a:pt x="2116" y="591"/>
                </a:cubicBezTo>
                <a:cubicBezTo>
                  <a:pt x="2126" y="570"/>
                  <a:pt x="2135" y="553"/>
                  <a:pt x="2146" y="529"/>
                </a:cubicBezTo>
                <a:cubicBezTo>
                  <a:pt x="2157" y="505"/>
                  <a:pt x="2172" y="471"/>
                  <a:pt x="2180" y="449"/>
                </a:cubicBezTo>
                <a:cubicBezTo>
                  <a:pt x="2188" y="427"/>
                  <a:pt x="2191" y="413"/>
                  <a:pt x="2194" y="399"/>
                </a:cubicBezTo>
              </a:path>
            </a:pathLst>
          </a:custGeom>
          <a:noFill/>
          <a:ln w="28575" cmpd="sng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grpSp>
        <p:nvGrpSpPr>
          <p:cNvPr id="3" name="Group 2"/>
          <p:cNvGrpSpPr/>
          <p:nvPr/>
        </p:nvGrpSpPr>
        <p:grpSpPr>
          <a:xfrm>
            <a:off x="5563453" y="2765431"/>
            <a:ext cx="2320915" cy="3760675"/>
            <a:chOff x="5985083" y="2877469"/>
            <a:chExt cx="2320915" cy="3856039"/>
          </a:xfrm>
        </p:grpSpPr>
        <p:sp>
          <p:nvSpPr>
            <p:cNvPr id="25" name="Text Box 8"/>
            <p:cNvSpPr txBox="1">
              <a:spLocks noChangeArrowheads="1"/>
            </p:cNvSpPr>
            <p:nvPr/>
          </p:nvSpPr>
          <p:spPr bwMode="auto">
            <a:xfrm>
              <a:off x="7064573" y="3285455"/>
              <a:ext cx="124142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GB" sz="2000" i="1" dirty="0">
                  <a:solidFill>
                    <a:srgbClr val="0066FF"/>
                  </a:solidFill>
                  <a:latin typeface="Times New Roman" pitchFamily="18" charset="0"/>
                </a:rPr>
                <a:t>y</a:t>
              </a:r>
              <a:r>
                <a:rPr lang="en-GB" sz="2000" dirty="0">
                  <a:solidFill>
                    <a:srgbClr val="0066FF"/>
                  </a:solidFill>
                </a:rPr>
                <a:t> = sin</a:t>
              </a:r>
              <a:r>
                <a:rPr lang="en-GB" sz="2000" baseline="30000" dirty="0">
                  <a:solidFill>
                    <a:srgbClr val="0066FF"/>
                  </a:solidFill>
                </a:rPr>
                <a:t>–1</a:t>
              </a:r>
              <a:r>
                <a:rPr lang="en-GB" sz="1000" dirty="0">
                  <a:solidFill>
                    <a:srgbClr val="0066FF"/>
                  </a:solidFill>
                </a:rPr>
                <a:t> </a:t>
              </a:r>
              <a:r>
                <a:rPr lang="en-GB" sz="2000" i="1" dirty="0">
                  <a:solidFill>
                    <a:srgbClr val="0066FF"/>
                  </a:solidFill>
                  <a:latin typeface="Times New Roman" pitchFamily="18" charset="0"/>
                </a:rPr>
                <a:t>x</a:t>
              </a:r>
            </a:p>
          </p:txBody>
        </p:sp>
        <p:grpSp>
          <p:nvGrpSpPr>
            <p:cNvPr id="27" name="Group 26"/>
            <p:cNvGrpSpPr>
              <a:grpSpLocks/>
            </p:cNvGrpSpPr>
            <p:nvPr/>
          </p:nvGrpSpPr>
          <p:grpSpPr bwMode="auto">
            <a:xfrm>
              <a:off x="5985083" y="2877469"/>
              <a:ext cx="1787528" cy="3856039"/>
              <a:chOff x="3833" y="1661"/>
              <a:chExt cx="1126" cy="2429"/>
            </a:xfrm>
          </p:grpSpPr>
          <p:sp>
            <p:nvSpPr>
              <p:cNvPr id="30" name="Text Box 12"/>
              <p:cNvSpPr txBox="1">
                <a:spLocks noChangeArrowheads="1"/>
              </p:cNvSpPr>
              <p:nvPr/>
            </p:nvSpPr>
            <p:spPr bwMode="auto">
              <a:xfrm>
                <a:off x="4772" y="2912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GB" sz="2000" i="1">
                    <a:latin typeface="Times New Roman" pitchFamily="18" charset="0"/>
                  </a:rPr>
                  <a:t>x</a:t>
                </a:r>
              </a:p>
            </p:txBody>
          </p:sp>
          <p:sp>
            <p:nvSpPr>
              <p:cNvPr id="31" name="Text Box 13"/>
              <p:cNvSpPr txBox="1">
                <a:spLocks noChangeArrowheads="1"/>
              </p:cNvSpPr>
              <p:nvPr/>
            </p:nvSpPr>
            <p:spPr bwMode="auto">
              <a:xfrm>
                <a:off x="4105" y="1661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GB" sz="2000" i="1">
                    <a:latin typeface="Times New Roman" pitchFamily="18" charset="0"/>
                  </a:rPr>
                  <a:t>y</a:t>
                </a:r>
              </a:p>
            </p:txBody>
          </p:sp>
          <p:sp>
            <p:nvSpPr>
              <p:cNvPr id="32" name="Line 14"/>
              <p:cNvSpPr>
                <a:spLocks noChangeShapeType="1"/>
              </p:cNvSpPr>
              <p:nvPr/>
            </p:nvSpPr>
            <p:spPr bwMode="auto">
              <a:xfrm>
                <a:off x="3833" y="2946"/>
                <a:ext cx="984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33" name="Line 15"/>
              <p:cNvSpPr>
                <a:spLocks noChangeShapeType="1"/>
              </p:cNvSpPr>
              <p:nvPr/>
            </p:nvSpPr>
            <p:spPr bwMode="auto">
              <a:xfrm flipV="1">
                <a:off x="4325" y="1790"/>
                <a:ext cx="0" cy="230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sp>
          <p:nvSpPr>
            <p:cNvPr id="29" name="Freeform 28"/>
            <p:cNvSpPr>
              <a:spLocks/>
            </p:cNvSpPr>
            <p:nvPr/>
          </p:nvSpPr>
          <p:spPr bwMode="auto">
            <a:xfrm rot="5400000" flipH="1">
              <a:off x="4988694" y="4260974"/>
              <a:ext cx="3482975" cy="1312863"/>
            </a:xfrm>
            <a:custGeom>
              <a:avLst/>
              <a:gdLst>
                <a:gd name="T0" fmla="*/ 0 w 2194"/>
                <a:gd name="T1" fmla="*/ 434 h 827"/>
                <a:gd name="T2" fmla="*/ 24 w 2194"/>
                <a:gd name="T3" fmla="*/ 379 h 827"/>
                <a:gd name="T4" fmla="*/ 68 w 2194"/>
                <a:gd name="T5" fmla="*/ 283 h 827"/>
                <a:gd name="T6" fmla="*/ 102 w 2194"/>
                <a:gd name="T7" fmla="*/ 209 h 827"/>
                <a:gd name="T8" fmla="*/ 142 w 2194"/>
                <a:gd name="T9" fmla="*/ 131 h 827"/>
                <a:gd name="T10" fmla="*/ 186 w 2194"/>
                <a:gd name="T11" fmla="*/ 65 h 827"/>
                <a:gd name="T12" fmla="*/ 232 w 2194"/>
                <a:gd name="T13" fmla="*/ 21 h 827"/>
                <a:gd name="T14" fmla="*/ 274 w 2194"/>
                <a:gd name="T15" fmla="*/ 3 h 827"/>
                <a:gd name="T16" fmla="*/ 320 w 2194"/>
                <a:gd name="T17" fmla="*/ 11 h 827"/>
                <a:gd name="T18" fmla="*/ 368 w 2194"/>
                <a:gd name="T19" fmla="*/ 47 h 827"/>
                <a:gd name="T20" fmla="*/ 404 w 2194"/>
                <a:gd name="T21" fmla="*/ 97 h 827"/>
                <a:gd name="T22" fmla="*/ 446 w 2194"/>
                <a:gd name="T23" fmla="*/ 167 h 827"/>
                <a:gd name="T24" fmla="*/ 486 w 2194"/>
                <a:gd name="T25" fmla="*/ 247 h 827"/>
                <a:gd name="T26" fmla="*/ 512 w 2194"/>
                <a:gd name="T27" fmla="*/ 311 h 827"/>
                <a:gd name="T28" fmla="*/ 584 w 2194"/>
                <a:gd name="T29" fmla="*/ 477 h 827"/>
                <a:gd name="T30" fmla="*/ 622 w 2194"/>
                <a:gd name="T31" fmla="*/ 567 h 827"/>
                <a:gd name="T32" fmla="*/ 664 w 2194"/>
                <a:gd name="T33" fmla="*/ 653 h 827"/>
                <a:gd name="T34" fmla="*/ 712 w 2194"/>
                <a:gd name="T35" fmla="*/ 729 h 827"/>
                <a:gd name="T36" fmla="*/ 760 w 2194"/>
                <a:gd name="T37" fmla="*/ 793 h 827"/>
                <a:gd name="T38" fmla="*/ 808 w 2194"/>
                <a:gd name="T39" fmla="*/ 819 h 827"/>
                <a:gd name="T40" fmla="*/ 864 w 2194"/>
                <a:gd name="T41" fmla="*/ 817 h 827"/>
                <a:gd name="T42" fmla="*/ 918 w 2194"/>
                <a:gd name="T43" fmla="*/ 775 h 827"/>
                <a:gd name="T44" fmla="*/ 964 w 2194"/>
                <a:gd name="T45" fmla="*/ 705 h 827"/>
                <a:gd name="T46" fmla="*/ 1008 w 2194"/>
                <a:gd name="T47" fmla="*/ 625 h 827"/>
                <a:gd name="T48" fmla="*/ 1038 w 2194"/>
                <a:gd name="T49" fmla="*/ 559 h 827"/>
                <a:gd name="T50" fmla="*/ 1084 w 2194"/>
                <a:gd name="T51" fmla="*/ 465 h 827"/>
                <a:gd name="T52" fmla="*/ 1126 w 2194"/>
                <a:gd name="T53" fmla="*/ 363 h 827"/>
                <a:gd name="T54" fmla="*/ 1182 w 2194"/>
                <a:gd name="T55" fmla="*/ 235 h 827"/>
                <a:gd name="T56" fmla="*/ 1242 w 2194"/>
                <a:gd name="T57" fmla="*/ 115 h 827"/>
                <a:gd name="T58" fmla="*/ 1296 w 2194"/>
                <a:gd name="T59" fmla="*/ 45 h 827"/>
                <a:gd name="T60" fmla="*/ 1336 w 2194"/>
                <a:gd name="T61" fmla="*/ 13 h 827"/>
                <a:gd name="T62" fmla="*/ 1378 w 2194"/>
                <a:gd name="T63" fmla="*/ 1 h 827"/>
                <a:gd name="T64" fmla="*/ 1426 w 2194"/>
                <a:gd name="T65" fmla="*/ 17 h 827"/>
                <a:gd name="T66" fmla="*/ 1470 w 2194"/>
                <a:gd name="T67" fmla="*/ 61 h 827"/>
                <a:gd name="T68" fmla="*/ 1506 w 2194"/>
                <a:gd name="T69" fmla="*/ 113 h 827"/>
                <a:gd name="T70" fmla="*/ 1550 w 2194"/>
                <a:gd name="T71" fmla="*/ 189 h 827"/>
                <a:gd name="T72" fmla="*/ 1592 w 2194"/>
                <a:gd name="T73" fmla="*/ 279 h 827"/>
                <a:gd name="T74" fmla="*/ 1636 w 2194"/>
                <a:gd name="T75" fmla="*/ 383 h 827"/>
                <a:gd name="T76" fmla="*/ 1676 w 2194"/>
                <a:gd name="T77" fmla="*/ 481 h 827"/>
                <a:gd name="T78" fmla="*/ 1724 w 2194"/>
                <a:gd name="T79" fmla="*/ 583 h 827"/>
                <a:gd name="T80" fmla="*/ 1768 w 2194"/>
                <a:gd name="T81" fmla="*/ 675 h 827"/>
                <a:gd name="T82" fmla="*/ 1808 w 2194"/>
                <a:gd name="T83" fmla="*/ 743 h 827"/>
                <a:gd name="T84" fmla="*/ 1856 w 2194"/>
                <a:gd name="T85" fmla="*/ 797 h 827"/>
                <a:gd name="T86" fmla="*/ 1900 w 2194"/>
                <a:gd name="T87" fmla="*/ 821 h 827"/>
                <a:gd name="T88" fmla="*/ 1936 w 2194"/>
                <a:gd name="T89" fmla="*/ 823 h 827"/>
                <a:gd name="T90" fmla="*/ 1984 w 2194"/>
                <a:gd name="T91" fmla="*/ 799 h 827"/>
                <a:gd name="T92" fmla="*/ 2030 w 2194"/>
                <a:gd name="T93" fmla="*/ 741 h 827"/>
                <a:gd name="T94" fmla="*/ 2084 w 2194"/>
                <a:gd name="T95" fmla="*/ 655 h 827"/>
                <a:gd name="T96" fmla="*/ 2116 w 2194"/>
                <a:gd name="T97" fmla="*/ 591 h 827"/>
                <a:gd name="T98" fmla="*/ 2146 w 2194"/>
                <a:gd name="T99" fmla="*/ 529 h 827"/>
                <a:gd name="T100" fmla="*/ 2180 w 2194"/>
                <a:gd name="T101" fmla="*/ 449 h 827"/>
                <a:gd name="T102" fmla="*/ 2194 w 2194"/>
                <a:gd name="T103" fmla="*/ 399 h 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194" h="827">
                  <a:moveTo>
                    <a:pt x="0" y="434"/>
                  </a:moveTo>
                  <a:cubicBezTo>
                    <a:pt x="6" y="419"/>
                    <a:pt x="13" y="404"/>
                    <a:pt x="24" y="379"/>
                  </a:cubicBezTo>
                  <a:cubicBezTo>
                    <a:pt x="35" y="354"/>
                    <a:pt x="55" y="311"/>
                    <a:pt x="68" y="283"/>
                  </a:cubicBezTo>
                  <a:cubicBezTo>
                    <a:pt x="81" y="255"/>
                    <a:pt x="90" y="234"/>
                    <a:pt x="102" y="209"/>
                  </a:cubicBezTo>
                  <a:cubicBezTo>
                    <a:pt x="114" y="184"/>
                    <a:pt x="128" y="155"/>
                    <a:pt x="142" y="131"/>
                  </a:cubicBezTo>
                  <a:cubicBezTo>
                    <a:pt x="156" y="107"/>
                    <a:pt x="171" y="83"/>
                    <a:pt x="186" y="65"/>
                  </a:cubicBezTo>
                  <a:cubicBezTo>
                    <a:pt x="201" y="47"/>
                    <a:pt x="217" y="31"/>
                    <a:pt x="232" y="21"/>
                  </a:cubicBezTo>
                  <a:cubicBezTo>
                    <a:pt x="247" y="11"/>
                    <a:pt x="259" y="5"/>
                    <a:pt x="274" y="3"/>
                  </a:cubicBezTo>
                  <a:cubicBezTo>
                    <a:pt x="289" y="1"/>
                    <a:pt x="304" y="4"/>
                    <a:pt x="320" y="11"/>
                  </a:cubicBezTo>
                  <a:cubicBezTo>
                    <a:pt x="336" y="18"/>
                    <a:pt x="354" y="33"/>
                    <a:pt x="368" y="47"/>
                  </a:cubicBezTo>
                  <a:cubicBezTo>
                    <a:pt x="382" y="61"/>
                    <a:pt x="391" y="77"/>
                    <a:pt x="404" y="97"/>
                  </a:cubicBezTo>
                  <a:cubicBezTo>
                    <a:pt x="417" y="117"/>
                    <a:pt x="432" y="142"/>
                    <a:pt x="446" y="167"/>
                  </a:cubicBezTo>
                  <a:cubicBezTo>
                    <a:pt x="460" y="192"/>
                    <a:pt x="475" y="223"/>
                    <a:pt x="486" y="247"/>
                  </a:cubicBezTo>
                  <a:cubicBezTo>
                    <a:pt x="497" y="271"/>
                    <a:pt x="496" y="273"/>
                    <a:pt x="512" y="311"/>
                  </a:cubicBezTo>
                  <a:cubicBezTo>
                    <a:pt x="528" y="349"/>
                    <a:pt x="566" y="434"/>
                    <a:pt x="584" y="477"/>
                  </a:cubicBezTo>
                  <a:cubicBezTo>
                    <a:pt x="602" y="520"/>
                    <a:pt x="609" y="538"/>
                    <a:pt x="622" y="567"/>
                  </a:cubicBezTo>
                  <a:cubicBezTo>
                    <a:pt x="635" y="596"/>
                    <a:pt x="649" y="626"/>
                    <a:pt x="664" y="653"/>
                  </a:cubicBezTo>
                  <a:cubicBezTo>
                    <a:pt x="679" y="680"/>
                    <a:pt x="696" y="706"/>
                    <a:pt x="712" y="729"/>
                  </a:cubicBezTo>
                  <a:cubicBezTo>
                    <a:pt x="728" y="752"/>
                    <a:pt x="744" y="778"/>
                    <a:pt x="760" y="793"/>
                  </a:cubicBezTo>
                  <a:cubicBezTo>
                    <a:pt x="776" y="808"/>
                    <a:pt x="791" y="815"/>
                    <a:pt x="808" y="819"/>
                  </a:cubicBezTo>
                  <a:cubicBezTo>
                    <a:pt x="825" y="823"/>
                    <a:pt x="846" y="824"/>
                    <a:pt x="864" y="817"/>
                  </a:cubicBezTo>
                  <a:cubicBezTo>
                    <a:pt x="882" y="810"/>
                    <a:pt x="901" y="794"/>
                    <a:pt x="918" y="775"/>
                  </a:cubicBezTo>
                  <a:cubicBezTo>
                    <a:pt x="935" y="756"/>
                    <a:pt x="949" y="730"/>
                    <a:pt x="964" y="705"/>
                  </a:cubicBezTo>
                  <a:cubicBezTo>
                    <a:pt x="979" y="680"/>
                    <a:pt x="996" y="649"/>
                    <a:pt x="1008" y="625"/>
                  </a:cubicBezTo>
                  <a:cubicBezTo>
                    <a:pt x="1020" y="601"/>
                    <a:pt x="1025" y="586"/>
                    <a:pt x="1038" y="559"/>
                  </a:cubicBezTo>
                  <a:cubicBezTo>
                    <a:pt x="1051" y="532"/>
                    <a:pt x="1069" y="498"/>
                    <a:pt x="1084" y="465"/>
                  </a:cubicBezTo>
                  <a:cubicBezTo>
                    <a:pt x="1099" y="432"/>
                    <a:pt x="1110" y="401"/>
                    <a:pt x="1126" y="363"/>
                  </a:cubicBezTo>
                  <a:cubicBezTo>
                    <a:pt x="1142" y="325"/>
                    <a:pt x="1163" y="276"/>
                    <a:pt x="1182" y="235"/>
                  </a:cubicBezTo>
                  <a:cubicBezTo>
                    <a:pt x="1201" y="194"/>
                    <a:pt x="1223" y="147"/>
                    <a:pt x="1242" y="115"/>
                  </a:cubicBezTo>
                  <a:cubicBezTo>
                    <a:pt x="1261" y="83"/>
                    <a:pt x="1280" y="62"/>
                    <a:pt x="1296" y="45"/>
                  </a:cubicBezTo>
                  <a:cubicBezTo>
                    <a:pt x="1312" y="28"/>
                    <a:pt x="1322" y="20"/>
                    <a:pt x="1336" y="13"/>
                  </a:cubicBezTo>
                  <a:cubicBezTo>
                    <a:pt x="1350" y="6"/>
                    <a:pt x="1363" y="0"/>
                    <a:pt x="1378" y="1"/>
                  </a:cubicBezTo>
                  <a:cubicBezTo>
                    <a:pt x="1393" y="2"/>
                    <a:pt x="1411" y="7"/>
                    <a:pt x="1426" y="17"/>
                  </a:cubicBezTo>
                  <a:cubicBezTo>
                    <a:pt x="1441" y="27"/>
                    <a:pt x="1457" y="45"/>
                    <a:pt x="1470" y="61"/>
                  </a:cubicBezTo>
                  <a:cubicBezTo>
                    <a:pt x="1483" y="77"/>
                    <a:pt x="1493" y="92"/>
                    <a:pt x="1506" y="113"/>
                  </a:cubicBezTo>
                  <a:cubicBezTo>
                    <a:pt x="1519" y="134"/>
                    <a:pt x="1536" y="161"/>
                    <a:pt x="1550" y="189"/>
                  </a:cubicBezTo>
                  <a:cubicBezTo>
                    <a:pt x="1564" y="217"/>
                    <a:pt x="1578" y="247"/>
                    <a:pt x="1592" y="279"/>
                  </a:cubicBezTo>
                  <a:cubicBezTo>
                    <a:pt x="1606" y="311"/>
                    <a:pt x="1622" y="349"/>
                    <a:pt x="1636" y="383"/>
                  </a:cubicBezTo>
                  <a:cubicBezTo>
                    <a:pt x="1650" y="417"/>
                    <a:pt x="1661" y="448"/>
                    <a:pt x="1676" y="481"/>
                  </a:cubicBezTo>
                  <a:cubicBezTo>
                    <a:pt x="1691" y="514"/>
                    <a:pt x="1709" y="551"/>
                    <a:pt x="1724" y="583"/>
                  </a:cubicBezTo>
                  <a:cubicBezTo>
                    <a:pt x="1739" y="615"/>
                    <a:pt x="1754" y="648"/>
                    <a:pt x="1768" y="675"/>
                  </a:cubicBezTo>
                  <a:cubicBezTo>
                    <a:pt x="1782" y="702"/>
                    <a:pt x="1793" y="723"/>
                    <a:pt x="1808" y="743"/>
                  </a:cubicBezTo>
                  <a:cubicBezTo>
                    <a:pt x="1823" y="763"/>
                    <a:pt x="1841" y="784"/>
                    <a:pt x="1856" y="797"/>
                  </a:cubicBezTo>
                  <a:cubicBezTo>
                    <a:pt x="1871" y="810"/>
                    <a:pt x="1887" y="817"/>
                    <a:pt x="1900" y="821"/>
                  </a:cubicBezTo>
                  <a:cubicBezTo>
                    <a:pt x="1913" y="825"/>
                    <a:pt x="1922" y="827"/>
                    <a:pt x="1936" y="823"/>
                  </a:cubicBezTo>
                  <a:cubicBezTo>
                    <a:pt x="1950" y="819"/>
                    <a:pt x="1968" y="813"/>
                    <a:pt x="1984" y="799"/>
                  </a:cubicBezTo>
                  <a:cubicBezTo>
                    <a:pt x="2000" y="785"/>
                    <a:pt x="2013" y="765"/>
                    <a:pt x="2030" y="741"/>
                  </a:cubicBezTo>
                  <a:cubicBezTo>
                    <a:pt x="2047" y="717"/>
                    <a:pt x="2070" y="680"/>
                    <a:pt x="2084" y="655"/>
                  </a:cubicBezTo>
                  <a:cubicBezTo>
                    <a:pt x="2098" y="630"/>
                    <a:pt x="2106" y="612"/>
                    <a:pt x="2116" y="591"/>
                  </a:cubicBezTo>
                  <a:cubicBezTo>
                    <a:pt x="2126" y="570"/>
                    <a:pt x="2135" y="553"/>
                    <a:pt x="2146" y="529"/>
                  </a:cubicBezTo>
                  <a:cubicBezTo>
                    <a:pt x="2157" y="505"/>
                    <a:pt x="2172" y="471"/>
                    <a:pt x="2180" y="449"/>
                  </a:cubicBezTo>
                  <a:cubicBezTo>
                    <a:pt x="2188" y="427"/>
                    <a:pt x="2191" y="413"/>
                    <a:pt x="2194" y="399"/>
                  </a:cubicBezTo>
                </a:path>
              </a:pathLst>
            </a:custGeom>
            <a:noFill/>
            <a:ln w="28575" cmpd="sng">
              <a:solidFill>
                <a:srgbClr val="0066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517973570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377788" y="4362790"/>
                <a:ext cx="8676456" cy="13810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400" dirty="0" smtClean="0"/>
                  <a:t> The </a:t>
                </a:r>
                <a:r>
                  <a:rPr lang="fr-FR" sz="2400" dirty="0" err="1" smtClean="0"/>
                  <a:t>domain</a:t>
                </a:r>
                <a:r>
                  <a:rPr lang="fr-FR" sz="2400" dirty="0" smtClean="0"/>
                  <a:t>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4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4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400" b="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400" b="0" dirty="0" err="1" smtClean="0"/>
                  <a:t>is</a:t>
                </a:r>
                <a:r>
                  <a:rPr lang="fr-FR" sz="2400" b="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−1,1</m:t>
                        </m:r>
                      </m:e>
                    </m:d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400" b="0" dirty="0" smtClean="0">
                  <a:solidFill>
                    <a:srgbClr val="C00000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40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400" dirty="0"/>
                  <a:t> The </a:t>
                </a:r>
                <a:r>
                  <a:rPr lang="fr-FR" sz="2400" dirty="0" smtClean="0"/>
                  <a:t>range </a:t>
                </a:r>
                <a:r>
                  <a:rPr lang="fr-FR" sz="2400" dirty="0"/>
                  <a:t>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4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400" dirty="0">
                    <a:solidFill>
                      <a:srgbClr val="C00000"/>
                    </a:solidFill>
                  </a:rPr>
                  <a:t> </a:t>
                </a:r>
                <a:r>
                  <a:rPr lang="fr-FR" sz="2400" dirty="0" err="1"/>
                  <a:t>is</a:t>
                </a:r>
                <a:r>
                  <a:rPr lang="fr-FR" sz="24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40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f>
                          <m:fPr>
                            <m:ctrlP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40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7788" y="4362790"/>
                <a:ext cx="8676456" cy="1381019"/>
              </a:xfrm>
              <a:prstGeom prst="rect">
                <a:avLst/>
              </a:prstGeom>
              <a:blipFill rotWithShape="1">
                <a:blip r:embed="rId4"/>
                <a:stretch>
                  <a:fillRect l="-984" t="-3097" b="-309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/>
          <p:cNvGrpSpPr/>
          <p:nvPr/>
        </p:nvGrpSpPr>
        <p:grpSpPr>
          <a:xfrm>
            <a:off x="1446324" y="1196752"/>
            <a:ext cx="3269692" cy="2559050"/>
            <a:chOff x="2353472" y="2742158"/>
            <a:chExt cx="4437059" cy="2559050"/>
          </a:xfrm>
        </p:grpSpPr>
        <p:sp>
          <p:nvSpPr>
            <p:cNvPr id="46" name="Freeform 45"/>
            <p:cNvSpPr>
              <a:spLocks/>
            </p:cNvSpPr>
            <p:nvPr/>
          </p:nvSpPr>
          <p:spPr bwMode="auto">
            <a:xfrm>
              <a:off x="3066256" y="3358108"/>
              <a:ext cx="2659063" cy="1700213"/>
            </a:xfrm>
            <a:custGeom>
              <a:avLst/>
              <a:gdLst>
                <a:gd name="T0" fmla="*/ 0 w 1492"/>
                <a:gd name="T1" fmla="*/ 954 h 954"/>
                <a:gd name="T2" fmla="*/ 0 w 1492"/>
                <a:gd name="T3" fmla="*/ 952 h 954"/>
                <a:gd name="T4" fmla="*/ 84 w 1492"/>
                <a:gd name="T5" fmla="*/ 944 h 954"/>
                <a:gd name="T6" fmla="*/ 198 w 1492"/>
                <a:gd name="T7" fmla="*/ 910 h 954"/>
                <a:gd name="T8" fmla="*/ 322 w 1492"/>
                <a:gd name="T9" fmla="*/ 844 h 954"/>
                <a:gd name="T10" fmla="*/ 456 w 1492"/>
                <a:gd name="T11" fmla="*/ 746 h 954"/>
                <a:gd name="T12" fmla="*/ 558 w 1492"/>
                <a:gd name="T13" fmla="*/ 660 h 954"/>
                <a:gd name="T14" fmla="*/ 672 w 1492"/>
                <a:gd name="T15" fmla="*/ 548 h 954"/>
                <a:gd name="T16" fmla="*/ 746 w 1492"/>
                <a:gd name="T17" fmla="*/ 474 h 954"/>
                <a:gd name="T18" fmla="*/ 858 w 1492"/>
                <a:gd name="T19" fmla="*/ 362 h 954"/>
                <a:gd name="T20" fmla="*/ 950 w 1492"/>
                <a:gd name="T21" fmla="*/ 278 h 954"/>
                <a:gd name="T22" fmla="*/ 1048 w 1492"/>
                <a:gd name="T23" fmla="*/ 192 h 954"/>
                <a:gd name="T24" fmla="*/ 1180 w 1492"/>
                <a:gd name="T25" fmla="*/ 98 h 954"/>
                <a:gd name="T26" fmla="*/ 1282 w 1492"/>
                <a:gd name="T27" fmla="*/ 46 h 954"/>
                <a:gd name="T28" fmla="*/ 1374 w 1492"/>
                <a:gd name="T29" fmla="*/ 14 h 954"/>
                <a:gd name="T30" fmla="*/ 1492 w 1492"/>
                <a:gd name="T31" fmla="*/ 0 h 9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492" h="954">
                  <a:moveTo>
                    <a:pt x="0" y="954"/>
                  </a:moveTo>
                  <a:lnTo>
                    <a:pt x="0" y="952"/>
                  </a:lnTo>
                  <a:cubicBezTo>
                    <a:pt x="14" y="950"/>
                    <a:pt x="51" y="951"/>
                    <a:pt x="84" y="944"/>
                  </a:cubicBezTo>
                  <a:cubicBezTo>
                    <a:pt x="117" y="937"/>
                    <a:pt x="158" y="927"/>
                    <a:pt x="198" y="910"/>
                  </a:cubicBezTo>
                  <a:cubicBezTo>
                    <a:pt x="238" y="893"/>
                    <a:pt x="279" y="871"/>
                    <a:pt x="322" y="844"/>
                  </a:cubicBezTo>
                  <a:cubicBezTo>
                    <a:pt x="365" y="817"/>
                    <a:pt x="417" y="777"/>
                    <a:pt x="456" y="746"/>
                  </a:cubicBezTo>
                  <a:cubicBezTo>
                    <a:pt x="495" y="715"/>
                    <a:pt x="522" y="693"/>
                    <a:pt x="558" y="660"/>
                  </a:cubicBezTo>
                  <a:cubicBezTo>
                    <a:pt x="594" y="627"/>
                    <a:pt x="641" y="579"/>
                    <a:pt x="672" y="548"/>
                  </a:cubicBezTo>
                  <a:cubicBezTo>
                    <a:pt x="703" y="517"/>
                    <a:pt x="715" y="505"/>
                    <a:pt x="746" y="474"/>
                  </a:cubicBezTo>
                  <a:cubicBezTo>
                    <a:pt x="777" y="443"/>
                    <a:pt x="824" y="395"/>
                    <a:pt x="858" y="362"/>
                  </a:cubicBezTo>
                  <a:cubicBezTo>
                    <a:pt x="892" y="329"/>
                    <a:pt x="918" y="306"/>
                    <a:pt x="950" y="278"/>
                  </a:cubicBezTo>
                  <a:cubicBezTo>
                    <a:pt x="982" y="250"/>
                    <a:pt x="1010" y="222"/>
                    <a:pt x="1048" y="192"/>
                  </a:cubicBezTo>
                  <a:cubicBezTo>
                    <a:pt x="1086" y="162"/>
                    <a:pt x="1141" y="122"/>
                    <a:pt x="1180" y="98"/>
                  </a:cubicBezTo>
                  <a:cubicBezTo>
                    <a:pt x="1219" y="74"/>
                    <a:pt x="1250" y="60"/>
                    <a:pt x="1282" y="46"/>
                  </a:cubicBezTo>
                  <a:cubicBezTo>
                    <a:pt x="1314" y="32"/>
                    <a:pt x="1339" y="22"/>
                    <a:pt x="1374" y="14"/>
                  </a:cubicBezTo>
                  <a:cubicBezTo>
                    <a:pt x="1409" y="6"/>
                    <a:pt x="1450" y="3"/>
                    <a:pt x="1492" y="0"/>
                  </a:cubicBezTo>
                </a:path>
              </a:pathLst>
            </a:custGeom>
            <a:noFill/>
            <a:ln w="28575" cmpd="sng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endParaRPr lang="fr-FR"/>
            </a:p>
          </p:txBody>
        </p:sp>
        <p:grpSp>
          <p:nvGrpSpPr>
            <p:cNvPr id="47" name="Group 46"/>
            <p:cNvGrpSpPr>
              <a:grpSpLocks/>
            </p:cNvGrpSpPr>
            <p:nvPr/>
          </p:nvGrpSpPr>
          <p:grpSpPr bwMode="auto">
            <a:xfrm>
              <a:off x="2353472" y="2742158"/>
              <a:ext cx="4248156" cy="2559050"/>
              <a:chOff x="1555" y="2308"/>
              <a:chExt cx="2676" cy="1612"/>
            </a:xfrm>
          </p:grpSpPr>
          <p:sp>
            <p:nvSpPr>
              <p:cNvPr id="49" name="Text Box 13"/>
              <p:cNvSpPr txBox="1">
                <a:spLocks noChangeArrowheads="1"/>
              </p:cNvSpPr>
              <p:nvPr/>
            </p:nvSpPr>
            <p:spPr bwMode="auto">
              <a:xfrm>
                <a:off x="2633" y="2308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GB" sz="2000" i="1">
                    <a:latin typeface="Times New Roman" pitchFamily="18" charset="0"/>
                  </a:rPr>
                  <a:t>y</a:t>
                </a:r>
              </a:p>
            </p:txBody>
          </p:sp>
          <p:sp>
            <p:nvSpPr>
              <p:cNvPr id="50" name="Line 14"/>
              <p:cNvSpPr>
                <a:spLocks noChangeShapeType="1"/>
              </p:cNvSpPr>
              <p:nvPr/>
            </p:nvSpPr>
            <p:spPr bwMode="auto">
              <a:xfrm>
                <a:off x="2842" y="2432"/>
                <a:ext cx="6" cy="148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arrow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1" name="Line 15"/>
              <p:cNvSpPr>
                <a:spLocks noChangeShapeType="1"/>
              </p:cNvSpPr>
              <p:nvPr/>
            </p:nvSpPr>
            <p:spPr bwMode="auto">
              <a:xfrm rot="-5400000">
                <a:off x="2843" y="1942"/>
                <a:ext cx="0" cy="257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2" name="Line 16"/>
              <p:cNvSpPr>
                <a:spLocks noChangeShapeType="1"/>
              </p:cNvSpPr>
              <p:nvPr/>
            </p:nvSpPr>
            <p:spPr bwMode="auto">
              <a:xfrm>
                <a:off x="3679" y="3234"/>
                <a:ext cx="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53" name="Line 17"/>
              <p:cNvSpPr>
                <a:spLocks noChangeShapeType="1"/>
              </p:cNvSpPr>
              <p:nvPr/>
            </p:nvSpPr>
            <p:spPr bwMode="auto">
              <a:xfrm rot="5400000">
                <a:off x="2814" y="2662"/>
                <a:ext cx="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pic>
            <p:nvPicPr>
              <p:cNvPr id="54" name="Picture 53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07" y="3294"/>
                <a:ext cx="393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55" name="Picture 54"/>
              <p:cNvPicPr>
                <a:picLocks noChangeAspect="1" noChangeArrowheads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571" y="3294"/>
                <a:ext cx="202" cy="32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56" name="Text Box 20"/>
              <p:cNvSpPr txBox="1">
                <a:spLocks noChangeArrowheads="1"/>
              </p:cNvSpPr>
              <p:nvPr/>
            </p:nvSpPr>
            <p:spPr bwMode="auto">
              <a:xfrm>
                <a:off x="2589" y="2571"/>
                <a:ext cx="20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GB" sz="2000"/>
                  <a:t>1</a:t>
                </a:r>
              </a:p>
            </p:txBody>
          </p:sp>
          <p:sp>
            <p:nvSpPr>
              <p:cNvPr id="57" name="Text Box 21"/>
              <p:cNvSpPr txBox="1">
                <a:spLocks noChangeArrowheads="1"/>
              </p:cNvSpPr>
              <p:nvPr/>
            </p:nvSpPr>
            <p:spPr bwMode="auto">
              <a:xfrm>
                <a:off x="2500" y="3630"/>
                <a:ext cx="294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GB" sz="2000" dirty="0"/>
                  <a:t>–1</a:t>
                </a:r>
              </a:p>
            </p:txBody>
          </p:sp>
          <p:sp>
            <p:nvSpPr>
              <p:cNvPr id="58" name="Text Box 22"/>
              <p:cNvSpPr txBox="1">
                <a:spLocks noChangeArrowheads="1"/>
              </p:cNvSpPr>
              <p:nvPr/>
            </p:nvSpPr>
            <p:spPr bwMode="auto">
              <a:xfrm>
                <a:off x="4044" y="3198"/>
                <a:ext cx="187" cy="24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r>
                  <a:rPr lang="en-GB" sz="2000" i="1">
                    <a:latin typeface="Times New Roman" pitchFamily="18" charset="0"/>
                  </a:rPr>
                  <a:t>x</a:t>
                </a:r>
              </a:p>
            </p:txBody>
          </p:sp>
          <p:sp>
            <p:nvSpPr>
              <p:cNvPr id="59" name="Line 23"/>
              <p:cNvSpPr>
                <a:spLocks noChangeShapeType="1"/>
              </p:cNvSpPr>
              <p:nvPr/>
            </p:nvSpPr>
            <p:spPr bwMode="auto">
              <a:xfrm>
                <a:off x="2004" y="3230"/>
                <a:ext cx="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  <p:sp>
            <p:nvSpPr>
              <p:cNvPr id="60" name="Line 24"/>
              <p:cNvSpPr>
                <a:spLocks noChangeShapeType="1"/>
              </p:cNvSpPr>
              <p:nvPr/>
            </p:nvSpPr>
            <p:spPr bwMode="auto">
              <a:xfrm rot="5400000">
                <a:off x="2814" y="3733"/>
                <a:ext cx="0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9pPr>
              </a:lstStyle>
              <a:p>
                <a:endParaRPr lang="fr-FR"/>
              </a:p>
            </p:txBody>
          </p:sp>
        </p:grpSp>
        <p:sp>
          <p:nvSpPr>
            <p:cNvPr id="48" name="Text Box 25"/>
            <p:cNvSpPr txBox="1">
              <a:spLocks noChangeArrowheads="1"/>
            </p:cNvSpPr>
            <p:nvPr/>
          </p:nvSpPr>
          <p:spPr bwMode="auto">
            <a:xfrm>
              <a:off x="5733256" y="3151733"/>
              <a:ext cx="1057275" cy="3968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GB" sz="2000" i="1">
                  <a:solidFill>
                    <a:srgbClr val="FF6600"/>
                  </a:solidFill>
                  <a:latin typeface="Times New Roman" pitchFamily="18" charset="0"/>
                </a:rPr>
                <a:t>y</a:t>
              </a:r>
              <a:r>
                <a:rPr lang="en-GB" sz="2000">
                  <a:solidFill>
                    <a:srgbClr val="FF6600"/>
                  </a:solidFill>
                </a:rPr>
                <a:t> = sin</a:t>
              </a:r>
              <a:r>
                <a:rPr lang="en-GB" sz="1000">
                  <a:solidFill>
                    <a:srgbClr val="FF6600"/>
                  </a:solidFill>
                </a:rPr>
                <a:t> </a:t>
              </a:r>
              <a:r>
                <a:rPr lang="en-GB" sz="2000" i="1">
                  <a:solidFill>
                    <a:srgbClr val="FF6600"/>
                  </a:solidFill>
                  <a:latin typeface="Times New Roman" pitchFamily="18" charset="0"/>
                </a:rPr>
                <a:t>x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250184" y="1289868"/>
            <a:ext cx="3570288" cy="2643188"/>
            <a:chOff x="5250184" y="1937940"/>
            <a:chExt cx="3570288" cy="2643188"/>
          </a:xfrm>
        </p:grpSpPr>
        <p:grpSp>
          <p:nvGrpSpPr>
            <p:cNvPr id="98" name="Group 5"/>
            <p:cNvGrpSpPr>
              <a:grpSpLocks/>
            </p:cNvGrpSpPr>
            <p:nvPr/>
          </p:nvGrpSpPr>
          <p:grpSpPr bwMode="auto">
            <a:xfrm>
              <a:off x="5250184" y="1937940"/>
              <a:ext cx="3570288" cy="2643188"/>
              <a:chOff x="3080" y="1218"/>
              <a:chExt cx="2249" cy="1665"/>
            </a:xfrm>
          </p:grpSpPr>
          <p:sp>
            <p:nvSpPr>
              <p:cNvPr id="99" name="Rectangle 6"/>
              <p:cNvSpPr>
                <a:spLocks noChangeArrowheads="1"/>
              </p:cNvSpPr>
              <p:nvPr/>
            </p:nvSpPr>
            <p:spPr bwMode="auto">
              <a:xfrm>
                <a:off x="3107" y="1298"/>
                <a:ext cx="2222" cy="15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fr-FR"/>
              </a:p>
            </p:txBody>
          </p:sp>
          <p:sp>
            <p:nvSpPr>
              <p:cNvPr id="100" name="Line 7"/>
              <p:cNvSpPr>
                <a:spLocks noChangeShapeType="1"/>
              </p:cNvSpPr>
              <p:nvPr/>
            </p:nvSpPr>
            <p:spPr bwMode="auto">
              <a:xfrm>
                <a:off x="3988" y="1347"/>
                <a:ext cx="0" cy="15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 type="arrow" w="med" len="med"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1" name="Line 8"/>
              <p:cNvSpPr>
                <a:spLocks noChangeShapeType="1"/>
              </p:cNvSpPr>
              <p:nvPr/>
            </p:nvSpPr>
            <p:spPr bwMode="auto">
              <a:xfrm rot="-5400000">
                <a:off x="3989" y="1205"/>
                <a:ext cx="0" cy="1818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arrow" w="med" len="med"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02" name="Text Box 9"/>
              <p:cNvSpPr txBox="1">
                <a:spLocks noChangeArrowheads="1"/>
              </p:cNvSpPr>
              <p:nvPr/>
            </p:nvSpPr>
            <p:spPr bwMode="auto">
              <a:xfrm>
                <a:off x="4818" y="2073"/>
                <a:ext cx="18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 i="1">
                    <a:latin typeface="Times New Roman" pitchFamily="18" charset="0"/>
                  </a:rPr>
                  <a:t>x</a:t>
                </a:r>
              </a:p>
            </p:txBody>
          </p:sp>
          <p:sp>
            <p:nvSpPr>
              <p:cNvPr id="103" name="Text Box 10"/>
              <p:cNvSpPr txBox="1">
                <a:spLocks noChangeArrowheads="1"/>
              </p:cNvSpPr>
              <p:nvPr/>
            </p:nvSpPr>
            <p:spPr bwMode="auto">
              <a:xfrm>
                <a:off x="3716" y="1218"/>
                <a:ext cx="187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 i="1">
                    <a:latin typeface="Times New Roman" pitchFamily="18" charset="0"/>
                  </a:rPr>
                  <a:t>y</a:t>
                </a:r>
              </a:p>
            </p:txBody>
          </p:sp>
          <p:grpSp>
            <p:nvGrpSpPr>
              <p:cNvPr id="104" name="Group 11"/>
              <p:cNvGrpSpPr>
                <a:grpSpLocks/>
              </p:cNvGrpSpPr>
              <p:nvPr/>
            </p:nvGrpSpPr>
            <p:grpSpPr bwMode="auto">
              <a:xfrm>
                <a:off x="3458" y="1274"/>
                <a:ext cx="1411" cy="1534"/>
                <a:chOff x="3322" y="1274"/>
                <a:chExt cx="1411" cy="1534"/>
              </a:xfrm>
            </p:grpSpPr>
            <p:sp>
              <p:nvSpPr>
                <p:cNvPr id="105" name="Freeform 12"/>
                <p:cNvSpPr>
                  <a:spLocks/>
                </p:cNvSpPr>
                <p:nvPr/>
              </p:nvSpPr>
              <p:spPr bwMode="auto">
                <a:xfrm rot="5400000" flipH="1">
                  <a:off x="3261" y="1737"/>
                  <a:ext cx="1183" cy="757"/>
                </a:xfrm>
                <a:custGeom>
                  <a:avLst/>
                  <a:gdLst>
                    <a:gd name="T0" fmla="*/ 0 w 1492"/>
                    <a:gd name="T1" fmla="*/ 954 h 954"/>
                    <a:gd name="T2" fmla="*/ 0 w 1492"/>
                    <a:gd name="T3" fmla="*/ 952 h 954"/>
                    <a:gd name="T4" fmla="*/ 84 w 1492"/>
                    <a:gd name="T5" fmla="*/ 944 h 954"/>
                    <a:gd name="T6" fmla="*/ 198 w 1492"/>
                    <a:gd name="T7" fmla="*/ 910 h 954"/>
                    <a:gd name="T8" fmla="*/ 322 w 1492"/>
                    <a:gd name="T9" fmla="*/ 844 h 954"/>
                    <a:gd name="T10" fmla="*/ 456 w 1492"/>
                    <a:gd name="T11" fmla="*/ 746 h 954"/>
                    <a:gd name="T12" fmla="*/ 558 w 1492"/>
                    <a:gd name="T13" fmla="*/ 660 h 954"/>
                    <a:gd name="T14" fmla="*/ 672 w 1492"/>
                    <a:gd name="T15" fmla="*/ 548 h 954"/>
                    <a:gd name="T16" fmla="*/ 746 w 1492"/>
                    <a:gd name="T17" fmla="*/ 474 h 954"/>
                    <a:gd name="T18" fmla="*/ 858 w 1492"/>
                    <a:gd name="T19" fmla="*/ 362 h 954"/>
                    <a:gd name="T20" fmla="*/ 950 w 1492"/>
                    <a:gd name="T21" fmla="*/ 278 h 954"/>
                    <a:gd name="T22" fmla="*/ 1048 w 1492"/>
                    <a:gd name="T23" fmla="*/ 192 h 954"/>
                    <a:gd name="T24" fmla="*/ 1180 w 1492"/>
                    <a:gd name="T25" fmla="*/ 98 h 954"/>
                    <a:gd name="T26" fmla="*/ 1282 w 1492"/>
                    <a:gd name="T27" fmla="*/ 46 h 954"/>
                    <a:gd name="T28" fmla="*/ 1374 w 1492"/>
                    <a:gd name="T29" fmla="*/ 14 h 954"/>
                    <a:gd name="T30" fmla="*/ 1492 w 1492"/>
                    <a:gd name="T31" fmla="*/ 0 h 9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492" h="954">
                      <a:moveTo>
                        <a:pt x="0" y="954"/>
                      </a:moveTo>
                      <a:lnTo>
                        <a:pt x="0" y="952"/>
                      </a:lnTo>
                      <a:cubicBezTo>
                        <a:pt x="14" y="950"/>
                        <a:pt x="51" y="951"/>
                        <a:pt x="84" y="944"/>
                      </a:cubicBezTo>
                      <a:cubicBezTo>
                        <a:pt x="117" y="937"/>
                        <a:pt x="158" y="927"/>
                        <a:pt x="198" y="910"/>
                      </a:cubicBezTo>
                      <a:cubicBezTo>
                        <a:pt x="238" y="893"/>
                        <a:pt x="279" y="871"/>
                        <a:pt x="322" y="844"/>
                      </a:cubicBezTo>
                      <a:cubicBezTo>
                        <a:pt x="365" y="817"/>
                        <a:pt x="417" y="777"/>
                        <a:pt x="456" y="746"/>
                      </a:cubicBezTo>
                      <a:cubicBezTo>
                        <a:pt x="495" y="715"/>
                        <a:pt x="522" y="693"/>
                        <a:pt x="558" y="660"/>
                      </a:cubicBezTo>
                      <a:cubicBezTo>
                        <a:pt x="594" y="627"/>
                        <a:pt x="641" y="579"/>
                        <a:pt x="672" y="548"/>
                      </a:cubicBezTo>
                      <a:cubicBezTo>
                        <a:pt x="703" y="517"/>
                        <a:pt x="715" y="505"/>
                        <a:pt x="746" y="474"/>
                      </a:cubicBezTo>
                      <a:cubicBezTo>
                        <a:pt x="777" y="443"/>
                        <a:pt x="824" y="395"/>
                        <a:pt x="858" y="362"/>
                      </a:cubicBezTo>
                      <a:cubicBezTo>
                        <a:pt x="892" y="329"/>
                        <a:pt x="918" y="306"/>
                        <a:pt x="950" y="278"/>
                      </a:cubicBezTo>
                      <a:cubicBezTo>
                        <a:pt x="982" y="250"/>
                        <a:pt x="1010" y="222"/>
                        <a:pt x="1048" y="192"/>
                      </a:cubicBezTo>
                      <a:cubicBezTo>
                        <a:pt x="1086" y="162"/>
                        <a:pt x="1141" y="122"/>
                        <a:pt x="1180" y="98"/>
                      </a:cubicBezTo>
                      <a:cubicBezTo>
                        <a:pt x="1219" y="74"/>
                        <a:pt x="1250" y="60"/>
                        <a:pt x="1282" y="46"/>
                      </a:cubicBezTo>
                      <a:cubicBezTo>
                        <a:pt x="1314" y="32"/>
                        <a:pt x="1339" y="22"/>
                        <a:pt x="1374" y="14"/>
                      </a:cubicBezTo>
                      <a:cubicBezTo>
                        <a:pt x="1409" y="6"/>
                        <a:pt x="1450" y="3"/>
                        <a:pt x="1492" y="0"/>
                      </a:cubicBezTo>
                    </a:path>
                  </a:pathLst>
                </a:custGeom>
                <a:noFill/>
                <a:ln w="28575" cmpd="sng">
                  <a:solidFill>
                    <a:srgbClr val="0066FF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pSp>
              <p:nvGrpSpPr>
                <p:cNvPr id="106" name="Group 13"/>
                <p:cNvGrpSpPr>
                  <a:grpSpLocks/>
                </p:cNvGrpSpPr>
                <p:nvPr/>
              </p:nvGrpSpPr>
              <p:grpSpPr bwMode="auto">
                <a:xfrm>
                  <a:off x="3605" y="1424"/>
                  <a:ext cx="247" cy="227"/>
                  <a:chOff x="3605" y="1424"/>
                  <a:chExt cx="247" cy="227"/>
                </a:xfrm>
              </p:grpSpPr>
              <p:sp>
                <p:nvSpPr>
                  <p:cNvPr id="117" name="Line 14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3800" y="1474"/>
                    <a:ext cx="1" cy="10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aphicFrame>
                <p:nvGraphicFramePr>
                  <p:cNvPr id="118" name="Object 15"/>
                  <p:cNvGraphicFramePr>
                    <a:graphicFrameLocks noChangeAspect="1"/>
                  </p:cNvGraphicFramePr>
                  <p:nvPr/>
                </p:nvGraphicFramePr>
                <p:xfrm>
                  <a:off x="3605" y="1424"/>
                  <a:ext cx="143" cy="22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63066" name="Equation" r:id="rId7" imgW="203040" imgH="380880" progId="Equation.DSMT4">
                          <p:embed/>
                        </p:oleObj>
                      </mc:Choice>
                      <mc:Fallback>
                        <p:oleObj name="Equation" r:id="rId7" imgW="203040" imgH="380880" progId="Equation.DSMT4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8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605" y="1424"/>
                                <a:ext cx="143" cy="22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107" name="Group 16"/>
                <p:cNvGrpSpPr>
                  <a:grpSpLocks/>
                </p:cNvGrpSpPr>
                <p:nvPr/>
              </p:nvGrpSpPr>
              <p:grpSpPr bwMode="auto">
                <a:xfrm>
                  <a:off x="3454" y="2581"/>
                  <a:ext cx="398" cy="227"/>
                  <a:chOff x="3454" y="2581"/>
                  <a:chExt cx="398" cy="227"/>
                </a:xfrm>
              </p:grpSpPr>
              <p:sp>
                <p:nvSpPr>
                  <p:cNvPr id="115" name="Line 17"/>
                  <p:cNvSpPr>
                    <a:spLocks noChangeShapeType="1"/>
                  </p:cNvSpPr>
                  <p:nvPr/>
                </p:nvSpPr>
                <p:spPr bwMode="auto">
                  <a:xfrm rot="5400000">
                    <a:off x="3800" y="2657"/>
                    <a:ext cx="1" cy="102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graphicFrame>
                <p:nvGraphicFramePr>
                  <p:cNvPr id="116" name="Object 18"/>
                  <p:cNvGraphicFramePr>
                    <a:graphicFrameLocks noChangeAspect="1"/>
                  </p:cNvGraphicFramePr>
                  <p:nvPr/>
                </p:nvGraphicFramePr>
                <p:xfrm>
                  <a:off x="3454" y="2581"/>
                  <a:ext cx="278" cy="227"/>
                </p:xfrm>
                <a:graphic>
                  <a:graphicData uri="http://schemas.openxmlformats.org/presentationml/2006/ole">
                    <mc:AlternateContent xmlns:mc="http://schemas.openxmlformats.org/markup-compatibility/2006">
                      <mc:Choice xmlns:v="urn:schemas-microsoft-com:vml" Requires="v">
                        <p:oleObj spid="_x0000_s63067" name="Equation" r:id="rId9" imgW="393480" imgH="380880" progId="Equation.DSMT4">
                          <p:embed/>
                        </p:oleObj>
                      </mc:Choice>
                      <mc:Fallback>
                        <p:oleObj name="Equation" r:id="rId9" imgW="393480" imgH="380880" progId="Equation.DSMT4">
                          <p:embed/>
                          <p:pic>
                            <p:nvPicPr>
                              <p:cNvPr id="0" name=""/>
                              <p:cNvPicPr>
                                <a:picLocks noChangeAspect="1" noChangeArrowheads="1"/>
                              </p:cNvPicPr>
                              <p:nvPr/>
                            </p:nvPicPr>
                            <p:blipFill>
                              <a:blip r:embed="rId10">
                                <a:extLst>
                                  <a:ext uri="{28A0092B-C50C-407E-A947-70E740481C1C}">
                                    <a14:useLocalDpi xmlns:a14="http://schemas.microsoft.com/office/drawing/2010/main" val="0"/>
                                  </a:ext>
                                </a:extLst>
                              </a:blip>
                              <a:srcRect/>
                              <a:stretch>
                                <a:fillRect/>
                              </a:stretch>
                            </p:blipFill>
                            <p:spPr bwMode="auto">
                              <a:xfrm>
                                <a:off x="3454" y="2581"/>
                                <a:ext cx="278" cy="227"/>
                              </a:xfrm>
                              <a:prstGeom prst="rect">
                                <a:avLst/>
                              </a:prstGeom>
                              <a:noFill/>
                              <a:ln>
                                <a:noFill/>
                              </a:ln>
                              <a:effectLst/>
                              <a:extLst>
                                <a:ext uri="{909E8E84-426E-40DD-AFC4-6F175D3DCCD1}">
                                  <a14:hiddenFill xmlns:a14="http://schemas.microsoft.com/office/drawing/2010/main">
                                    <a:solidFill>
                                      <a:srgbClr val="FFFFFF"/>
                                    </a:solidFill>
                                  </a14:hiddenFill>
                                </a:ext>
                                <a:ext uri="{91240B29-F687-4F45-9708-019B960494DF}">
                                  <a14:hiddenLine xmlns:a14="http://schemas.microsoft.com/office/drawing/2010/main" w="9525">
                                    <a:solidFill>
                                      <a:srgbClr val="000000"/>
                                    </a:solidFill>
                                    <a:miter lim="800000"/>
                                    <a:headEnd/>
                                    <a:tailEnd/>
                                  </a14:hiddenLine>
                                </a:ext>
                                <a:ext uri="{AF507438-7753-43E0-B8FC-AC1667EBCBE1}">
                                  <a14:hiddenEffects xmlns:a14="http://schemas.microsoft.com/office/drawing/2010/main">
                                    <a:effectLst>
                                      <a:outerShdw dist="35921" dir="2700000" algn="ctr" rotWithShape="0">
                                        <a:srgbClr val="808080"/>
                                      </a:outerShdw>
                                    </a:effectLst>
                                  </a14:hiddenEffects>
                                </a:ext>
                              </a:extLst>
                            </p:spPr>
                          </p:pic>
                        </p:oleObj>
                      </mc:Fallback>
                    </mc:AlternateContent>
                  </a:graphicData>
                </a:graphic>
              </p:graphicFrame>
            </p:grpSp>
            <p:grpSp>
              <p:nvGrpSpPr>
                <p:cNvPr id="108" name="Group 19"/>
                <p:cNvGrpSpPr>
                  <a:grpSpLocks/>
                </p:cNvGrpSpPr>
                <p:nvPr/>
              </p:nvGrpSpPr>
              <p:grpSpPr bwMode="auto">
                <a:xfrm>
                  <a:off x="4145" y="2114"/>
                  <a:ext cx="187" cy="262"/>
                  <a:chOff x="4145" y="2114"/>
                  <a:chExt cx="187" cy="262"/>
                </a:xfrm>
              </p:grpSpPr>
              <p:sp>
                <p:nvSpPr>
                  <p:cNvPr id="113" name="Line 20"/>
                  <p:cNvSpPr>
                    <a:spLocks noChangeShapeType="1"/>
                  </p:cNvSpPr>
                  <p:nvPr/>
                </p:nvSpPr>
                <p:spPr bwMode="auto">
                  <a:xfrm>
                    <a:off x="4231" y="2114"/>
                    <a:ext cx="0" cy="8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4" name="Text Box 2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145" y="2164"/>
                    <a:ext cx="187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GB" sz="1600"/>
                      <a:t>1</a:t>
                    </a:r>
                  </a:p>
                </p:txBody>
              </p:sp>
            </p:grpSp>
            <p:grpSp>
              <p:nvGrpSpPr>
                <p:cNvPr id="109" name="Group 22"/>
                <p:cNvGrpSpPr>
                  <a:grpSpLocks/>
                </p:cNvGrpSpPr>
                <p:nvPr/>
              </p:nvGrpSpPr>
              <p:grpSpPr bwMode="auto">
                <a:xfrm>
                  <a:off x="3322" y="2114"/>
                  <a:ext cx="258" cy="262"/>
                  <a:chOff x="3322" y="2114"/>
                  <a:chExt cx="258" cy="262"/>
                </a:xfrm>
              </p:grpSpPr>
              <p:sp>
                <p:nvSpPr>
                  <p:cNvPr id="111" name="Line 23"/>
                  <p:cNvSpPr>
                    <a:spLocks noChangeShapeType="1"/>
                  </p:cNvSpPr>
                  <p:nvPr/>
                </p:nvSpPr>
                <p:spPr bwMode="auto">
                  <a:xfrm>
                    <a:off x="3474" y="2114"/>
                    <a:ext cx="0" cy="86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fr-FR"/>
                  </a:p>
                </p:txBody>
              </p:sp>
              <p:sp>
                <p:nvSpPr>
                  <p:cNvPr id="112" name="Text Box 2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322" y="2164"/>
                    <a:ext cx="258" cy="212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 wrap="none">
                    <a:spAutoFit/>
                  </a:bodyPr>
                  <a:lstStyle/>
                  <a:p>
                    <a:r>
                      <a:rPr lang="en-GB" sz="1600"/>
                      <a:t>–1</a:t>
                    </a:r>
                  </a:p>
                </p:txBody>
              </p:sp>
            </p:grpSp>
            <p:sp>
              <p:nvSpPr>
                <p:cNvPr id="110" name="Text Box 25"/>
                <p:cNvSpPr txBox="1">
                  <a:spLocks noChangeArrowheads="1"/>
                </p:cNvSpPr>
                <p:nvPr/>
              </p:nvSpPr>
              <p:spPr bwMode="auto">
                <a:xfrm>
                  <a:off x="3957" y="1274"/>
                  <a:ext cx="776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2000" i="1">
                      <a:solidFill>
                        <a:srgbClr val="0066FF"/>
                      </a:solidFill>
                      <a:latin typeface="Times New Roman" pitchFamily="18" charset="0"/>
                    </a:rPr>
                    <a:t>y</a:t>
                  </a:r>
                  <a:r>
                    <a:rPr lang="en-GB" sz="2000">
                      <a:solidFill>
                        <a:srgbClr val="0066FF"/>
                      </a:solidFill>
                    </a:rPr>
                    <a:t> = sin</a:t>
                  </a:r>
                  <a:r>
                    <a:rPr lang="en-GB" sz="2000" baseline="30000">
                      <a:solidFill>
                        <a:srgbClr val="0066FF"/>
                      </a:solidFill>
                    </a:rPr>
                    <a:t>–1</a:t>
                  </a:r>
                  <a:r>
                    <a:rPr lang="en-GB" sz="1000" baseline="30000">
                      <a:solidFill>
                        <a:srgbClr val="0066FF"/>
                      </a:solidFill>
                    </a:rPr>
                    <a:t> </a:t>
                  </a:r>
                  <a:r>
                    <a:rPr lang="en-GB" sz="2000" i="1">
                      <a:solidFill>
                        <a:srgbClr val="0066FF"/>
                      </a:solidFill>
                      <a:latin typeface="Times New Roman" pitchFamily="18" charset="0"/>
                    </a:rPr>
                    <a:t>x</a:t>
                  </a:r>
                </a:p>
              </p:txBody>
            </p:sp>
          </p:grpSp>
        </p:grpSp>
        <p:grpSp>
          <p:nvGrpSpPr>
            <p:cNvPr id="119" name="Group 26"/>
            <p:cNvGrpSpPr>
              <a:grpSpLocks/>
            </p:cNvGrpSpPr>
            <p:nvPr/>
          </p:nvGrpSpPr>
          <p:grpSpPr bwMode="auto">
            <a:xfrm>
              <a:off x="5848672" y="2026840"/>
              <a:ext cx="2239962" cy="2435225"/>
              <a:chOff x="3322" y="1274"/>
              <a:chExt cx="1411" cy="1534"/>
            </a:xfrm>
          </p:grpSpPr>
          <p:sp>
            <p:nvSpPr>
              <p:cNvPr id="120" name="Freeform 27"/>
              <p:cNvSpPr>
                <a:spLocks/>
              </p:cNvSpPr>
              <p:nvPr/>
            </p:nvSpPr>
            <p:spPr bwMode="auto">
              <a:xfrm rot="5400000" flipH="1">
                <a:off x="3261" y="1737"/>
                <a:ext cx="1183" cy="757"/>
              </a:xfrm>
              <a:custGeom>
                <a:avLst/>
                <a:gdLst>
                  <a:gd name="T0" fmla="*/ 0 w 1492"/>
                  <a:gd name="T1" fmla="*/ 954 h 954"/>
                  <a:gd name="T2" fmla="*/ 0 w 1492"/>
                  <a:gd name="T3" fmla="*/ 952 h 954"/>
                  <a:gd name="T4" fmla="*/ 84 w 1492"/>
                  <a:gd name="T5" fmla="*/ 944 h 954"/>
                  <a:gd name="T6" fmla="*/ 198 w 1492"/>
                  <a:gd name="T7" fmla="*/ 910 h 954"/>
                  <a:gd name="T8" fmla="*/ 322 w 1492"/>
                  <a:gd name="T9" fmla="*/ 844 h 954"/>
                  <a:gd name="T10" fmla="*/ 456 w 1492"/>
                  <a:gd name="T11" fmla="*/ 746 h 954"/>
                  <a:gd name="T12" fmla="*/ 558 w 1492"/>
                  <a:gd name="T13" fmla="*/ 660 h 954"/>
                  <a:gd name="T14" fmla="*/ 672 w 1492"/>
                  <a:gd name="T15" fmla="*/ 548 h 954"/>
                  <a:gd name="T16" fmla="*/ 746 w 1492"/>
                  <a:gd name="T17" fmla="*/ 474 h 954"/>
                  <a:gd name="T18" fmla="*/ 858 w 1492"/>
                  <a:gd name="T19" fmla="*/ 362 h 954"/>
                  <a:gd name="T20" fmla="*/ 950 w 1492"/>
                  <a:gd name="T21" fmla="*/ 278 h 954"/>
                  <a:gd name="T22" fmla="*/ 1048 w 1492"/>
                  <a:gd name="T23" fmla="*/ 192 h 954"/>
                  <a:gd name="T24" fmla="*/ 1180 w 1492"/>
                  <a:gd name="T25" fmla="*/ 98 h 954"/>
                  <a:gd name="T26" fmla="*/ 1282 w 1492"/>
                  <a:gd name="T27" fmla="*/ 46 h 954"/>
                  <a:gd name="T28" fmla="*/ 1374 w 1492"/>
                  <a:gd name="T29" fmla="*/ 14 h 954"/>
                  <a:gd name="T30" fmla="*/ 1492 w 1492"/>
                  <a:gd name="T31" fmla="*/ 0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92" h="954">
                    <a:moveTo>
                      <a:pt x="0" y="954"/>
                    </a:moveTo>
                    <a:lnTo>
                      <a:pt x="0" y="952"/>
                    </a:lnTo>
                    <a:cubicBezTo>
                      <a:pt x="14" y="950"/>
                      <a:pt x="51" y="951"/>
                      <a:pt x="84" y="944"/>
                    </a:cubicBezTo>
                    <a:cubicBezTo>
                      <a:pt x="117" y="937"/>
                      <a:pt x="158" y="927"/>
                      <a:pt x="198" y="910"/>
                    </a:cubicBezTo>
                    <a:cubicBezTo>
                      <a:pt x="238" y="893"/>
                      <a:pt x="279" y="871"/>
                      <a:pt x="322" y="844"/>
                    </a:cubicBezTo>
                    <a:cubicBezTo>
                      <a:pt x="365" y="817"/>
                      <a:pt x="417" y="777"/>
                      <a:pt x="456" y="746"/>
                    </a:cubicBezTo>
                    <a:cubicBezTo>
                      <a:pt x="495" y="715"/>
                      <a:pt x="522" y="693"/>
                      <a:pt x="558" y="660"/>
                    </a:cubicBezTo>
                    <a:cubicBezTo>
                      <a:pt x="594" y="627"/>
                      <a:pt x="641" y="579"/>
                      <a:pt x="672" y="548"/>
                    </a:cubicBezTo>
                    <a:cubicBezTo>
                      <a:pt x="703" y="517"/>
                      <a:pt x="715" y="505"/>
                      <a:pt x="746" y="474"/>
                    </a:cubicBezTo>
                    <a:cubicBezTo>
                      <a:pt x="777" y="443"/>
                      <a:pt x="824" y="395"/>
                      <a:pt x="858" y="362"/>
                    </a:cubicBezTo>
                    <a:cubicBezTo>
                      <a:pt x="892" y="329"/>
                      <a:pt x="918" y="306"/>
                      <a:pt x="950" y="278"/>
                    </a:cubicBezTo>
                    <a:cubicBezTo>
                      <a:pt x="982" y="250"/>
                      <a:pt x="1010" y="222"/>
                      <a:pt x="1048" y="192"/>
                    </a:cubicBezTo>
                    <a:cubicBezTo>
                      <a:pt x="1086" y="162"/>
                      <a:pt x="1141" y="122"/>
                      <a:pt x="1180" y="98"/>
                    </a:cubicBezTo>
                    <a:cubicBezTo>
                      <a:pt x="1219" y="74"/>
                      <a:pt x="1250" y="60"/>
                      <a:pt x="1282" y="46"/>
                    </a:cubicBezTo>
                    <a:cubicBezTo>
                      <a:pt x="1314" y="32"/>
                      <a:pt x="1339" y="22"/>
                      <a:pt x="1374" y="14"/>
                    </a:cubicBezTo>
                    <a:cubicBezTo>
                      <a:pt x="1409" y="6"/>
                      <a:pt x="1450" y="3"/>
                      <a:pt x="1492" y="0"/>
                    </a:cubicBezTo>
                  </a:path>
                </a:pathLst>
              </a:custGeom>
              <a:noFill/>
              <a:ln w="28575" cmpd="sng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pSp>
            <p:nvGrpSpPr>
              <p:cNvPr id="121" name="Group 28"/>
              <p:cNvGrpSpPr>
                <a:grpSpLocks/>
              </p:cNvGrpSpPr>
              <p:nvPr/>
            </p:nvGrpSpPr>
            <p:grpSpPr bwMode="auto">
              <a:xfrm>
                <a:off x="3605" y="1424"/>
                <a:ext cx="247" cy="227"/>
                <a:chOff x="3605" y="1424"/>
                <a:chExt cx="247" cy="227"/>
              </a:xfrm>
            </p:grpSpPr>
            <p:sp>
              <p:nvSpPr>
                <p:cNvPr id="132" name="Line 29"/>
                <p:cNvSpPr>
                  <a:spLocks noChangeShapeType="1"/>
                </p:cNvSpPr>
                <p:nvPr/>
              </p:nvSpPr>
              <p:spPr bwMode="auto">
                <a:xfrm rot="5400000">
                  <a:off x="3800" y="1474"/>
                  <a:ext cx="1" cy="10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aphicFrame>
              <p:nvGraphicFramePr>
                <p:cNvPr id="133" name="Object 30"/>
                <p:cNvGraphicFramePr>
                  <a:graphicFrameLocks noChangeAspect="1"/>
                </p:cNvGraphicFramePr>
                <p:nvPr/>
              </p:nvGraphicFramePr>
              <p:xfrm>
                <a:off x="3605" y="1424"/>
                <a:ext cx="143" cy="22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3068" name="Equation" r:id="rId11" imgW="203040" imgH="380880" progId="Equation.DSMT4">
                        <p:embed/>
                      </p:oleObj>
                    </mc:Choice>
                    <mc:Fallback>
                      <p:oleObj name="Equation" r:id="rId11" imgW="203040" imgH="3808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605" y="1424"/>
                              <a:ext cx="143" cy="227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22" name="Group 31"/>
              <p:cNvGrpSpPr>
                <a:grpSpLocks/>
              </p:cNvGrpSpPr>
              <p:nvPr/>
            </p:nvGrpSpPr>
            <p:grpSpPr bwMode="auto">
              <a:xfrm>
                <a:off x="3454" y="2581"/>
                <a:ext cx="398" cy="227"/>
                <a:chOff x="3454" y="2581"/>
                <a:chExt cx="398" cy="227"/>
              </a:xfrm>
            </p:grpSpPr>
            <p:sp>
              <p:nvSpPr>
                <p:cNvPr id="130" name="Line 32"/>
                <p:cNvSpPr>
                  <a:spLocks noChangeShapeType="1"/>
                </p:cNvSpPr>
                <p:nvPr/>
              </p:nvSpPr>
              <p:spPr bwMode="auto">
                <a:xfrm rot="5400000">
                  <a:off x="3800" y="2657"/>
                  <a:ext cx="1" cy="102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aphicFrame>
              <p:nvGraphicFramePr>
                <p:cNvPr id="131" name="Object 33"/>
                <p:cNvGraphicFramePr>
                  <a:graphicFrameLocks noChangeAspect="1"/>
                </p:cNvGraphicFramePr>
                <p:nvPr/>
              </p:nvGraphicFramePr>
              <p:xfrm>
                <a:off x="3454" y="2581"/>
                <a:ext cx="278" cy="227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3069" name="Equation" r:id="rId12" imgW="393480" imgH="380880" progId="Equation.DSMT4">
                        <p:embed/>
                      </p:oleObj>
                    </mc:Choice>
                    <mc:Fallback>
                      <p:oleObj name="Equation" r:id="rId12" imgW="393480" imgH="38088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0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3454" y="2581"/>
                              <a:ext cx="278" cy="227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123" name="Group 34"/>
              <p:cNvGrpSpPr>
                <a:grpSpLocks/>
              </p:cNvGrpSpPr>
              <p:nvPr/>
            </p:nvGrpSpPr>
            <p:grpSpPr bwMode="auto">
              <a:xfrm>
                <a:off x="4145" y="2114"/>
                <a:ext cx="187" cy="262"/>
                <a:chOff x="4145" y="2114"/>
                <a:chExt cx="187" cy="262"/>
              </a:xfrm>
            </p:grpSpPr>
            <p:sp>
              <p:nvSpPr>
                <p:cNvPr id="128" name="Line 35"/>
                <p:cNvSpPr>
                  <a:spLocks noChangeShapeType="1"/>
                </p:cNvSpPr>
                <p:nvPr/>
              </p:nvSpPr>
              <p:spPr bwMode="auto">
                <a:xfrm>
                  <a:off x="4231" y="2114"/>
                  <a:ext cx="0" cy="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4145" y="2164"/>
                  <a:ext cx="187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1600"/>
                    <a:t>1</a:t>
                  </a:r>
                </a:p>
              </p:txBody>
            </p:sp>
          </p:grpSp>
          <p:grpSp>
            <p:nvGrpSpPr>
              <p:cNvPr id="124" name="Group 37"/>
              <p:cNvGrpSpPr>
                <a:grpSpLocks/>
              </p:cNvGrpSpPr>
              <p:nvPr/>
            </p:nvGrpSpPr>
            <p:grpSpPr bwMode="auto">
              <a:xfrm>
                <a:off x="3322" y="2114"/>
                <a:ext cx="258" cy="262"/>
                <a:chOff x="3322" y="2114"/>
                <a:chExt cx="258" cy="262"/>
              </a:xfrm>
            </p:grpSpPr>
            <p:sp>
              <p:nvSpPr>
                <p:cNvPr id="126" name="Line 38"/>
                <p:cNvSpPr>
                  <a:spLocks noChangeShapeType="1"/>
                </p:cNvSpPr>
                <p:nvPr/>
              </p:nvSpPr>
              <p:spPr bwMode="auto">
                <a:xfrm>
                  <a:off x="3474" y="2114"/>
                  <a:ext cx="0" cy="8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12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3322" y="2164"/>
                  <a:ext cx="258" cy="21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1600"/>
                    <a:t>–1</a:t>
                  </a:r>
                </a:p>
              </p:txBody>
            </p:sp>
          </p:grpSp>
          <p:sp>
            <p:nvSpPr>
              <p:cNvPr id="125" name="Text Box 40"/>
              <p:cNvSpPr txBox="1">
                <a:spLocks noChangeArrowheads="1"/>
              </p:cNvSpPr>
              <p:nvPr/>
            </p:nvSpPr>
            <p:spPr bwMode="auto">
              <a:xfrm>
                <a:off x="3957" y="1274"/>
                <a:ext cx="77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 i="1">
                    <a:solidFill>
                      <a:srgbClr val="0066FF"/>
                    </a:solidFill>
                    <a:latin typeface="Times New Roman" pitchFamily="18" charset="0"/>
                  </a:rPr>
                  <a:t>y</a:t>
                </a:r>
                <a:r>
                  <a:rPr lang="en-GB" sz="2000">
                    <a:solidFill>
                      <a:srgbClr val="0066FF"/>
                    </a:solidFill>
                  </a:rPr>
                  <a:t> = sin</a:t>
                </a:r>
                <a:r>
                  <a:rPr lang="en-GB" sz="2000" baseline="30000">
                    <a:solidFill>
                      <a:srgbClr val="0066FF"/>
                    </a:solidFill>
                  </a:rPr>
                  <a:t>–1</a:t>
                </a:r>
                <a:r>
                  <a:rPr lang="en-GB" sz="1000" baseline="30000">
                    <a:solidFill>
                      <a:srgbClr val="0066FF"/>
                    </a:solidFill>
                  </a:rPr>
                  <a:t> </a:t>
                </a:r>
                <a:r>
                  <a:rPr lang="en-GB" sz="2000" i="1">
                    <a:solidFill>
                      <a:srgbClr val="0066FF"/>
                    </a:solidFill>
                    <a:latin typeface="Times New Roman" pitchFamily="18" charset="0"/>
                  </a:rPr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7702206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408484" y="3753556"/>
                <a:ext cx="8676456" cy="178183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</m:oMath>
                </a14:m>
                <a:r>
                  <a:rPr lang="fr-FR" sz="2000" dirty="0" smtClean="0"/>
                  <a:t> iff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cos</m:t>
                        </m:r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000" dirty="0" smtClean="0"/>
                  <a:t>and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𝑦</m:t>
                        </m:r>
                      </m:e>
                    </m:func>
                  </m:oMath>
                </a14:m>
                <a:r>
                  <a:rPr lang="fr-FR" sz="200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000" dirty="0" err="1" smtClean="0"/>
                  <a:t>iff</a:t>
                </a:r>
                <a:r>
                  <a:rPr lang="fr-FR" sz="2000" dirty="0" smtClean="0"/>
                  <a:t> </a:t>
                </a:r>
                <a14:m>
                  <m:oMath xmlns:m="http://schemas.openxmlformats.org/officeDocument/2006/math">
                    <m:r>
                      <a:rPr lang="fr-FR" sz="2000" i="1" smtClean="0">
                        <a:solidFill>
                          <a:srgbClr val="C00000"/>
                        </a:solidFill>
                        <a:latin typeface="Cambria Math"/>
                      </a:rPr>
                      <m:t>𝑦</m:t>
                    </m:r>
                    <m:r>
                      <a:rPr lang="fr-FR" sz="200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tan</m:t>
                        </m:r>
                      </m:fName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func>
                    <m:r>
                      <a:rPr lang="fr-FR" sz="20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000" dirty="0" smtClean="0"/>
              </a:p>
              <a:p>
                <a:pPr marL="0" lvl="2">
                  <a:defRPr/>
                </a:pPr>
                <a:endParaRPr lang="fr-FR" sz="2000" dirty="0" smtClean="0"/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000" dirty="0" smtClean="0"/>
                  <a:t>The </a:t>
                </a:r>
                <a:r>
                  <a:rPr lang="fr-FR" sz="2000" dirty="0" err="1" smtClean="0"/>
                  <a:t>domain</a:t>
                </a:r>
                <a:r>
                  <a:rPr lang="fr-FR" sz="2000" dirty="0" smtClean="0"/>
                  <a:t> and range 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b="0" dirty="0" smtClean="0">
                    <a:solidFill>
                      <a:srgbClr val="C00000"/>
                    </a:solidFill>
                  </a:rPr>
                  <a:t> </a:t>
                </a:r>
                <a:r>
                  <a:rPr lang="fr-FR" sz="2000" b="0" dirty="0" smtClean="0"/>
                  <a:t>are</a:t>
                </a:r>
                <a:r>
                  <a:rPr lang="fr-FR" sz="2000" b="0" dirty="0" smtClean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−1,1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𝑎𝑛𝑑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</a:rPr>
                      <m:t> [0,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].</m:t>
                    </m:r>
                  </m:oMath>
                </a14:m>
                <a:endParaRPr lang="fr-FR" sz="2000" b="0" dirty="0" smtClean="0">
                  <a:solidFill>
                    <a:srgbClr val="C00000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00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000" dirty="0"/>
                  <a:t> The </a:t>
                </a:r>
                <a:r>
                  <a:rPr lang="fr-FR" sz="2000" dirty="0" err="1" smtClean="0"/>
                  <a:t>domain</a:t>
                </a:r>
                <a:r>
                  <a:rPr lang="fr-FR" sz="2000" dirty="0" smtClean="0"/>
                  <a:t> and range </a:t>
                </a:r>
                <a:r>
                  <a:rPr lang="fr-FR" sz="2000" dirty="0"/>
                  <a:t>of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>
                    <a:solidFill>
                      <a:srgbClr val="C00000"/>
                    </a:solidFill>
                  </a:rPr>
                  <a:t> </a:t>
                </a:r>
                <a:r>
                  <a:rPr lang="fr-FR" sz="2000" dirty="0" err="1"/>
                  <a:t>is</a:t>
                </a:r>
                <a:r>
                  <a:rPr lang="fr-FR" sz="2000" dirty="0">
                    <a:solidFill>
                      <a:srgbClr val="C00000"/>
                    </a:solidFill>
                  </a:rPr>
                  <a:t>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r>
                          <a:rPr lang="fr-FR" sz="2000" b="0" i="1" smtClean="0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∞,+∞</m:t>
                        </m:r>
                      </m:e>
                    </m:d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 </m:t>
                    </m:r>
                    <m:r>
                      <a:rPr lang="fr-FR" sz="2000" b="0" i="1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𝑎𝑛𝑑</m:t>
                    </m:r>
                    <m:d>
                      <m:dPr>
                        <m:begChr m:val="["/>
                        <m:endChr m:val="]"/>
                        <m:ctrlP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−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  <m:r>
                          <a:rPr lang="fr-FR" sz="20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,</m:t>
                        </m:r>
                        <m:f>
                          <m:fPr>
                            <m:ctrlP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fPr>
                          <m:num>
                            <m:r>
                              <a:rPr lang="fr-FR" sz="200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𝜋</m:t>
                            </m:r>
                          </m:num>
                          <m:den>
                            <m:r>
                              <a:rPr lang="fr-FR" sz="20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fr-FR" sz="2000" i="1">
                        <a:solidFill>
                          <a:srgbClr val="C0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fr-FR" sz="20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8484" y="3753556"/>
                <a:ext cx="8676456" cy="1781834"/>
              </a:xfrm>
              <a:prstGeom prst="rect">
                <a:avLst/>
              </a:prstGeom>
              <a:blipFill rotWithShape="1">
                <a:blip r:embed="rId4"/>
                <a:stretch>
                  <a:fillRect l="-703" t="-1370" b="-1027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64" name="Group 5"/>
          <p:cNvGrpSpPr>
            <a:grpSpLocks/>
          </p:cNvGrpSpPr>
          <p:nvPr/>
        </p:nvGrpSpPr>
        <p:grpSpPr bwMode="auto">
          <a:xfrm>
            <a:off x="5422282" y="1340768"/>
            <a:ext cx="2894134" cy="2376264"/>
            <a:chOff x="1707" y="527"/>
            <a:chExt cx="2434" cy="2299"/>
          </a:xfrm>
        </p:grpSpPr>
        <p:sp>
          <p:nvSpPr>
            <p:cNvPr id="66" name="Line 7"/>
            <p:cNvSpPr>
              <a:spLocks noChangeShapeType="1"/>
            </p:cNvSpPr>
            <p:nvPr/>
          </p:nvSpPr>
          <p:spPr bwMode="auto">
            <a:xfrm>
              <a:off x="2371" y="637"/>
              <a:ext cx="0" cy="218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arrow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7" name="Line 8"/>
            <p:cNvSpPr>
              <a:spLocks noChangeShapeType="1"/>
            </p:cNvSpPr>
            <p:nvPr/>
          </p:nvSpPr>
          <p:spPr bwMode="auto">
            <a:xfrm rot="-5400000">
              <a:off x="2843" y="1128"/>
              <a:ext cx="0" cy="227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arrow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68" name="Text Box 9"/>
            <p:cNvSpPr txBox="1">
              <a:spLocks noChangeArrowheads="1"/>
            </p:cNvSpPr>
            <p:nvPr/>
          </p:nvSpPr>
          <p:spPr bwMode="auto">
            <a:xfrm>
              <a:off x="3954" y="2217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Times New Roman" pitchFamily="18" charset="0"/>
                </a:rPr>
                <a:t>x</a:t>
              </a:r>
            </a:p>
          </p:txBody>
        </p:sp>
        <p:sp>
          <p:nvSpPr>
            <p:cNvPr id="69" name="Text Box 10"/>
            <p:cNvSpPr txBox="1">
              <a:spLocks noChangeArrowheads="1"/>
            </p:cNvSpPr>
            <p:nvPr/>
          </p:nvSpPr>
          <p:spPr bwMode="auto">
            <a:xfrm>
              <a:off x="2173" y="2237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/>
                <a:t>0</a:t>
              </a:r>
            </a:p>
          </p:txBody>
        </p:sp>
        <p:sp>
          <p:nvSpPr>
            <p:cNvPr id="70" name="Text Box 11"/>
            <p:cNvSpPr txBox="1">
              <a:spLocks noChangeArrowheads="1"/>
            </p:cNvSpPr>
            <p:nvPr/>
          </p:nvSpPr>
          <p:spPr bwMode="auto">
            <a:xfrm>
              <a:off x="2489" y="527"/>
              <a:ext cx="187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GB" sz="2000" i="1">
                  <a:latin typeface="Times New Roman" pitchFamily="18" charset="0"/>
                </a:rPr>
                <a:t>y</a:t>
              </a:r>
            </a:p>
          </p:txBody>
        </p:sp>
        <p:grpSp>
          <p:nvGrpSpPr>
            <p:cNvPr id="71" name="Group 12"/>
            <p:cNvGrpSpPr>
              <a:grpSpLocks/>
            </p:cNvGrpSpPr>
            <p:nvPr/>
          </p:nvGrpSpPr>
          <p:grpSpPr bwMode="auto">
            <a:xfrm>
              <a:off x="1772" y="837"/>
              <a:ext cx="1805" cy="1699"/>
              <a:chOff x="1772" y="837"/>
              <a:chExt cx="1805" cy="1699"/>
            </a:xfrm>
          </p:grpSpPr>
          <p:sp>
            <p:nvSpPr>
              <p:cNvPr id="72" name="Freeform 13"/>
              <p:cNvSpPr>
                <a:spLocks/>
              </p:cNvSpPr>
              <p:nvPr/>
            </p:nvSpPr>
            <p:spPr bwMode="auto">
              <a:xfrm rot="-5400000">
                <a:off x="1675" y="1128"/>
                <a:ext cx="1374" cy="880"/>
              </a:xfrm>
              <a:custGeom>
                <a:avLst/>
                <a:gdLst>
                  <a:gd name="T0" fmla="*/ 0 w 1492"/>
                  <a:gd name="T1" fmla="*/ 954 h 954"/>
                  <a:gd name="T2" fmla="*/ 0 w 1492"/>
                  <a:gd name="T3" fmla="*/ 952 h 954"/>
                  <a:gd name="T4" fmla="*/ 84 w 1492"/>
                  <a:gd name="T5" fmla="*/ 944 h 954"/>
                  <a:gd name="T6" fmla="*/ 198 w 1492"/>
                  <a:gd name="T7" fmla="*/ 910 h 954"/>
                  <a:gd name="T8" fmla="*/ 322 w 1492"/>
                  <a:gd name="T9" fmla="*/ 844 h 954"/>
                  <a:gd name="T10" fmla="*/ 456 w 1492"/>
                  <a:gd name="T11" fmla="*/ 746 h 954"/>
                  <a:gd name="T12" fmla="*/ 558 w 1492"/>
                  <a:gd name="T13" fmla="*/ 660 h 954"/>
                  <a:gd name="T14" fmla="*/ 672 w 1492"/>
                  <a:gd name="T15" fmla="*/ 548 h 954"/>
                  <a:gd name="T16" fmla="*/ 746 w 1492"/>
                  <a:gd name="T17" fmla="*/ 474 h 954"/>
                  <a:gd name="T18" fmla="*/ 858 w 1492"/>
                  <a:gd name="T19" fmla="*/ 362 h 954"/>
                  <a:gd name="T20" fmla="*/ 950 w 1492"/>
                  <a:gd name="T21" fmla="*/ 278 h 954"/>
                  <a:gd name="T22" fmla="*/ 1048 w 1492"/>
                  <a:gd name="T23" fmla="*/ 192 h 954"/>
                  <a:gd name="T24" fmla="*/ 1180 w 1492"/>
                  <a:gd name="T25" fmla="*/ 98 h 954"/>
                  <a:gd name="T26" fmla="*/ 1282 w 1492"/>
                  <a:gd name="T27" fmla="*/ 46 h 954"/>
                  <a:gd name="T28" fmla="*/ 1374 w 1492"/>
                  <a:gd name="T29" fmla="*/ 14 h 954"/>
                  <a:gd name="T30" fmla="*/ 1492 w 1492"/>
                  <a:gd name="T31" fmla="*/ 0 h 9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92" h="954">
                    <a:moveTo>
                      <a:pt x="0" y="954"/>
                    </a:moveTo>
                    <a:lnTo>
                      <a:pt x="0" y="952"/>
                    </a:lnTo>
                    <a:cubicBezTo>
                      <a:pt x="14" y="950"/>
                      <a:pt x="51" y="951"/>
                      <a:pt x="84" y="944"/>
                    </a:cubicBezTo>
                    <a:cubicBezTo>
                      <a:pt x="117" y="937"/>
                      <a:pt x="158" y="927"/>
                      <a:pt x="198" y="910"/>
                    </a:cubicBezTo>
                    <a:cubicBezTo>
                      <a:pt x="238" y="893"/>
                      <a:pt x="279" y="871"/>
                      <a:pt x="322" y="844"/>
                    </a:cubicBezTo>
                    <a:cubicBezTo>
                      <a:pt x="365" y="817"/>
                      <a:pt x="417" y="777"/>
                      <a:pt x="456" y="746"/>
                    </a:cubicBezTo>
                    <a:cubicBezTo>
                      <a:pt x="495" y="715"/>
                      <a:pt x="522" y="693"/>
                      <a:pt x="558" y="660"/>
                    </a:cubicBezTo>
                    <a:cubicBezTo>
                      <a:pt x="594" y="627"/>
                      <a:pt x="641" y="579"/>
                      <a:pt x="672" y="548"/>
                    </a:cubicBezTo>
                    <a:cubicBezTo>
                      <a:pt x="703" y="517"/>
                      <a:pt x="715" y="505"/>
                      <a:pt x="746" y="474"/>
                    </a:cubicBezTo>
                    <a:cubicBezTo>
                      <a:pt x="777" y="443"/>
                      <a:pt x="824" y="395"/>
                      <a:pt x="858" y="362"/>
                    </a:cubicBezTo>
                    <a:cubicBezTo>
                      <a:pt x="892" y="329"/>
                      <a:pt x="918" y="306"/>
                      <a:pt x="950" y="278"/>
                    </a:cubicBezTo>
                    <a:cubicBezTo>
                      <a:pt x="982" y="250"/>
                      <a:pt x="1010" y="222"/>
                      <a:pt x="1048" y="192"/>
                    </a:cubicBezTo>
                    <a:cubicBezTo>
                      <a:pt x="1086" y="162"/>
                      <a:pt x="1141" y="122"/>
                      <a:pt x="1180" y="98"/>
                    </a:cubicBezTo>
                    <a:cubicBezTo>
                      <a:pt x="1219" y="74"/>
                      <a:pt x="1250" y="60"/>
                      <a:pt x="1282" y="46"/>
                    </a:cubicBezTo>
                    <a:cubicBezTo>
                      <a:pt x="1314" y="32"/>
                      <a:pt x="1339" y="22"/>
                      <a:pt x="1374" y="14"/>
                    </a:cubicBezTo>
                    <a:cubicBezTo>
                      <a:pt x="1409" y="6"/>
                      <a:pt x="1450" y="3"/>
                      <a:pt x="1492" y="0"/>
                    </a:cubicBezTo>
                  </a:path>
                </a:pathLst>
              </a:custGeom>
              <a:noFill/>
              <a:ln w="28575" cmpd="sng">
                <a:solidFill>
                  <a:srgbClr val="0066FF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graphicFrame>
            <p:nvGraphicFramePr>
              <p:cNvPr id="73" name="Object 14"/>
              <p:cNvGraphicFramePr>
                <a:graphicFrameLocks noChangeAspect="1"/>
              </p:cNvGraphicFramePr>
              <p:nvPr/>
            </p:nvGraphicFramePr>
            <p:xfrm>
              <a:off x="2157" y="1463"/>
              <a:ext cx="166" cy="26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63796" name="Equation" r:id="rId5" imgW="203040" imgH="380880" progId="Equation.DSMT4">
                      <p:embed/>
                    </p:oleObj>
                  </mc:Choice>
                  <mc:Fallback>
                    <p:oleObj name="Equation" r:id="rId5" imgW="203040" imgH="380880" progId="Equation.DSMT4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157" y="1463"/>
                            <a:ext cx="166" cy="263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rgbClr val="808080"/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pSp>
            <p:nvGrpSpPr>
              <p:cNvPr id="74" name="Group 15"/>
              <p:cNvGrpSpPr>
                <a:grpSpLocks/>
              </p:cNvGrpSpPr>
              <p:nvPr/>
            </p:nvGrpSpPr>
            <p:grpSpPr bwMode="auto">
              <a:xfrm>
                <a:off x="2179" y="837"/>
                <a:ext cx="192" cy="112"/>
                <a:chOff x="2179" y="837"/>
                <a:chExt cx="192" cy="112"/>
              </a:xfrm>
            </p:grpSpPr>
            <p:sp>
              <p:nvSpPr>
                <p:cNvPr id="82" name="Line 16"/>
                <p:cNvSpPr>
                  <a:spLocks noChangeShapeType="1"/>
                </p:cNvSpPr>
                <p:nvPr/>
              </p:nvSpPr>
              <p:spPr bwMode="auto">
                <a:xfrm rot="5400000">
                  <a:off x="2338" y="850"/>
                  <a:ext cx="1" cy="6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graphicFrame>
              <p:nvGraphicFramePr>
                <p:cNvPr id="83" name="Object 17"/>
                <p:cNvGraphicFramePr>
                  <a:graphicFrameLocks noChangeAspect="1"/>
                </p:cNvGraphicFramePr>
                <p:nvPr/>
              </p:nvGraphicFramePr>
              <p:xfrm>
                <a:off x="2179" y="837"/>
                <a:ext cx="120" cy="112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63797" name="Equation" r:id="rId7" imgW="203040" imgH="190440" progId="Equation.DSMT4">
                        <p:embed/>
                      </p:oleObj>
                    </mc:Choice>
                    <mc:Fallback>
                      <p:oleObj name="Equation" r:id="rId7" imgW="203040" imgH="19044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8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2179" y="837"/>
                              <a:ext cx="120" cy="112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p:grpSp>
          <p:grpSp>
            <p:nvGrpSpPr>
              <p:cNvPr id="75" name="Group 18"/>
              <p:cNvGrpSpPr>
                <a:grpSpLocks/>
              </p:cNvGrpSpPr>
              <p:nvPr/>
            </p:nvGrpSpPr>
            <p:grpSpPr bwMode="auto">
              <a:xfrm>
                <a:off x="2699" y="2264"/>
                <a:ext cx="205" cy="272"/>
                <a:chOff x="2699" y="2264"/>
                <a:chExt cx="205" cy="272"/>
              </a:xfrm>
            </p:grpSpPr>
            <p:sp>
              <p:nvSpPr>
                <p:cNvPr id="80" name="Line 19"/>
                <p:cNvSpPr>
                  <a:spLocks noChangeShapeType="1"/>
                </p:cNvSpPr>
                <p:nvPr/>
              </p:nvSpPr>
              <p:spPr bwMode="auto">
                <a:xfrm>
                  <a:off x="2801" y="2264"/>
                  <a:ext cx="0" cy="6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81" name="Text Box 20"/>
                <p:cNvSpPr txBox="1">
                  <a:spLocks noChangeArrowheads="1"/>
                </p:cNvSpPr>
                <p:nvPr/>
              </p:nvSpPr>
              <p:spPr bwMode="auto">
                <a:xfrm>
                  <a:off x="2699" y="2286"/>
                  <a:ext cx="205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2000"/>
                    <a:t>1</a:t>
                  </a:r>
                </a:p>
              </p:txBody>
            </p:sp>
          </p:grpSp>
          <p:grpSp>
            <p:nvGrpSpPr>
              <p:cNvPr id="76" name="Group 21"/>
              <p:cNvGrpSpPr>
                <a:grpSpLocks/>
              </p:cNvGrpSpPr>
              <p:nvPr/>
            </p:nvGrpSpPr>
            <p:grpSpPr bwMode="auto">
              <a:xfrm>
                <a:off x="1772" y="2264"/>
                <a:ext cx="294" cy="272"/>
                <a:chOff x="1772" y="2264"/>
                <a:chExt cx="294" cy="272"/>
              </a:xfrm>
            </p:grpSpPr>
            <p:sp>
              <p:nvSpPr>
                <p:cNvPr id="78" name="Line 22"/>
                <p:cNvSpPr>
                  <a:spLocks noChangeShapeType="1"/>
                </p:cNvSpPr>
                <p:nvPr/>
              </p:nvSpPr>
              <p:spPr bwMode="auto">
                <a:xfrm>
                  <a:off x="1922" y="2264"/>
                  <a:ext cx="0" cy="6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fr-FR"/>
                </a:p>
              </p:txBody>
            </p:sp>
            <p:sp>
              <p:nvSpPr>
                <p:cNvPr id="79" name="Text Box 23"/>
                <p:cNvSpPr txBox="1">
                  <a:spLocks noChangeArrowheads="1"/>
                </p:cNvSpPr>
                <p:nvPr/>
              </p:nvSpPr>
              <p:spPr bwMode="auto">
                <a:xfrm>
                  <a:off x="1772" y="2286"/>
                  <a:ext cx="294" cy="25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GB" sz="2000"/>
                    <a:t>–1</a:t>
                  </a:r>
                </a:p>
              </p:txBody>
            </p:sp>
          </p:grpSp>
          <p:sp>
            <p:nvSpPr>
              <p:cNvPr id="77" name="Text Box 24"/>
              <p:cNvSpPr txBox="1">
                <a:spLocks noChangeArrowheads="1"/>
              </p:cNvSpPr>
              <p:nvPr/>
            </p:nvSpPr>
            <p:spPr bwMode="auto">
              <a:xfrm>
                <a:off x="2757" y="1124"/>
                <a:ext cx="820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r>
                  <a:rPr lang="en-GB" sz="2000" i="1" dirty="0">
                    <a:solidFill>
                      <a:srgbClr val="0066FF"/>
                    </a:solidFill>
                    <a:latin typeface="Times New Roman" pitchFamily="18" charset="0"/>
                  </a:rPr>
                  <a:t>y</a:t>
                </a:r>
                <a:r>
                  <a:rPr lang="en-GB" sz="2000" dirty="0">
                    <a:solidFill>
                      <a:srgbClr val="0066FF"/>
                    </a:solidFill>
                  </a:rPr>
                  <a:t> = </a:t>
                </a:r>
                <a:r>
                  <a:rPr lang="en-GB" sz="2000" dirty="0" err="1">
                    <a:solidFill>
                      <a:srgbClr val="0066FF"/>
                    </a:solidFill>
                  </a:rPr>
                  <a:t>cos</a:t>
                </a:r>
                <a:r>
                  <a:rPr lang="en-GB" sz="2000" baseline="30000" dirty="0">
                    <a:solidFill>
                      <a:srgbClr val="0066FF"/>
                    </a:solidFill>
                  </a:rPr>
                  <a:t>–1</a:t>
                </a:r>
                <a:r>
                  <a:rPr lang="en-GB" sz="1000" baseline="30000" dirty="0">
                    <a:solidFill>
                      <a:srgbClr val="0066FF"/>
                    </a:solidFill>
                  </a:rPr>
                  <a:t> </a:t>
                </a:r>
                <a:r>
                  <a:rPr lang="en-GB" sz="2000" i="1" dirty="0">
                    <a:solidFill>
                      <a:srgbClr val="0066FF"/>
                    </a:solidFill>
                    <a:latin typeface="Times New Roman" pitchFamily="18" charset="0"/>
                  </a:rPr>
                  <a:t>x</a:t>
                </a:r>
              </a:p>
            </p:txBody>
          </p:sp>
        </p:grpSp>
      </p:grpSp>
      <p:pic>
        <p:nvPicPr>
          <p:cNvPr id="175" name="Picture 4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455291"/>
            <a:ext cx="2880320" cy="2261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Text Box 12"/>
              <p:cNvSpPr txBox="1">
                <a:spLocks noChangeArrowheads="1"/>
              </p:cNvSpPr>
              <p:nvPr/>
            </p:nvSpPr>
            <p:spPr bwMode="auto">
              <a:xfrm>
                <a:off x="3326782" y="2157805"/>
                <a:ext cx="1749274" cy="40709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𝑦</m:t>
                      </m:r>
                      <m:r>
                        <a:rPr lang="en-US" sz="20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func>
                        <m:funcPr>
                          <m:ctrlP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sSup>
                            <m:sSupPr>
                              <m:ctrlPr>
                                <a:rPr lang="fr-FR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tan</m:t>
                              </m:r>
                            </m:e>
                            <m:sup>
                              <m:r>
                                <a:rPr lang="en-US" sz="2000" i="1" dirty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−1</m:t>
                              </m:r>
                            </m:sup>
                          </m:sSup>
                        </m:fName>
                        <m:e>
                          <m:r>
                            <a:rPr lang="fr-FR" sz="20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</m:e>
                      </m:func>
                      <m:r>
                        <a:rPr lang="en-US" sz="2000" i="1" dirty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  <m:r>
                        <a:rPr lang="fr-FR" sz="2000" i="1" dirty="0">
                          <a:solidFill>
                            <a:srgbClr val="C00000"/>
                          </a:solidFill>
                          <a:latin typeface="Cambria Math"/>
                        </a:rPr>
                        <m:t> </m:t>
                      </m:r>
                    </m:oMath>
                  </m:oMathPara>
                </a14:m>
                <a:endParaRPr lang="en-US" sz="2000" i="1" dirty="0">
                  <a:solidFill>
                    <a:srgbClr val="C00000"/>
                  </a:solidFill>
                  <a:latin typeface="Times New Roman" pitchFamily="18" charset="0"/>
                </a:endParaRPr>
              </a:p>
            </p:txBody>
          </p:sp>
        </mc:Choice>
        <mc:Fallback xmlns="">
          <p:sp>
            <p:nvSpPr>
              <p:cNvPr id="176" name="Text 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326782" y="2157805"/>
                <a:ext cx="1749274" cy="407099"/>
              </a:xfrm>
              <a:prstGeom prst="rect">
                <a:avLst/>
              </a:prstGeom>
              <a:blipFill rotWithShape="1">
                <a:blip r:embed="rId10"/>
                <a:stretch>
                  <a:fillRect t="-5970" r="-1394" b="-25373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614410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467544" y="1680356"/>
                <a:ext cx="8676456" cy="388003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r-FR" sz="2000" b="0" i="1" smtClean="0">
                        <a:latin typeface="Cambria Math"/>
                      </a:rPr>
                      <m:t>𝑦</m:t>
                    </m:r>
                    <m:r>
                      <a:rPr lang="fr-FR" sz="2000" b="0" i="1" smtClean="0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0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b="0" i="1" smtClean="0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 smtClean="0"/>
                  <a:t>,    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Domain: </a:t>
                </a:r>
                <a14:m>
                  <m:oMath xmlns:m="http://schemas.openxmlformats.org/officeDocument/2006/math"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−1≤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≤1, 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              Range </a:t>
                </a:r>
                <a14:m>
                  <m:oMath xmlns:m="http://schemas.openxmlformats.org/officeDocument/2006/math">
                    <m:r>
                      <a:rPr lang="fr-FR" sz="2000" b="0" i="0" dirty="0" smtClean="0">
                        <a:solidFill>
                          <a:srgbClr val="3333FF"/>
                        </a:solidFill>
                        <a:latin typeface="Cambria Math"/>
                      </a:rPr>
                      <m:t>: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fr-FR" sz="2000" b="0" dirty="0" smtClean="0">
                  <a:solidFill>
                    <a:srgbClr val="3333FF"/>
                  </a:solidFill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en-US" sz="2000" dirty="0" smtClean="0">
                  <a:solidFill>
                    <a:srgbClr val="3333FF"/>
                  </a:solidFill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 smtClean="0"/>
                  <a:t>,    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Domain</a:t>
                </a:r>
                <a:r>
                  <a:rPr lang="fr-FR" sz="2000" dirty="0">
                    <a:solidFill>
                      <a:srgbClr val="C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−1≤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≤1, </m:t>
                    </m:r>
                  </m:oMath>
                </a14:m>
                <a:r>
                  <a:rPr lang="en-US" sz="2000" dirty="0">
                    <a:solidFill>
                      <a:srgbClr val="3333FF"/>
                    </a:solidFill>
                  </a:rPr>
                  <a:t> 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           Range </a:t>
                </a:r>
                <a14:m>
                  <m:oMath xmlns:m="http://schemas.openxmlformats.org/officeDocument/2006/math">
                    <m:r>
                      <a:rPr lang="fr-FR" sz="2000" dirty="0">
                        <a:solidFill>
                          <a:srgbClr val="3333FF"/>
                        </a:solidFill>
                        <a:latin typeface="Cambria Math"/>
                      </a:rPr>
                      <m:t>: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</a:rPr>
                      <m:t>0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fr-FR" sz="2000" i="1" dirty="0" smtClean="0">
                  <a:solidFill>
                    <a:srgbClr val="3333FF"/>
                  </a:solidFill>
                  <a:latin typeface="Cambria Math"/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000" b="0" i="1" dirty="0" smtClean="0">
                  <a:solidFill>
                    <a:srgbClr val="3333FF"/>
                  </a:solidFill>
                  <a:latin typeface="Cambria Math"/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tan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 smtClean="0"/>
                  <a:t>,    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Domain</a:t>
                </a:r>
                <a:r>
                  <a:rPr lang="fr-FR" sz="2000" dirty="0">
                    <a:solidFill>
                      <a:srgbClr val="C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i="1" dirty="0" smtClean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∞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≤∞, 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        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Range </a:t>
                </a:r>
                <a14:m>
                  <m:oMath xmlns:m="http://schemas.openxmlformats.org/officeDocument/2006/math">
                    <m:r>
                      <a:rPr lang="fr-FR" sz="2000" dirty="0">
                        <a:solidFill>
                          <a:srgbClr val="3333FF"/>
                        </a:solidFill>
                        <a:latin typeface="Cambria Math"/>
                      </a:rPr>
                      <m:t>: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&lt;</m:t>
                    </m:r>
                    <m:f>
                      <m:fPr>
                        <m:ctrlP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fr-FR" sz="2000" i="1" dirty="0" smtClean="0">
                  <a:solidFill>
                    <a:srgbClr val="3333FF"/>
                  </a:solidFill>
                  <a:latin typeface="Cambria Math"/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000" i="1" dirty="0" smtClean="0">
                  <a:latin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cosec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/>
                  <a:t>, 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Domain</a:t>
                </a:r>
                <a:r>
                  <a:rPr lang="fr-FR" sz="2000" dirty="0">
                    <a:solidFill>
                      <a:srgbClr val="C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1≤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𝑜𝑟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1</m:t>
                    </m:r>
                    <m:r>
                      <a:rPr lang="fr-FR" sz="2000" i="1" dirty="0">
                        <a:latin typeface="Cambria Math"/>
                      </a:rPr>
                      <m:t>, </m:t>
                    </m:r>
                  </m:oMath>
                </a14:m>
                <a:r>
                  <a:rPr lang="en-US" sz="2000" dirty="0" smtClean="0">
                    <a:solidFill>
                      <a:srgbClr val="3333FF"/>
                    </a:solidFill>
                  </a:rPr>
                  <a:t>     Range </a:t>
                </a:r>
                <a14:m>
                  <m:oMath xmlns:m="http://schemas.openxmlformats.org/officeDocument/2006/math">
                    <m:r>
                      <a:rPr lang="fr-FR" sz="2000" dirty="0">
                        <a:solidFill>
                          <a:srgbClr val="3333FF"/>
                        </a:solidFill>
                        <a:latin typeface="Cambria Math"/>
                      </a:rPr>
                      <m:t>: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f>
                      <m:fPr>
                        <m:ctrlP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i="1" dirty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</m:oMath>
                </a14:m>
                <a:endParaRPr lang="fr-FR" sz="2000" dirty="0" smtClean="0">
                  <a:solidFill>
                    <a:srgbClr val="3333FF"/>
                  </a:solidFill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000" dirty="0">
                  <a:solidFill>
                    <a:srgbClr val="3333FF"/>
                  </a:solidFill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>
                                <a:latin typeface="Cambria Math"/>
                              </a:rPr>
                              <m:t>s</m:t>
                            </m:r>
                            <m:r>
                              <a:rPr lang="fr-FR" sz="2000" b="0" i="1" smtClean="0">
                                <a:latin typeface="Cambria Math"/>
                              </a:rPr>
                              <m:t>𝑒𝑐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/>
                  <a:t>,   </a:t>
                </a:r>
                <a:r>
                  <a:rPr lang="fr-FR" sz="2000" dirty="0" smtClean="0"/>
                  <a:t> </a:t>
                </a:r>
                <a:r>
                  <a:rPr lang="fr-FR" sz="2000" dirty="0" smtClean="0">
                    <a:solidFill>
                      <a:srgbClr val="C00000"/>
                    </a:solidFill>
                  </a:rPr>
                  <a:t>Domain</a:t>
                </a:r>
                <a:r>
                  <a:rPr lang="fr-FR" sz="2000" dirty="0">
                    <a:solidFill>
                      <a:srgbClr val="C00000"/>
                    </a:solidFill>
                  </a:rPr>
                  <a:t>: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1≤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𝑜𝑟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</m:t>
                    </m:r>
                    <m:r>
                      <a:rPr lang="fr-FR" sz="2000" b="0" i="1" dirty="0" smtClean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1, </m:t>
                    </m:r>
                  </m:oMath>
                </a14:m>
                <a:r>
                  <a:rPr lang="en-US" sz="2000" dirty="0">
                    <a:solidFill>
                      <a:srgbClr val="C00000"/>
                    </a:solidFill>
                  </a:rPr>
                  <a:t>  </a:t>
                </a:r>
                <a:r>
                  <a:rPr lang="en-US" sz="2000" dirty="0" smtClean="0">
                    <a:solidFill>
                      <a:srgbClr val="C00000"/>
                    </a:solidFill>
                  </a:rPr>
                  <a:t>    </a:t>
                </a:r>
                <a:r>
                  <a:rPr lang="en-US" sz="2000" dirty="0" smtClean="0">
                    <a:solidFill>
                      <a:srgbClr val="3333FF"/>
                    </a:solidFill>
                  </a:rPr>
                  <a:t>Range </a:t>
                </a:r>
                <a14:m>
                  <m:oMath xmlns:m="http://schemas.openxmlformats.org/officeDocument/2006/math">
                    <m:r>
                      <a:rPr lang="fr-FR" sz="2000" dirty="0">
                        <a:solidFill>
                          <a:srgbClr val="3333FF"/>
                        </a:solidFill>
                        <a:latin typeface="Cambria Math"/>
                      </a:rPr>
                      <m:t>: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0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𝜋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,  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≠</m:t>
                    </m:r>
                    <m:f>
                      <m:fPr>
                        <m:ctrlP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𝜋</m:t>
                        </m:r>
                      </m:num>
                      <m:den>
                        <m:r>
                          <a:rPr lang="fr-FR" sz="2000" b="0" i="1" dirty="0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2</m:t>
                        </m:r>
                      </m:den>
                    </m:f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fr-FR" sz="2000" b="0" i="1" dirty="0" smtClean="0">
                  <a:solidFill>
                    <a:srgbClr val="3333FF"/>
                  </a:solidFill>
                  <a:latin typeface="Cambria Math"/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:endParaRPr lang="fr-FR" sz="2000" b="0" i="1" dirty="0" smtClean="0">
                  <a:solidFill>
                    <a:srgbClr val="3333FF"/>
                  </a:solidFill>
                  <a:latin typeface="Cambria Math"/>
                  <a:ea typeface="Cambria Math"/>
                </a:endParaRPr>
              </a:p>
              <a:p>
                <a:pPr marL="0" lvl="2" indent="-342900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r>
                      <a:rPr lang="fr-FR" sz="2000" i="1">
                        <a:latin typeface="Cambria Math"/>
                      </a:rPr>
                      <m:t>𝑦</m:t>
                    </m:r>
                    <m:r>
                      <a:rPr lang="fr-FR" sz="2000" i="1">
                        <a:latin typeface="Cambria Math"/>
                      </a:rPr>
                      <m:t>=</m:t>
                    </m:r>
                    <m:func>
                      <m:funcPr>
                        <m:ctrlPr>
                          <a:rPr lang="fr-FR" sz="20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0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000" b="0" i="0" smtClean="0">
                                <a:latin typeface="Cambria Math"/>
                              </a:rPr>
                              <m:t>cot</m:t>
                            </m:r>
                          </m:e>
                          <m:sup>
                            <m:r>
                              <a:rPr lang="fr-FR" sz="20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000" i="1">
                            <a:latin typeface="Cambria Math"/>
                          </a:rPr>
                          <m:t>𝑥</m:t>
                        </m:r>
                      </m:e>
                    </m:func>
                  </m:oMath>
                </a14:m>
                <a:r>
                  <a:rPr lang="fr-FR" sz="2000" dirty="0"/>
                  <a:t>,    </a:t>
                </a:r>
                <a:r>
                  <a:rPr lang="fr-FR" sz="2000" dirty="0">
                    <a:solidFill>
                      <a:srgbClr val="C00000"/>
                    </a:solidFill>
                  </a:rPr>
                  <a:t>Domain: </a:t>
                </a:r>
                <a14:m>
                  <m:oMath xmlns:m="http://schemas.openxmlformats.org/officeDocument/2006/math"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−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  <a:ea typeface="Cambria Math"/>
                      </a:rPr>
                      <m:t>∞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fr-FR" sz="2000" i="1" dirty="0">
                        <a:solidFill>
                          <a:srgbClr val="C00000"/>
                        </a:solidFill>
                        <a:latin typeface="Cambria Math"/>
                      </a:rPr>
                      <m:t>≤∞, </m:t>
                    </m:r>
                  </m:oMath>
                </a14:m>
                <a:r>
                  <a:rPr lang="fr-FR" sz="2000" i="1" dirty="0" smtClean="0">
                    <a:solidFill>
                      <a:srgbClr val="3333FF"/>
                    </a:solidFill>
                    <a:latin typeface="Cambria Math"/>
                    <a:ea typeface="Cambria Math"/>
                  </a:rPr>
                  <a:t> 	             </a:t>
                </a:r>
                <a:r>
                  <a:rPr lang="en-US" sz="2000" dirty="0">
                    <a:solidFill>
                      <a:srgbClr val="3333FF"/>
                    </a:solidFill>
                  </a:rPr>
                  <a:t>Range </a:t>
                </a:r>
                <a14:m>
                  <m:oMath xmlns:m="http://schemas.openxmlformats.org/officeDocument/2006/math">
                    <m:r>
                      <a:rPr lang="fr-FR" sz="2000" dirty="0">
                        <a:solidFill>
                          <a:srgbClr val="3333FF"/>
                        </a:solidFill>
                        <a:latin typeface="Cambria Math"/>
                      </a:rPr>
                      <m:t>: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</a:rPr>
                      <m:t>0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𝑦</m:t>
                    </m:r>
                    <m:r>
                      <a:rPr lang="fr-FR" sz="2000" b="0" i="1" dirty="0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&lt;</m:t>
                    </m:r>
                    <m:r>
                      <a:rPr lang="fr-FR" sz="2000" i="1" dirty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𝜋</m:t>
                    </m:r>
                  </m:oMath>
                </a14:m>
                <a:endParaRPr lang="fr-FR" sz="2000" dirty="0" smtClean="0">
                  <a:solidFill>
                    <a:srgbClr val="3333FF"/>
                  </a:solidFill>
                  <a:ea typeface="Cambria Math"/>
                </a:endParaRPr>
              </a:p>
            </p:txBody>
          </p:sp>
        </mc:Choice>
        <mc:Fallback xmlns="">
          <p:sp>
            <p:nvSpPr>
              <p:cNvPr id="16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680356"/>
                <a:ext cx="8676456" cy="3880037"/>
              </a:xfrm>
              <a:prstGeom prst="rect">
                <a:avLst/>
              </a:prstGeom>
              <a:blipFill rotWithShape="1">
                <a:blip r:embed="rId2"/>
                <a:stretch>
                  <a:fillRect l="-632" b="-2044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8981827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Inverse trigonometric functions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467544" y="1680356"/>
                <a:ext cx="8676456" cy="48668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0" lvl="2" indent="-342900">
                  <a:buFont typeface="Arial" pitchFamily="34" charset="0"/>
                  <a:buChar char="•"/>
                  <a:defRPr/>
                </a:pPr>
                <a:r>
                  <a:rPr lang="fr-FR" sz="2000" b="0" dirty="0" smtClean="0"/>
                  <a:t>Some </a:t>
                </a:r>
                <a:r>
                  <a:rPr lang="fr-FR" sz="2000" b="0" dirty="0" err="1" smtClean="0"/>
                  <a:t>useful</a:t>
                </a:r>
                <a:r>
                  <a:rPr lang="fr-FR" sz="2000" b="0" dirty="0" smtClean="0"/>
                  <a:t> </a:t>
                </a:r>
                <a:r>
                  <a:rPr lang="fr-FR" sz="2000" b="0" dirty="0" err="1" smtClean="0"/>
                  <a:t>identities</a:t>
                </a:r>
                <a:r>
                  <a:rPr lang="fr-FR" sz="2000" b="0" dirty="0" smtClean="0"/>
                  <a:t> </a:t>
                </a:r>
              </a:p>
              <a:p>
                <a:pPr marL="0" lvl="2" algn="ctr">
                  <a:defRPr/>
                </a:pPr>
                <a:endParaRPr lang="fr-FR" sz="2000" b="0" i="1" dirty="0" smtClean="0">
                  <a:latin typeface="Cambria Math"/>
                </a:endParaRPr>
              </a:p>
              <a:p>
                <a:pPr marL="342900" lvl="2" indent="-342900" algn="just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b="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200" b="0" i="1" smtClean="0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b="0" i="1" smtClean="0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+</m:t>
                        </m:r>
                        <m:func>
                          <m:func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200" b="0" i="0" smtClean="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200" b="0" i="1" smtClean="0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latin typeface="Cambria Math"/>
                              </a:rPr>
                              <m:t>=</m:t>
                            </m:r>
                            <m:f>
                              <m:fPr>
                                <m:ctrlP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𝜋</m:t>
                                </m:r>
                              </m:num>
                              <m:den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</m:func>
                      </m:e>
                    </m:func>
                  </m:oMath>
                </a14:m>
                <a:endParaRPr lang="fr-FR" sz="2200" dirty="0" smtClean="0">
                  <a:solidFill>
                    <a:srgbClr val="C00000"/>
                  </a:solidFill>
                </a:endParaRPr>
              </a:p>
              <a:p>
                <a:pPr marL="0" lvl="2" algn="ctr">
                  <a:defRPr/>
                </a:pPr>
                <a:endParaRPr lang="fr-FR" sz="2200" dirty="0" smtClean="0">
                  <a:solidFill>
                    <a:srgbClr val="C00000"/>
                  </a:solidFill>
                </a:endParaRPr>
              </a:p>
              <a:p>
                <a:pPr marL="342900" lvl="2" indent="-342900" algn="just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 smtClean="0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cos</m:t>
                            </m:r>
                            <m:r>
                              <a:rPr lang="fr-FR" sz="2200" b="0" i="0" smtClean="0">
                                <a:latin typeface="Cambria Math"/>
                              </a:rPr>
                              <m:t> (</m:t>
                            </m:r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)=</m:t>
                        </m:r>
                        <m:rad>
                          <m:radPr>
                            <m:degHide m:val="on"/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FR" sz="22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200" b="0" i="1" smtClean="0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e>
                    </m:func>
                  </m:oMath>
                </a14:m>
                <a:endParaRPr lang="fr-FR" sz="2200" dirty="0" smtClean="0">
                  <a:ea typeface="Cambria Math"/>
                </a:endParaRPr>
              </a:p>
              <a:p>
                <a:pPr marL="0" lvl="2" algn="ctr">
                  <a:defRPr/>
                </a:pPr>
                <a:endParaRPr lang="fr-FR" sz="2200" dirty="0" smtClean="0">
                  <a:solidFill>
                    <a:srgbClr val="C00000"/>
                  </a:solidFill>
                </a:endParaRPr>
              </a:p>
              <a:p>
                <a:pPr marL="342900" lvl="2" indent="-342900" algn="just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sin</m:t>
                            </m:r>
                            <m:r>
                              <a:rPr lang="fr-FR" sz="2200">
                                <a:latin typeface="Cambria Math"/>
                              </a:rPr>
                              <m:t> (</m:t>
                            </m:r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co</m:t>
                            </m:r>
                            <m:r>
                              <m:rPr>
                                <m:sty m:val="p"/>
                              </m:rPr>
                              <a:rPr lang="fr-FR" sz="2200" smtClean="0">
                                <a:latin typeface="Cambria Math"/>
                              </a:rPr>
                              <m:t>s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)=</m:t>
                        </m:r>
                        <m:rad>
                          <m:radPr>
                            <m:degHide m:val="on"/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200" i="1">
                                <a:latin typeface="Cambria Math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fr-FR" sz="2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i="1"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200" i="1"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e>
                    </m:func>
                  </m:oMath>
                </a14:m>
                <a:endParaRPr lang="fr-FR" sz="2200" dirty="0" smtClean="0"/>
              </a:p>
              <a:p>
                <a:pPr marL="0" lvl="2" algn="ctr">
                  <a:defRPr/>
                </a:pPr>
                <a:endParaRPr lang="fr-FR" sz="2200" dirty="0" smtClean="0">
                  <a:ea typeface="Cambria Math"/>
                </a:endParaRPr>
              </a:p>
              <a:p>
                <a:pPr marL="342900" lvl="2" indent="-342900" algn="just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tan</m:t>
                            </m:r>
                            <m:r>
                              <a:rPr lang="fr-FR" sz="2200">
                                <a:latin typeface="Cambria Math"/>
                              </a:rPr>
                              <m:t> (</m:t>
                            </m:r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</a:rPr>
                              <m:t>sin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</a:rPr>
                          <m:t>)=</m:t>
                        </m:r>
                      </m:fName>
                      <m:e>
                        <m:f>
                          <m:fPr>
                            <m:ctrlPr>
                              <a:rPr lang="fr-FR" sz="2200" b="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b="0" i="1" smtClean="0">
                                <a:latin typeface="Cambria Math"/>
                              </a:rPr>
                              <m:t>𝑥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1−</m:t>
                                </m:r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  <m:r>
                                  <a:rPr lang="fr-FR" sz="2200" b="0" i="1" smtClean="0">
                                    <a:latin typeface="Cambria Math"/>
                                    <a:ea typeface="Cambria Math"/>
                                  </a:rPr>
                                  <m:t>²</m:t>
                                </m:r>
                              </m:e>
                            </m:rad>
                          </m:den>
                        </m:f>
                      </m:e>
                    </m:func>
                  </m:oMath>
                </a14:m>
                <a:endParaRPr lang="fr-FR" sz="2200" dirty="0" smtClean="0">
                  <a:ea typeface="Cambria Math"/>
                </a:endParaRPr>
              </a:p>
              <a:p>
                <a:pPr marL="342900" lvl="2" indent="-342900" algn="just">
                  <a:buFont typeface="Arial" pitchFamily="34" charset="0"/>
                  <a:buChar char="•"/>
                  <a:defRPr/>
                </a:pPr>
                <a:endParaRPr lang="fr-FR" sz="2200" dirty="0">
                  <a:ea typeface="Cambria Math"/>
                </a:endParaRPr>
              </a:p>
              <a:p>
                <a:pPr marL="342900" lvl="2" indent="-342900" algn="just">
                  <a:buFont typeface="Arial" pitchFamily="34" charset="0"/>
                  <a:buChar char="•"/>
                  <a:defRPr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200" i="1">
                            <a:latin typeface="Cambria Math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fr-FR" sz="2200">
                                <a:latin typeface="Cambria Math"/>
                              </a:rPr>
                              <m:t>s</m:t>
                            </m:r>
                            <m:r>
                              <m:rPr>
                                <m:sty m:val="p"/>
                              </m:rPr>
                              <a:rPr lang="fr-FR" sz="2200" b="0" i="0" smtClean="0">
                                <a:latin typeface="Cambria Math"/>
                              </a:rPr>
                              <m:t>ec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</a:rPr>
                              <m:t>−1</m:t>
                            </m:r>
                          </m:sup>
                        </m:sSup>
                      </m:fName>
                      <m:e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fr-FR" sz="2200" i="1">
                                <a:latin typeface="Cambria Math"/>
                              </a:rPr>
                            </m:ctrlPr>
                          </m:funcPr>
                          <m:fName>
                            <m:sSup>
                              <m:sSupPr>
                                <m:ctrlPr>
                                  <a:rPr lang="fr-FR" sz="2200" i="1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fr-FR" sz="2200">
                                    <a:latin typeface="Cambria Math"/>
                                  </a:rPr>
                                  <m:t>cos</m:t>
                                </m:r>
                              </m:e>
                              <m:sup>
                                <m:r>
                                  <a:rPr lang="fr-FR" sz="2200" i="1">
                                    <a:latin typeface="Cambria Math"/>
                                  </a:rPr>
                                  <m:t>−1</m:t>
                                </m:r>
                              </m:sup>
                            </m:sSup>
                          </m:fName>
                          <m:e>
                            <m:r>
                              <a:rPr lang="fr-FR" sz="2200" b="0" i="1" smtClean="0">
                                <a:latin typeface="Cambria Math"/>
                              </a:rPr>
                              <m:t>(</m:t>
                            </m:r>
                            <m:f>
                              <m:fPr>
                                <m:ctrlPr>
                                  <a:rPr lang="fr-FR" sz="22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fr-FR" sz="22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FR" sz="2200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  <m:r>
                              <a:rPr lang="fr-FR" sz="2200" b="0" i="1" smtClean="0">
                                <a:latin typeface="Cambria Math"/>
                              </a:rPr>
                              <m:t>)</m:t>
                            </m:r>
                            <m:r>
                              <a:rPr lang="fr-FR" sz="2200" i="1" smtClean="0">
                                <a:latin typeface="Cambria Math"/>
                                <a:ea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endParaRPr lang="fr-FR" sz="2200" dirty="0">
                  <a:ea typeface="Cambria Math"/>
                </a:endParaRPr>
              </a:p>
              <a:p>
                <a:pPr marL="0" lvl="2" algn="ctr">
                  <a:defRPr/>
                </a:pPr>
                <a:endParaRPr lang="fr-FR" sz="2000" dirty="0">
                  <a:ea typeface="Cambria Math"/>
                </a:endParaRPr>
              </a:p>
              <a:p>
                <a:pPr marL="0" lvl="2" algn="ctr">
                  <a:defRPr/>
                </a:pPr>
                <a:endParaRPr lang="fr-FR" sz="20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16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67544" y="1680356"/>
                <a:ext cx="8676456" cy="4866845"/>
              </a:xfrm>
              <a:prstGeom prst="rect">
                <a:avLst/>
              </a:prstGeom>
              <a:blipFill rotWithShape="1">
                <a:blip r:embed="rId2"/>
                <a:stretch>
                  <a:fillRect l="-843" t="-501" b="-2005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9922414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8"/>
              <p:cNvSpPr>
                <a:spLocks noChangeArrowheads="1"/>
              </p:cNvSpPr>
              <p:nvPr/>
            </p:nvSpPr>
            <p:spPr bwMode="auto">
              <a:xfrm>
                <a:off x="594295" y="1556792"/>
                <a:ext cx="8081393" cy="334309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/>
              <a:p>
                <a:pPr marL="268288" indent="-268288" algn="just">
                  <a:spcBef>
                    <a:spcPct val="50000"/>
                  </a:spcBef>
                  <a:buFontTx/>
                  <a:buChar char="•"/>
                </a:pPr>
                <a:r>
                  <a:rPr lang="en-US" sz="2400" dirty="0" smtClean="0">
                    <a:solidFill>
                      <a:srgbClr val="3333FF"/>
                    </a:solidFill>
                  </a:rPr>
                  <a:t>Limit </a:t>
                </a:r>
                <a:r>
                  <a:rPr lang="en-US" sz="2400" dirty="0"/>
                  <a:t>is informally defined </a:t>
                </a:r>
                <a:r>
                  <a:rPr lang="en-US" sz="2400" dirty="0" smtClean="0"/>
                  <a:t>as follows:</a:t>
                </a:r>
                <a:endParaRPr lang="en-US" sz="2400" dirty="0"/>
              </a:p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400" dirty="0"/>
                  <a:t>If the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400" dirty="0" smtClean="0"/>
                  <a:t>can </a:t>
                </a:r>
                <a:r>
                  <a:rPr lang="en-US" sz="2400" dirty="0"/>
                  <a:t>be made as close as we like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by taking values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>
                    <a:solidFill>
                      <a:srgbClr val="3333FF"/>
                    </a:solidFill>
                  </a:rPr>
                  <a:t> sufficiently close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 smtClean="0">
                    <a:solidFill>
                      <a:srgbClr val="3333FF"/>
                    </a:solidFill>
                  </a:rPr>
                  <a:t> </a:t>
                </a:r>
                <a:r>
                  <a:rPr lang="en-US" sz="2400" dirty="0">
                    <a:solidFill>
                      <a:srgbClr val="C00000"/>
                    </a:solidFill>
                  </a:rPr>
                  <a:t>(but not equal to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), </a:t>
                </a:r>
                <a:r>
                  <a:rPr lang="en-US" sz="2400" dirty="0"/>
                  <a:t>then we write</a:t>
                </a:r>
              </a:p>
              <a:p>
                <a:pPr marL="268288" indent="-268288" algn="just" eaLnBrk="0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dirty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dirty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1" dirty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 i="1" dirty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 i="1" dirty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→</m:t>
                              </m:r>
                              <m:r>
                                <a:rPr lang="fr-FR" sz="2400" i="1" dirty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r>
                            <a:rPr lang="fr-FR" sz="2400" i="1" dirty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𝑓</m:t>
                          </m:r>
                          <m:r>
                            <a:rPr lang="fr-FR" sz="2400" i="1" dirty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fr-FR" sz="2400" i="1" dirty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fr-FR" sz="2400" i="1" dirty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400" i="1" dirty="0">
                          <a:solidFill>
                            <a:srgbClr val="3333FF"/>
                          </a:solidFill>
                          <a:latin typeface="Cambria Math"/>
                        </a:rPr>
                        <m:t>= </m:t>
                      </m:r>
                      <m:r>
                        <a:rPr lang="en-US" sz="2400" i="1" dirty="0">
                          <a:solidFill>
                            <a:srgbClr val="3333FF"/>
                          </a:solidFill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en-US" sz="2400" i="1" dirty="0">
                  <a:solidFill>
                    <a:srgbClr val="3333FF"/>
                  </a:solidFill>
                  <a:latin typeface="Cambria Math"/>
                </a:endParaRPr>
              </a:p>
              <a:p>
                <a:pPr marL="268288" indent="-268288" algn="just" eaLnBrk="0">
                  <a:spcBef>
                    <a:spcPct val="50000"/>
                  </a:spcBef>
                </a:pPr>
                <a:r>
                  <a:rPr lang="en-US" sz="2400" dirty="0"/>
                  <a:t>This can also be written as: </a:t>
                </a:r>
                <a:endParaRPr lang="en-US" sz="2400" dirty="0" smtClean="0"/>
              </a:p>
              <a:p>
                <a:pPr marL="268288" indent="-268288" algn="ctr" eaLnBrk="0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𝑓</m:t>
                    </m:r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(</m:t>
                    </m:r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)→</m:t>
                    </m:r>
                    <m:r>
                      <a:rPr lang="fr-FR" sz="2400" i="1" dirty="0">
                        <a:solidFill>
                          <a:srgbClr val="3333FF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i="1" dirty="0">
                    <a:solidFill>
                      <a:srgbClr val="3333FF"/>
                    </a:solidFill>
                    <a:latin typeface="Cambria Math"/>
                  </a:rPr>
                  <a:t> </a:t>
                </a:r>
                <a:r>
                  <a:rPr lang="en-US" sz="2400" dirty="0" smtClean="0"/>
                  <a:t>as  </a:t>
                </a:r>
                <a14:m>
                  <m:oMath xmlns:m="http://schemas.openxmlformats.org/officeDocument/2006/math"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m:rPr>
                        <m:lit/>
                      </m:rP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→</m:t>
                    </m:r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𝑎</m:t>
                    </m:r>
                    <m:r>
                      <a:rPr lang="en-US" sz="2400" i="1" dirty="0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</m:oMath>
                </a14:m>
                <a:endParaRPr lang="fr-FR" sz="2400" i="1" dirty="0">
                  <a:solidFill>
                    <a:srgbClr val="3333FF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6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4295" y="1556792"/>
                <a:ext cx="8081393" cy="3343095"/>
              </a:xfrm>
              <a:prstGeom prst="rect">
                <a:avLst/>
              </a:prstGeom>
              <a:blipFill rotWithShape="1">
                <a:blip r:embed="rId2"/>
                <a:stretch>
                  <a:fillRect l="-1131" t="-1275" r="-2187" b="-3279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54506874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589074" y="1412776"/>
                <a:ext cx="7748364" cy="24622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Consider </a:t>
                </a:r>
                <a14:m>
                  <m:oMath xmlns:m="http://schemas.openxmlformats.org/officeDocument/2006/math"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sSup>
                      <m:sSupPr>
                        <m:ctrlP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</m:e>
                      <m:sup>
                        <m:r>
                          <a:rPr lang="fr-FR" sz="20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2</m:t>
                        </m:r>
                      </m:sup>
                    </m:sSup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000" b="0" i="1" smtClean="0">
                        <a:solidFill>
                          <a:schemeClr val="tx1"/>
                        </a:solidFill>
                        <a:latin typeface="Cambria Math"/>
                      </a:rPr>
                      <m:t>+1</m:t>
                    </m:r>
                  </m:oMath>
                </a14:m>
                <a:endParaRPr lang="en-US" sz="2000" dirty="0" smtClean="0">
                  <a:solidFill>
                    <a:schemeClr val="tx1"/>
                  </a:solidFill>
                </a:endParaRPr>
              </a:p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000" dirty="0" smtClean="0">
                    <a:solidFill>
                      <a:schemeClr val="tx1"/>
                    </a:solidFill>
                  </a:rPr>
                  <a:t>Have a closer look at the graph and notice the table of inputs and outputs:</a:t>
                </a:r>
              </a:p>
              <a:p>
                <a:pPr algn="just">
                  <a:spcBef>
                    <a:spcPct val="50000"/>
                  </a:spcBef>
                </a:pPr>
                <a:r>
                  <a:rPr lang="fr-FR" sz="2400" b="0" dirty="0" smtClean="0">
                    <a:solidFill>
                      <a:srgbClr val="3333FF"/>
                    </a:solidFill>
                  </a:rPr>
                  <a:t>      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          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                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en-US" sz="2400" dirty="0">
                  <a:solidFill>
                    <a:srgbClr val="3333FF"/>
                  </a:solidFill>
                </a:endParaRPr>
              </a:p>
              <a:p>
                <a:pPr algn="just">
                  <a:spcBef>
                    <a:spcPct val="50000"/>
                  </a:spcBef>
                </a:pPr>
                <a:endParaRPr lang="en-US" sz="3200" dirty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89074" y="1412776"/>
                <a:ext cx="7748364" cy="2462213"/>
              </a:xfrm>
              <a:prstGeom prst="rect">
                <a:avLst/>
              </a:prstGeom>
              <a:blipFill rotWithShape="1">
                <a:blip r:embed="rId2"/>
                <a:stretch>
                  <a:fillRect l="-2046" t="-990" r="-1652" b="-7178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75742" y="3140968"/>
            <a:ext cx="192405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0257" y="3124547"/>
            <a:ext cx="2009775" cy="275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1258" y="2509317"/>
            <a:ext cx="3764430" cy="3727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3792785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Introduction to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640060" y="1306513"/>
                <a:ext cx="8035628" cy="1452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  <a:effectLst/>
                  </a:rPr>
                  <a:t>Consider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→1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endParaRPr lang="en-US" sz="2200" dirty="0" smtClean="0">
                  <a:solidFill>
                    <a:schemeClr val="tx1"/>
                  </a:solidFill>
                  <a:effectLst/>
                </a:endParaRPr>
              </a:p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  <a:effectLst/>
                  </a:rPr>
                  <a:t>Have a look at the graph first and then try to ‘estimate’ the limiting value.</a:t>
                </a:r>
                <a:endParaRPr lang="en-US" sz="2200" dirty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2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60" y="1306513"/>
                <a:ext cx="8035628" cy="1452192"/>
              </a:xfrm>
              <a:prstGeom prst="rect">
                <a:avLst/>
              </a:prstGeom>
              <a:blipFill rotWithShape="1">
                <a:blip r:embed="rId2"/>
                <a:stretch>
                  <a:fillRect l="-910" r="-1897" b="-711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3356992"/>
            <a:ext cx="1943869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824" y="3356992"/>
            <a:ext cx="1943869" cy="280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0314" y="3430764"/>
            <a:ext cx="3002086" cy="266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209672" y="2958707"/>
                <a:ext cx="343901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   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9672" y="2958707"/>
                <a:ext cx="3439018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1416" t="-9211" r="-2124" b="-30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39436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One sided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640828" y="1312779"/>
                <a:ext cx="8035628" cy="52701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>
                  <a:spcBef>
                    <a:spcPct val="50000"/>
                  </a:spcBef>
                </a:pPr>
                <a:r>
                  <a:rPr lang="en-US" sz="2200" dirty="0" smtClean="0"/>
                  <a:t>The existence of limit of a function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200" dirty="0"/>
                  <a:t>requires its both sided limits to exist that is values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to get closer and closer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𝐿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as the values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/>
                  <a:t>are taken from </a:t>
                </a:r>
                <a:r>
                  <a:rPr lang="en-US" sz="2200" i="1" dirty="0"/>
                  <a:t>either </a:t>
                </a:r>
                <a:r>
                  <a:rPr lang="en-US" sz="2200" dirty="0"/>
                  <a:t>side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</a:rPr>
                      <m:t>=</m:t>
                    </m:r>
                    <m:r>
                      <a:rPr lang="en-US" sz="22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/>
                  <a:t>. </a:t>
                </a:r>
              </a:p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endParaRPr lang="en-US" sz="2400" dirty="0" smtClean="0"/>
              </a:p>
              <a:p>
                <a:pPr marL="0" indent="0" algn="just">
                  <a:buNone/>
                </a:pPr>
                <a:r>
                  <a:rPr lang="en-US" sz="2200" b="1" dirty="0" smtClean="0">
                    <a:solidFill>
                      <a:srgbClr val="33CC33"/>
                    </a:solidFill>
                  </a:rPr>
                  <a:t>Right hand limit (an </a:t>
                </a:r>
                <a:r>
                  <a:rPr lang="en-US" sz="2200" b="1" dirty="0">
                    <a:solidFill>
                      <a:srgbClr val="33CC33"/>
                    </a:solidFill>
                  </a:rPr>
                  <a:t>informal view</a:t>
                </a:r>
                <a:r>
                  <a:rPr lang="en-US" sz="2200" b="1" dirty="0" smtClean="0">
                    <a:solidFill>
                      <a:srgbClr val="33CC33"/>
                    </a:solidFill>
                  </a:rPr>
                  <a:t>):</a:t>
                </a:r>
              </a:p>
              <a:p>
                <a:pPr marL="0" indent="0" algn="just">
                  <a:buNone/>
                </a:pPr>
                <a:endParaRPr lang="en-US" sz="2200" b="1" dirty="0">
                  <a:solidFill>
                    <a:srgbClr val="33CC33"/>
                  </a:solidFill>
                </a:endParaRPr>
              </a:p>
              <a:p>
                <a:pPr marL="0" indent="0" algn="just" eaLnBrk="0">
                  <a:buNone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If the value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can be made as close as we like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by taking values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sufficiently close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 smtClean="0">
                    <a:solidFill>
                      <a:srgbClr val="C00000"/>
                    </a:solidFill>
                  </a:rPr>
                  <a:t>(but </a:t>
                </a:r>
                <a:r>
                  <a:rPr lang="en-US" sz="2200" dirty="0">
                    <a:solidFill>
                      <a:srgbClr val="C00000"/>
                    </a:solidFill>
                  </a:rPr>
                  <a:t>greater than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>
                    <a:solidFill>
                      <a:srgbClr val="C00000"/>
                    </a:solidFill>
                  </a:rPr>
                  <a:t>)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200" dirty="0">
                    <a:solidFill>
                      <a:schemeClr val="tx1"/>
                    </a:solidFill>
                  </a:rPr>
                  <a:t>then we write</a:t>
                </a:r>
              </a:p>
              <a:p>
                <a:pPr marL="0" indent="0" algn="ctr" eaLnBrk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 i="0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2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2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200" b="0" i="1" dirty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200" b="0" i="1" dirty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fr-FR" sz="2200" b="0" i="1" dirty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+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fr-FR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r>
                            <a:rPr lang="en-US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2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= </m:t>
                      </m:r>
                      <m:r>
                        <a:rPr lang="en-US" sz="22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fr-FR" sz="2200" dirty="0" smtClean="0">
                  <a:solidFill>
                    <a:srgbClr val="C00000"/>
                  </a:solidFill>
                </a:endParaRPr>
              </a:p>
              <a:p>
                <a:pPr marL="0" indent="0" algn="ctr" eaLnBrk="0">
                  <a:buNone/>
                </a:pPr>
                <a:endParaRPr lang="fr-FR" sz="2200" dirty="0">
                  <a:solidFill>
                    <a:srgbClr val="C00000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i="1" dirty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 dirty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2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2200" i="1" dirty="0">
                                    <a:solidFill>
                                      <a:srgbClr val="C00000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sz="22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en-US" sz="22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en-US" sz="22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en-US" sz="2200" i="1" dirty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= 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fr-FR" sz="2200" dirty="0">
                    <a:solidFill>
                      <a:srgbClr val="C00000"/>
                    </a:solidFill>
                  </a:rPr>
                  <a:t>  </a:t>
                </a:r>
                <a:r>
                  <a:rPr lang="en-US" sz="2200" dirty="0"/>
                  <a:t>is read as: </a:t>
                </a:r>
                <a:r>
                  <a:rPr lang="en-US" sz="2200" dirty="0">
                    <a:solidFill>
                      <a:srgbClr val="C00000"/>
                    </a:solidFill>
                  </a:rPr>
                  <a:t>the limit of </a:t>
                </a:r>
                <a14:m>
                  <m:oMath xmlns:m="http://schemas.openxmlformats.org/officeDocument/2006/math"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(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</a:rPr>
                  <a:t> as  </a:t>
                </a:r>
                <a14:m>
                  <m:oMath xmlns:m="http://schemas.openxmlformats.org/officeDocument/2006/math"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</a:rPr>
                  <a:t> approaches </a:t>
                </a:r>
                <a14:m>
                  <m:oMath xmlns:m="http://schemas.openxmlformats.org/officeDocument/2006/math"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>
                    <a:solidFill>
                      <a:srgbClr val="C00000"/>
                    </a:solidFill>
                  </a:rPr>
                  <a:t> from the right is </a:t>
                </a:r>
                <a14:m>
                  <m:oMath xmlns:m="http://schemas.openxmlformats.org/officeDocument/2006/math">
                    <m:r>
                      <a:rPr lang="en-US" sz="2200" i="1" dirty="0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pt-BR" sz="2200" dirty="0">
                    <a:solidFill>
                      <a:srgbClr val="C00000"/>
                    </a:solidFill>
                  </a:rPr>
                  <a:t>.</a:t>
                </a:r>
                <a:endParaRPr lang="en-US" sz="2200" b="1" dirty="0">
                  <a:solidFill>
                    <a:srgbClr val="33CC33"/>
                  </a:solidFill>
                </a:endParaRPr>
              </a:p>
              <a:p>
                <a:pPr marL="0" indent="0" algn="just" eaLnBrk="0">
                  <a:buNone/>
                </a:pPr>
                <a:endParaRPr lang="fr-FR" sz="2200" dirty="0" smtClean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828" y="1312779"/>
                <a:ext cx="8035628" cy="5270161"/>
              </a:xfrm>
              <a:prstGeom prst="rect">
                <a:avLst/>
              </a:prstGeom>
              <a:blipFill rotWithShape="1">
                <a:blip r:embed="rId2"/>
                <a:stretch>
                  <a:fillRect l="-910" t="-578" r="-2049" b="-1387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1226633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One sided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 Box 6"/>
              <p:cNvSpPr txBox="1">
                <a:spLocks noChangeArrowheads="1"/>
              </p:cNvSpPr>
              <p:nvPr/>
            </p:nvSpPr>
            <p:spPr bwMode="auto">
              <a:xfrm>
                <a:off x="640060" y="1567532"/>
                <a:ext cx="8035628" cy="256435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indent="0" algn="just">
                  <a:buNone/>
                </a:pPr>
                <a:endParaRPr lang="en-US" sz="2200" b="1" dirty="0">
                  <a:solidFill>
                    <a:srgbClr val="33CC33"/>
                  </a:solidFill>
                </a:endParaRPr>
              </a:p>
              <a:p>
                <a:pPr marL="0" indent="0" algn="just">
                  <a:buNone/>
                </a:pPr>
                <a:r>
                  <a:rPr lang="en-US" sz="2200" b="1" dirty="0" smtClean="0">
                    <a:solidFill>
                      <a:srgbClr val="33CC33"/>
                    </a:solidFill>
                  </a:rPr>
                  <a:t>Left hand limit (an </a:t>
                </a:r>
                <a:r>
                  <a:rPr lang="en-US" sz="2200" b="1" dirty="0">
                    <a:solidFill>
                      <a:srgbClr val="33CC33"/>
                    </a:solidFill>
                  </a:rPr>
                  <a:t>informal view</a:t>
                </a:r>
                <a:r>
                  <a:rPr lang="en-US" sz="2200" b="1" dirty="0" smtClean="0">
                    <a:solidFill>
                      <a:srgbClr val="33CC33"/>
                    </a:solidFill>
                  </a:rPr>
                  <a:t>):</a:t>
                </a:r>
              </a:p>
              <a:p>
                <a:pPr marL="0" indent="0" algn="just">
                  <a:buNone/>
                </a:pPr>
                <a:endParaRPr lang="en-US" sz="2200" b="1" dirty="0">
                  <a:solidFill>
                    <a:srgbClr val="33CC33"/>
                  </a:solidFill>
                </a:endParaRPr>
              </a:p>
              <a:p>
                <a:pPr marL="0" indent="0" algn="just" eaLnBrk="0">
                  <a:buNone/>
                </a:pPr>
                <a:r>
                  <a:rPr lang="en-US" sz="2200" dirty="0" smtClean="0">
                    <a:solidFill>
                      <a:schemeClr val="tx1"/>
                    </a:solidFill>
                  </a:rPr>
                  <a:t>If the value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can be made as close as we like to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by taking values of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200" dirty="0">
                    <a:solidFill>
                      <a:schemeClr val="tx1"/>
                    </a:solidFill>
                  </a:rPr>
                  <a:t>sufficiently close to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US" sz="2200" dirty="0" smtClean="0">
                    <a:solidFill>
                      <a:srgbClr val="C00000"/>
                    </a:solidFill>
                  </a:rPr>
                  <a:t>(but smaller </a:t>
                </a:r>
                <a:r>
                  <a:rPr lang="en-US" sz="2200" dirty="0">
                    <a:solidFill>
                      <a:srgbClr val="C00000"/>
                    </a:solidFill>
                  </a:rPr>
                  <a:t>than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solidFill>
                          <a:srgbClr val="C00000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en-US" sz="2200" dirty="0" smtClean="0">
                    <a:solidFill>
                      <a:srgbClr val="C00000"/>
                    </a:solidFill>
                  </a:rPr>
                  <a:t>)</a:t>
                </a:r>
                <a:r>
                  <a:rPr lang="en-US" sz="22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US" sz="2200" dirty="0">
                    <a:solidFill>
                      <a:schemeClr val="tx1"/>
                    </a:solidFill>
                  </a:rPr>
                  <a:t>then we write</a:t>
                </a:r>
              </a:p>
              <a:p>
                <a:pPr marL="0" indent="0" algn="ctr" eaLnBrk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200" i="1" dirty="0" smtClean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20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200" i="0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2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200" b="0" i="1" dirty="0" smtClean="0">
                                  <a:solidFill>
                                    <a:srgbClr val="C00000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sSup>
                                <m:sSupPr>
                                  <m:ctrlPr>
                                    <a:rPr lang="fr-FR" sz="2200" b="0" i="1" dirty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200" b="0" i="1" dirty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fr-FR" sz="2200" b="0" i="1" dirty="0" smtClean="0">
                                      <a:solidFill>
                                        <a:srgbClr val="C00000"/>
                                      </a:solidFill>
                                      <a:latin typeface="Cambria Math"/>
                                      <a:ea typeface="Cambria Math"/>
                                    </a:rPr>
                                    <m:t>−</m:t>
                                  </m:r>
                                </m:sup>
                              </m:sSup>
                            </m:lim>
                          </m:limLow>
                        </m:fName>
                        <m:e>
                          <m:r>
                            <a:rPr lang="fr-FR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𝑓</m:t>
                          </m:r>
                          <m:r>
                            <a:rPr lang="en-US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(</m:t>
                          </m:r>
                          <m:r>
                            <a:rPr lang="en-US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𝑥</m:t>
                          </m:r>
                          <m:r>
                            <a:rPr lang="en-US" sz="2200" i="1" dirty="0">
                              <a:solidFill>
                                <a:srgbClr val="C00000"/>
                              </a:solidFill>
                              <a:latin typeface="Cambria Math"/>
                            </a:rPr>
                            <m:t>)</m:t>
                          </m:r>
                        </m:e>
                      </m:func>
                      <m:r>
                        <a:rPr lang="en-US" sz="22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= </m:t>
                      </m:r>
                      <m:r>
                        <a:rPr lang="en-US" sz="2200" i="1" dirty="0" smtClean="0">
                          <a:solidFill>
                            <a:srgbClr val="C00000"/>
                          </a:solidFill>
                          <a:latin typeface="Cambria Math"/>
                        </a:rPr>
                        <m:t>𝐿</m:t>
                      </m:r>
                    </m:oMath>
                  </m:oMathPara>
                </a14:m>
                <a:endParaRPr lang="pt-BR" sz="22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2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60" y="1567532"/>
                <a:ext cx="8035628" cy="2564356"/>
              </a:xfrm>
              <a:prstGeom prst="rect">
                <a:avLst/>
              </a:prstGeom>
              <a:blipFill rotWithShape="1">
                <a:blip r:embed="rId2"/>
                <a:stretch>
                  <a:fillRect l="-986" t="-1188" r="-197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198854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One sided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1306513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640060" y="1306513"/>
                <a:ext cx="8035628" cy="6058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  <a:effectLst/>
                  </a:rPr>
                  <a:t>Consider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200" i="1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20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200" i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e>
                              <m:sup>
                                <m: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2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200" i="1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−1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fr-FR" sz="2200" b="0" i="1" smtClean="0">
                                    <a:solidFill>
                                      <a:schemeClr val="tx1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e>
                            </m:rad>
                            <m:r>
                              <a:rPr lang="fr-FR" sz="2200" b="0" i="1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−1</m:t>
                            </m:r>
                          </m:den>
                        </m:f>
                      </m:e>
                    </m:func>
                  </m:oMath>
                </a14:m>
                <a:endParaRPr lang="en-US" sz="2200" dirty="0" smtClean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0060" y="1306513"/>
                <a:ext cx="8035628" cy="605807"/>
              </a:xfrm>
              <a:prstGeom prst="rect">
                <a:avLst/>
              </a:prstGeom>
              <a:blipFill rotWithShape="1">
                <a:blip r:embed="rId2"/>
                <a:stretch>
                  <a:fillRect l="-910" b="-10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600" y="2564904"/>
            <a:ext cx="1943869" cy="2781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2564904"/>
            <a:ext cx="3002086" cy="26625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259632" y="2103239"/>
                <a:ext cx="13389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103239"/>
                <a:ext cx="133895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4110" t="-9211" r="-12329" b="-30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116463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One sided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615950" y="1385598"/>
                <a:ext cx="8035628" cy="60324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268288" indent="-268288" algn="just" eaLnBrk="0">
                  <a:spcBef>
                    <a:spcPct val="50000"/>
                  </a:spcBef>
                  <a:buFontTx/>
                  <a:buChar char="•"/>
                </a:pPr>
                <a:r>
                  <a:rPr lang="en-US" sz="2200" dirty="0" smtClean="0">
                    <a:solidFill>
                      <a:schemeClr val="tx1"/>
                    </a:solidFill>
                    <a:effectLst/>
                  </a:rPr>
                  <a:t>Consider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200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e>
                          <m:sup>
                            <m:r>
                              <a:rPr lang="fr-FR" sz="2200" i="1"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lim>
                    </m:limLow>
                  </m:oMath>
                </a14:m>
                <a:r>
                  <a:rPr lang="en-US" sz="2200" dirty="0" smtClean="0">
                    <a:solidFill>
                      <a:schemeClr val="tx1"/>
                    </a:solidFill>
                    <a:effectLst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dirty="0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fr-FR" sz="2200" b="0" i="1" dirty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fr-FR" sz="2200" b="0" i="1" dirty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fr-FR" sz="2200" b="0" i="1" dirty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r>
                          <a:rPr lang="fr-FR" sz="2200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−1</m:t>
                        </m:r>
                      </m:num>
                      <m:den>
                        <m:r>
                          <a:rPr lang="fr-FR" sz="2200" b="0" i="1" dirty="0" smtClean="0">
                            <a:solidFill>
                              <a:schemeClr val="tx1"/>
                            </a:solidFill>
                            <a:effectLst/>
                            <a:latin typeface="Cambria Math"/>
                          </a:rPr>
                          <m:t>𝑥</m:t>
                        </m:r>
                      </m:den>
                    </m:f>
                  </m:oMath>
                </a14:m>
                <a:endParaRPr lang="en-US" sz="2200" dirty="0" smtClean="0">
                  <a:solidFill>
                    <a:schemeClr val="tx1"/>
                  </a:solidFill>
                  <a:effectLst/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385598"/>
                <a:ext cx="8035628" cy="603242"/>
              </a:xfrm>
              <a:prstGeom prst="rect">
                <a:avLst/>
              </a:prstGeom>
              <a:blipFill rotWithShape="1">
                <a:blip r:embed="rId2"/>
                <a:stretch>
                  <a:fillRect l="-835" b="-404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1259632" y="2103239"/>
                <a:ext cx="13389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2103239"/>
                <a:ext cx="1338956" cy="461665"/>
              </a:xfrm>
              <a:prstGeom prst="rect">
                <a:avLst/>
              </a:prstGeom>
              <a:blipFill rotWithShape="1">
                <a:blip r:embed="rId3"/>
                <a:stretch>
                  <a:fillRect l="-4110" t="-9211" r="-12329" b="-30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0885" y="2492896"/>
            <a:ext cx="2076450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"/>
          <p:cNvGrpSpPr/>
          <p:nvPr/>
        </p:nvGrpSpPr>
        <p:grpSpPr>
          <a:xfrm>
            <a:off x="3203848" y="2211288"/>
            <a:ext cx="4853402" cy="3810000"/>
            <a:chOff x="4011673" y="1905400"/>
            <a:chExt cx="4853402" cy="3810000"/>
          </a:xfrm>
        </p:grpSpPr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11673" y="1905400"/>
              <a:ext cx="3810000" cy="3810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" name="Rectangle 1"/>
                <p:cNvSpPr/>
                <p:nvPr/>
              </p:nvSpPr>
              <p:spPr>
                <a:xfrm>
                  <a:off x="7236296" y="2792153"/>
                  <a:ext cx="1628779" cy="625556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unc>
                          <m:funcPr>
                            <m:ctrlPr>
                              <a:rPr lang="en-US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r-FR" b="0" i="1" smtClean="0">
                                <a:latin typeface="Cambria Math"/>
                                <a:ea typeface="Cambria Math"/>
                              </a:rPr>
                              <m:t>=</m:t>
                            </m:r>
                          </m:fName>
                          <m:e>
                            <m:f>
                              <m:fPr>
                                <m:ctrlPr>
                                  <a:rPr lang="fr-FR" i="1">
                                    <a:latin typeface="Cambria Math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fr-FR" i="1"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i="1">
                                        <a:latin typeface="Cambria Math"/>
                                      </a:rPr>
                                      <m:t>𝑒</m:t>
                                    </m:r>
                                  </m:e>
                                  <m:sup>
                                    <m:r>
                                      <a:rPr lang="fr-FR" i="1">
                                        <a:latin typeface="Cambria Math"/>
                                      </a:rPr>
                                      <m:t>𝑥</m:t>
                                    </m:r>
                                  </m:sup>
                                </m:sSup>
                                <m:r>
                                  <a:rPr lang="fr-FR" i="1">
                                    <a:latin typeface="Cambria Math"/>
                                  </a:rPr>
                                  <m:t>−1</m:t>
                                </m:r>
                              </m:num>
                              <m:den>
                                <m:r>
                                  <a:rPr lang="fr-FR" i="1">
                                    <a:latin typeface="Cambria Math"/>
                                  </a:rPr>
                                  <m:t>𝑥</m:t>
                                </m:r>
                              </m:den>
                            </m:f>
                          </m:e>
                        </m:func>
                      </m:oMath>
                    </m:oMathPara>
                  </a14:m>
                  <a:endParaRPr lang="fr-FR" dirty="0"/>
                </a:p>
              </p:txBody>
            </p:sp>
          </mc:Choice>
          <mc:Fallback xmlns="">
            <p:sp>
              <p:nvSpPr>
                <p:cNvPr id="2" name="Rectangle 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36296" y="2792153"/>
                  <a:ext cx="1628779" cy="625556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4494"/>
                  </a:stretch>
                </a:blipFill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97815720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One sided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615950" y="1772816"/>
                <a:ext cx="8035628" cy="27991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en-US" sz="2400" dirty="0" smtClean="0">
                    <a:solidFill>
                      <a:srgbClr val="3333FF"/>
                    </a:solidFill>
                  </a:rPr>
                  <a:t>Relationship between one-sided and two sided limits</a:t>
                </a:r>
              </a:p>
              <a:p>
                <a:pPr algn="just" eaLnBrk="0"/>
                <a:endParaRPr lang="en-US" sz="2400" dirty="0" smtClean="0"/>
              </a:p>
              <a:p>
                <a:pPr algn="just" eaLnBrk="0"/>
                <a:r>
                  <a:rPr lang="en-US" sz="2400" dirty="0" smtClean="0"/>
                  <a:t>The </a:t>
                </a:r>
                <a:r>
                  <a:rPr lang="en-US" sz="2400" dirty="0"/>
                  <a:t>two-sided limit of a function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exists at </a:t>
                </a:r>
                <a:r>
                  <a:rPr lang="en-US" sz="2400" dirty="0" smtClean="0"/>
                  <a:t>a </a:t>
                </a:r>
                <a:r>
                  <a:rPr lang="en-US" sz="2400" dirty="0"/>
                  <a:t>if and only if both of the one-sided limits </a:t>
                </a:r>
                <a:r>
                  <a:rPr lang="en-US" sz="2400" dirty="0" smtClean="0"/>
                  <a:t>exist </a:t>
                </a:r>
                <a:r>
                  <a:rPr lang="en-US" sz="2400" dirty="0"/>
                  <a:t>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dirty="0" smtClean="0"/>
                  <a:t> </a:t>
                </a:r>
                <a:r>
                  <a:rPr lang="en-US" sz="2400" dirty="0"/>
                  <a:t>and have the same </a:t>
                </a:r>
                <a:r>
                  <a:rPr lang="en-US" sz="2400" dirty="0" smtClean="0"/>
                  <a:t>value, </a:t>
                </a:r>
                <a:r>
                  <a:rPr lang="en-US" sz="2400" dirty="0"/>
                  <a:t>that </a:t>
                </a:r>
                <a:r>
                  <a:rPr lang="en-US" sz="2400" dirty="0" smtClean="0"/>
                  <a:t>is, </a:t>
                </a:r>
              </a:p>
              <a:p>
                <a:pPr algn="just" eaLnBrk="0"/>
                <a:endParaRPr lang="en-US" sz="2400" dirty="0"/>
              </a:p>
              <a:p>
                <a:pPr algn="just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 if and only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400" b="0" i="0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sz="2400" dirty="0">
                            <a:solidFill>
                              <a:srgbClr val="C00000"/>
                            </a:solidFill>
                            <a:ea typeface="Cambria Math"/>
                          </a:rPr>
                          <m:t> </m:t>
                        </m:r>
                      </m:lim>
                    </m:limLow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𝐿</m:t>
                    </m:r>
                    <m:r>
                      <a:rPr lang="fr-FR" sz="2400" b="0" i="1" smtClean="0">
                        <a:solidFill>
                          <a:srgbClr val="C00000"/>
                        </a:solidFill>
                        <a:latin typeface="Cambria Math"/>
                      </a:rPr>
                      <m:t>=</m:t>
                    </m:r>
                    <m:limLow>
                      <m:limLow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rgbClr val="C00000"/>
                            </a:solidFill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  <m:sup>
                            <m:r>
                              <a:rPr lang="fr-FR" sz="2400" b="0" i="1" smtClean="0">
                                <a:solidFill>
                                  <a:srgbClr val="C00000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  <m:r>
                          <m:rPr>
                            <m:nor/>
                          </m:rPr>
                          <a:rPr lang="fr-FR" sz="2400" dirty="0">
                            <a:solidFill>
                              <a:srgbClr val="C00000"/>
                            </a:solidFill>
                            <a:ea typeface="Cambria Math"/>
                          </a:rPr>
                          <m:t> </m:t>
                        </m:r>
                      </m:lim>
                    </m:limLow>
                    <m:r>
                      <a:rPr lang="fr-FR" sz="2400" i="1">
                        <a:solidFill>
                          <a:srgbClr val="C00000"/>
                        </a:solidFill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>
                            <a:solidFill>
                              <a:srgbClr val="C00000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endParaRPr lang="en-US" sz="2400" dirty="0" smtClean="0"/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772816"/>
                <a:ext cx="8035628" cy="2799100"/>
              </a:xfrm>
              <a:prstGeom prst="rect">
                <a:avLst/>
              </a:prstGeom>
              <a:blipFill rotWithShape="1">
                <a:blip r:embed="rId2"/>
                <a:stretch>
                  <a:fillRect l="-1138" t="-1525" r="-220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7848279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that don’t exist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615950" y="1415755"/>
                <a:ext cx="8035628" cy="194123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en-US" sz="2400" dirty="0" smtClean="0">
                    <a:solidFill>
                      <a:schemeClr val="tx1"/>
                    </a:solidFill>
                  </a:rPr>
                  <a:t>Show that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|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|</m:t>
                            </m:r>
                          </m:num>
                          <m:den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dirty="0" smtClean="0">
                    <a:solidFill>
                      <a:schemeClr val="tx1"/>
                    </a:solidFill>
                  </a:rPr>
                  <a:t> </a:t>
                </a:r>
                <a:r>
                  <a:rPr lang="en-US" sz="2400" dirty="0" smtClean="0"/>
                  <a:t>does not exists </a:t>
                </a:r>
              </a:p>
              <a:p>
                <a:pPr algn="just" eaLnBrk="0"/>
                <a:endParaRPr lang="en-US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r>
                  <a:rPr lang="en-US" sz="2400" dirty="0" smtClean="0"/>
                  <a:t>Clearly,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4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|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|</m:t>
                            </m:r>
                          </m:num>
                          <m:den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  <a:ea typeface="Cambria Math"/>
                          </a:rPr>
                          <m:t> (−1)</m:t>
                        </m:r>
                      </m:e>
                    </m:func>
                  </m:oMath>
                </a14:m>
                <a:r>
                  <a:rPr lang="en-US" sz="2400" dirty="0" smtClean="0"/>
                  <a:t>= -1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|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|</m:t>
                            </m:r>
                          </m:num>
                          <m:den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den>
                        </m:f>
                      </m:e>
                    </m:func>
                  </m:oMath>
                </a14:m>
                <a:r>
                  <a:rPr lang="en-US" sz="2400" dirty="0" smtClean="0"/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→0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1</m:t>
                        </m:r>
                      </m:e>
                    </m:func>
                  </m:oMath>
                </a14:m>
                <a:r>
                  <a:rPr lang="en-US" sz="2400" dirty="0" smtClean="0"/>
                  <a:t> = 1.</a:t>
                </a:r>
              </a:p>
              <a:p>
                <a:pPr algn="just" eaLnBrk="0"/>
                <a:endParaRPr lang="en-US" sz="2400" dirty="0" smtClean="0"/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415755"/>
                <a:ext cx="8035628" cy="1941237"/>
              </a:xfrm>
              <a:prstGeom prst="rect">
                <a:avLst/>
              </a:prstGeom>
              <a:blipFill rotWithShape="1">
                <a:blip r:embed="rId2"/>
                <a:stretch>
                  <a:fillRect l="-1138" r="-455" b="-627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717032"/>
            <a:ext cx="2400300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75856" y="3717032"/>
            <a:ext cx="2363226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043608" y="3212976"/>
                <a:ext cx="133895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3212976"/>
                <a:ext cx="1338956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3636" t="-9211" r="-12273" b="-30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3563888" y="3218516"/>
                <a:ext cx="160826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fr-FR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               </m:t>
                    </m:r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𝑦</m:t>
                    </m:r>
                  </m:oMath>
                </a14:m>
                <a:endParaRPr lang="fr-FR" sz="2400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3888" y="3218516"/>
                <a:ext cx="1608261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3422" t="-9211" r="-10266" b="-30263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409591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615950" y="1573528"/>
                <a:ext cx="2875930" cy="42317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fr-FR" sz="2400" dirty="0" smtClean="0"/>
                  <a:t>Check </a:t>
                </a:r>
                <a:r>
                  <a:rPr lang="fr-FR" sz="2400" dirty="0" err="1" smtClean="0"/>
                  <a:t>that</a:t>
                </a:r>
                <a:r>
                  <a:rPr lang="fr-FR" sz="2400" dirty="0" smtClean="0"/>
                  <a:t>: </a:t>
                </a:r>
                <a:endParaRPr lang="en-US" sz="2400" dirty="0" smtClean="0"/>
              </a:p>
              <a:p>
                <a:pPr algn="just" eaLnBrk="0"/>
                <a:endParaRPr lang="en-US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=2</m:t>
                    </m:r>
                  </m:oMath>
                </a14:m>
                <a:endParaRPr lang="fr-FR" sz="2400" b="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400" i="1" dirty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=2</m:t>
                    </m:r>
                  </m:oMath>
                </a14:m>
                <a:endParaRPr lang="fr-FR" sz="240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400" i="1" dirty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400" b="0" i="0" smtClean="0">
                        <a:solidFill>
                          <a:srgbClr val="3333FF"/>
                        </a:solidFill>
                        <a:latin typeface="Cambria Math"/>
                      </a:rPr>
                      <m:t>DNE</m:t>
                    </m:r>
                  </m:oMath>
                </a14:m>
                <a:endParaRPr lang="fr-FR" sz="240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400" i="1" dirty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4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400">
                        <a:solidFill>
                          <a:srgbClr val="3333FF"/>
                        </a:solidFill>
                        <a:latin typeface="Cambria Math"/>
                      </a:rPr>
                      <m:t>DNE</m:t>
                    </m:r>
                  </m:oMath>
                </a14:m>
                <a:endParaRPr lang="fr-FR" sz="2400" b="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algn="just" eaLnBrk="0"/>
                <a:endParaRPr lang="fr-FR" sz="2400" i="1" dirty="0" smtClean="0">
                  <a:solidFill>
                    <a:srgbClr val="3333FF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5950" y="1573528"/>
                <a:ext cx="2875930" cy="4231736"/>
              </a:xfrm>
              <a:prstGeom prst="rect">
                <a:avLst/>
              </a:prstGeom>
              <a:blipFill rotWithShape="1">
                <a:blip r:embed="rId2"/>
                <a:stretch>
                  <a:fillRect l="-3178" t="-1009" r="-2119" b="-23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1779617"/>
            <a:ext cx="5385596" cy="38816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3758319" y="1979548"/>
                <a:ext cx="114012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𝒚</m:t>
                      </m:r>
                      <m:r>
                        <a:rPr lang="fr-FR" b="1" i="1" smtClean="0">
                          <a:solidFill>
                            <a:srgbClr val="C00000"/>
                          </a:solidFill>
                          <a:latin typeface="Cambria Math"/>
                        </a:rPr>
                        <m:t>=</m:t>
                      </m:r>
                      <m:r>
                        <a:rPr lang="fr-FR" b="1" i="1">
                          <a:solidFill>
                            <a:srgbClr val="C00000"/>
                          </a:solidFill>
                          <a:latin typeface="Cambria Math"/>
                        </a:rPr>
                        <m:t>𝒇</m:t>
                      </m:r>
                      <m:r>
                        <a:rPr lang="fr-FR" b="1" i="1">
                          <a:solidFill>
                            <a:srgbClr val="C00000"/>
                          </a:solidFill>
                          <a:latin typeface="Cambria Math"/>
                        </a:rPr>
                        <m:t>(</m:t>
                      </m:r>
                      <m:r>
                        <a:rPr lang="fr-FR" b="1" i="1">
                          <a:solidFill>
                            <a:srgbClr val="C00000"/>
                          </a:solidFill>
                          <a:latin typeface="Cambria Math"/>
                        </a:rPr>
                        <m:t>𝒙</m:t>
                      </m:r>
                      <m:r>
                        <a:rPr lang="fr-FR" b="1" i="1">
                          <a:solidFill>
                            <a:srgbClr val="C00000"/>
                          </a:solidFill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fr-FR" b="1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8319" y="1979548"/>
                <a:ext cx="1140120" cy="369332"/>
              </a:xfrm>
              <a:prstGeom prst="rect">
                <a:avLst/>
              </a:prstGeom>
              <a:blipFill rotWithShape="1">
                <a:blip r:embed="rId4"/>
                <a:stretch>
                  <a:fillRect t="-8333" r="-6952" b="-26667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that don’t exist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7897762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615950" y="1573528"/>
            <a:ext cx="805973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/>
              <a:t> </a:t>
            </a:r>
            <a:endParaRPr lang="en-US" sz="2400" dirty="0"/>
          </a:p>
          <a:p>
            <a:pPr marL="342900" indent="-342900" algn="just" eaLnBrk="0">
              <a:buFont typeface="Arial" pitchFamily="34" charset="0"/>
              <a:buChar char="•"/>
            </a:pPr>
            <a:endParaRPr lang="fr-FR" sz="2400" i="1" dirty="0">
              <a:solidFill>
                <a:srgbClr val="3333FF"/>
              </a:solidFill>
              <a:latin typeface="Cambria Math"/>
            </a:endParaRPr>
          </a:p>
          <a:p>
            <a:pPr marL="342900" indent="-342900" algn="just" eaLnBrk="0">
              <a:buFont typeface="Arial" pitchFamily="34" charset="0"/>
              <a:buChar char="•"/>
            </a:pPr>
            <a:endParaRPr lang="fr-FR" sz="2400" i="1" dirty="0">
              <a:solidFill>
                <a:srgbClr val="3333FF"/>
              </a:solidFill>
              <a:latin typeface="Cambria Math"/>
            </a:endParaRPr>
          </a:p>
          <a:p>
            <a:pPr marL="342900" indent="-342900" algn="just" eaLnBrk="0">
              <a:buFont typeface="Arial" pitchFamily="34" charset="0"/>
              <a:buChar char="•"/>
            </a:pPr>
            <a:endParaRPr lang="fr-FR" sz="2400" i="1" dirty="0">
              <a:solidFill>
                <a:srgbClr val="3333FF"/>
              </a:solidFill>
              <a:latin typeface="Cambria Math"/>
            </a:endParaRPr>
          </a:p>
          <a:p>
            <a:pPr algn="just" eaLnBrk="0"/>
            <a:endParaRPr lang="fr-FR" sz="2400" i="1" dirty="0" smtClean="0">
              <a:solidFill>
                <a:srgbClr val="3333FF"/>
              </a:solidFill>
              <a:latin typeface="Cambria Math"/>
            </a:endParaRPr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that don’t exist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1189149" y="1508516"/>
            <a:ext cx="4949240" cy="4085075"/>
            <a:chOff x="609600" y="1484784"/>
            <a:chExt cx="3810000" cy="4321175"/>
          </a:xfrm>
        </p:grpSpPr>
        <p:sp>
          <p:nvSpPr>
            <p:cNvPr id="12" name="Freeform 22"/>
            <p:cNvSpPr>
              <a:spLocks/>
            </p:cNvSpPr>
            <p:nvPr/>
          </p:nvSpPr>
          <p:spPr bwMode="auto">
            <a:xfrm>
              <a:off x="2967038" y="2275359"/>
              <a:ext cx="614362" cy="523875"/>
            </a:xfrm>
            <a:custGeom>
              <a:avLst/>
              <a:gdLst>
                <a:gd name="T0" fmla="*/ 0 w 387"/>
                <a:gd name="T1" fmla="*/ 330 h 330"/>
                <a:gd name="T2" fmla="*/ 387 w 387"/>
                <a:gd name="T3" fmla="*/ 0 h 3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330">
                  <a:moveTo>
                    <a:pt x="0" y="330"/>
                  </a:moveTo>
                  <a:lnTo>
                    <a:pt x="387" y="0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grpSp>
          <p:nvGrpSpPr>
            <p:cNvPr id="13" name="Group 2"/>
            <p:cNvGrpSpPr>
              <a:grpSpLocks/>
            </p:cNvGrpSpPr>
            <p:nvPr/>
          </p:nvGrpSpPr>
          <p:grpSpPr bwMode="auto">
            <a:xfrm>
              <a:off x="838200" y="1484784"/>
              <a:ext cx="3581400" cy="2667000"/>
              <a:chOff x="2976" y="1488"/>
              <a:chExt cx="2256" cy="1680"/>
            </a:xfrm>
          </p:grpSpPr>
          <p:sp>
            <p:nvSpPr>
              <p:cNvPr id="14" name="Line 3"/>
              <p:cNvSpPr>
                <a:spLocks noChangeShapeType="1"/>
              </p:cNvSpPr>
              <p:nvPr/>
            </p:nvSpPr>
            <p:spPr bwMode="auto">
              <a:xfrm>
                <a:off x="3552" y="1488"/>
                <a:ext cx="0" cy="168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5" name="Line 4"/>
              <p:cNvSpPr>
                <a:spLocks noChangeShapeType="1"/>
              </p:cNvSpPr>
              <p:nvPr/>
            </p:nvSpPr>
            <p:spPr bwMode="auto">
              <a:xfrm>
                <a:off x="2976" y="2640"/>
                <a:ext cx="225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6" name="Line 5"/>
              <p:cNvSpPr>
                <a:spLocks noChangeShapeType="1"/>
              </p:cNvSpPr>
              <p:nvPr/>
            </p:nvSpPr>
            <p:spPr bwMode="auto">
              <a:xfrm>
                <a:off x="3936" y="259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8" name="Line 6"/>
              <p:cNvSpPr>
                <a:spLocks noChangeShapeType="1"/>
              </p:cNvSpPr>
              <p:nvPr/>
            </p:nvSpPr>
            <p:spPr bwMode="auto">
              <a:xfrm>
                <a:off x="4704" y="259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19" name="Line 7"/>
              <p:cNvSpPr>
                <a:spLocks noChangeShapeType="1"/>
              </p:cNvSpPr>
              <p:nvPr/>
            </p:nvSpPr>
            <p:spPr bwMode="auto">
              <a:xfrm>
                <a:off x="4320" y="2592"/>
                <a:ext cx="0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0" name="Line 8"/>
              <p:cNvSpPr>
                <a:spLocks noChangeShapeType="1"/>
              </p:cNvSpPr>
              <p:nvPr/>
            </p:nvSpPr>
            <p:spPr bwMode="auto">
              <a:xfrm>
                <a:off x="3504" y="2304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  <p:sp>
            <p:nvSpPr>
              <p:cNvPr id="21" name="Line 9"/>
              <p:cNvSpPr>
                <a:spLocks noChangeShapeType="1"/>
              </p:cNvSpPr>
              <p:nvPr/>
            </p:nvSpPr>
            <p:spPr bwMode="auto">
              <a:xfrm>
                <a:off x="3504" y="1968"/>
                <a:ext cx="96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fr-FR"/>
              </a:p>
            </p:txBody>
          </p:sp>
        </p:grpSp>
        <p:sp>
          <p:nvSpPr>
            <p:cNvPr id="22" name="Line 11"/>
            <p:cNvSpPr>
              <a:spLocks noChangeShapeType="1"/>
            </p:cNvSpPr>
            <p:nvPr/>
          </p:nvSpPr>
          <p:spPr bwMode="auto">
            <a:xfrm>
              <a:off x="1752600" y="2780184"/>
              <a:ext cx="609600" cy="53340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 type="oval" w="med" len="med"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>
              <a:off x="2362200" y="2799235"/>
              <a:ext cx="633863" cy="6349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3576638" y="2280122"/>
              <a:ext cx="614362" cy="481012"/>
            </a:xfrm>
            <a:custGeom>
              <a:avLst/>
              <a:gdLst>
                <a:gd name="T0" fmla="*/ 0 w 387"/>
                <a:gd name="T1" fmla="*/ 0 h 303"/>
                <a:gd name="T2" fmla="*/ 387 w 387"/>
                <a:gd name="T3" fmla="*/ 303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87" h="303">
                  <a:moveTo>
                    <a:pt x="0" y="0"/>
                  </a:moveTo>
                  <a:lnTo>
                    <a:pt x="387" y="303"/>
                  </a:lnTo>
                </a:path>
              </a:pathLst>
            </a:custGeom>
            <a:noFill/>
            <a:ln w="19050">
              <a:solidFill>
                <a:schemeClr val="accent2"/>
              </a:solidFill>
              <a:round/>
              <a:headEnd/>
              <a:tailEnd type="oval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5" name="Line 24"/>
            <p:cNvSpPr>
              <a:spLocks noChangeShapeType="1"/>
            </p:cNvSpPr>
            <p:nvPr/>
          </p:nvSpPr>
          <p:spPr bwMode="auto">
            <a:xfrm>
              <a:off x="4191000" y="3237384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  <p:sp>
          <p:nvSpPr>
            <p:cNvPr id="26" name="Text Box 25"/>
            <p:cNvSpPr txBox="1">
              <a:spLocks noChangeArrowheads="1"/>
            </p:cNvSpPr>
            <p:nvPr/>
          </p:nvSpPr>
          <p:spPr bwMode="auto">
            <a:xfrm>
              <a:off x="2209800" y="3389784"/>
              <a:ext cx="282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1</a:t>
              </a:r>
            </a:p>
          </p:txBody>
        </p:sp>
        <p:sp>
          <p:nvSpPr>
            <p:cNvPr id="27" name="Text Box 26"/>
            <p:cNvSpPr txBox="1">
              <a:spLocks noChangeArrowheads="1"/>
            </p:cNvSpPr>
            <p:nvPr/>
          </p:nvSpPr>
          <p:spPr bwMode="auto">
            <a:xfrm>
              <a:off x="2819400" y="3389784"/>
              <a:ext cx="282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2</a:t>
              </a:r>
            </a:p>
          </p:txBody>
        </p:sp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3429000" y="3389784"/>
              <a:ext cx="282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3</a:t>
              </a:r>
            </a:p>
          </p:txBody>
        </p:sp>
        <p:sp>
          <p:nvSpPr>
            <p:cNvPr id="29" name="Text Box 28"/>
            <p:cNvSpPr txBox="1">
              <a:spLocks noChangeArrowheads="1"/>
            </p:cNvSpPr>
            <p:nvPr/>
          </p:nvSpPr>
          <p:spPr bwMode="auto">
            <a:xfrm>
              <a:off x="4038600" y="3389784"/>
              <a:ext cx="282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4</a:t>
              </a:r>
            </a:p>
          </p:txBody>
        </p:sp>
        <p:sp>
          <p:nvSpPr>
            <p:cNvPr id="30" name="Text Box 29"/>
            <p:cNvSpPr txBox="1">
              <a:spLocks noChangeArrowheads="1"/>
            </p:cNvSpPr>
            <p:nvPr/>
          </p:nvSpPr>
          <p:spPr bwMode="auto">
            <a:xfrm>
              <a:off x="1371600" y="2627784"/>
              <a:ext cx="282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1</a:t>
              </a:r>
            </a:p>
          </p:txBody>
        </p:sp>
        <p:sp>
          <p:nvSpPr>
            <p:cNvPr id="31" name="Text Box 30"/>
            <p:cNvSpPr txBox="1">
              <a:spLocks noChangeArrowheads="1"/>
            </p:cNvSpPr>
            <p:nvPr/>
          </p:nvSpPr>
          <p:spPr bwMode="auto">
            <a:xfrm>
              <a:off x="1371600" y="2094384"/>
              <a:ext cx="282575" cy="304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400"/>
                <a:t>2</a:t>
              </a: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609600" y="4380384"/>
                  <a:ext cx="1060934" cy="390678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>
                  <a:spAutoFit/>
                </a:bodyPr>
                <a:lstStyle/>
                <a:p>
                  <a:r>
                    <a:rPr lang="en-US" dirty="0"/>
                    <a:t>At </a:t>
                  </a:r>
                  <a14:m>
                    <m:oMath xmlns:m="http://schemas.openxmlformats.org/officeDocument/2006/math">
                      <m:r>
                        <a:rPr lang="en-US" i="1" dirty="0" smtClean="0">
                          <a:latin typeface="Cambria Math"/>
                        </a:rPr>
                        <m:t>𝑥</m:t>
                      </m:r>
                      <m:r>
                        <a:rPr lang="en-US" i="1" dirty="0" smtClean="0">
                          <a:latin typeface="Cambria Math"/>
                        </a:rPr>
                        <m:t>=1:</m:t>
                      </m:r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2" name="Text Box 3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09600" y="4380384"/>
                  <a:ext cx="1060934" cy="390678"/>
                </a:xfrm>
                <a:prstGeom prst="rect">
                  <a:avLst/>
                </a:prstGeom>
                <a:blipFill rotWithShape="1">
                  <a:blip r:embed="rId3"/>
                  <a:stretch>
                    <a:fillRect l="-3540" t="-8333" b="-26667"/>
                  </a:stretch>
                </a:blipFill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r>
                    <a:rPr lang="fr-FR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3" name="Object 3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21141527"/>
                    </p:ext>
                  </p:extLst>
                </p:nvPr>
              </p:nvGraphicFramePr>
              <p:xfrm>
                <a:off x="1981200" y="4380384"/>
                <a:ext cx="1905000" cy="663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4660" name="Equation" r:id="rId4" imgW="838080" imgH="291960" progId="Equation.DSMT4">
                        <p:embed/>
                      </p:oleObj>
                    </mc:Choice>
                    <mc:Fallback>
                      <p:oleObj name="Equation" r:id="rId4" imgW="838080" imgH="2919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5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81200" y="4380384"/>
                              <a:ext cx="1905000" cy="663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33" name="Object 32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2521141527"/>
                    </p:ext>
                  </p:extLst>
                </p:nvPr>
              </p:nvGraphicFramePr>
              <p:xfrm>
                <a:off x="1981200" y="4380384"/>
                <a:ext cx="1905000" cy="663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4574" name="Equation" r:id="rId6" imgW="838080" imgH="291960" progId="Equation.DSMT4">
                        <p:embed/>
                      </p:oleObj>
                    </mc:Choice>
                    <mc:Fallback>
                      <p:oleObj name="Equation" r:id="rId6" imgW="838080" imgH="2919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81200" y="4380384"/>
                              <a:ext cx="1905000" cy="663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34" name="Object 3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73128800"/>
                    </p:ext>
                  </p:extLst>
                </p:nvPr>
              </p:nvGraphicFramePr>
              <p:xfrm>
                <a:off x="1981200" y="5142384"/>
                <a:ext cx="1846263" cy="663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4661" name="Equation" r:id="rId8" imgW="812520" imgH="291960" progId="Equation.DSMT4">
                        <p:embed/>
                      </p:oleObj>
                    </mc:Choice>
                    <mc:Fallback>
                      <p:oleObj name="Equation" r:id="rId8" imgW="812520" imgH="2919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7">
                              <a:extLst>
                                <a:ext uri="{28A0092B-C50C-407E-A947-70E740481C1C}">
                                  <a14:useLocalDpi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81200" y="5142384"/>
                              <a:ext cx="1846263" cy="663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Choice>
          <mc:Fallback xmlns="">
            <p:graphicFrame>
              <p:nvGraphicFramePr>
                <p:cNvPr id="34" name="Object 33"/>
                <p:cNvGraphicFramePr>
                  <a:graphicFrameLocks noChangeAspect="1"/>
                </p:cNvGraphicFramePr>
                <p:nvPr>
                  <p:extLst>
                    <p:ext uri="{D42A27DB-BD31-4B8C-83A1-F6EECF244321}">
                      <p14:modId xmlns:p14="http://schemas.microsoft.com/office/powerpoint/2010/main" val="3573128800"/>
                    </p:ext>
                  </p:extLst>
                </p:nvPr>
              </p:nvGraphicFramePr>
              <p:xfrm>
                <a:off x="1981200" y="5142384"/>
                <a:ext cx="1846263" cy="663575"/>
              </p:xfrm>
              <a:graphic>
                <a:graphicData uri="http://schemas.openxmlformats.org/presentationml/2006/ole">
                  <mc:AlternateContent>
                    <mc:Choice xmlns:v="urn:schemas-microsoft-com:vml" Requires="v">
                      <p:oleObj spid="_x0000_s64575" name="Equation" r:id="rId10" imgW="812520" imgH="291960" progId="Equation.DSMT4">
                        <p:embed/>
                      </p:oleObj>
                    </mc:Choice>
                    <mc:Fallback>
                      <p:oleObj name="Equation" r:id="rId10" imgW="812520" imgH="291960" progId="Equation.DSMT4">
                        <p:embed/>
                        <p:pic>
                          <p:nvPicPr>
                            <p:cNvPr id="0" name="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981200" y="5142384"/>
                              <a:ext cx="1846263" cy="663575"/>
                            </a:xfrm>
                            <a:prstGeom prst="rect">
                              <a:avLst/>
                            </a:prstGeom>
                            <a:noFill/>
                            <a:ln>
                              <a:noFill/>
                            </a:ln>
                            <a:effectLst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  <a:ext uri="{91240B29-F687-4F45-9708-019B960494DF}">
                                <a14:hiddenLine xmlns:a14="http://schemas.microsoft.com/office/drawing/2010/main" w="9525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14:hiddenLine>
                              </a:ext>
                              <a:ext uri="{AF507438-7753-43E0-B8FC-AC1667EBCBE1}">
                                <a14:hiddenEffects xmlns:a14="http://schemas.microsoft.com/office/drawing/2010/main">
                                  <a:effectLst>
                                    <a:outerShdw dist="35921" dir="2700000" algn="ctr" rotWithShape="0">
                                      <a:srgbClr val="808080"/>
                                    </a:outerShdw>
                                  </a:effectLst>
                                </a14:hiddenEffects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</mc:Fallback>
        </mc:AlternateContent>
      </p:grpSp>
    </p:spTree>
    <p:extLst>
      <p:ext uri="{BB962C8B-B14F-4D97-AF65-F5344CB8AC3E}">
        <p14:creationId xmlns:p14="http://schemas.microsoft.com/office/powerpoint/2010/main" val="1807658931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707334" y="1556795"/>
                <a:ext cx="2928562" cy="31587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en-US" sz="2400" i="1" smtClean="0">
                              <a:solidFill>
                                <a:srgbClr val="3333FF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 i="1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 i="1">
                                  <a:solidFill>
                                    <a:srgbClr val="3333FF"/>
                                  </a:solidFill>
                                  <a:latin typeface="Cambria Math"/>
                                  <a:ea typeface="Cambria Math"/>
                                </a:rPr>
                                <m:t>→</m:t>
                              </m:r>
                              <m:r>
                                <a:rPr lang="fr-FR" sz="24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  <a:ea typeface="Cambria Math"/>
                                </a:rPr>
                                <m:t>0</m:t>
                              </m:r>
                            </m:lim>
                          </m:limLow>
                        </m:fName>
                        <m:e>
                          <m:func>
                            <m:funcPr>
                              <m:ctrlPr>
                                <a:rPr lang="fr-FR" sz="24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fr-FR" sz="2400" b="0" i="0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fr-FR" sz="24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  <a:ea typeface="Cambria Math"/>
                                </a:rPr>
                                <m:t>𝜋</m:t>
                              </m:r>
                              <m:r>
                                <a:rPr lang="fr-FR" sz="24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/</m:t>
                              </m:r>
                              <m:r>
                                <a:rPr lang="fr-FR" sz="2400" b="0" i="1" smtClean="0">
                                  <a:solidFill>
                                    <a:srgbClr val="3333FF"/>
                                  </a:solidFill>
                                  <a:latin typeface="Cambria Math"/>
                                </a:rPr>
                                <m:t>𝑥</m:t>
                              </m:r>
                            </m:e>
                          </m:func>
                        </m:e>
                      </m:func>
                      <m:r>
                        <a:rPr lang="fr-FR" sz="2400" b="0" i="1" smtClean="0">
                          <a:solidFill>
                            <a:srgbClr val="3333FF"/>
                          </a:solidFill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fr-FR" sz="2400" b="0" i="0" smtClean="0">
                          <a:solidFill>
                            <a:srgbClr val="3333FF"/>
                          </a:solidFill>
                          <a:latin typeface="Cambria Math"/>
                        </a:rPr>
                        <m:t>DNE</m:t>
                      </m:r>
                    </m:oMath>
                  </m:oMathPara>
                </a14:m>
                <a:endParaRPr lang="fr-FR" sz="2400" b="0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algn="just" eaLnBrk="0"/>
                <a:endParaRPr lang="fr-FR" sz="240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algn="just" eaLnBrk="0"/>
                <a:endParaRPr lang="fr-FR" sz="2400" i="1" dirty="0" smtClean="0">
                  <a:solidFill>
                    <a:srgbClr val="3333FF"/>
                  </a:solidFill>
                  <a:latin typeface="Cambria Math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r>
                  <a:rPr lang="fr-FR" sz="2000" dirty="0" err="1" smtClean="0">
                    <a:latin typeface="+mj-lt"/>
                  </a:rPr>
                  <a:t>Continually</a:t>
                </a:r>
                <a:r>
                  <a:rPr lang="fr-FR" sz="2000" dirty="0" smtClean="0">
                    <a:latin typeface="+mj-lt"/>
                  </a:rPr>
                  <a:t> </a:t>
                </a:r>
                <a:r>
                  <a:rPr lang="fr-FR" sz="2000" dirty="0" err="1" smtClean="0">
                    <a:latin typeface="+mj-lt"/>
                  </a:rPr>
                  <a:t>oscillates</a:t>
                </a:r>
                <a:endParaRPr lang="fr-FR" sz="2000" dirty="0" smtClean="0">
                  <a:latin typeface="+mj-lt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000" b="0" i="1" dirty="0">
                  <a:latin typeface="+mj-lt"/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r>
                  <a:rPr lang="fr-FR" sz="2000" dirty="0" smtClean="0">
                    <a:latin typeface="+mj-lt"/>
                  </a:rPr>
                  <a:t>Cycles </a:t>
                </a:r>
                <a:r>
                  <a:rPr lang="fr-FR" sz="2000" dirty="0" err="1" smtClean="0">
                    <a:latin typeface="+mj-lt"/>
                  </a:rPr>
                  <a:t>through</a:t>
                </a:r>
                <a:r>
                  <a:rPr lang="fr-FR" sz="2000" dirty="0" smtClean="0">
                    <a:latin typeface="+mj-lt"/>
                  </a:rPr>
                  <a:t> more </a:t>
                </a:r>
              </a:p>
              <a:p>
                <a:pPr algn="just" eaLnBrk="0"/>
                <a:r>
                  <a:rPr lang="fr-FR" sz="2000" dirty="0" smtClean="0">
                    <a:latin typeface="+mj-lt"/>
                  </a:rPr>
                  <a:t>     and more </a:t>
                </a:r>
                <a:r>
                  <a:rPr lang="fr-FR" sz="2000" dirty="0" err="1" smtClean="0">
                    <a:latin typeface="+mj-lt"/>
                  </a:rPr>
                  <a:t>periods</a:t>
                </a:r>
                <a:endParaRPr lang="fr-FR" sz="2000" dirty="0" smtClean="0">
                  <a:latin typeface="+mj-lt"/>
                </a:endParaRPr>
              </a:p>
              <a:p>
                <a:pPr eaLnBrk="0"/>
                <a:r>
                  <a:rPr lang="fr-FR" sz="2000" dirty="0" smtClean="0">
                    <a:latin typeface="+mj-lt"/>
                  </a:rPr>
                  <a:t>     </a:t>
                </a:r>
                <a:r>
                  <a:rPr lang="fr-FR" sz="2000" dirty="0" err="1" smtClean="0">
                    <a:latin typeface="+mj-lt"/>
                  </a:rPr>
                  <a:t>ranging</a:t>
                </a:r>
                <a:r>
                  <a:rPr lang="fr-FR" sz="2000" dirty="0" smtClean="0">
                    <a:latin typeface="+mj-lt"/>
                  </a:rPr>
                  <a:t> </a:t>
                </a:r>
                <a:r>
                  <a:rPr lang="fr-FR" sz="2000" dirty="0" err="1" smtClean="0">
                    <a:latin typeface="+mj-lt"/>
                  </a:rPr>
                  <a:t>between</a:t>
                </a:r>
                <a:r>
                  <a:rPr lang="fr-FR" sz="2000" dirty="0" smtClean="0">
                    <a:latin typeface="+mj-lt"/>
                  </a:rPr>
                  <a:t> -1</a:t>
                </a:r>
              </a:p>
              <a:p>
                <a:pPr eaLnBrk="0"/>
                <a:r>
                  <a:rPr lang="fr-FR" sz="2000" dirty="0">
                    <a:latin typeface="+mj-lt"/>
                  </a:rPr>
                  <a:t> </a:t>
                </a:r>
                <a:r>
                  <a:rPr lang="fr-FR" sz="2000" dirty="0" smtClean="0">
                    <a:latin typeface="+mj-lt"/>
                  </a:rPr>
                  <a:t>    and 1.</a:t>
                </a: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334" y="1556795"/>
                <a:ext cx="2928562" cy="3158750"/>
              </a:xfrm>
              <a:prstGeom prst="rect">
                <a:avLst/>
              </a:prstGeom>
              <a:blipFill rotWithShape="1">
                <a:blip r:embed="rId2"/>
                <a:stretch>
                  <a:fillRect l="-3125" t="-1734" r="-5208" b="-2505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 Box 6"/>
              <p:cNvSpPr txBox="1">
                <a:spLocks noChangeArrowheads="1"/>
              </p:cNvSpPr>
              <p:nvPr/>
            </p:nvSpPr>
            <p:spPr bwMode="auto">
              <a:xfrm>
                <a:off x="707333" y="5015813"/>
                <a:ext cx="7914379" cy="630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eaLnBrk="0"/>
                <a:r>
                  <a:rPr lang="en-US" sz="2400" dirty="0" smtClean="0">
                    <a:solidFill>
                      <a:srgbClr val="3333FF"/>
                    </a:solidFill>
                  </a:rPr>
                  <a:t>What about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2</m:t>
                            </m:r>
                          </m:lim>
                        </m:limLow>
                      </m:fName>
                      <m:e>
                        <m:rad>
                          <m:radPr>
                            <m:degHide m:val="on"/>
                            <m:ctrlP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radPr>
                          <m:deg/>
                          <m:e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  <m:sSup>
                              <m:sSupPr>
                                <m:ctrlP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sup>
                            </m:sSup>
                          </m:e>
                        </m:rad>
                      </m:e>
                    </m:func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 ?</m:t>
                    </m:r>
                  </m:oMath>
                </a14:m>
                <a:endParaRPr lang="fr-FR" sz="2400" b="0" dirty="0" smtClean="0">
                  <a:solidFill>
                    <a:srgbClr val="3333FF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3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333" y="5015813"/>
                <a:ext cx="7914379" cy="630173"/>
              </a:xfrm>
              <a:prstGeom prst="rect">
                <a:avLst/>
              </a:prstGeom>
              <a:blipFill rotWithShape="1">
                <a:blip r:embed="rId3"/>
                <a:stretch>
                  <a:fillRect l="-1156" b="-388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12776"/>
            <a:ext cx="4985817" cy="33599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that don’t exist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4046465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707333" y="1332126"/>
                <a:ext cx="7914379" cy="58342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0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fr-FR" sz="2400" b="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 </m:t>
                            </m:r>
                          </m:fName>
                          <m:e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1/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m:rPr>
                        <m:sty m:val="p"/>
                      </m:rPr>
                      <a:rPr lang="fr-FR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DNE</m:t>
                    </m:r>
                  </m:oMath>
                </a14:m>
                <a:r>
                  <a:rPr lang="fr-FR" sz="2400" b="0" dirty="0" smtClean="0">
                    <a:solidFill>
                      <a:schemeClr val="tx1"/>
                    </a:solidFill>
                    <a:latin typeface="Cambria Math"/>
                  </a:rPr>
                  <a:t> as </a:t>
                </a:r>
                <a14:m>
                  <m:oMath xmlns:m="http://schemas.openxmlformats.org/officeDocument/2006/math">
                    <m:r>
                      <a:rPr lang="fr-FR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func>
                      <m:func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fr-FR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</m:fName>
                          <m:e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1/</m:t>
                            </m:r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+</m:t>
                    </m:r>
                    <m:r>
                      <a:rPr lang="fr-FR" sz="240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fr-FR" sz="2400" i="1" dirty="0" smtClean="0">
                    <a:solidFill>
                      <a:schemeClr val="tx1"/>
                    </a:solidFill>
                    <a:latin typeface="Cambria Math"/>
                  </a:rPr>
                  <a:t> </a:t>
                </a:r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and</a:t>
                </a:r>
                <a:r>
                  <a:rPr lang="fr-FR" sz="2400" i="1" dirty="0" smtClean="0">
                    <a:solidFill>
                      <a:schemeClr val="tx1"/>
                    </a:solidFill>
                    <a:latin typeface="Cambria Math"/>
                  </a:rPr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0</m:t>
                                </m:r>
                              </m:e>
                              <m:sup>
                                <m:r>
                                  <a:rPr lang="fr-FR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a:rPr lang="fr-FR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 </m:t>
                            </m:r>
                          </m:fName>
                          <m:e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1/</m:t>
                            </m:r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func>
                      </m:e>
                    </m:func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−</m:t>
                    </m:r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endParaRPr lang="fr-FR" sz="2400" i="1" dirty="0">
                  <a:solidFill>
                    <a:srgbClr val="3333FF"/>
                  </a:solidFill>
                  <a:latin typeface="Cambria Math"/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333" y="1332126"/>
                <a:ext cx="7914379" cy="583429"/>
              </a:xfrm>
              <a:prstGeom prst="rect">
                <a:avLst/>
              </a:prstGeom>
              <a:blipFill rotWithShape="1">
                <a:blip r:embed="rId2"/>
                <a:stretch>
                  <a:fillRect t="-9474" b="-4211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Limits that don’t exist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309165"/>
            <a:ext cx="3270136" cy="3280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5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3" y="2286187"/>
            <a:ext cx="3240359" cy="3447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91874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707333" y="1720093"/>
                <a:ext cx="7914379" cy="314906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A line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𝑎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fr-FR" sz="2400" dirty="0" err="1" smtClean="0">
                    <a:solidFill>
                      <a:schemeClr val="tx1"/>
                    </a:solidFill>
                    <a:latin typeface="+mj-lt"/>
                  </a:rPr>
                  <a:t>is</a:t>
                </a:r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:r>
                  <a:rPr lang="fr-FR" sz="2400" dirty="0" err="1" smtClean="0">
                    <a:solidFill>
                      <a:schemeClr val="tx1"/>
                    </a:solidFill>
                    <a:latin typeface="+mj-lt"/>
                  </a:rPr>
                  <a:t>called</a:t>
                </a:r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 a </a:t>
                </a:r>
                <a:r>
                  <a:rPr lang="fr-FR" sz="2400" dirty="0" smtClean="0">
                    <a:solidFill>
                      <a:srgbClr val="FF0000"/>
                    </a:solidFill>
                    <a:latin typeface="+mj-lt"/>
                  </a:rPr>
                  <a:t>vertical asymptote </a:t>
                </a:r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of the </a:t>
                </a:r>
                <a:r>
                  <a:rPr lang="fr-FR" sz="2400" dirty="0" err="1" smtClean="0">
                    <a:solidFill>
                      <a:schemeClr val="tx1"/>
                    </a:solidFill>
                    <a:latin typeface="+mj-lt"/>
                  </a:rPr>
                  <a:t>function</a:t>
                </a:r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𝑓</m:t>
                    </m:r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(</m:t>
                    </m:r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 dirty="0" smtClean="0">
                        <a:solidFill>
                          <a:schemeClr val="tx1"/>
                        </a:solidFill>
                        <a:latin typeface="Cambria Math"/>
                      </a:rPr>
                      <m:t>)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  <a:latin typeface="+mj-lt"/>
                  </a:rPr>
                  <a:t> if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 i="0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4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−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r>
                  <a:rPr lang="fr-FR" sz="2400" dirty="0" smtClean="0">
                    <a:solidFill>
                      <a:srgbClr val="3333FF"/>
                    </a:solidFill>
                    <a:latin typeface="+mj-lt"/>
                  </a:rPr>
                  <a:t> </a:t>
                </a:r>
                <a:r>
                  <a:rPr lang="fr-FR" sz="2400" dirty="0" smtClean="0">
                    <a:latin typeface="+mj-lt"/>
                  </a:rPr>
                  <a:t>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solidFill>
                                  <a:srgbClr val="3333FF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sSup>
                              <m:sSupPr>
                                <m:ctrlP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fr-FR" sz="2400" b="0" i="1" smtClean="0">
                                    <a:solidFill>
                                      <a:srgbClr val="3333FF"/>
                                    </a:solidFill>
                                    <a:latin typeface="Cambria Math"/>
                                    <a:ea typeface="Cambria Math"/>
                                  </a:rPr>
                                  <m:t>+</m:t>
                                </m:r>
                              </m:sup>
                            </m:sSup>
                          </m:lim>
                        </m:limLow>
                      </m:fName>
                      <m:e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(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rgbClr val="3333FF"/>
                            </a:solidFill>
                            <a:latin typeface="Cambria Math"/>
                          </a:rPr>
                          <m:t>)</m:t>
                        </m:r>
                      </m:e>
                    </m:func>
                  </m:oMath>
                </a14:m>
                <a:r>
                  <a:rPr lang="fr-FR" sz="2400" dirty="0" smtClean="0">
                    <a:solidFill>
                      <a:srgbClr val="3333FF"/>
                    </a:solidFill>
                    <a:latin typeface="+mj-lt"/>
                  </a:rPr>
                  <a:t> </a:t>
                </a:r>
                <a:r>
                  <a:rPr lang="fr-FR" sz="2400" dirty="0" smtClean="0">
                    <a:latin typeface="+mj-lt"/>
                  </a:rPr>
                  <a:t>are</a:t>
                </a:r>
                <a:r>
                  <a:rPr lang="fr-FR" sz="2400" dirty="0" smtClean="0">
                    <a:solidFill>
                      <a:srgbClr val="3333FF"/>
                    </a:solidFill>
                    <a:latin typeface="+mj-lt"/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 smtClean="0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±</m:t>
                    </m:r>
                    <m:r>
                      <a:rPr lang="fr-FR" sz="2400" i="1">
                        <a:solidFill>
                          <a:srgbClr val="3333FF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fr-FR" sz="2400" dirty="0" smtClean="0">
                    <a:solidFill>
                      <a:srgbClr val="3333FF"/>
                    </a:solidFill>
                  </a:rPr>
                  <a:t>.</a:t>
                </a:r>
              </a:p>
              <a:p>
                <a:pPr algn="just" eaLnBrk="0"/>
                <a:endParaRPr lang="fr-FR" sz="2400" dirty="0">
                  <a:solidFill>
                    <a:srgbClr val="3333FF"/>
                  </a:solidFill>
                </a:endParaRPr>
              </a:p>
              <a:p>
                <a:pPr algn="just" eaLnBrk="0"/>
                <a:r>
                  <a:rPr lang="fr-FR" sz="2400" dirty="0" err="1" smtClean="0">
                    <a:solidFill>
                      <a:srgbClr val="3333FF"/>
                    </a:solidFill>
                  </a:rPr>
                  <a:t>Example</a:t>
                </a:r>
                <a:r>
                  <a:rPr lang="fr-FR" sz="2400" dirty="0" smtClean="0">
                    <a:solidFill>
                      <a:srgbClr val="3333FF"/>
                    </a:solidFill>
                  </a:rPr>
                  <a:t>:  </a:t>
                </a:r>
                <a:r>
                  <a:rPr lang="fr-FR" sz="2400" dirty="0" smtClean="0"/>
                  <a:t>As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fr-FR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−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fr-FR" sz="240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den>
                    </m:f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=+∞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→</m:t>
                        </m:r>
                        <m:sSup>
                          <m:sSupPr>
                            <m:ctrlP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1</m:t>
                            </m:r>
                          </m:e>
                          <m:sup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+</m:t>
                            </m:r>
                          </m:sup>
                        </m:sSup>
                      </m:lim>
                    </m:limLow>
                    <m:f>
                      <m:fPr>
                        <m:ctrlP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  <a:ea typeface="Cambria Math"/>
                          </a:rPr>
                          <m:t>−1</m:t>
                        </m:r>
                      </m:den>
                    </m:f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−</m:t>
                    </m:r>
                    <m:r>
                      <a:rPr lang="fr-FR" sz="2400" i="1">
                        <a:solidFill>
                          <a:schemeClr val="tx1"/>
                        </a:solidFill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, </a:t>
                </a:r>
              </a:p>
              <a:p>
                <a:pPr algn="just" eaLnBrk="0"/>
                <a:endParaRPr lang="fr-FR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r>
                  <a:rPr lang="fr-FR" sz="2400" dirty="0" smtClean="0"/>
                  <a:t>The line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/>
                      </a:rPr>
                      <m:t>𝑥</m:t>
                    </m:r>
                    <m:r>
                      <a:rPr lang="fr-FR" sz="2400" i="1" dirty="0" smtClean="0">
                        <a:latin typeface="Cambria Math"/>
                      </a:rPr>
                      <m:t>=1</m:t>
                    </m:r>
                  </m:oMath>
                </a14:m>
                <a:r>
                  <a:rPr lang="fr-FR" sz="2400" dirty="0" smtClean="0"/>
                  <a:t> </a:t>
                </a:r>
                <a:r>
                  <a:rPr lang="fr-FR" sz="2400" dirty="0" err="1" smtClean="0"/>
                  <a:t>is</a:t>
                </a:r>
                <a:r>
                  <a:rPr lang="fr-FR" sz="2400" dirty="0" smtClean="0"/>
                  <a:t> a vertical asymptote for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fr-FR" sz="2400" i="1" dirty="0" smtClean="0"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i="1" dirty="0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400" i="1" dirty="0" smtClean="0"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i="1" dirty="0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fr-FR" sz="2400" i="1" dirty="0" smtClean="0">
                            <a:latin typeface="Cambria Math"/>
                          </a:rPr>
                          <m:t>𝑥</m:t>
                        </m:r>
                        <m:r>
                          <a:rPr lang="fr-FR" sz="2400" b="0" i="1" dirty="0" smtClean="0">
                            <a:latin typeface="Cambria Math"/>
                          </a:rPr>
                          <m:t>−1</m:t>
                        </m:r>
                      </m:den>
                    </m:f>
                  </m:oMath>
                </a14:m>
                <a:r>
                  <a:rPr lang="fr-FR" sz="2400" dirty="0" smtClean="0">
                    <a:solidFill>
                      <a:schemeClr val="tx1"/>
                    </a:solidFill>
                  </a:rPr>
                  <a:t> </a:t>
                </a: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333" y="1720093"/>
                <a:ext cx="7914379" cy="3149067"/>
              </a:xfrm>
              <a:prstGeom prst="rect">
                <a:avLst/>
              </a:prstGeom>
              <a:blipFill rotWithShape="1">
                <a:blip r:embed="rId2"/>
                <a:stretch>
                  <a:fillRect l="-1156" t="-1354" r="-2234" b="-348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Vertical Asymptotes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268289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07333" y="1720093"/>
            <a:ext cx="79143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</a:p>
          <a:p>
            <a:pPr algn="just" eaLnBrk="0"/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Vertical Asymptotes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2" name="Text Box 10"/>
          <p:cNvSpPr txBox="1">
            <a:spLocks noChangeArrowheads="1"/>
          </p:cNvSpPr>
          <p:nvPr/>
        </p:nvSpPr>
        <p:spPr bwMode="auto">
          <a:xfrm>
            <a:off x="5724128" y="4474569"/>
            <a:ext cx="1387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FF0000"/>
                </a:solidFill>
              </a:rPr>
              <a:t>vertical asymptote at  </a:t>
            </a:r>
            <a:r>
              <a:rPr lang="en-US" sz="2000" i="1" dirty="0">
                <a:solidFill>
                  <a:srgbClr val="FF0000"/>
                </a:solidFill>
                <a:latin typeface="Times New Roman" pitchFamily="18" charset="0"/>
              </a:rPr>
              <a:t>x</a:t>
            </a:r>
            <a:r>
              <a:rPr lang="en-US" sz="1800" dirty="0">
                <a:solidFill>
                  <a:srgbClr val="FF0000"/>
                </a:solidFill>
              </a:rPr>
              <a:t>=0.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775801" y="1123950"/>
            <a:ext cx="7705553" cy="5137035"/>
            <a:chOff x="85861" y="578726"/>
            <a:chExt cx="7705553" cy="5137035"/>
          </a:xfrm>
        </p:grpSpPr>
        <p:pic>
          <p:nvPicPr>
            <p:cNvPr id="11" name="Picture 3" descr="HEK0Z60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5861" y="578726"/>
              <a:ext cx="7705553" cy="5137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Line 11"/>
            <p:cNvSpPr>
              <a:spLocks noChangeShapeType="1"/>
            </p:cNvSpPr>
            <p:nvPr/>
          </p:nvSpPr>
          <p:spPr bwMode="auto">
            <a:xfrm>
              <a:off x="3952726" y="1154790"/>
              <a:ext cx="0" cy="4032795"/>
            </a:xfrm>
            <a:prstGeom prst="line">
              <a:avLst/>
            </a:prstGeom>
            <a:noFill/>
            <a:ln w="31750">
              <a:solidFill>
                <a:srgbClr val="FF0000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fr-FR"/>
            </a:p>
          </p:txBody>
        </p:sp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93407690"/>
              </p:ext>
            </p:extLst>
          </p:nvPr>
        </p:nvGraphicFramePr>
        <p:xfrm>
          <a:off x="754236" y="1430467"/>
          <a:ext cx="1617662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6" name="Equation" r:id="rId4" imgW="660113" imgH="393529" progId="Equation.DSMT4">
                  <p:embed/>
                </p:oleObj>
              </mc:Choice>
              <mc:Fallback>
                <p:oleObj name="Equation" r:id="rId4" imgW="660113" imgH="393529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236" y="1430467"/>
                        <a:ext cx="1617662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5201599"/>
              </p:ext>
            </p:extLst>
          </p:nvPr>
        </p:nvGraphicFramePr>
        <p:xfrm>
          <a:off x="700503" y="2551090"/>
          <a:ext cx="1836738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647" name="Equation" r:id="rId6" imgW="748975" imgH="393529" progId="Equation.DSMT4">
                  <p:embed/>
                </p:oleObj>
              </mc:Choice>
              <mc:Fallback>
                <p:oleObj name="Equation" r:id="rId6" imgW="748975" imgH="393529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503" y="2551090"/>
                        <a:ext cx="1836738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Line 12"/>
          <p:cNvSpPr>
            <a:spLocks noChangeShapeType="1"/>
          </p:cNvSpPr>
          <p:nvPr/>
        </p:nvSpPr>
        <p:spPr bwMode="auto">
          <a:xfrm flipH="1">
            <a:off x="4788024" y="4797151"/>
            <a:ext cx="936103" cy="7920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34816938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389584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707333" y="1720093"/>
            <a:ext cx="79143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</a:p>
          <a:p>
            <a:pPr algn="just" eaLnBrk="0"/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Vertical Asymptotes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 Box 6"/>
              <p:cNvSpPr txBox="1">
                <a:spLocks noChangeArrowheads="1"/>
              </p:cNvSpPr>
              <p:nvPr/>
            </p:nvSpPr>
            <p:spPr bwMode="auto">
              <a:xfrm>
                <a:off x="707333" y="1720093"/>
                <a:ext cx="7914379" cy="21621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fr-FR" sz="2400" dirty="0" smtClean="0">
                    <a:solidFill>
                      <a:srgbClr val="3333FF"/>
                    </a:solidFill>
                  </a:rPr>
                  <a:t>Theorem: </a:t>
                </a:r>
                <a:r>
                  <a:rPr lang="en-US" sz="2400" dirty="0"/>
                  <a:t>The functions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 </m:t>
                    </m:r>
                    <m:r>
                      <a:rPr lang="en-US" sz="2400" i="1" dirty="0" smtClean="0"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dirty="0"/>
                  <a:t> are </a:t>
                </a:r>
                <a:r>
                  <a:rPr lang="en-US" sz="2400" dirty="0" smtClean="0"/>
                  <a:t>smooth </a:t>
                </a:r>
                <a:r>
                  <a:rPr lang="en-US" sz="2400" dirty="0"/>
                  <a:t>on an open interval.  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𝑓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𝑐</m:t>
                    </m:r>
                    <m:r>
                      <a:rPr lang="en-US" sz="2400" i="1" dirty="0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2400" dirty="0"/>
                  <a:t> does not equal zero,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𝑔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𝑐</m:t>
                    </m:r>
                    <m:r>
                      <a:rPr lang="en-US" sz="2400" i="1" dirty="0" smtClean="0">
                        <a:latin typeface="Cambria Math"/>
                      </a:rPr>
                      <m:t>) = 0</m:t>
                    </m:r>
                  </m:oMath>
                </a14:m>
                <a:r>
                  <a:rPr lang="en-US" sz="2400" dirty="0"/>
                  <a:t>,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𝑔</m:t>
                    </m:r>
                    <m:r>
                      <a:rPr lang="en-US" sz="2400" i="1" dirty="0" smtClean="0">
                        <a:latin typeface="Cambria Math"/>
                      </a:rPr>
                      <m:t>(</m:t>
                    </m:r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  <m:r>
                      <a:rPr lang="en-US" sz="2400" i="1" dirty="0" smtClean="0">
                        <a:latin typeface="Cambria Math"/>
                      </a:rPr>
                      <m:t>) </m:t>
                    </m:r>
                  </m:oMath>
                </a14:m>
                <a:r>
                  <a:rPr lang="en-US" sz="2400" dirty="0"/>
                  <a:t>is not zero for all other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𝑥</m:t>
                    </m:r>
                  </m:oMath>
                </a14:m>
                <a:r>
                  <a:rPr lang="en-US" sz="2400" dirty="0"/>
                  <a:t> in the interval then </a:t>
                </a:r>
              </a:p>
              <a:p>
                <a:pPr algn="just" eaLnBrk="0"/>
                <a:r>
                  <a:rPr lang="fr-FR" sz="2400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f>
                      <m:fPr>
                        <m:ctrlP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num>
                      <m:den>
                        <m:r>
                          <a:rPr lang="fr-FR" sz="2400" b="0" i="1" smtClean="0">
                            <a:solidFill>
                              <a:srgbClr val="3333FF"/>
                            </a:solidFill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latin typeface="Cambria Math"/>
                              </a:rPr>
                              <m:t>𝑥</m:t>
                            </m:r>
                          </m:e>
                        </m:d>
                      </m:den>
                    </m:f>
                  </m:oMath>
                </a14:m>
                <a:r>
                  <a:rPr lang="fr-FR" sz="2400" b="0" dirty="0" smtClean="0">
                    <a:solidFill>
                      <a:srgbClr val="3333FF"/>
                    </a:solidFill>
                  </a:rPr>
                  <a:t> has  a vertical asymptote</a:t>
                </a:r>
                <a:r>
                  <a:rPr lang="fr-FR" sz="2400" dirty="0" smtClean="0">
                    <a:solidFill>
                      <a:srgbClr val="3333FF"/>
                    </a:solidFill>
                  </a:rPr>
                  <a:t> </a:t>
                </a:r>
                <a:r>
                  <a:rPr lang="fr-FR" sz="2400" dirty="0" err="1" smtClean="0">
                    <a:solidFill>
                      <a:srgbClr val="3333FF"/>
                    </a:solidFill>
                  </a:rPr>
                  <a:t>at</a:t>
                </a:r>
                <a:r>
                  <a:rPr lang="fr-FR" sz="2400" dirty="0" smtClean="0">
                    <a:solidFill>
                      <a:srgbClr val="3333FF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fr-FR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𝑥</m:t>
                    </m:r>
                    <m:r>
                      <a:rPr lang="fr-FR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=</m:t>
                    </m:r>
                    <m:r>
                      <a:rPr lang="fr-FR" sz="2400" i="1" dirty="0" smtClean="0">
                        <a:solidFill>
                          <a:srgbClr val="3333FF"/>
                        </a:solidFill>
                        <a:latin typeface="Cambria Math"/>
                      </a:rPr>
                      <m:t>𝑐</m:t>
                    </m:r>
                  </m:oMath>
                </a14:m>
                <a:r>
                  <a:rPr lang="fr-FR" sz="2400" dirty="0" smtClean="0">
                    <a:solidFill>
                      <a:srgbClr val="3333FF"/>
                    </a:solidFill>
                  </a:rPr>
                  <a:t>.</a:t>
                </a:r>
                <a:endParaRPr lang="fr-FR" sz="2400" b="0" dirty="0" smtClean="0">
                  <a:solidFill>
                    <a:srgbClr val="3333FF"/>
                  </a:solidFill>
                </a:endParaRPr>
              </a:p>
              <a:p>
                <a:pPr algn="just" eaLnBrk="0"/>
                <a:endParaRPr lang="fr-FR" sz="2400" dirty="0" smtClean="0">
                  <a:solidFill>
                    <a:srgbClr val="3333FF"/>
                  </a:solidFill>
                </a:endParaRPr>
              </a:p>
            </p:txBody>
          </p:sp>
        </mc:Choice>
        <mc:Fallback xmlns="">
          <p:sp>
            <p:nvSpPr>
              <p:cNvPr id="17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07333" y="1720093"/>
                <a:ext cx="7914379" cy="2162195"/>
              </a:xfrm>
              <a:prstGeom prst="rect">
                <a:avLst/>
              </a:prstGeom>
              <a:blipFill rotWithShape="1">
                <a:blip r:embed="rId2"/>
                <a:stretch>
                  <a:fillRect l="-1156" t="-1972" r="-2234" b="-5634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766855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3"/>
              <p:cNvSpPr txBox="1">
                <a:spLocks noChangeArrowheads="1"/>
              </p:cNvSpPr>
              <p:nvPr/>
            </p:nvSpPr>
            <p:spPr>
              <a:xfrm>
                <a:off x="642169" y="1555750"/>
                <a:ext cx="8033519" cy="4518992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Suppose that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2400" i="1" dirty="0" smtClean="0"/>
                  <a:t> </a:t>
                </a:r>
                <a:r>
                  <a:rPr lang="en-US" sz="2400" dirty="0" smtClean="0"/>
                  <a:t>is a constant and that the limit of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𝑓</m:t>
                    </m:r>
                  </m:oMath>
                </a14:m>
                <a:r>
                  <a:rPr lang="en-US" sz="2400" dirty="0" smtClean="0"/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𝑔</m:t>
                    </m:r>
                  </m:oMath>
                </a14:m>
                <a:r>
                  <a:rPr lang="en-US" sz="2400" dirty="0" smtClean="0"/>
                  <a:t> at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/>
                      </a:rPr>
                      <m:t>𝑐</m:t>
                    </m:r>
                  </m:oMath>
                </a14:m>
                <a:r>
                  <a:rPr lang="en-US" sz="2400" dirty="0" smtClean="0"/>
                  <a:t> exists.  Then</a:t>
                </a:r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 smtClean="0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 i="0" smtClean="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fr-FR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b="0" i="1" smtClean="0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±</m:t>
                            </m:r>
                            <m:r>
                              <a:rPr lang="fr-FR" sz="2400" b="0" i="1" smtClean="0">
                                <a:latin typeface="Cambria Math"/>
                                <a:ea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b="0" i="1" smtClean="0">
                                    <a:latin typeface="Cambria Math"/>
                                    <a:ea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d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±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latin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en-US" sz="2400" dirty="0" smtClean="0"/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fr-FR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b="0" i="1" smtClean="0">
                            <a:latin typeface="Cambria Math"/>
                          </a:rPr>
                          <m:t>=</m:t>
                        </m:r>
                        <m:r>
                          <a:rPr lang="fr-FR" sz="2400" b="0" i="1" smtClean="0">
                            <a:latin typeface="Cambria Math"/>
                          </a:rPr>
                          <m:t>𝑎</m:t>
                        </m:r>
                        <m:func>
                          <m:func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uncPr>
                          <m:fName>
                            <m:limLow>
                              <m:limLow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limLowPr>
                              <m:e>
                                <m:r>
                                  <m:rPr>
                                    <m:sty m:val="p"/>
                                  </m:rPr>
                                  <a:rPr lang="en-US" sz="2400">
                                    <a:latin typeface="Cambria Math"/>
                                  </a:rPr>
                                  <m:t>lim</m:t>
                                </m:r>
                              </m:e>
                              <m:lim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→</m:t>
                                </m:r>
                                <m:r>
                                  <a:rPr lang="fr-FR" sz="2400" i="1">
                                    <a:latin typeface="Cambria Math"/>
                                    <a:ea typeface="Cambria Math"/>
                                  </a:rPr>
                                  <m:t>𝑐</m:t>
                                </m:r>
                              </m:lim>
                            </m:limLow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e>
                        </m:func>
                      </m:e>
                    </m:func>
                  </m:oMath>
                </a14:m>
                <a:endParaRPr lang="en-US" sz="2400" dirty="0" smtClean="0"/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  <m:r>
                      <a:rPr lang="fr-FR" sz="2400" b="0" i="1" smtClean="0">
                        <a:latin typeface="Cambria Math"/>
                        <a:ea typeface="Cambria Math"/>
                      </a:rPr>
                      <m:t>.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𝑔</m:t>
                    </m:r>
                    <m:d>
                      <m:dPr>
                        <m:ctrlPr>
                          <a:rPr lang="fr-FR" sz="24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400" b="0" i="1" smtClean="0">
                        <a:latin typeface="Cambria Math"/>
                        <a:ea typeface="Cambria Math"/>
                      </a:rPr>
                      <m:t>=</m:t>
                    </m:r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latin typeface="Cambria Math"/>
                          </a:rPr>
                          <m:t>𝑓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  <m:r>
                          <a:rPr lang="fr-FR" sz="2400" b="0" i="1" smtClean="0"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r>
                  <a:rPr lang="en-US" sz="2400" dirty="0"/>
                  <a:t>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r>
                          <a:rPr lang="fr-FR" sz="2400" b="0" i="1" smtClean="0">
                            <a:latin typeface="Cambria Math"/>
                            <a:ea typeface="Cambria Math"/>
                          </a:rPr>
                          <m:t>𝑔</m:t>
                        </m:r>
                        <m:d>
                          <m:d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</m:e>
                        </m:d>
                      </m:e>
                    </m:func>
                  </m:oMath>
                </a14:m>
                <a:endParaRPr lang="en-US" sz="2400" dirty="0" smtClean="0"/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en-US" sz="2400" i="1" smtClean="0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</m:e>
                            </m:d>
                          </m:num>
                          <m:den>
                            <m:r>
                              <a:rPr lang="fr-FR" sz="2400" b="0" i="1" smtClean="0">
                                <a:latin typeface="Cambria Math"/>
                              </a:rPr>
                              <m:t>𝑔</m:t>
                            </m:r>
                            <m:r>
                              <a:rPr lang="fr-FR" sz="2400" b="0" i="1" smtClean="0">
                                <a:latin typeface="Cambria Math"/>
                              </a:rPr>
                              <m:t>(</m:t>
                            </m:r>
                            <m:r>
                              <a:rPr lang="fr-FR" sz="2400" b="0" i="1" smtClean="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latin typeface="Cambria Math"/>
                              </a:rPr>
                              <m:t>)</m:t>
                            </m:r>
                          </m:den>
                        </m:f>
                        <m:r>
                          <a:rPr lang="fr-FR" sz="2400" b="0" i="1" smtClean="0">
                            <a:latin typeface="Cambria Math"/>
                          </a:rPr>
                          <m:t>=</m:t>
                        </m:r>
                        <m:func>
                          <m:funcPr>
                            <m:ctrlPr>
                              <a:rPr lang="en-US" sz="2400" i="1">
                                <a:latin typeface="Cambria Math"/>
                              </a:rPr>
                            </m:ctrlPr>
                          </m:funcPr>
                          <m:fName>
                            <m:f>
                              <m:fPr>
                                <m:ctrlPr>
                                  <a:rPr lang="en-US" sz="2400" i="1">
                                    <a:latin typeface="Cambria Math"/>
                                  </a:rPr>
                                </m:ctrlPr>
                              </m:fPr>
                              <m:num>
                                <m:limLow>
                                  <m:limLow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lim>
                                </m:limLow>
                                <m:r>
                                  <a:rPr lang="fr-FR" sz="2400" i="1">
                                    <a:latin typeface="Cambria Math"/>
                                  </a:rPr>
                                  <m:t>𝑓</m:t>
                                </m:r>
                                <m:d>
                                  <m:dPr>
                                    <m:ctrlPr>
                                      <a:rPr lang="fr-FR" sz="2400" i="1">
                                        <a:latin typeface="Cambria Math"/>
                                      </a:rPr>
                                    </m:ctrlPr>
                                  </m:dPr>
                                  <m:e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</m:d>
                              </m:num>
                              <m:den>
                                <m:limLow>
                                  <m:limLowPr>
                                    <m:ctrlPr>
                                      <a:rPr lang="en-US" sz="2400" i="1">
                                        <a:latin typeface="Cambria Math"/>
                                      </a:rPr>
                                    </m:ctrlPr>
                                  </m:limLowPr>
                                  <m:e>
                                    <m:r>
                                      <m:rPr>
                                        <m:sty m:val="p"/>
                                      </m:rPr>
                                      <a:rPr lang="en-US" sz="2400">
                                        <a:latin typeface="Cambria Math"/>
                                      </a:rPr>
                                      <m:t>lim</m:t>
                                    </m:r>
                                  </m:e>
                                  <m:lim>
                                    <m:r>
                                      <a:rPr lang="fr-FR" sz="2400" i="1">
                                        <a:latin typeface="Cambria Math"/>
                                      </a:rPr>
                                      <m:t>𝑥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→</m:t>
                                    </m:r>
                                    <m:r>
                                      <a:rPr lang="fr-FR" sz="2400" i="1">
                                        <a:latin typeface="Cambria Math"/>
                                        <a:ea typeface="Cambria Math"/>
                                      </a:rPr>
                                      <m:t>𝑐</m:t>
                                    </m:r>
                                  </m:lim>
                                </m:limLow>
                                <m:r>
                                  <a:rPr lang="fr-FR" sz="2400" i="1">
                                    <a:latin typeface="Cambria Math"/>
                                  </a:rPr>
                                  <m:t>𝑔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(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400" i="1">
                                    <a:latin typeface="Cambria Math"/>
                                  </a:rPr>
                                  <m:t>)</m:t>
                                </m:r>
                              </m:den>
                            </m:f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 </m:t>
                            </m:r>
                          </m:e>
                        </m:func>
                      </m:e>
                    </m:func>
                  </m:oMath>
                </a14:m>
                <a:r>
                  <a:rPr lang="en-US" sz="2400" dirty="0" smtClean="0"/>
                  <a:t>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4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4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400" i="1">
                            <a:latin typeface="Cambria Math"/>
                          </a:rPr>
                          <m:t>𝑥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4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𝑔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(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𝑥</m:t>
                    </m:r>
                    <m:r>
                      <a:rPr lang="fr-FR" sz="2400" b="0" i="1" smtClean="0">
                        <a:latin typeface="Cambria Math"/>
                        <a:ea typeface="Cambria Math"/>
                      </a:rPr>
                      <m:t>)≠0.</m:t>
                    </m:r>
                  </m:oMath>
                </a14:m>
                <a:endParaRPr lang="en-US" sz="2400" dirty="0" smtClean="0"/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</p:txBody>
          </p:sp>
        </mc:Choice>
        <mc:Fallback xmlns="">
          <p:sp>
            <p:nvSpPr>
              <p:cNvPr id="17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2169" y="1555750"/>
                <a:ext cx="8033519" cy="4518992"/>
              </a:xfrm>
              <a:prstGeom prst="rect">
                <a:avLst/>
              </a:prstGeom>
              <a:blipFill rotWithShape="1">
                <a:blip r:embed="rId2"/>
                <a:stretch>
                  <a:fillRect l="-1062" t="-1752" r="-455" b="-26819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6592896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899592" y="1769619"/>
            <a:ext cx="79143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</a:p>
          <a:p>
            <a:pPr algn="just" eaLnBrk="0"/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3"/>
              <p:cNvSpPr txBox="1">
                <a:spLocks noChangeArrowheads="1"/>
              </p:cNvSpPr>
              <p:nvPr/>
            </p:nvSpPr>
            <p:spPr>
              <a:xfrm>
                <a:off x="685800" y="1428005"/>
                <a:ext cx="7772400" cy="609600"/>
              </a:xfrm>
              <a:prstGeom prst="rect">
                <a:avLst/>
              </a:prstGeom>
            </p:spPr>
            <p:txBody>
              <a:bodyPr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3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800">
                    <a:solidFill>
                      <a:schemeClr val="tx1"/>
                    </a:solidFill>
                    <a:latin typeface="+mn-lt"/>
                    <a:cs typeface="+mn-cs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•"/>
                  <a:defRPr sz="2400">
                    <a:solidFill>
                      <a:schemeClr val="tx1"/>
                    </a:solidFill>
                    <a:latin typeface="+mn-lt"/>
                    <a:cs typeface="+mn-cs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–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5pPr>
                <a:lvl6pPr marL="25146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6pPr>
                <a:lvl7pPr marL="29718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7pPr>
                <a:lvl8pPr marL="34290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8pPr>
                <a:lvl9pPr marL="3886200" indent="-228600" algn="l" rtl="0" fontAlgn="base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+mn-lt"/>
                    <a:cs typeface="+mn-cs"/>
                  </a:defRPr>
                </a:lvl9pPr>
              </a:lstStyle>
              <a:p>
                <a:pPr>
                  <a:lnSpc>
                    <a:spcPct val="90000"/>
                  </a:lnSpc>
                </a:pP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2200" i="0" dirty="0" smtClean="0">
                        <a:latin typeface="Cambria Math"/>
                      </a:rPr>
                      <m:t>lim</m:t>
                    </m:r>
                    <m:r>
                      <a:rPr lang="en-US" sz="2200" i="1" baseline="-25000" dirty="0" err="1" smtClean="0">
                        <a:latin typeface="Cambria Math"/>
                      </a:rPr>
                      <m:t>𝑥</m:t>
                    </m:r>
                    <m:r>
                      <a:rPr lang="en-US" sz="2200" i="1" baseline="-25000" dirty="0" err="1" smtClean="0">
                        <a:latin typeface="Cambria Math"/>
                        <a:sym typeface="Symbol" pitchFamily="18" charset="2"/>
                      </a:rPr>
                      <m:t></m:t>
                    </m:r>
                    <m:r>
                      <a:rPr lang="en-US" sz="2200" i="1" baseline="-25000" dirty="0" err="1" smtClean="0">
                        <a:latin typeface="Cambria Math"/>
                        <a:sym typeface="Symbol" pitchFamily="18" charset="2"/>
                      </a:rPr>
                      <m:t>𝑐</m:t>
                    </m:r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 </m:t>
                    </m:r>
                    <m:sSup>
                      <m:sSupPr>
                        <m:ctrlPr>
                          <a:rPr lang="fr-FR" sz="2200" b="0" i="1" dirty="0" smtClean="0">
                            <a:latin typeface="Cambria Math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/>
                            <a:sym typeface="Symbol" pitchFamily="18" charset="2"/>
                          </a:rPr>
                          <m:t>𝑥</m:t>
                        </m:r>
                      </m:e>
                      <m:sup>
                        <m:r>
                          <a:rPr lang="fr-FR" sz="2200" b="0" i="1" dirty="0" smtClean="0">
                            <a:latin typeface="Cambria Math"/>
                            <a:sym typeface="Symbol" pitchFamily="18" charset="2"/>
                          </a:rPr>
                          <m:t>𝑘</m:t>
                        </m:r>
                      </m:sup>
                    </m:sSup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 = </m:t>
                    </m:r>
                    <m:sSup>
                      <m:sSupPr>
                        <m:ctrlPr>
                          <a:rPr lang="fr-FR" sz="2200" b="0" i="1" dirty="0" smtClean="0">
                            <a:latin typeface="Cambria Math"/>
                            <a:sym typeface="Symbol" pitchFamily="18" charset="2"/>
                          </a:rPr>
                        </m:ctrlPr>
                      </m:sSupPr>
                      <m:e>
                        <m:r>
                          <a:rPr lang="en-US" sz="2200" i="1" dirty="0" smtClean="0">
                            <a:latin typeface="Cambria Math"/>
                            <a:sym typeface="Symbol" pitchFamily="18" charset="2"/>
                          </a:rPr>
                          <m:t>𝑐</m:t>
                        </m:r>
                      </m:e>
                      <m:sup>
                        <m:r>
                          <a:rPr lang="fr-FR" sz="2200" b="0" i="1" dirty="0" smtClean="0">
                            <a:latin typeface="Cambria Math"/>
                            <a:sym typeface="Symbol" pitchFamily="18" charset="2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sz="2200" dirty="0" smtClean="0">
                    <a:latin typeface="+mj-lt"/>
                    <a:sym typeface="Symbol" pitchFamily="18" charset="2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𝑘</m:t>
                    </m:r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≥0 </m:t>
                    </m:r>
                  </m:oMath>
                </a14:m>
                <a:r>
                  <a:rPr lang="en-US" sz="2200" dirty="0" smtClean="0">
                    <a:latin typeface="+mj-lt"/>
                    <a:sym typeface="Symbol" pitchFamily="18" charset="2"/>
                  </a:rPr>
                  <a:t>is constant. </a:t>
                </a:r>
              </a:p>
              <a:p>
                <a:pPr marL="0" indent="0">
                  <a:lnSpc>
                    <a:spcPct val="90000"/>
                  </a:lnSpc>
                  <a:buNone/>
                </a:pPr>
                <a:endParaRPr lang="en-US" sz="2200" dirty="0" smtClean="0">
                  <a:sym typeface="Symbol" pitchFamily="18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latin typeface="+mj-lt"/>
                    <a:sym typeface="Symbol" pitchFamily="18" charset="2"/>
                  </a:rPr>
                  <a:t>More generally:</a:t>
                </a:r>
              </a:p>
              <a:p>
                <a:pPr>
                  <a:lnSpc>
                    <a:spcPct val="90000"/>
                  </a:lnSpc>
                </a:pPr>
                <a:endParaRPr lang="en-US" sz="2200" dirty="0">
                  <a:latin typeface="+mj-lt"/>
                  <a:sym typeface="Symbol" pitchFamily="18" charset="2"/>
                </a:endParaRPr>
              </a:p>
              <a:p>
                <a:pPr>
                  <a:lnSpc>
                    <a:spcPct val="90000"/>
                  </a:lnSpc>
                </a:pPr>
                <a:r>
                  <a:rPr lang="en-US" sz="2200" dirty="0" smtClean="0">
                    <a:latin typeface="+mj-lt"/>
                    <a:sym typeface="Symbol" pitchFamily="18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𝑓</m:t>
                    </m:r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200" i="1" dirty="0" smtClean="0">
                        <a:latin typeface="Cambria Math"/>
                        <a:sym typeface="Symbol" pitchFamily="18" charset="2"/>
                      </a:rPr>
                      <m:t>) </m:t>
                    </m:r>
                  </m:oMath>
                </a14:m>
                <a:r>
                  <a:rPr lang="en-US" sz="2200" dirty="0" smtClean="0">
                    <a:latin typeface="+mj-lt"/>
                    <a:sym typeface="Symbol" pitchFamily="18" charset="2"/>
                  </a:rPr>
                  <a:t>is a polynomial then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endParaRPr lang="en-US" sz="2200" dirty="0">
                  <a:latin typeface="+mj-lt"/>
                  <a:sym typeface="Symbol" pitchFamily="18" charset="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sz="2200" dirty="0" smtClean="0">
                    <a:sym typeface="Symbol" pitchFamily="18" charset="2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200" i="1" dirty="0">
                        <a:latin typeface="Cambria Math"/>
                        <a:sym typeface="Symbol" pitchFamily="18" charset="2"/>
                      </a:rPr>
                      <m:t>𝑓</m:t>
                    </m:r>
                    <m:r>
                      <a:rPr lang="en-US" sz="2200" i="1" dirty="0">
                        <a:latin typeface="Cambria Math"/>
                        <a:sym typeface="Symbol" pitchFamily="18" charset="2"/>
                      </a:rPr>
                      <m:t>(</m:t>
                    </m:r>
                    <m:r>
                      <a:rPr lang="en-US" sz="2200" i="1" dirty="0">
                        <a:latin typeface="Cambria Math"/>
                        <a:sym typeface="Symbol" pitchFamily="18" charset="2"/>
                      </a:rPr>
                      <m:t>𝑥</m:t>
                    </m:r>
                    <m:r>
                      <a:rPr lang="en-US" sz="2200" i="1" dirty="0">
                        <a:latin typeface="Cambria Math"/>
                        <a:sym typeface="Symbol" pitchFamily="18" charset="2"/>
                      </a:rPr>
                      <m:t>) </m:t>
                    </m:r>
                  </m:oMath>
                </a14:m>
                <a:r>
                  <a:rPr lang="en-US" sz="2200" dirty="0">
                    <a:sym typeface="Symbol" pitchFamily="18" charset="2"/>
                  </a:rPr>
                  <a:t>is a </a:t>
                </a:r>
                <a:r>
                  <a:rPr lang="en-US" sz="2200" dirty="0" smtClean="0">
                    <a:sym typeface="Symbol" pitchFamily="18" charset="2"/>
                  </a:rPr>
                  <a:t>rational function, </a:t>
                </a:r>
                <a:r>
                  <a:rPr lang="en-US" sz="2200" dirty="0" err="1" smtClean="0">
                    <a:sym typeface="Symbol" pitchFamily="18" charset="2"/>
                  </a:rPr>
                  <a:t>i.e</a:t>
                </a:r>
                <a:r>
                  <a:rPr lang="en-US" sz="2200" dirty="0" smtClean="0">
                    <a:sym typeface="Symbol" pitchFamily="18" charset="2"/>
                  </a:rPr>
                  <a:t>  </a:t>
                </a:r>
                <a14:m>
                  <m:oMath xmlns:m="http://schemas.openxmlformats.org/officeDocument/2006/math">
                    <m:r>
                      <a:rPr lang="fr-FR" sz="22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</m:oMath>
                </a14:m>
                <a:r>
                  <a:rPr lang="en-US" sz="2200" dirty="0" smtClean="0">
                    <a:sym typeface="Symbol" pitchFamily="18" charset="2"/>
                  </a:rPr>
                  <a:t> such that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𝑞</m:t>
                    </m:r>
                    <m:d>
                      <m:d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200" i="1">
                        <a:latin typeface="Cambria Math"/>
                        <a:ea typeface="Cambria Math"/>
                      </a:rPr>
                      <m:t>≠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200" dirty="0" smtClean="0">
                    <a:sym typeface="Symbol" pitchFamily="18" charset="2"/>
                  </a:rPr>
                  <a:t>, then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200" i="1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200" i="1">
                        <a:latin typeface="Cambria Math"/>
                        <a:ea typeface="Cambria Math"/>
                      </a:rPr>
                      <m:t>=</m:t>
                    </m:r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f>
                      <m:f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  <m:r>
                      <a:rPr lang="fr-FR" sz="2200" b="0" i="0" smtClean="0">
                        <a:latin typeface="Cambria Math"/>
                        <a:ea typeface="Cambria Math"/>
                      </a:rPr>
                      <m:t>=</m:t>
                    </m:r>
                    <m:f>
                      <m:f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𝑝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)</m:t>
                        </m:r>
                      </m:num>
                      <m:den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𝑞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(</m:t>
                        </m:r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)</m:t>
                        </m:r>
                      </m:den>
                    </m:f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𝑓</m:t>
                    </m:r>
                    <m:d>
                      <m:dPr>
                        <m:ctrlPr>
                          <a:rPr lang="fr-FR" sz="22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.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 If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200" i="1">
                        <a:latin typeface="Cambria Math"/>
                        <a:ea typeface="Cambria Math"/>
                      </a:rPr>
                      <m:t>𝑞</m:t>
                    </m:r>
                    <m:d>
                      <m:d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200" b="0" i="1" smtClean="0">
                        <a:latin typeface="Cambria Math"/>
                        <a:ea typeface="Cambria Math"/>
                      </a:rPr>
                      <m:t>=</m:t>
                    </m:r>
                    <m:r>
                      <a:rPr lang="fr-FR" sz="2200" i="1">
                        <a:latin typeface="Cambria Math"/>
                        <a:ea typeface="Cambria Math"/>
                      </a:rPr>
                      <m:t>0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 and </a:t>
                </a:r>
                <a14:m>
                  <m:oMath xmlns:m="http://schemas.openxmlformats.org/officeDocument/2006/math">
                    <m:limLow>
                      <m:limLowPr>
                        <m:ctrlPr>
                          <a:rPr lang="en-US" sz="2200" i="1">
                            <a:latin typeface="Cambria Math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en-US" sz="2200">
                            <a:latin typeface="Cambria Math"/>
                          </a:rPr>
                          <m:t>lim</m:t>
                        </m:r>
                      </m:e>
                      <m:lim>
                        <m:r>
                          <a:rPr lang="fr-FR" sz="2200" i="1">
                            <a:latin typeface="Cambria Math"/>
                          </a:rPr>
                          <m:t>𝑥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→</m:t>
                        </m:r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𝑐</m:t>
                        </m:r>
                      </m:lim>
                    </m:limLow>
                    <m:r>
                      <a:rPr lang="fr-FR" sz="2200" b="0" i="1" smtClean="0">
                        <a:latin typeface="Cambria Math"/>
                        <a:ea typeface="Cambria Math"/>
                      </a:rPr>
                      <m:t>𝑝</m:t>
                    </m:r>
                    <m:d>
                      <m:dPr>
                        <m:ctrlPr>
                          <a:rPr lang="fr-FR" sz="2200" i="1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fr-FR" sz="2200" i="1">
                            <a:latin typeface="Cambria Math"/>
                            <a:ea typeface="Cambria Math"/>
                          </a:rPr>
                          <m:t>𝑥</m:t>
                        </m:r>
                      </m:e>
                    </m:d>
                    <m:r>
                      <a:rPr lang="fr-FR" sz="2200" i="1">
                        <a:latin typeface="Cambria Math"/>
                        <a:ea typeface="Cambria Math"/>
                      </a:rPr>
                      <m:t>≠0</m:t>
                    </m:r>
                  </m:oMath>
                </a14:m>
                <a:r>
                  <a:rPr lang="en-US" sz="2200" dirty="0" smtClean="0">
                    <a:latin typeface="+mj-lt"/>
                  </a:rPr>
                  <a:t> then limit does not exist.</a:t>
                </a:r>
                <a:endParaRPr lang="en-US" sz="2200" dirty="0">
                  <a:latin typeface="+mj-lt"/>
                </a:endParaRPr>
              </a:p>
            </p:txBody>
          </p:sp>
        </mc:Choice>
        <mc:Fallback xmlns="">
          <p:sp>
            <p:nvSpPr>
              <p:cNvPr id="29" name="Rectangle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5800" y="1428005"/>
                <a:ext cx="7772400" cy="609600"/>
              </a:xfrm>
              <a:prstGeom prst="rect">
                <a:avLst/>
              </a:prstGeom>
              <a:blipFill rotWithShape="1">
                <a:blip r:embed="rId2"/>
                <a:stretch>
                  <a:fillRect l="-1020" t="-10000" b="-617000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704055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  <p:bldP spid="29" grpId="0" build="p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899592" y="1769619"/>
            <a:ext cx="791437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0"/>
            <a:r>
              <a:rPr lang="fr-FR" sz="2400" dirty="0" smtClean="0">
                <a:solidFill>
                  <a:schemeClr val="tx1"/>
                </a:solidFill>
                <a:latin typeface="+mj-lt"/>
              </a:rPr>
              <a:t> </a:t>
            </a:r>
            <a:r>
              <a:rPr lang="fr-FR" sz="2400" dirty="0" smtClean="0">
                <a:solidFill>
                  <a:schemeClr val="tx1"/>
                </a:solidFill>
              </a:rPr>
              <a:t> </a:t>
            </a:r>
          </a:p>
          <a:p>
            <a:pPr algn="just" eaLnBrk="0"/>
            <a:endParaRPr lang="fr-FR" sz="2400" dirty="0" smtClean="0">
              <a:solidFill>
                <a:schemeClr val="tx1"/>
              </a:solidFill>
            </a:endParaRP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7" name="Rectangle 3"/>
          <p:cNvSpPr txBox="1">
            <a:spLocks noChangeArrowheads="1"/>
          </p:cNvSpPr>
          <p:nvPr/>
        </p:nvSpPr>
        <p:spPr>
          <a:xfrm>
            <a:off x="467543" y="1502296"/>
            <a:ext cx="8033519" cy="9906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endParaRPr lang="en-US" sz="2400" dirty="0"/>
          </a:p>
        </p:txBody>
      </p:sp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775030"/>
            <a:ext cx="5544616" cy="4174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19935547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576578" y="1360190"/>
                <a:ext cx="8045135" cy="28443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fr-FR" sz="2400" dirty="0" smtClean="0">
                    <a:solidFill>
                      <a:srgbClr val="3333FF"/>
                    </a:solidFill>
                    <a:effectLst/>
                  </a:rPr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→5</m:t>
                            </m:r>
                          </m:lim>
                        </m:limLow>
                      </m:fName>
                      <m:e>
                        <m:d>
                          <m:dPr>
                            <m:ctrlPr>
                              <a:rPr lang="fr-FR" sz="2400" i="1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2400" i="1">
                                    <a:solidFill>
                                      <a:srgbClr val="3333FF"/>
                                    </a:solidFill>
                                    <a:effectLst/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>
                                    <a:solidFill>
                                      <a:srgbClr val="3333FF"/>
                                    </a:solidFill>
                                    <a:effectLst/>
                                    <a:latin typeface="Cambria Math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fr-FR" sz="2400">
                                    <a:solidFill>
                                      <a:srgbClr val="3333FF"/>
                                    </a:solidFill>
                                    <a:effectLst/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−4</m:t>
                            </m:r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+3</m:t>
                            </m:r>
                          </m:e>
                        </m:d>
                        <m:r>
                          <a:rPr lang="fr-FR" sz="240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400" dirty="0">
                  <a:solidFill>
                    <a:srgbClr val="3333FF"/>
                  </a:solidFill>
                  <a:effectLst/>
                </a:endParaRPr>
              </a:p>
              <a:p>
                <a:pPr algn="just" eaLnBrk="0"/>
                <a:endParaRPr lang="fr-FR" sz="2400" dirty="0"/>
              </a:p>
              <a:p>
                <a:pPr algn="just" eaLnBrk="0"/>
                <a:r>
                  <a:rPr lang="fr-FR" sz="2400" dirty="0" smtClean="0"/>
                  <a:t>Solution: </a:t>
                </a: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→5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ctrlPr>
                                <a:rPr lang="fr-FR" sz="2400" i="1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fr-FR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−4</m:t>
                              </m:r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+3</m:t>
                              </m:r>
                            </m:e>
                          </m:d>
                          <m:r>
                            <a:rPr lang="fr-FR" sz="24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fr-FR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40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→5</m:t>
                                  </m:r>
                                </m:lim>
                              </m:limLow>
                            </m:fName>
                            <m:e>
                              <m:d>
                                <m:dPr>
                                  <m:ctrlPr>
                                    <a:rPr lang="fr-FR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fr-FR" sz="2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  <m:sup>
                                      <m: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2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fr-F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−4</m:t>
                              </m:r>
                              <m:func>
                                <m:funcPr>
                                  <m:ctrlPr>
                                    <a:rPr lang="fr-FR" sz="2400" i="1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limLow>
                                    <m:limLowPr>
                                      <m:ctrlPr>
                                        <a:rPr lang="fr-FR" sz="2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limLow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lim</m:t>
                                      </m:r>
                                    </m:e>
                                    <m:lim>
                                      <m: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  <m: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→5</m:t>
                                      </m:r>
                                    </m:lim>
                                  </m:limLow>
                                </m:fName>
                                <m:e>
                                  <m:d>
                                    <m:dPr>
                                      <m:ctrlPr>
                                        <a:rPr lang="fr-FR" sz="2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−4</m:t>
                                      </m:r>
                                      <m:r>
                                        <a:rPr lang="fr-FR" sz="2400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  <m:t>𝑥</m:t>
                                      </m:r>
                                    </m:e>
                                  </m:d>
                                  <m:r>
                                    <a:rPr lang="fr-FR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+</m:t>
                                  </m:r>
                                  <m:func>
                                    <m:funcPr>
                                      <m:ctrlPr>
                                        <a:rPr lang="fr-FR" sz="2400" i="1">
                                          <a:solidFill>
                                            <a:schemeClr val="tx1"/>
                                          </a:solidFill>
                                          <a:latin typeface="Cambria Math"/>
                                        </a:rPr>
                                      </m:ctrlPr>
                                    </m:funcPr>
                                    <m:fName>
                                      <m:limLow>
                                        <m:limLowPr>
                                          <m:ctrlPr>
                                            <a:rPr lang="fr-FR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limLowPr>
                                        <m:e>
                                          <m:r>
                                            <m:rPr>
                                              <m:sty m:val="p"/>
                                            </m:rPr>
                                            <a:rPr lang="fr-FR" sz="24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lim</m:t>
                                          </m:r>
                                        </m:e>
                                        <m:lim>
                                          <m:r>
                                            <a:rPr lang="fr-FR" sz="24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𝑥</m:t>
                                          </m:r>
                                          <m:r>
                                            <a:rPr lang="fr-FR" sz="24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→5</m:t>
                                          </m:r>
                                        </m:lim>
                                      </m:limLow>
                                    </m:fName>
                                    <m:e>
                                      <m:d>
                                        <m:dPr>
                                          <m:ctrlPr>
                                            <a:rPr lang="fr-FR" sz="2400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fr-FR" sz="2400">
                                              <a:solidFill>
                                                <a:schemeClr val="tx1"/>
                                              </a:solidFill>
                                              <a:latin typeface="Cambria Math"/>
                                            </a:rPr>
                                            <m:t>3</m:t>
                                          </m:r>
                                        </m:e>
                                      </m:d>
                                    </m:e>
                                  </m:func>
                                </m:e>
                              </m:func>
                            </m:e>
                          </m:func>
                        </m:e>
                      </m:func>
                    </m:oMath>
                  </m:oMathPara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r>
                  <a:rPr lang="fr-FR" sz="2400" dirty="0">
                    <a:solidFill>
                      <a:schemeClr val="tx1"/>
                    </a:solidFill>
                  </a:rPr>
                  <a:t>	</a:t>
                </a:r>
                <a:r>
                  <a:rPr lang="fr-FR" sz="2400" dirty="0" smtClean="0">
                    <a:solidFill>
                      <a:schemeClr val="tx1"/>
                    </a:solidFill>
                  </a:rPr>
                  <a:t>	 </a:t>
                </a:r>
                <a14:m>
                  <m:oMath xmlns:m="http://schemas.openxmlformats.org/officeDocument/2006/math">
                    <m:r>
                      <a:rPr lang="fr-FR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     </m:t>
                    </m:r>
                    <m:r>
                      <a:rPr lang="fr-FR" sz="2400" b="0" i="1" smtClean="0">
                        <a:solidFill>
                          <a:schemeClr val="tx1"/>
                        </a:solidFill>
                        <a:latin typeface="Cambria Math"/>
                      </a:rPr>
                      <m:t>= </m:t>
                    </m:r>
                    <m:func>
                      <m:funcPr>
                        <m:ctrlPr>
                          <a:rPr lang="fr-FR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d>
                          <m:dPr>
                            <m:ctrlPr>
                              <a:rPr lang="fr-FR" sz="2400" i="1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fr-FR" sz="2400" i="1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fr-FR" sz="24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5</m:t>
                                </m:r>
                              </m:e>
                              <m:sup>
                                <m:r>
                                  <a:rPr lang="fr-FR" sz="240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fr-FR" sz="240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−4(5)+3</m:t>
                            </m:r>
                          </m:e>
                        </m:d>
                      </m:fName>
                      <m:e>
                        <m:r>
                          <a:rPr lang="fr-FR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=8</m:t>
                        </m:r>
                        <m:r>
                          <a:rPr lang="fr-FR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578" y="1360190"/>
                <a:ext cx="8045135" cy="2844368"/>
              </a:xfrm>
              <a:prstGeom prst="rect">
                <a:avLst/>
              </a:prstGeom>
              <a:blipFill rotWithShape="1">
                <a:blip r:embed="rId2"/>
                <a:stretch>
                  <a:fillRect l="-1213" t="-857" b="-4069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3689107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576578" y="1360190"/>
                <a:ext cx="8045135" cy="4211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just" eaLnBrk="0"/>
                <a:r>
                  <a:rPr lang="fr-FR" sz="2400" dirty="0" smtClean="0">
                    <a:solidFill>
                      <a:srgbClr val="3333FF"/>
                    </a:solidFill>
                    <a:effectLst/>
                  </a:rPr>
                  <a:t>Find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→−4</m:t>
                            </m:r>
                          </m:lim>
                        </m:limLow>
                      </m:fName>
                      <m:e>
                        <m:f>
                          <m:fPr>
                            <m:ctrlPr>
                              <a:rPr lang="fr-FR" sz="2400" i="1" smtClean="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rgbClr val="3333FF"/>
                                </a:solidFill>
                                <a:effectLst/>
                                <a:latin typeface="Cambria Math"/>
                              </a:rPr>
                              <m:t>+8</m:t>
                            </m:r>
                          </m:num>
                          <m:den>
                            <m:d>
                              <m:dPr>
                                <m:ctrlPr>
                                  <a:rPr lang="fr-FR" sz="2400" i="1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fr-FR" sz="2400" i="1">
                                        <a:solidFill>
                                          <a:srgbClr val="3333FF"/>
                                        </a:solidFill>
                                        <a:latin typeface="Cambria Math"/>
                                      </a:rPr>
                                    </m:ctrlPr>
                                  </m:sSupPr>
                                  <m:e>
                                    <m:r>
                                      <a:rPr lang="fr-FR" sz="2400">
                                        <a:solidFill>
                                          <a:srgbClr val="3333FF"/>
                                        </a:solidFill>
                                        <a:latin typeface="Cambria Math"/>
                                      </a:rPr>
                                      <m:t>𝑥</m:t>
                                    </m:r>
                                  </m:e>
                                  <m:sup>
                                    <m:r>
                                      <a:rPr lang="fr-FR" sz="2400">
                                        <a:solidFill>
                                          <a:srgbClr val="3333FF"/>
                                        </a:solidFill>
                                        <a:latin typeface="Cambria Math"/>
                                      </a:rPr>
                                      <m:t>2</m:t>
                                    </m:r>
                                  </m:sup>
                                </m:sSup>
                                <m:r>
                                  <a:rPr lang="fr-FR" sz="240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+</m:t>
                                </m:r>
                                <m:r>
                                  <a:rPr lang="fr-FR" sz="240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𝑥</m:t>
                                </m:r>
                                <m:r>
                                  <a:rPr lang="fr-FR" sz="2400">
                                    <a:solidFill>
                                      <a:srgbClr val="3333FF"/>
                                    </a:solidFill>
                                    <a:latin typeface="Cambria Math"/>
                                  </a:rPr>
                                  <m:t>−12</m:t>
                                </m:r>
                              </m:e>
                            </m:d>
                          </m:den>
                        </m:f>
                        <m:r>
                          <a:rPr lang="fr-FR" sz="2400">
                            <a:solidFill>
                              <a:srgbClr val="3333FF"/>
                            </a:solidFill>
                            <a:effectLst/>
                            <a:latin typeface="Cambria Math"/>
                          </a:rPr>
                          <m:t>.</m:t>
                        </m:r>
                      </m:e>
                    </m:func>
                  </m:oMath>
                </a14:m>
                <a:endParaRPr lang="fr-FR" sz="2400" dirty="0">
                  <a:solidFill>
                    <a:srgbClr val="3333FF"/>
                  </a:solidFill>
                  <a:effectLst/>
                </a:endParaRPr>
              </a:p>
              <a:p>
                <a:pPr algn="just" eaLnBrk="0"/>
                <a:endParaRPr lang="fr-FR" sz="2400" dirty="0"/>
              </a:p>
              <a:p>
                <a:pPr algn="just" eaLnBrk="0"/>
                <a:r>
                  <a:rPr lang="fr-FR" sz="2400" dirty="0" smtClean="0"/>
                  <a:t>Solution: </a:t>
                </a: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unc>
                        <m:funcPr>
                          <m:ctrlPr>
                            <a:rPr lang="fr-FR" sz="240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fr-FR" sz="240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lim</m:t>
                              </m:r>
                            </m:e>
                            <m:lim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→−4</m:t>
                              </m:r>
                            </m:lim>
                          </m:limLow>
                        </m:fName>
                        <m:e>
                          <m:r>
                            <a:rPr lang="fr-FR" sz="2400" b="0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 </m:t>
                          </m:r>
                          <m:f>
                            <m:fPr>
                              <m:ctrlPr>
                                <a:rPr lang="fr-F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fr-FR" sz="2400" i="1">
                                  <a:latin typeface="Cambria Math"/>
                                </a:rPr>
                                <m:t>2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 i="1">
                                  <a:latin typeface="Cambria Math"/>
                                </a:rPr>
                                <m:t>+8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fr-FR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fr-FR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fr-FR" sz="2400" b="0" i="1" smtClean="0">
                                      <a:solidFill>
                                        <a:schemeClr val="tx1"/>
                                      </a:solidFill>
                                      <a:latin typeface="Cambria Math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fr-F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−4</m:t>
                              </m:r>
                              <m:r>
                                <a:rPr lang="fr-F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𝑥</m:t>
                              </m:r>
                              <m:r>
                                <a:rPr lang="fr-FR" sz="2400" b="0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+3 </m:t>
                              </m:r>
                            </m:den>
                          </m:f>
                          <m:r>
                            <a:rPr lang="fr-FR" sz="2400" b="0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=</m:t>
                          </m:r>
                          <m:func>
                            <m:funcPr>
                              <m:ctrlPr>
                                <a:rPr lang="fr-FR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fr-FR" sz="2400">
                                      <a:latin typeface="Cambria Math"/>
                                    </a:rPr>
                                    <m:t>lim</m:t>
                                  </m:r>
                                </m:e>
                                <m:lim>
                                  <m:r>
                                    <a:rPr lang="fr-FR" sz="240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400">
                                      <a:latin typeface="Cambria Math"/>
                                    </a:rPr>
                                    <m:t>→−4</m:t>
                                  </m:r>
                                </m:lim>
                              </m:limLow>
                            </m:fName>
                            <m:e>
                              <m:r>
                                <a:rPr lang="fr-FR" sz="2400" i="1">
                                  <a:latin typeface="Cambria Math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fr-FR" sz="2400" i="1"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r>
                                    <a:rPr lang="fr-FR" sz="2400" i="1">
                                      <a:latin typeface="Cambria Math"/>
                                    </a:rPr>
                                    <m:t>2</m:t>
                                  </m:r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+4)</m:t>
                                  </m:r>
                                </m:num>
                                <m:den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(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400" i="1">
                                      <a:latin typeface="Cambria Math"/>
                                    </a:rPr>
                                    <m:t>+4)(</m:t>
                                  </m:r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𝑥</m:t>
                                  </m:r>
                                  <m:r>
                                    <a:rPr lang="fr-FR" sz="2400" b="0" i="1" smtClean="0">
                                      <a:latin typeface="Cambria Math"/>
                                    </a:rPr>
                                    <m:t>−3) </m:t>
                                  </m:r>
                                </m:den>
                              </m:f>
                            </m:e>
                          </m:func>
                        </m:e>
                      </m:func>
                    </m:oMath>
                  </m:oMathPara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r>
                  <a:rPr lang="fr-FR" sz="2400" dirty="0" smtClean="0">
                    <a:solidFill>
                      <a:schemeClr val="tx1"/>
                    </a:solidFill>
                  </a:rPr>
                  <a:t>		      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fr-FR" sz="2400" b="0" i="1" smtClean="0">
                            <a:latin typeface="Cambria Math"/>
                          </a:rPr>
                          <m:t> </m:t>
                        </m:r>
                        <m:r>
                          <a:rPr lang="fr-FR" sz="2400" i="1">
                            <a:latin typeface="Cambria Math"/>
                          </a:rPr>
                          <m:t>=</m:t>
                        </m:r>
                        <m:limLow>
                          <m:limLow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>
                                <a:latin typeface="Cambria Math"/>
                              </a:rPr>
                              <m:t>→−4</m:t>
                            </m:r>
                          </m:lim>
                        </m:limLow>
                      </m:fName>
                      <m:e>
                        <m:r>
                          <a:rPr lang="fr-FR" sz="2400" i="1"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fr-FR" sz="2400" i="1">
                                <a:latin typeface="Cambria Math"/>
                              </a:rPr>
                              <m:t>2</m:t>
                            </m:r>
                            <m:r>
                              <a:rPr lang="fr-FR" sz="2400" b="0" i="1" smtClean="0">
                                <a:latin typeface="Cambria Math"/>
                              </a:rPr>
                              <m:t> </m:t>
                            </m:r>
                          </m:num>
                          <m:den>
                            <m:r>
                              <a:rPr lang="fr-FR" sz="2400" i="1">
                                <a:latin typeface="Cambria Math"/>
                              </a:rPr>
                              <m:t>(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−3) </m:t>
                            </m:r>
                          </m:den>
                        </m:f>
                        <m:r>
                          <a:rPr lang="fr-FR" sz="2400">
                            <a:latin typeface="Cambria Math"/>
                          </a:rPr>
                          <m:t>=</m:t>
                        </m:r>
                      </m:e>
                    </m:func>
                    <m:r>
                      <a:rPr lang="fr-FR" sz="2400" b="0" i="1" smtClean="0">
                        <a:latin typeface="Cambria Math"/>
                      </a:rPr>
                      <m:t>−</m:t>
                    </m:r>
                    <m:f>
                      <m:fPr>
                        <m:ctrlPr>
                          <a:rPr lang="fr-FR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fr-FR" sz="24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fr-FR" sz="2400" b="0" i="1" smtClean="0">
                            <a:latin typeface="Cambria Math"/>
                          </a:rPr>
                          <m:t>7</m:t>
                        </m:r>
                      </m:den>
                    </m:f>
                    <m:r>
                      <a:rPr lang="fr-FR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r>
                  <a:rPr lang="fr-FR" sz="2400" dirty="0">
                    <a:solidFill>
                      <a:schemeClr val="tx1"/>
                    </a:solidFill>
                  </a:rPr>
                  <a:t>	</a:t>
                </a:r>
              </a:p>
            </p:txBody>
          </p:sp>
        </mc:Choice>
        <mc:Fallback xmlns=""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6578" y="1360190"/>
                <a:ext cx="8045135" cy="4211538"/>
              </a:xfrm>
              <a:prstGeom prst="rect">
                <a:avLst/>
              </a:prstGeom>
              <a:blipFill rotWithShape="1">
                <a:blip r:embed="rId2"/>
                <a:stretch>
                  <a:fillRect l="-1213" b="-2460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90348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468313" y="2276872"/>
            <a:ext cx="8153400" cy="44958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  <a:sym typeface="Symbol" pitchFamily="18" charset="2"/>
            </a:endParaRPr>
          </a:p>
        </p:txBody>
      </p:sp>
      <p:sp>
        <p:nvSpPr>
          <p:cNvPr id="5124" name="Line 14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5" name="Line 15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6" name="Line 16"/>
          <p:cNvSpPr>
            <a:spLocks noChangeShapeType="1"/>
          </p:cNvSpPr>
          <p:nvPr/>
        </p:nvSpPr>
        <p:spPr bwMode="auto">
          <a:xfrm>
            <a:off x="250825" y="1268413"/>
            <a:ext cx="82089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7" name="Line 17"/>
          <p:cNvSpPr>
            <a:spLocks noChangeShapeType="1"/>
          </p:cNvSpPr>
          <p:nvPr/>
        </p:nvSpPr>
        <p:spPr bwMode="auto">
          <a:xfrm>
            <a:off x="5397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5128" name="Line 19"/>
          <p:cNvSpPr>
            <a:spLocks noChangeShapeType="1"/>
          </p:cNvSpPr>
          <p:nvPr/>
        </p:nvSpPr>
        <p:spPr bwMode="auto">
          <a:xfrm>
            <a:off x="250825" y="1268413"/>
            <a:ext cx="8424863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 Box 6"/>
              <p:cNvSpPr txBox="1">
                <a:spLocks noChangeArrowheads="1"/>
              </p:cNvSpPr>
              <p:nvPr/>
            </p:nvSpPr>
            <p:spPr bwMode="auto">
              <a:xfrm>
                <a:off x="535938" y="1360190"/>
                <a:ext cx="8045135" cy="29005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sin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𝑏</m:t>
                            </m:r>
                          </m:fName>
                          <m:e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400" b="0" i="0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sin</m:t>
                                </m:r>
                              </m:fName>
                              <m:e>
                                <m:r>
                                  <a:rPr lang="fr-FR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  <m:t>𝑏𝑎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latin typeface="Cambria Math"/>
                              </a:rPr>
                              <m:t>cos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𝑏</m:t>
                            </m:r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fr-FR" sz="2400" i="1" smtClean="0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400" b="0" i="0" smtClean="0">
                                    <a:latin typeface="Cambria Math"/>
                                  </a:rPr>
                                  <m:t>cos</m:t>
                                </m:r>
                              </m:fName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𝑏𝑎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:endParaRPr lang="fr-FR" sz="2400" dirty="0"/>
              </a:p>
              <a:p>
                <a:pPr marL="342900" indent="-342900" algn="just" eaLnBrk="0">
                  <a:buFont typeface="Arial" pitchFamily="34" charset="0"/>
                  <a:buChar char="•"/>
                </a:pPr>
                <a14:m>
                  <m:oMath xmlns:m="http://schemas.openxmlformats.org/officeDocument/2006/math">
                    <m:func>
                      <m:funcPr>
                        <m:ctrlPr>
                          <a:rPr lang="fr-FR" sz="2400" i="1">
                            <a:latin typeface="Cambria Math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fr-FR" sz="2400">
                                <a:latin typeface="Cambria Math"/>
                              </a:rPr>
                              <m:t>lim</m:t>
                            </m:r>
                          </m:e>
                          <m:lim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→</m:t>
                            </m:r>
                            <m:r>
                              <a:rPr lang="fr-FR" sz="2400" i="1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func>
                          <m:funcPr>
                            <m:ctrlPr>
                              <a:rPr lang="fr-FR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fr-FR" sz="2400" b="0" i="0" smtClean="0">
                                <a:latin typeface="Cambria Math"/>
                              </a:rPr>
                              <m:t>tan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𝑏</m:t>
                            </m:r>
                          </m:fName>
                          <m:e>
                            <m:r>
                              <a:rPr lang="fr-FR" sz="2400" i="1">
                                <a:latin typeface="Cambria Math"/>
                              </a:rPr>
                              <m:t>𝑥</m:t>
                            </m:r>
                            <m:r>
                              <a:rPr lang="fr-FR" sz="2400" i="1">
                                <a:latin typeface="Cambria Math"/>
                              </a:rPr>
                              <m:t>=</m:t>
                            </m:r>
                            <m:func>
                              <m:funcPr>
                                <m:ctrlPr>
                                  <a:rPr lang="fr-FR" sz="2400" i="1">
                                    <a:latin typeface="Cambria Math"/>
                                  </a:rPr>
                                </m:ctrlPr>
                              </m:funcPr>
                              <m:fName>
                                <m:r>
                                  <m:rPr>
                                    <m:sty m:val="p"/>
                                  </m:rPr>
                                  <a:rPr lang="fr-FR" sz="2400" b="0" i="0" smtClean="0">
                                    <a:latin typeface="Cambria Math"/>
                                  </a:rPr>
                                  <m:t>tan</m:t>
                                </m:r>
                              </m:fName>
                              <m:e>
                                <m:r>
                                  <a:rPr lang="fr-FR" sz="2400" i="1">
                                    <a:latin typeface="Cambria Math"/>
                                  </a:rPr>
                                  <m:t>𝑏𝑎</m:t>
                                </m:r>
                              </m:e>
                            </m:func>
                          </m:e>
                        </m:func>
                      </m:e>
                    </m:func>
                  </m:oMath>
                </a14:m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endParaRPr lang="fr-FR" sz="2400" dirty="0" smtClean="0">
                  <a:solidFill>
                    <a:schemeClr val="tx1"/>
                  </a:solidFill>
                </a:endParaRPr>
              </a:p>
              <a:p>
                <a:pPr algn="just" eaLnBrk="0"/>
                <a:r>
                  <a:rPr lang="fr-FR" sz="2400" dirty="0">
                    <a:solidFill>
                      <a:schemeClr val="tx1"/>
                    </a:solidFill>
                  </a:rPr>
                  <a:t>	</a:t>
                </a:r>
              </a:p>
            </p:txBody>
          </p:sp>
        </mc:Choice>
        <mc:Fallback>
          <p:sp>
            <p:nvSpPr>
              <p:cNvPr id="10" name="Text 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5938" y="1360190"/>
                <a:ext cx="8045135" cy="2900538"/>
              </a:xfrm>
              <a:prstGeom prst="rect">
                <a:avLst/>
              </a:prstGeom>
              <a:blipFill rotWithShape="1">
                <a:blip r:embed="rId2"/>
                <a:stretch>
                  <a:fillRect l="-1212" t="-1471" b="-3992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615950" y="620713"/>
            <a:ext cx="7885113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US" sz="3200" dirty="0" smtClean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Laws of limits </a:t>
            </a:r>
            <a:endParaRPr lang="en-CA" sz="3200" dirty="0">
              <a:solidFill>
                <a:srgbClr val="3333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18296168"/>
      </p:ext>
    </p:extLst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ChangeArrowheads="1"/>
          </p:cNvSpPr>
          <p:nvPr/>
        </p:nvSpPr>
        <p:spPr bwMode="auto">
          <a:xfrm>
            <a:off x="901700" y="582613"/>
            <a:ext cx="6191250" cy="685800"/>
          </a:xfrm>
          <a:prstGeom prst="rect">
            <a:avLst/>
          </a:prstGeom>
          <a:noFill/>
          <a:ln>
            <a:noFill/>
          </a:ln>
          <a:extLst/>
        </p:spPr>
        <p:txBody>
          <a:bodyPr anchor="ctr"/>
          <a:lstStyle/>
          <a:p>
            <a:pPr>
              <a:defRPr/>
            </a:pPr>
            <a:r>
              <a:rPr lang="en-CA" sz="32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Lecture Summary 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971550" y="1412875"/>
            <a:ext cx="7467600" cy="8382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/>
          <a:p>
            <a:pPr>
              <a:spcBef>
                <a:spcPct val="20000"/>
              </a:spcBef>
              <a:defRPr/>
            </a:pPr>
            <a:endParaRPr lang="en-US" sz="240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>
            <a:off x="395288" y="1268413"/>
            <a:ext cx="8280400" cy="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755650" y="692150"/>
            <a:ext cx="0" cy="863600"/>
          </a:xfrm>
          <a:prstGeom prst="line">
            <a:avLst/>
          </a:prstGeom>
          <a:noFill/>
          <a:ln w="38100">
            <a:solidFill>
              <a:srgbClr val="FF66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fr-FR"/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539750" y="1341438"/>
            <a:ext cx="7272338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Logarithmic functions. </a:t>
            </a:r>
          </a:p>
          <a:p>
            <a:pPr marL="701675" lvl="2" indent="-342900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Inverse trigonometric functions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Introduction to limits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One sided limits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Limits that don’t exist </a:t>
            </a: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Vertical asymptotes</a:t>
            </a:r>
            <a:endParaRPr lang="en-US" sz="2400" dirty="0">
              <a:solidFill>
                <a:srgbClr val="3333FF"/>
              </a:solidFill>
            </a:endParaRPr>
          </a:p>
          <a:p>
            <a:pPr marL="723900" lvl="2" indent="-365125">
              <a:lnSpc>
                <a:spcPct val="150000"/>
              </a:lnSpc>
              <a:buFont typeface="Arial" charset="0"/>
              <a:buChar char="•"/>
              <a:defRPr/>
            </a:pPr>
            <a:r>
              <a:rPr lang="en-US" sz="2400" dirty="0" smtClean="0">
                <a:solidFill>
                  <a:srgbClr val="3333FF"/>
                </a:solidFill>
              </a:rPr>
              <a:t>Laws of </a:t>
            </a:r>
            <a:r>
              <a:rPr lang="en-US" sz="2400" smtClean="0">
                <a:solidFill>
                  <a:srgbClr val="3333FF"/>
                </a:solidFill>
              </a:rPr>
              <a:t>limit </a:t>
            </a:r>
            <a:endParaRPr lang="en-US" sz="2400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WERPOINTLATEX_MANUALPREVIEW" val="True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2329</TotalTime>
  <Words>2334</Words>
  <Application>Microsoft Office PowerPoint</Application>
  <PresentationFormat>On-screen Show (4:3)</PresentationFormat>
  <Paragraphs>266</Paragraphs>
  <Slides>34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Default Design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INSA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Rasheed</dc:creator>
  <cp:lastModifiedBy>Wahab</cp:lastModifiedBy>
  <cp:revision>362</cp:revision>
  <dcterms:created xsi:type="dcterms:W3CDTF">2012-05-05T21:34:59Z</dcterms:created>
  <dcterms:modified xsi:type="dcterms:W3CDTF">2012-12-12T04:19:20Z</dcterms:modified>
</cp:coreProperties>
</file>