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9" r:id="rId2"/>
    <p:sldId id="350" r:id="rId3"/>
    <p:sldId id="335" r:id="rId4"/>
    <p:sldId id="352" r:id="rId5"/>
    <p:sldId id="353" r:id="rId6"/>
    <p:sldId id="336" r:id="rId7"/>
    <p:sldId id="337" r:id="rId8"/>
    <p:sldId id="355" r:id="rId9"/>
    <p:sldId id="356" r:id="rId10"/>
    <p:sldId id="326" r:id="rId11"/>
    <p:sldId id="327" r:id="rId12"/>
    <p:sldId id="324" r:id="rId13"/>
    <p:sldId id="357" r:id="rId14"/>
    <p:sldId id="343" r:id="rId15"/>
    <p:sldId id="358" r:id="rId16"/>
    <p:sldId id="359" r:id="rId17"/>
    <p:sldId id="354" r:id="rId18"/>
    <p:sldId id="360" r:id="rId19"/>
    <p:sldId id="361" r:id="rId20"/>
    <p:sldId id="363" r:id="rId21"/>
    <p:sldId id="364" r:id="rId22"/>
    <p:sldId id="28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18AD3-11EC-4068-AA0E-F0C09013606B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59887-3014-4C21-8F59-E8C262E29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3723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59887-3014-4C21-8F59-E8C262E297D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2969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1676400"/>
            <a:ext cx="6705600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Differential Equations</a:t>
            </a: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MTH 242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Lecture # 07</a:t>
            </a:r>
          </a:p>
          <a:p>
            <a:pPr algn="ctr"/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Manshoor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Ahmed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711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Summary (Recall) 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81000" y="1219200"/>
            <a:ext cx="82296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Applications first order linear differential equations.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Basic assumption for growth and decay processes.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Governing equation and solution.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Problems for growth.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Radioactive decay and half-life.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Problems related to decay process.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409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9423" y="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Carbon dating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73306" y="688062"/>
            <a:ext cx="8313494" cy="449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342900" indent="-342900" algn="just">
              <a:buFont typeface="Wingdings" pitchFamily="2" charset="2"/>
              <a:buChar char="q"/>
              <a:tabLst>
                <a:tab pos="2286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About 1950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the chemist Willard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Libby devised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 method of using</a:t>
            </a:r>
          </a:p>
          <a:p>
            <a:pPr algn="just">
              <a:buFont typeface="Symbol" pitchFamily="18" charset="2"/>
              <a:buNone/>
              <a:tabLst>
                <a:tab pos="2286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radio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active carbon as a means of determining the approximate</a:t>
            </a:r>
          </a:p>
          <a:p>
            <a:pPr algn="just">
              <a:buFont typeface="Symbol" pitchFamily="18" charset="2"/>
              <a:buNone/>
              <a:tabLst>
                <a:tab pos="2286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age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of fossils, such as remains of woods, bones,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etc.</a:t>
            </a:r>
          </a:p>
          <a:p>
            <a:pPr marL="342900" indent="-342900" algn="just">
              <a:buFont typeface="Wingdings" pitchFamily="2" charset="2"/>
              <a:buChar char="q"/>
              <a:tabLst>
                <a:tab pos="2286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half-life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of a radio active carbon is about 5600 years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indent="-342900" algn="just">
              <a:buFont typeface="Wingdings" pitchFamily="2" charset="2"/>
              <a:buChar char="q"/>
              <a:tabLst>
                <a:tab pos="2286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ratio of Carbon 14 to ordinary Carbon in the atmosphere </a:t>
            </a:r>
          </a:p>
          <a:p>
            <a:pPr algn="just">
              <a:buFont typeface="Symbol" pitchFamily="18" charset="2"/>
              <a:buNone/>
              <a:tabLst>
                <a:tab pos="2286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constant, and this ratio also applies to animals and plants </a:t>
            </a:r>
          </a:p>
          <a:p>
            <a:pPr algn="just">
              <a:buFont typeface="Symbol" pitchFamily="18" charset="2"/>
              <a:buNone/>
              <a:tabLst>
                <a:tab pos="2286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tissue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as long as they are alive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Font typeface="Wingdings" pitchFamily="2" charset="2"/>
              <a:buChar char="q"/>
              <a:tabLst>
                <a:tab pos="2286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However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when the animals or plants die, the Carbon-14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starts </a:t>
            </a:r>
          </a:p>
          <a:p>
            <a:pPr>
              <a:buFont typeface="Symbol" pitchFamily="18" charset="2"/>
              <a:buNone/>
              <a:tabLst>
                <a:tab pos="2286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to decay through radioactivity, while the ordinary carbon does </a:t>
            </a:r>
          </a:p>
          <a:p>
            <a:pPr>
              <a:buFont typeface="Symbol" pitchFamily="18" charset="2"/>
              <a:buNone/>
              <a:tabLst>
                <a:tab pos="2286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disappear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Font typeface="Wingdings" pitchFamily="2" charset="2"/>
              <a:buChar char="q"/>
              <a:tabLst>
                <a:tab pos="228600" algn="l"/>
              </a:tabLst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Thus knowing the ratio of C-14 to ordinary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carbon we can determine</a:t>
            </a:r>
          </a:p>
          <a:p>
            <a:pPr>
              <a:tabLst>
                <a:tab pos="2286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approximation to the year of death.  </a:t>
            </a:r>
          </a:p>
          <a:p>
            <a:pPr>
              <a:buFont typeface="Symbol" pitchFamily="18" charset="2"/>
              <a:buNone/>
              <a:tabLst>
                <a:tab pos="228600" algn="l"/>
              </a:tabLst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625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4"/>
              <p:cNvSpPr>
                <a:spLocks noChangeArrowheads="1"/>
              </p:cNvSpPr>
              <p:nvPr/>
            </p:nvSpPr>
            <p:spPr bwMode="auto">
              <a:xfrm>
                <a:off x="914400" y="339804"/>
                <a:ext cx="7620000" cy="41206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sz="2200" b="1" dirty="0" smtClean="0">
                    <a:latin typeface="Times New Roman" pitchFamily="18" charset="0"/>
                    <a:cs typeface="Times New Roman" pitchFamily="18" charset="0"/>
                  </a:rPr>
                  <a:t>Problem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:</a:t>
                </a: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A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wooden archeological specimen contains 15% of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the original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Carbon-14. Using a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half-life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of 5730 years.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Determine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the approximate age of the specimen. </a:t>
                </a:r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200" b="1" dirty="0" smtClean="0">
                    <a:latin typeface="Times New Roman" pitchFamily="18" charset="0"/>
                    <a:cs typeface="Times New Roman" pitchFamily="18" charset="0"/>
                  </a:rPr>
                  <a:t>Solution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: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Suppose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𝐴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𝑡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amount of carbon at any time </a:t>
                </a:r>
                <a:r>
                  <a:rPr lang="en-US" sz="2200" i="1" dirty="0" smtClean="0">
                    <a:latin typeface="Times New Roman" pitchFamily="18" charset="0"/>
                    <a:cs typeface="Times New Roman" pitchFamily="18" charset="0"/>
                  </a:rPr>
                  <a:t>t.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Then the governing eq. is</a:t>
                </a:r>
                <a:endParaRPr lang="en-US" sz="2200" i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/>
                              <a:cs typeface="Times New Roman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US" sz="2200" i="1">
                              <a:latin typeface="Cambria Math"/>
                              <a:cs typeface="Times New Roman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200" i="1"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sz="2200" i="1">
                          <a:latin typeface="Cambria Math"/>
                          <a:cs typeface="Times New Roman" pitchFamily="18" charset="0"/>
                        </a:rPr>
                        <m:t>𝑘𝐴</m:t>
                      </m:r>
                    </m:oMath>
                  </m:oMathPara>
                </a14:m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subject to:		</a:t>
                </a:r>
                <a:r>
                  <a:rPr lang="en-US" sz="2200" dirty="0" smtClean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  <m:d>
                          <m:dPr>
                            <m:ctrlPr>
                              <a:rPr lang="en-US" sz="2200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/>
                                <a:cs typeface="Times New Roman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°</m:t>
                        </m:r>
                      </m:sub>
                    </m:sSub>
                  </m:oMath>
                </a14:m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		</a:t>
                </a:r>
                <a:r>
                  <a:rPr lang="en-US" sz="2200" dirty="0" smtClean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  <m:d>
                          <m:dPr>
                            <m:ctrlPr>
                              <a:rPr lang="en-US" sz="2200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5730</m:t>
                            </m:r>
                          </m:e>
                        </m:d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°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/2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To find			</a:t>
                </a:r>
                <a:r>
                  <a:rPr lang="en-US" sz="2200" dirty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  <m:d>
                          <m:dPr>
                            <m:ctrlPr>
                              <a:rPr lang="en-US" sz="2200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0.15</m:t>
                        </m:r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2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°</m:t>
                        </m:r>
                      </m:sub>
                    </m:sSub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?</a:t>
                </a:r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339804"/>
                <a:ext cx="7620000" cy="412068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960" t="-888" r="-12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4915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3411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304800"/>
            <a:ext cx="7620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Problem 2: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 fossilized bone is found to contain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1/1000 of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original amount of </a:t>
            </a:r>
            <a:r>
              <a:rPr lang="en-US" sz="2200" i="1" dirty="0">
                <a:latin typeface="Times New Roman" pitchFamily="18" charset="0"/>
                <a:cs typeface="Times New Roman" pitchFamily="18" charset="0"/>
              </a:rPr>
              <a:t>C–14.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Determine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age of 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fossil. 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Solution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Complete your self.</a:t>
            </a:r>
            <a:endParaRPr lang="en-US" sz="2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		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989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0" y="122238"/>
            <a:ext cx="5105400" cy="868362"/>
          </a:xfrm>
        </p:spPr>
        <p:txBody>
          <a:bodyPr>
            <a:normAutofit/>
          </a:bodyPr>
          <a:lstStyle/>
          <a:p>
            <a:r>
              <a:rPr lang="en-US" sz="2800" b="1" u="sng" dirty="0">
                <a:solidFill>
                  <a:schemeClr val="tx1"/>
                </a:solidFill>
                <a:latin typeface="Times New Roman" pitchFamily="18" charset="0"/>
              </a:rPr>
              <a:t>Newton’s Law of cooling 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>
                <a:spLocks noChangeArrowheads="1"/>
              </p:cNvSpPr>
              <p:nvPr/>
            </p:nvSpPr>
            <p:spPr bwMode="auto">
              <a:xfrm>
                <a:off x="838200" y="1066800"/>
                <a:ext cx="7467600" cy="5130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Newton’s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law of cooling states that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the “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time rate of change of  the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temperature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</a:rPr>
                          <m:t>𝑑𝑇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of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a body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is proportional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to the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difference between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temperature </a:t>
                </a:r>
                <a:r>
                  <a:rPr lang="en-US" sz="2200" i="1" dirty="0">
                    <a:latin typeface="Times New Roman" pitchFamily="18" charset="0"/>
                    <a:cs typeface="Times New Roman" pitchFamily="18" charset="0"/>
                  </a:rPr>
                  <a:t>T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of the body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and the 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of the surrounding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medium”. If the initial temperature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200" i="1" smtClean="0">
                            <a:latin typeface="Cambria Math"/>
                            <a:ea typeface="Cambria Math"/>
                          </a:rPr>
                          <m:t>°</m:t>
                        </m:r>
                      </m:sub>
                    </m:sSub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 then</a:t>
                </a:r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    </a:t>
                </a:r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		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b="0" i="1">
                            <a:latin typeface="Cambria Math"/>
                          </a:rPr>
                          <m:t>𝑑𝑇</m:t>
                        </m:r>
                      </m:num>
                      <m:den>
                        <m:r>
                          <a:rPr lang="en-US" sz="2200" b="0" i="1">
                            <a:latin typeface="Cambria Math"/>
                          </a:rPr>
                          <m:t>𝑑𝑡</m:t>
                        </m:r>
                      </m:den>
                    </m:f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</a:rPr>
                      <m:t>𝑘</m:t>
                    </m:r>
                    <m:d>
                      <m:d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</a:rPr>
                          <m:t>𝑇</m:t>
                        </m:r>
                        <m:r>
                          <a:rPr lang="en-US" sz="22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2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/>
                      </a:rPr>
                      <m:t>,           </m:t>
                    </m:r>
                    <m:r>
                      <a:rPr lang="en-US" sz="2200" b="0" i="1" smtClean="0"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°</m:t>
                        </m:r>
                      </m:sub>
                    </m:sSub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algn="just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Solution: Clearly, it is separable equation, so we can have</a:t>
                </a:r>
              </a:p>
              <a:p>
                <a:pPr algn="just"/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/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1066800"/>
                <a:ext cx="7467600" cy="513025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061" t="-713" r="-106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5688" y="3810000"/>
            <a:ext cx="19526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724400"/>
            <a:ext cx="2590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0925" y="5257800"/>
            <a:ext cx="19621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9825" y="5886450"/>
            <a:ext cx="46005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5440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228600"/>
            <a:ext cx="364074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 applying the initial condition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Therefore, the final solution becomes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33650" y="561975"/>
            <a:ext cx="40767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514475"/>
            <a:ext cx="32575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5038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103777" y="652611"/>
            <a:ext cx="16394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</a:rPr>
              <a:t>Problem </a:t>
            </a:r>
            <a:r>
              <a:rPr lang="en-US" sz="2400" b="1" dirty="0">
                <a:latin typeface="Times New Roman" pitchFamily="18" charset="0"/>
              </a:rPr>
              <a:t>1: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046163" y="1381036"/>
            <a:ext cx="756008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pot of boiling water          is removed from the fire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allowed to cool at        room temperature. If after two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minutes the temperature of the water in the pot is         find. 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990600" y="2546350"/>
            <a:ext cx="5324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400" dirty="0"/>
              <a:t>1</a:t>
            </a:r>
            <a:r>
              <a:rPr lang="en-US" sz="2400" dirty="0" smtClean="0"/>
              <a:t>. </a:t>
            </a:r>
            <a:r>
              <a:rPr lang="en-US" sz="2400" dirty="0">
                <a:latin typeface="Times New Roman" pitchFamily="18" charset="0"/>
              </a:rPr>
              <a:t>The time it will take the water to be at</a:t>
            </a:r>
            <a:r>
              <a:rPr lang="en-US" dirty="0"/>
              <a:t> 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3962400" y="1447800"/>
          <a:ext cx="542925" cy="304800"/>
        </p:xfrm>
        <a:graphic>
          <a:graphicData uri="http://schemas.openxmlformats.org/presentationml/2006/ole">
            <p:oleObj spid="_x0000_s4102" name="Equation" r:id="rId3" imgW="393529" imgH="203112" progId="Equation.3">
              <p:embed/>
            </p:oleObj>
          </a:graphicData>
        </a:graphic>
      </p:graphicFrame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129" name="Object 9"/>
          <p:cNvGraphicFramePr>
            <a:graphicFrameLocks noChangeAspect="1"/>
          </p:cNvGraphicFramePr>
          <p:nvPr/>
        </p:nvGraphicFramePr>
        <p:xfrm>
          <a:off x="3886200" y="1828800"/>
          <a:ext cx="533400" cy="304800"/>
        </p:xfrm>
        <a:graphic>
          <a:graphicData uri="http://schemas.openxmlformats.org/presentationml/2006/ole">
            <p:oleObj spid="_x0000_s4103" name="Equation" r:id="rId4" imgW="342751" imgH="203112" progId="Equation.3">
              <p:embed/>
            </p:oleObj>
          </a:graphicData>
        </a:graphic>
      </p:graphicFrame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131" name="Object 11"/>
          <p:cNvGraphicFramePr>
            <a:graphicFrameLocks noChangeAspect="1"/>
          </p:cNvGraphicFramePr>
          <p:nvPr/>
        </p:nvGraphicFramePr>
        <p:xfrm>
          <a:off x="7239000" y="2209800"/>
          <a:ext cx="533400" cy="320675"/>
        </p:xfrm>
        <a:graphic>
          <a:graphicData uri="http://schemas.openxmlformats.org/presentationml/2006/ole">
            <p:oleObj spid="_x0000_s4104" name="Equation" r:id="rId5" imgW="330057" imgH="203112" progId="Equation.3">
              <p:embed/>
            </p:oleObj>
          </a:graphicData>
        </a:graphic>
      </p:graphicFrame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133" name="Object 13"/>
          <p:cNvGraphicFramePr>
            <a:graphicFrameLocks noChangeAspect="1"/>
          </p:cNvGraphicFramePr>
          <p:nvPr/>
        </p:nvGraphicFramePr>
        <p:xfrm>
          <a:off x="6248400" y="2590800"/>
          <a:ext cx="457200" cy="304800"/>
        </p:xfrm>
        <a:graphic>
          <a:graphicData uri="http://schemas.openxmlformats.org/presentationml/2006/ole">
            <p:oleObj spid="_x0000_s4105" name="Equation" r:id="rId6" imgW="342751" imgH="203112" progId="Equation.3">
              <p:embed/>
            </p:oleObj>
          </a:graphicData>
        </a:graphic>
      </p:graphicFrame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990600" y="3079750"/>
            <a:ext cx="6454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400" dirty="0"/>
              <a:t>2</a:t>
            </a:r>
            <a:r>
              <a:rPr lang="en-US" sz="2400" dirty="0" smtClean="0"/>
              <a:t>. </a:t>
            </a:r>
            <a:r>
              <a:rPr lang="en-US" sz="2400" dirty="0">
                <a:latin typeface="Times New Roman" pitchFamily="18" charset="0"/>
              </a:rPr>
              <a:t>The temperature of the water after five minutes.</a:t>
            </a:r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990600" y="3610124"/>
            <a:ext cx="13821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400" b="1" dirty="0">
                <a:latin typeface="Times New Roman" pitchFamily="18" charset="0"/>
              </a:rPr>
              <a:t>Solution:</a:t>
            </a: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40" name="Rectangle 20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026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3928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72731"/>
            <a:ext cx="815340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Problem 2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: (Cooling of a cake) </a:t>
            </a:r>
          </a:p>
          <a:p>
            <a:endParaRPr lang="en-US" sz="2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366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2087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6861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4086225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47800"/>
            <a:ext cx="365760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990600" y="228600"/>
            <a:ext cx="6858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No need to worry , because, the figures clearly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show that the cake will be approximately at room temperature in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about one-half hour.</a:t>
            </a:r>
          </a:p>
        </p:txBody>
      </p:sp>
    </p:spTree>
    <p:extLst>
      <p:ext uri="{BB962C8B-B14F-4D97-AF65-F5344CB8AC3E}">
        <p14:creationId xmlns:p14="http://schemas.microsoft.com/office/powerpoint/2010/main" xmlns="" val="196496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5023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1219200" y="1371600"/>
            <a:ext cx="2362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</a:rPr>
              <a:t>Problem </a:t>
            </a:r>
            <a:r>
              <a:rPr lang="en-US" sz="2400" b="1" dirty="0">
                <a:latin typeface="Times New Roman" pitchFamily="18" charset="0"/>
              </a:rPr>
              <a:t># </a:t>
            </a:r>
            <a:r>
              <a:rPr lang="en-US" sz="2400" b="1" dirty="0" smtClean="0">
                <a:latin typeface="Times New Roman" pitchFamily="18" charset="0"/>
              </a:rPr>
              <a:t>3:</a:t>
            </a:r>
            <a:endParaRPr lang="en-US" sz="2400" b="1" dirty="0">
              <a:latin typeface="Times New Roman" pitchFamily="18" charset="0"/>
            </a:endParaRPr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1157288" y="1828800"/>
            <a:ext cx="766171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400" dirty="0">
                <a:latin typeface="Times New Roman" pitchFamily="18" charset="0"/>
              </a:rPr>
              <a:t>A thermometer is taken from inside of room where the air </a:t>
            </a:r>
          </a:p>
          <a:p>
            <a:r>
              <a:rPr lang="en-US" sz="2400" dirty="0">
                <a:latin typeface="Times New Roman" pitchFamily="18" charset="0"/>
              </a:rPr>
              <a:t>temperature is       </a:t>
            </a:r>
            <a:r>
              <a:rPr lang="en-US" sz="2400" dirty="0" smtClean="0">
                <a:latin typeface="Times New Roman" pitchFamily="18" charset="0"/>
              </a:rPr>
              <a:t>. After </a:t>
            </a:r>
            <a:r>
              <a:rPr lang="en-US" sz="2400" dirty="0">
                <a:latin typeface="Times New Roman" pitchFamily="18" charset="0"/>
              </a:rPr>
              <a:t>one minute the temperature reads   </a:t>
            </a:r>
          </a:p>
          <a:p>
            <a:r>
              <a:rPr lang="en-US" sz="2400" dirty="0">
                <a:latin typeface="Times New Roman" pitchFamily="18" charset="0"/>
              </a:rPr>
              <a:t>and after 5 minutes the reading       . Find the temperature </a:t>
            </a:r>
            <a:endParaRPr lang="en-US" sz="2400" dirty="0" smtClean="0">
              <a:latin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</a:rPr>
              <a:t>at t = 0.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22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57149398"/>
              </p:ext>
            </p:extLst>
          </p:nvPr>
        </p:nvGraphicFramePr>
        <p:xfrm>
          <a:off x="3048000" y="2286000"/>
          <a:ext cx="381000" cy="352425"/>
        </p:xfrm>
        <a:graphic>
          <a:graphicData uri="http://schemas.openxmlformats.org/presentationml/2006/ole">
            <p:oleObj spid="_x0000_s7180" name="Equation" r:id="rId3" imgW="304536" imgH="203024" progId="Equation.3">
              <p:embed/>
            </p:oleObj>
          </a:graphicData>
        </a:graphic>
      </p:graphicFrame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23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29177332"/>
              </p:ext>
            </p:extLst>
          </p:nvPr>
        </p:nvGraphicFramePr>
        <p:xfrm>
          <a:off x="8382000" y="2314575"/>
          <a:ext cx="533400" cy="276225"/>
        </p:xfrm>
        <a:graphic>
          <a:graphicData uri="http://schemas.openxmlformats.org/presentationml/2006/ole">
            <p:oleObj spid="_x0000_s7181" name="Equation" r:id="rId4" imgW="380835" imgH="203112" progId="Equation.3">
              <p:embed/>
            </p:oleObj>
          </a:graphicData>
        </a:graphic>
      </p:graphicFrame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23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5974138"/>
              </p:ext>
            </p:extLst>
          </p:nvPr>
        </p:nvGraphicFramePr>
        <p:xfrm>
          <a:off x="5105400" y="2695575"/>
          <a:ext cx="457200" cy="276225"/>
        </p:xfrm>
        <a:graphic>
          <a:graphicData uri="http://schemas.openxmlformats.org/presentationml/2006/ole">
            <p:oleObj spid="_x0000_s7182" name="Equation" r:id="rId5" imgW="380835" imgH="203112" progId="Equation.3">
              <p:embed/>
            </p:oleObj>
          </a:graphicData>
        </a:graphic>
      </p:graphicFrame>
      <p:sp>
        <p:nvSpPr>
          <p:cNvPr id="9234" name="Rectangle 18"/>
          <p:cNvSpPr>
            <a:spLocks noChangeArrowheads="1"/>
          </p:cNvSpPr>
          <p:nvPr/>
        </p:nvSpPr>
        <p:spPr bwMode="auto">
          <a:xfrm>
            <a:off x="1295400" y="3348335"/>
            <a:ext cx="2133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400" b="1" dirty="0">
                <a:latin typeface="Times New Roman" pitchFamily="18" charset="0"/>
              </a:rPr>
              <a:t>Solution:</a:t>
            </a:r>
          </a:p>
        </p:txBody>
      </p:sp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67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2263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219200" y="457200"/>
            <a:ext cx="5943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</a:rPr>
              <a:t>Orthogonal Trajectories</a:t>
            </a:r>
            <a:endParaRPr lang="en-US" sz="2400" b="1" dirty="0">
              <a:latin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>
                <a:spLocks noChangeArrowheads="1"/>
              </p:cNvSpPr>
              <p:nvPr/>
            </p:nvSpPr>
            <p:spPr bwMode="auto">
              <a:xfrm>
                <a:off x="304800" y="1848058"/>
                <a:ext cx="8230651" cy="21236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lang="en-US" sz="2200" b="1" dirty="0" smtClean="0">
                    <a:latin typeface="Times New Roman" pitchFamily="18" charset="0"/>
                  </a:rPr>
                  <a:t>Orthogonal curves</a:t>
                </a:r>
                <a:r>
                  <a:rPr lang="en-US" sz="2200" dirty="0" smtClean="0">
                    <a:latin typeface="Times New Roman" pitchFamily="18" charset="0"/>
                  </a:rPr>
                  <a:t>:</a:t>
                </a:r>
              </a:p>
              <a:p>
                <a:r>
                  <a:rPr lang="en-US" sz="2200" dirty="0" smtClean="0">
                    <a:latin typeface="Times New Roman" pitchFamily="18" charset="0"/>
                  </a:rPr>
                  <a:t>Two line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 smtClean="0">
                    <a:latin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 smtClean="0">
                    <a:latin typeface="Times New Roman" pitchFamily="18" charset="0"/>
                  </a:rPr>
                  <a:t>, which are not parallel to the coordinate axes, are</a:t>
                </a:r>
              </a:p>
              <a:p>
                <a:r>
                  <a:rPr lang="en-US" sz="2200" dirty="0" smtClean="0">
                    <a:latin typeface="Times New Roman" pitchFamily="18" charset="0"/>
                  </a:rPr>
                  <a:t>perpendicular if 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2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</a:rPr>
                      <m:t>=−1</m:t>
                    </m:r>
                  </m:oMath>
                </a14:m>
                <a:r>
                  <a:rPr lang="en-US" sz="2200" b="0" dirty="0" smtClean="0">
                    <a:latin typeface="Times New Roman" pitchFamily="18" charset="0"/>
                  </a:rPr>
                  <a:t> (product of their slopes is -1).</a:t>
                </a:r>
              </a:p>
              <a:p>
                <a:r>
                  <a:rPr lang="en-US" sz="2200" dirty="0" smtClean="0">
                    <a:latin typeface="Times New Roman" pitchFamily="18" charset="0"/>
                  </a:rPr>
                  <a:t>Two </a:t>
                </a:r>
                <a:r>
                  <a:rPr lang="en-US" sz="2200" dirty="0">
                    <a:latin typeface="Times New Roman" pitchFamily="18" charset="0"/>
                  </a:rPr>
                  <a:t>curves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22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>
                    <a:latin typeface="Times New Roman" pitchFamily="18" charset="0"/>
                  </a:rPr>
                  <a:t>  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>
                    <a:latin typeface="Times New Roman" pitchFamily="18" charset="0"/>
                  </a:rPr>
                  <a:t> </a:t>
                </a:r>
                <a:r>
                  <a:rPr lang="en-US" sz="2200" dirty="0" smtClean="0">
                    <a:latin typeface="Times New Roman" pitchFamily="18" charset="0"/>
                  </a:rPr>
                  <a:t>  </a:t>
                </a:r>
                <a:r>
                  <a:rPr lang="en-US" sz="2200" dirty="0">
                    <a:latin typeface="Times New Roman" pitchFamily="18" charset="0"/>
                  </a:rPr>
                  <a:t>are said to be orthogonal </a:t>
                </a:r>
                <a:r>
                  <a:rPr lang="en-US" sz="2200" dirty="0" smtClean="0">
                    <a:latin typeface="Times New Roman" pitchFamily="18" charset="0"/>
                  </a:rPr>
                  <a:t> at </a:t>
                </a:r>
                <a:r>
                  <a:rPr lang="en-US" sz="2200" dirty="0">
                    <a:latin typeface="Times New Roman" pitchFamily="18" charset="0"/>
                  </a:rPr>
                  <a:t>a point </a:t>
                </a:r>
                <a:endParaRPr lang="en-US" sz="2200" dirty="0" smtClean="0">
                  <a:latin typeface="Times New Roman" pitchFamily="18" charset="0"/>
                </a:endParaRPr>
              </a:p>
              <a:p>
                <a:r>
                  <a:rPr lang="en-US" sz="2200" dirty="0" smtClean="0">
                    <a:latin typeface="Times New Roman" pitchFamily="18" charset="0"/>
                  </a:rPr>
                  <a:t>if </a:t>
                </a:r>
                <a:r>
                  <a:rPr lang="en-US" sz="2200" dirty="0">
                    <a:latin typeface="Times New Roman" pitchFamily="18" charset="0"/>
                  </a:rPr>
                  <a:t>and only if their tangent lines  </a:t>
                </a:r>
                <a:r>
                  <a:rPr lang="en-US" sz="2200" dirty="0" smtClean="0">
                    <a:latin typeface="Times New Roman" pitchFamily="18" charset="0"/>
                  </a:rPr>
                  <a:t>are </a:t>
                </a:r>
                <a:r>
                  <a:rPr lang="en-US" sz="2200" dirty="0">
                    <a:latin typeface="Times New Roman" pitchFamily="18" charset="0"/>
                  </a:rPr>
                  <a:t>perpendicular at the point of </a:t>
                </a:r>
              </a:p>
              <a:p>
                <a:r>
                  <a:rPr lang="en-US" sz="2200" dirty="0">
                    <a:latin typeface="Times New Roman" pitchFamily="18" charset="0"/>
                  </a:rPr>
                  <a:t>intersection.  </a:t>
                </a: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848058"/>
                <a:ext cx="8230651" cy="212365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889" t="-1146" b="-51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8890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9"/>
              <p:cNvSpPr>
                <a:spLocks noChangeArrowheads="1"/>
              </p:cNvSpPr>
              <p:nvPr/>
            </p:nvSpPr>
            <p:spPr bwMode="auto">
              <a:xfrm>
                <a:off x="457200" y="381000"/>
                <a:ext cx="8382000" cy="21236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algn="just"/>
                <a:r>
                  <a:rPr lang="en-US" sz="2200" b="1" dirty="0" smtClean="0">
                    <a:latin typeface="Times New Roman" pitchFamily="18" charset="0"/>
                  </a:rPr>
                  <a:t>Orthogonal Trajectories</a:t>
                </a:r>
                <a:r>
                  <a:rPr lang="en-US" sz="2200" dirty="0" smtClean="0">
                    <a:latin typeface="Times New Roman" pitchFamily="18" charset="0"/>
                  </a:rPr>
                  <a:t>:</a:t>
                </a:r>
              </a:p>
              <a:p>
                <a:pPr algn="just"/>
                <a:r>
                  <a:rPr lang="en-US" sz="2200" dirty="0" smtClean="0">
                    <a:latin typeface="Times New Roman" pitchFamily="18" charset="0"/>
                  </a:rPr>
                  <a:t>When </a:t>
                </a:r>
                <a:r>
                  <a:rPr lang="en-US" sz="2200" dirty="0">
                    <a:latin typeface="Times New Roman" pitchFamily="18" charset="0"/>
                  </a:rPr>
                  <a:t>all the curves of one family of curves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𝑦</m:t>
                        </m:r>
                        <m:r>
                          <a:rPr lang="en-US" sz="22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</a:rPr>
                  <a:t>         </a:t>
                </a:r>
                <a:r>
                  <a:rPr lang="en-US" sz="2200" dirty="0">
                    <a:latin typeface="Times New Roman" pitchFamily="18" charset="0"/>
                  </a:rPr>
                  <a:t>intersect orthogonally all the curves of other family </a:t>
                </a:r>
                <a:r>
                  <a:rPr lang="en-US" sz="2200" dirty="0" smtClean="0">
                    <a:latin typeface="Times New Roman" pitchFamily="18" charset="0"/>
                  </a:rPr>
                  <a:t>of  </a:t>
                </a:r>
                <a:r>
                  <a:rPr lang="en-US" sz="2200" dirty="0">
                    <a:latin typeface="Times New Roman" pitchFamily="18" charset="0"/>
                  </a:rPr>
                  <a:t>curves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𝐻</m:t>
                    </m:r>
                    <m:d>
                      <m:dPr>
                        <m:ctrlPr>
                          <a:rPr lang="en-US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</a:rPr>
                          <m:t>𝑦</m:t>
                        </m:r>
                        <m:r>
                          <a:rPr lang="en-US" sz="22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200" i="1">
                        <a:latin typeface="Cambria Math"/>
                      </a:rPr>
                      <m:t>=0</m:t>
                    </m:r>
                  </m:oMath>
                </a14:m>
                <a:r>
                  <a:rPr lang="en-US" sz="2200" dirty="0">
                    <a:latin typeface="Times New Roman" pitchFamily="18" charset="0"/>
                  </a:rPr>
                  <a:t>, then the families are said to be orthogonal </a:t>
                </a:r>
                <a:r>
                  <a:rPr lang="en-US" sz="2200" dirty="0" smtClean="0">
                    <a:latin typeface="Times New Roman" pitchFamily="18" charset="0"/>
                  </a:rPr>
                  <a:t>trajectories </a:t>
                </a:r>
                <a:r>
                  <a:rPr lang="en-US" sz="2200" dirty="0">
                    <a:latin typeface="Times New Roman" pitchFamily="18" charset="0"/>
                  </a:rPr>
                  <a:t>of each other. In other words, “an orthogonal </a:t>
                </a:r>
                <a:r>
                  <a:rPr lang="en-US" sz="2200" dirty="0" smtClean="0">
                    <a:latin typeface="Times New Roman" pitchFamily="18" charset="0"/>
                  </a:rPr>
                  <a:t>trajectory </a:t>
                </a:r>
                <a:r>
                  <a:rPr lang="en-US" sz="2200" dirty="0">
                    <a:latin typeface="Times New Roman" pitchFamily="18" charset="0"/>
                  </a:rPr>
                  <a:t>is any one curve that intersects every curve of </a:t>
                </a:r>
                <a:r>
                  <a:rPr lang="en-US" sz="2200" dirty="0" smtClean="0">
                    <a:latin typeface="Times New Roman" pitchFamily="18" charset="0"/>
                  </a:rPr>
                  <a:t>another </a:t>
                </a:r>
                <a:r>
                  <a:rPr lang="en-US" sz="2200" dirty="0">
                    <a:latin typeface="Times New Roman" pitchFamily="18" charset="0"/>
                  </a:rPr>
                  <a:t>family at right angles”</a:t>
                </a:r>
              </a:p>
            </p:txBody>
          </p:sp>
        </mc:Choice>
        <mc:Fallback>
          <p:sp>
            <p:nvSpPr>
              <p:cNvPr id="2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81000"/>
                <a:ext cx="8382000" cy="212365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873" t="-1437" r="-945" b="-517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800475"/>
            <a:ext cx="25908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5338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1371600" y="76200"/>
            <a:ext cx="5943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</a:rPr>
              <a:t>Examples</a:t>
            </a:r>
            <a:endParaRPr lang="en-US" sz="2400" b="1" dirty="0">
              <a:latin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9"/>
              <p:cNvSpPr>
                <a:spLocks noChangeArrowheads="1"/>
              </p:cNvSpPr>
              <p:nvPr/>
            </p:nvSpPr>
            <p:spPr bwMode="auto">
              <a:xfrm>
                <a:off x="457200" y="838200"/>
                <a:ext cx="8382000" cy="17851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algn="just"/>
                <a:r>
                  <a:rPr lang="en-US" sz="2200" dirty="0" smtClean="0">
                    <a:latin typeface="Times New Roman" pitchFamily="18" charset="0"/>
                  </a:rPr>
                  <a:t>1.The </a:t>
                </a:r>
                <a:r>
                  <a:rPr lang="en-US" sz="2200" dirty="0">
                    <a:latin typeface="Times New Roman" pitchFamily="18" charset="0"/>
                  </a:rPr>
                  <a:t>family of </a:t>
                </a:r>
                <a:r>
                  <a:rPr lang="en-US" sz="2200" dirty="0" smtClean="0">
                    <a:latin typeface="Times New Roman" pitchFamily="18" charset="0"/>
                  </a:rPr>
                  <a:t>straight lines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</a:rPr>
                  <a:t> through origin and the family of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+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/>
                      </a:rPr>
                      <m:t>=0</m:t>
                    </m:r>
                  </m:oMath>
                </a14:m>
                <a:r>
                  <a:rPr lang="en-US" sz="2200" dirty="0">
                    <a:latin typeface="Times New Roman" pitchFamily="18" charset="0"/>
                  </a:rPr>
                  <a:t>, </a:t>
                </a:r>
                <a:r>
                  <a:rPr lang="en-US" sz="2200" dirty="0" smtClean="0">
                    <a:latin typeface="Times New Roman" pitchFamily="18" charset="0"/>
                  </a:rPr>
                  <a:t>of concentric circles with center at origin are </a:t>
                </a:r>
                <a:r>
                  <a:rPr lang="en-US" sz="2200" dirty="0">
                    <a:latin typeface="Times New Roman" pitchFamily="18" charset="0"/>
                  </a:rPr>
                  <a:t>orthogonal </a:t>
                </a:r>
                <a:r>
                  <a:rPr lang="en-US" sz="2200" dirty="0" smtClean="0">
                    <a:latin typeface="Times New Roman" pitchFamily="18" charset="0"/>
                  </a:rPr>
                  <a:t>trajectories.</a:t>
                </a:r>
              </a:p>
              <a:p>
                <a:pPr algn="just"/>
                <a:r>
                  <a:rPr lang="en-US" sz="2200" dirty="0" smtClean="0">
                    <a:latin typeface="Times New Roman" pitchFamily="18" charset="0"/>
                  </a:rPr>
                  <a:t>2. Orthogonal trajectories occur naturally in construction of  metrological maps and in study of electricity and magnetism.  </a:t>
                </a:r>
                <a:endParaRPr lang="en-US" sz="2200" dirty="0"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4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838200"/>
                <a:ext cx="8382000" cy="178510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873" t="-1712" r="-945" b="-650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5025" y="3048000"/>
            <a:ext cx="300037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1864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228600"/>
            <a:ext cx="3048000" cy="1143000"/>
          </a:xfrm>
          <a:noFill/>
          <a:ln/>
        </p:spPr>
        <p:txBody>
          <a:bodyPr/>
          <a:lstStyle/>
          <a:p>
            <a:pPr algn="l"/>
            <a:r>
              <a:rPr lang="en-US" sz="2800" b="1" u="sng">
                <a:latin typeface="Times New Roman" pitchFamily="18" charset="0"/>
              </a:rPr>
              <a:t>General Method:</a:t>
            </a:r>
            <a:r>
              <a:rPr lang="en-US"/>
              <a:t> 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663700" y="1235075"/>
            <a:ext cx="63373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400" dirty="0">
                <a:latin typeface="Times New Roman" pitchFamily="18" charset="0"/>
              </a:rPr>
              <a:t>To find the orthogonal trajectory of a given family</a:t>
            </a:r>
          </a:p>
          <a:p>
            <a:r>
              <a:rPr lang="en-US" sz="2400" dirty="0">
                <a:latin typeface="Times New Roman" pitchFamily="18" charset="0"/>
              </a:rPr>
              <a:t>of curves, first we find the differential equation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2667000" y="2395538"/>
          <a:ext cx="2819400" cy="652462"/>
        </p:xfrm>
        <a:graphic>
          <a:graphicData uri="http://schemas.openxmlformats.org/presentationml/2006/ole">
            <p:oleObj spid="_x0000_s10244" name="Equation" r:id="rId3" imgW="2235200" imgH="393700" progId="Equation.3">
              <p:embed/>
            </p:oleObj>
          </a:graphicData>
        </a:graphic>
      </p:graphicFrame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1670050" y="3597275"/>
            <a:ext cx="6102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That describes the family and second orthogonal</a:t>
            </a:r>
          </a:p>
          <a:p>
            <a:r>
              <a:rPr lang="en-US" sz="2400">
                <a:latin typeface="Times New Roman" pitchFamily="18" charset="0"/>
              </a:rPr>
              <a:t> family is given by </a:t>
            </a: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2667000" y="4953000"/>
          <a:ext cx="3160713" cy="685800"/>
        </p:xfrm>
        <a:graphic>
          <a:graphicData uri="http://schemas.openxmlformats.org/presentationml/2006/ole">
            <p:oleObj spid="_x0000_s10245" name="Equation" r:id="rId4" imgW="2476500" imgH="4191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4974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>
                <a:spLocks noChangeArrowheads="1"/>
              </p:cNvSpPr>
              <p:nvPr/>
            </p:nvSpPr>
            <p:spPr bwMode="auto">
              <a:xfrm>
                <a:off x="1651000" y="713829"/>
                <a:ext cx="5157246" cy="7694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r>
                  <a:rPr lang="en-US" sz="2200" dirty="0" smtClean="0">
                    <a:latin typeface="Times New Roman" pitchFamily="18" charset="0"/>
                  </a:rPr>
                  <a:t>Problem 1:</a:t>
                </a:r>
              </a:p>
              <a:p>
                <a:r>
                  <a:rPr lang="en-US" sz="2200" dirty="0" smtClean="0">
                    <a:latin typeface="Times New Roman" pitchFamily="18" charset="0"/>
                  </a:rPr>
                  <a:t>Find the orthogonal trajectory of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</a:rPr>
                  <a:t>   </a:t>
                </a:r>
                <a:endParaRPr lang="en-US" sz="2200" dirty="0"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51000" y="713829"/>
                <a:ext cx="5157246" cy="76944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537" t="-3968" b="-1587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1152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Summary 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1000" y="1219200"/>
            <a:ext cx="82296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Carbon dating (used find the age of fossils).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Newton’s law of cooling.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Orthogonal trajectories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964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8600</TotalTime>
  <Words>414</Words>
  <Application>Microsoft Office PowerPoint</Application>
  <PresentationFormat>On-screen Show (4:3)</PresentationFormat>
  <Paragraphs>79</Paragraphs>
  <Slides>22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Newton’s Law of cooling 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General Method: </vt:lpstr>
      <vt:lpstr>Slide 21</vt:lpstr>
      <vt:lpstr>Slide 22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166</cp:revision>
  <dcterms:created xsi:type="dcterms:W3CDTF">2012-02-27T05:45:45Z</dcterms:created>
  <dcterms:modified xsi:type="dcterms:W3CDTF">2013-03-30T09:04:44Z</dcterms:modified>
</cp:coreProperties>
</file>