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350" r:id="rId3"/>
    <p:sldId id="335" r:id="rId4"/>
    <p:sldId id="277" r:id="rId5"/>
    <p:sldId id="351" r:id="rId6"/>
    <p:sldId id="352" r:id="rId7"/>
    <p:sldId id="353" r:id="rId8"/>
    <p:sldId id="336" r:id="rId9"/>
    <p:sldId id="337" r:id="rId10"/>
    <p:sldId id="338" r:id="rId11"/>
    <p:sldId id="339" r:id="rId12"/>
    <p:sldId id="267" r:id="rId13"/>
    <p:sldId id="326" r:id="rId14"/>
    <p:sldId id="327" r:id="rId15"/>
    <p:sldId id="324" r:id="rId16"/>
    <p:sldId id="340" r:id="rId17"/>
    <p:sldId id="343" r:id="rId18"/>
    <p:sldId id="354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59887-3014-4C21-8F59-E8C262E297D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961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06</a:t>
            </a: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(Recall)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Linear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Solution method.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Bernoulli’s differential equation.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Solution of Bernoulli’s equation.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0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982682"/>
            <a:ext cx="8382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By the term mathematical modeling we mean the process whereby the behavior of a real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life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system or phenomenon, whether physical, sociological, or even economics is described by a set of mathematical relations, after approximation and idealizations.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following basic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steps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are involved 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building such a model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Step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1: We clearly state the assumptions on which the model will be based. These assumptions should describe the relationships among the quantities to be studied.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Step 2: Completely describe the parameters and variables to be used in the model.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Step 3: Use the assumptions (from Step 1) to derive mathematical equations relating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parameters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variables (from Step 2).  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mathematical models for physical phenomenon often lead to a differential equation or a set of differential equations.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Applications of First Order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ifferential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quations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16625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9600" y="5546568"/>
            <a:ext cx="792480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3400" y="764772"/>
                <a:ext cx="7848600" cy="576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b="1" dirty="0" smtClean="0">
                    <a:latin typeface="Times New Roman" pitchFamily="18" charset="0"/>
                  </a:rPr>
                  <a:t>Growth and Decay:</a:t>
                </a:r>
              </a:p>
              <a:p>
                <a:pPr marL="609600" indent="-609600">
                  <a:lnSpc>
                    <a:spcPct val="90000"/>
                  </a:lnSpc>
                  <a:buFontTx/>
                  <a:buNone/>
                </a:pPr>
                <a:r>
                  <a:rPr lang="en-US" sz="2200" dirty="0" smtClean="0">
                    <a:latin typeface="Times New Roman" pitchFamily="18" charset="0"/>
                  </a:rPr>
                  <a:t>The initial value </a:t>
                </a:r>
                <a:r>
                  <a:rPr lang="en-US" sz="2200" dirty="0" smtClean="0">
                    <a:latin typeface="Times New Roman" pitchFamily="18" charset="0"/>
                  </a:rPr>
                  <a:t>problem (IVP)   </a:t>
                </a:r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200" i="1" dirty="0" smtClean="0">
                  <a:latin typeface="Cambria Math"/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𝑑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𝑑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𝑘𝑥</m:t>
                    </m:r>
                    <m:r>
                      <a:rPr lang="en-US" sz="2200" b="0" i="1" smtClean="0">
                        <a:latin typeface="Cambria Math"/>
                      </a:rPr>
                      <m:t>,       </m:t>
                    </m:r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°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b>
                    </m:sSub>
                    <m:r>
                      <a:rPr lang="en-US" sz="22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>
                    <a:latin typeface="Times New Roman" pitchFamily="18" charset="0"/>
                  </a:rPr>
                  <a:t>w</a:t>
                </a:r>
                <a:r>
                  <a:rPr lang="en-US" sz="2200" dirty="0" smtClean="0">
                    <a:latin typeface="Times New Roman" pitchFamily="18" charset="0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is a constant, occurs in many physical problems involving growth or decay. 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200" b="1" dirty="0" smtClean="0">
                    <a:latin typeface="Times New Roman" pitchFamily="18" charset="0"/>
                  </a:rPr>
                  <a:t>Basic idea of such models</a:t>
                </a:r>
                <a:r>
                  <a:rPr lang="en-US" sz="2200" dirty="0" smtClean="0">
                    <a:latin typeface="Times New Roman" pitchFamily="18" charset="0"/>
                  </a:rPr>
                  <a:t>: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Times New Roman" pitchFamily="18" charset="0"/>
                  </a:rPr>
                  <a:t>Suppose we consider a bacteria growth then model is based on the assumption 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 smtClean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i="1" dirty="0">
                    <a:solidFill>
                      <a:srgbClr val="FF0000"/>
                    </a:solidFill>
                  </a:rPr>
                  <a:t>The rate of change of the population is proportional to the existing </a:t>
                </a:r>
                <a:r>
                  <a:rPr lang="en-US" sz="2400" i="1" dirty="0" smtClean="0">
                    <a:solidFill>
                      <a:srgbClr val="FF0000"/>
                    </a:solidFill>
                  </a:rPr>
                  <a:t>population.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solidFill>
                      <a:srgbClr val="FF0000"/>
                    </a:solidFill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>
                    <a:latin typeface="Times New Roman" pitchFamily="18" charset="0"/>
                  </a:rPr>
                  <a:t>If</a:t>
                </a:r>
                <a:r>
                  <a:rPr lang="en-US" sz="2200" dirty="0" smtClean="0">
                    <a:latin typeface="Times New Roman" pitchFamily="18" charset="0"/>
                  </a:rPr>
                  <a:t> we know the population at some arbitrary time that we can take </a:t>
                </a:r>
                <a14:m>
                  <m:oMath xmlns:m="http://schemas.openxmlformats.org/officeDocument/2006/math">
                    <m:r>
                      <a:rPr lang="en-US" sz="2200" dirty="0">
                        <a:latin typeface="Cambria Math"/>
                      </a:rPr>
                      <m:t> </m:t>
                    </m:r>
                    <m:r>
                      <a:rPr lang="en-US" sz="2200" b="0" i="1" dirty="0" smtClean="0">
                        <a:latin typeface="Cambria Math"/>
                      </a:rPr>
                      <m:t>𝑡</m:t>
                    </m:r>
                    <m:r>
                      <a:rPr lang="en-US" sz="2200" b="0" i="1" dirty="0" smtClean="0">
                        <a:latin typeface="Cambria Math"/>
                      </a:rPr>
                      <m:t>=0 ,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 we can use the solution of the above IVP  to predict the </a:t>
                </a:r>
                <a:r>
                  <a:rPr lang="en-US" sz="2200" dirty="0">
                    <a:latin typeface="Times New Roman" pitchFamily="18" charset="0"/>
                  </a:rPr>
                  <a:t>population (number) of bacteria at any time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𝑡</m:t>
                    </m:r>
                    <m:r>
                      <a:rPr lang="en-US" sz="22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</a:rPr>
                  <a:t>.</a:t>
                </a:r>
                <a:r>
                  <a:rPr lang="en-US" sz="2200" dirty="0">
                    <a:latin typeface="Times New Roman" pitchFamily="18" charset="0"/>
                  </a:rPr>
                  <a:t> </a:t>
                </a:r>
                <a:r>
                  <a:rPr lang="en-US" sz="2200" dirty="0" smtClean="0">
                    <a:latin typeface="Times New Roman" pitchFamily="18" charset="0"/>
                  </a:rPr>
                  <a:t>If we then </a:t>
                </a:r>
                <a:endParaRPr lang="en-US" sz="2200" dirty="0">
                  <a:latin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200" dirty="0" smtClean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764772"/>
                <a:ext cx="7848600" cy="576651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243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42646" y="863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Applications to some linear first order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646" y="863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Solution of IVP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3293630" y="762000"/>
                <a:ext cx="2770566" cy="618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𝑘𝑥</m:t>
                      </m:r>
                      <m:r>
                        <a:rPr lang="en-US" i="1">
                          <a:latin typeface="Cambria Math"/>
                        </a:rPr>
                        <m:t>,       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°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630" y="762000"/>
                <a:ext cx="2770566" cy="61824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53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533400" y="152400"/>
                <a:ext cx="7924800" cy="22054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Problem 1: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population of a community is known to increase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at a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rate proportional to the number of people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present at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time </a:t>
                </a:r>
                <a:r>
                  <a:rPr lang="en-US" sz="2200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. If an initial population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cs typeface="Times New Roman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has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doubled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in 5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years, how long will it take to triple? To quadruple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?</a:t>
                </a:r>
              </a:p>
              <a:p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Solution:</a:t>
                </a:r>
                <a:endParaRPr lang="en-US" sz="2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52400"/>
                <a:ext cx="7924800" cy="220541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00" t="-1657" b="-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4915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3411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762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 2: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Bacteria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a certain culture increases at a rate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proportional to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number present. If the number of bacteria is 2000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hour and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4000 after two hrs. What was their initial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numbers?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Solution: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8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44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62000"/>
            <a:ext cx="81534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physics a radioactive substance disintegrates or transmutes into the atoms of another element. 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tabLst>
                <a:tab pos="6858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Radium is a radioactive chemical element which has symbol Ra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Radium is used in medicines to produce radon gas which 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turn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use as a cancer treatment.</a:t>
            </a:r>
          </a:p>
          <a:p>
            <a:pPr>
              <a:tabLst>
                <a:tab pos="685800" algn="l"/>
              </a:tabLst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(ii) Uranium is another example of radioactive element. However, Radium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over one million times more radioactive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than 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same mass of Uranium.</a:t>
            </a: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304800"/>
            <a:ext cx="2619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Radioactive Decay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8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42276"/>
                <a:ext cx="7467600" cy="6675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Many radioactive materials disintegrate at a rate proportional to the amount present. Therefore,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𝑡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is the amount of a radioactive substance present at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then the rate of change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𝐴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(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𝑡</m:t>
                    </m:r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with respect to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is given by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i="1">
                          <a:latin typeface="Cambria Math"/>
                          <a:cs typeface="Times New Roman" pitchFamily="18" charset="0"/>
                        </a:rPr>
                        <m:t>𝑘𝐴</m:t>
                      </m:r>
                    </m:oMath>
                  </m:oMathPara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Times New Roman" pitchFamily="18" charset="0"/>
                      </a:rPr>
                      <m:t>𝑘</m:t>
                    </m:r>
                  </m:oMath>
                </a14:m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where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is a constant of proportionality. Let the initial amount of the material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solution of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differential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equation is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)=</m:t>
                          </m:r>
                          <m:r>
                            <a:rPr lang="en-US" i="1">
                              <a:latin typeface="Cambria Math"/>
                              <a:cs typeface="Times New Roman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°</m:t>
                          </m:r>
                        </m:sub>
                      </m:sSub>
                      <m:sSup>
                        <m:sSupPr>
                          <m:ctrlPr>
                            <a:rPr lang="en-US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Here,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is determined by using the half-life of the radioactive substance.</a:t>
                </a:r>
                <a:endParaRPr lang="en-US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What is half-life?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The half-life measures stability of a radioactive substance.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half-life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 radioactive substance is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simply 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time it takes for one-half of the atoms in an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initial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amount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to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disintegrate or transmute into atoms of another element.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longer the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half-life of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 substance,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more stable it is. If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denotes the half-life then </a:t>
                </a: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𝐴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Times New Roman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°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Therefore, using this condition and the solution of the model we obtain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 smtClean="0"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°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°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US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𝑘𝑇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=−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𝑙𝑛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2</m:t>
                    </m:r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Therefore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, if we know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we can get  and vice-versa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   </a:t>
                </a:r>
              </a:p>
              <a:p>
                <a:r>
                  <a:rPr lang="en-US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For example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, the </a:t>
                </a:r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half-life of 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highly radioactive radium, Ra-226, is about 1700 years. In 1700 years </a:t>
                </a:r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one-half of </a:t>
                </a:r>
                <a:r>
                  <a:rPr 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a given quantity of Ra-226 is transmuted into radon, Rn-222. </a:t>
                </a:r>
                <a:r>
                  <a:rPr lang="en-US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2276"/>
                <a:ext cx="7467600" cy="667593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35" t="-457" r="-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50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72731"/>
            <a:ext cx="815340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Radium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decomposes at a rate proportional to the quantity of radium present. If 100 mg reduces to 90 mg 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years. How many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mg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will remain at the end of 1000 years? How long will it take for one-half of the original amount to decompose?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Solution: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92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72731"/>
            <a:ext cx="815340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Initially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there were 100mg of a radioactive substance present. 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After 6hrs the mass decreased by 3%. If the rate of decay is proportional to the amount of the substance present at any time,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find the amount remaining after 24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hrs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Solution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8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86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04800"/>
            <a:ext cx="7315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Problem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breeder reactor converts stable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Uranium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238 into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isotope Platinum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239. After 15 years it is determined that 0.043% of the initial amount of the platinum has disintegrated. Find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half-life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this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isotope.</a:t>
            </a: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Solution: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62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5023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048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Exercise</a:t>
            </a:r>
          </a:p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Do questions 1-10 of exercise 3.1 from your text book</a:t>
            </a:r>
          </a:p>
          <a:p>
            <a:pPr algn="ctr"/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57200" y="1524000"/>
            <a:ext cx="82296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A First Course in Differential Equations with </a:t>
            </a:r>
            <a:r>
              <a:rPr lang="en-GB" sz="2200" dirty="0" err="1" smtClean="0"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Applications </a:t>
            </a:r>
            <a:endParaRPr lang="en-GB" sz="2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By Dennis G. </a:t>
            </a:r>
            <a:r>
              <a:rPr lang="en-GB" sz="2200" dirty="0" err="1">
                <a:latin typeface="Times New Roman" pitchFamily="18" charset="0"/>
                <a:cs typeface="Times New Roman" pitchFamily="18" charset="0"/>
              </a:rPr>
              <a:t>Zill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 [7th Edition]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890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Applications first order linear differential equations.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Basic assumption for growth and decay processes.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Governing equation and solution.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Problems for growth.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Radioactive decay and half-life.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Problems related to decay process.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6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7906</TotalTime>
  <Words>531</Words>
  <Application>Microsoft Office PowerPoint</Application>
  <PresentationFormat>On-screen Show (4:3)</PresentationFormat>
  <Paragraphs>72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147</cp:revision>
  <dcterms:created xsi:type="dcterms:W3CDTF">2012-02-27T05:45:45Z</dcterms:created>
  <dcterms:modified xsi:type="dcterms:W3CDTF">2013-03-30T07:35:56Z</dcterms:modified>
</cp:coreProperties>
</file>