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9" r:id="rId2"/>
    <p:sldId id="319" r:id="rId3"/>
    <p:sldId id="335" r:id="rId4"/>
    <p:sldId id="277" r:id="rId5"/>
    <p:sldId id="336" r:id="rId6"/>
    <p:sldId id="337" r:id="rId7"/>
    <p:sldId id="338" r:id="rId8"/>
    <p:sldId id="339" r:id="rId9"/>
    <p:sldId id="267" r:id="rId10"/>
    <p:sldId id="326" r:id="rId11"/>
    <p:sldId id="327" r:id="rId12"/>
    <p:sldId id="324" r:id="rId13"/>
    <p:sldId id="340" r:id="rId14"/>
    <p:sldId id="341" r:id="rId15"/>
    <p:sldId id="342" r:id="rId16"/>
    <p:sldId id="346" r:id="rId17"/>
    <p:sldId id="348" r:id="rId18"/>
    <p:sldId id="347" r:id="rId19"/>
    <p:sldId id="349" r:id="rId20"/>
    <p:sldId id="300" r:id="rId21"/>
    <p:sldId id="343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1.wmf"/><Relationship Id="rId6" Type="http://schemas.openxmlformats.org/officeDocument/2006/relationships/image" Target="../media/image10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5C548F-472F-4AF1-ACE3-76F0AC93CF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900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05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81000" y="1155680"/>
            <a:ext cx="8229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Total differential.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Exact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Method for Exact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Differential equations which are not exact.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Integrating factor.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29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53" name="Rectangle 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:pPr algn="ctr">
                  <a:lnSpc>
                    <a:spcPct val="90000"/>
                  </a:lnSpc>
                  <a:buFontTx/>
                  <a:buNone/>
                </a:pPr>
                <a:endParaRPr lang="en-US" b="1" u="sng" dirty="0" smtClean="0">
                  <a:latin typeface="Times New Roman" pitchFamily="18" charset="0"/>
                </a:endParaRPr>
              </a:p>
              <a:p>
                <a:pPr algn="ctr">
                  <a:lnSpc>
                    <a:spcPct val="90000"/>
                  </a:lnSpc>
                  <a:buFontTx/>
                  <a:buNone/>
                </a:pPr>
                <a:r>
                  <a:rPr lang="en-US" b="1" u="sng" dirty="0">
                    <a:latin typeface="Times New Roman" pitchFamily="18" charset="0"/>
                  </a:rPr>
                  <a:t>First Order Linear Equations</a:t>
                </a:r>
                <a:endParaRPr lang="en-US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>
                    <a:latin typeface="Times New Roman" pitchFamily="18" charset="0"/>
                  </a:rPr>
                  <a:t>The differential equation of the form: 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>
                    <a:latin typeface="Times New Roman" pitchFamily="18" charset="0"/>
                  </a:rPr>
                  <a:t/>
                </a:r>
                <a:r>
                  <a:rPr lang="en-US" sz="24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 smtClean="0">
                    <a:latin typeface="Times New Roman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</a:rPr>
                  <a:t> are </a:t>
                </a:r>
                <a:r>
                  <a:rPr lang="en-US" sz="2400" dirty="0">
                    <a:latin typeface="Times New Roman" pitchFamily="18" charset="0"/>
                  </a:rPr>
                  <a:t>continuous functions</a:t>
                </a:r>
                <a:r>
                  <a:rPr lang="en-US" sz="2400" dirty="0" smtClean="0">
                    <a:latin typeface="Times New Roman" pitchFamily="18" charset="0"/>
                  </a:rPr>
                  <a:t>. This form of the equation is the standard form. </a:t>
                </a:r>
                <a:endParaRPr lang="en-US" sz="2400" b="1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b="1" dirty="0">
                    <a:latin typeface="Times New Roman" pitchFamily="18" charset="0"/>
                  </a:rPr>
                  <a:t>Method of solution:</a:t>
                </a:r>
                <a:endParaRPr lang="en-US" sz="24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>
                    <a:latin typeface="Times New Roman" pitchFamily="18" charset="0"/>
                  </a:rPr>
                  <a:t>The general solution of the first order linear differential equation is 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>
                    <a:latin typeface="Times New Roman" pitchFamily="18" charset="0"/>
                  </a:rPr>
                  <a:t>given by </a:t>
                </a:r>
                <a:endParaRPr lang="en-US" sz="24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400" dirty="0">
                    <a:latin typeface="Times New Roman" pitchFamily="18" charset="0"/>
                  </a:rPr>
                  <a:t/>
                </a:r>
                <a:r>
                  <a:rPr lang="en-US" sz="24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y</m:t>
                    </m:r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𝜇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800" dirty="0">
                    <a:latin typeface="Times New Roman" pitchFamily="18" charset="0"/>
                  </a:rPr>
                  <a:t/>
                </a:r>
                <a:r>
                  <a:rPr lang="en-US" sz="2800" dirty="0" smtClean="0">
                    <a:latin typeface="Times New Roman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Times New Roman" pitchFamily="18" charset="0"/>
                  </a:rPr>
                  <a:t> is called as integrating factor and is given by the equation</a:t>
                </a:r>
                <a:r>
                  <a:rPr lang="en-US" sz="2800" dirty="0">
                    <a:latin typeface="Times New Roman" pitchFamily="18" charset="0"/>
                  </a:rPr>
                  <a:t/>
                </a:r>
                <a:endParaRPr lang="en-US" sz="28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8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𝜇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nary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𝑑𝑥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Times New Roman" pitchFamily="18" charset="0"/>
                  </a:rPr>
                  <a:t>.</a:t>
                </a:r>
                <a:endParaRPr lang="en-US" sz="28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205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2"/>
                <a:stretch>
                  <a:fillRect l="-1123" r="-1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625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9600" y="5546568"/>
            <a:ext cx="79248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3400" y="533400"/>
                <a:ext cx="7848600" cy="6156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>Summary of the solution method</a:t>
                </a:r>
                <a:r>
                  <a:rPr lang="en-US" sz="2200" dirty="0" smtClean="0">
                    <a:latin typeface="Times New Roman" pitchFamily="18" charset="0"/>
                  </a:rPr>
                  <a:t>: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Times New Roman" pitchFamily="18" charset="0"/>
                  </a:rPr>
                  <a:t>1. Identify </a:t>
                </a:r>
                <a:r>
                  <a:rPr lang="en-US" sz="2200" dirty="0">
                    <a:latin typeface="Times New Roman" pitchFamily="18" charset="0"/>
                  </a:rPr>
                  <a:t>that the equation is 1st order linear equation. Rewrite it in the form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+</m:t>
                    </m:r>
                    <m:r>
                      <a:rPr lang="en-US" sz="22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𝑦</m:t>
                    </m:r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2200" dirty="0" smtClean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>	if the equation is not already in this form</a:t>
                </a:r>
                <a:r>
                  <a:rPr lang="en-US" sz="2200" dirty="0" smtClean="0">
                    <a:latin typeface="Times New Roman" pitchFamily="18" charset="0"/>
                  </a:rPr>
                  <a:t>.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endParaRPr lang="en-US" sz="2200" b="1" dirty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>2</a:t>
                </a:r>
                <a:r>
                  <a:rPr lang="en-US" sz="2200" b="1" dirty="0">
                    <a:latin typeface="Times New Roman" pitchFamily="18" charset="0"/>
                  </a:rPr>
                  <a:t>.</a:t>
                </a:r>
                <a:r>
                  <a:rPr lang="en-US" sz="2200" dirty="0">
                    <a:latin typeface="Times New Roman" pitchFamily="18" charset="0"/>
                  </a:rPr>
                  <a:t> Find the integrating factor 	  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/>
                </a:r>
                <a:r>
                  <a:rPr lang="en-US" sz="22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200" i="1">
                                <a:latin typeface="Cambria Math"/>
                                <a:ea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nary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𝑑𝑥</m:t>
                        </m:r>
                      </m:sup>
                    </m:sSup>
                  </m:oMath>
                </a14:m>
                <a:r>
                  <a:rPr lang="en-US" sz="2200" dirty="0">
                    <a:latin typeface="Times New Roman" pitchFamily="18" charset="0"/>
                  </a:rPr>
                  <a:t>.</a:t>
                </a:r>
                <a:endParaRPr lang="en-US" sz="2200" b="1" dirty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3</a:t>
                </a:r>
                <a:r>
                  <a:rPr lang="en-US" sz="2200" b="1" dirty="0">
                    <a:latin typeface="Times New Roman" pitchFamily="18" charset="0"/>
                  </a:rPr>
                  <a:t>.</a:t>
                </a:r>
                <a:r>
                  <a:rPr lang="en-US" sz="2200" dirty="0">
                    <a:latin typeface="Times New Roman" pitchFamily="18" charset="0"/>
                  </a:rPr>
                  <a:t> Write down the general solution </a:t>
                </a:r>
                <a:endParaRPr lang="en-US" sz="2200" dirty="0" smtClean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endParaRPr lang="en-US" sz="2200" dirty="0" smtClean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</a:pPr>
                <a:r>
                  <a:rPr lang="en-US" sz="2200" dirty="0">
                    <a:latin typeface="Times New Roman" pitchFamily="18" charset="0"/>
                  </a:rPr>
                  <a:t/>
                </a:r>
                <a:r>
                  <a:rPr lang="en-US" sz="22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200">
                        <a:latin typeface="Cambria Math"/>
                      </a:rPr>
                      <m:t>y</m:t>
                    </m:r>
                    <m:r>
                      <a:rPr lang="en-US" sz="22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  <m:d>
                              <m:dPr>
                                <m:ctrlP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  <m:r>
                          <a:rPr lang="en-US" sz="2200" i="1">
                            <a:latin typeface="Cambria Math"/>
                          </a:rPr>
                          <m:t>𝑞</m:t>
                        </m:r>
                        <m:d>
                          <m:d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200" i="1">
                            <a:latin typeface="Cambria Math"/>
                          </a:rPr>
                          <m:t>𝑑𝑥</m:t>
                        </m:r>
                        <m:r>
                          <a:rPr lang="en-US" sz="2200" i="1">
                            <a:latin typeface="Cambria Math"/>
                          </a:rPr>
                          <m:t>+</m:t>
                        </m:r>
                        <m:r>
                          <a:rPr lang="en-US" sz="2200" i="1">
                            <a:latin typeface="Cambria Math"/>
                          </a:rPr>
                          <m:t>𝑐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.</a:t>
                </a:r>
                <a:endParaRPr lang="en-US" sz="2200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>4</a:t>
                </a:r>
                <a:r>
                  <a:rPr lang="en-US" sz="2200" b="1" dirty="0">
                    <a:latin typeface="Times New Roman" pitchFamily="18" charset="0"/>
                  </a:rPr>
                  <a:t>.</a:t>
                </a:r>
                <a:r>
                  <a:rPr lang="en-US" sz="2200" dirty="0">
                    <a:latin typeface="Times New Roman" pitchFamily="18" charset="0"/>
                  </a:rPr>
                  <a:t> If you are given an IVP, use the initial condition to find the constant </a:t>
                </a:r>
                <a:r>
                  <a:rPr lang="en-US" sz="2200" i="1" dirty="0" smtClean="0">
                    <a:latin typeface="Times New Roman" pitchFamily="18" charset="0"/>
                  </a:rPr>
                  <a:t>c</a:t>
                </a:r>
                <a:r>
                  <a:rPr lang="en-US" sz="2200" dirty="0" smtClean="0">
                    <a:latin typeface="Times New Roman" pitchFamily="18" charset="0"/>
                  </a:rPr>
                  <a:t>.</a:t>
                </a:r>
              </a:p>
              <a:p>
                <a:pPr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:endParaRPr lang="en-US" sz="2200" b="1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>5</a:t>
                </a:r>
                <a:r>
                  <a:rPr lang="en-US" sz="2200" b="1" dirty="0">
                    <a:latin typeface="Times New Roman" pitchFamily="18" charset="0"/>
                  </a:rPr>
                  <a:t>. </a:t>
                </a:r>
                <a:r>
                  <a:rPr lang="en-US" sz="2200" dirty="0">
                    <a:latin typeface="Times New Roman" pitchFamily="18" charset="0"/>
                  </a:rPr>
                  <a:t>Plug in</a:t>
                </a:r>
                <a:r>
                  <a:rPr lang="en-US" sz="2200" b="1" dirty="0">
                    <a:latin typeface="Times New Roman" pitchFamily="18" charset="0"/>
                  </a:rPr>
                  <a:t/>
                </a:r>
                <a:r>
                  <a:rPr lang="en-US" sz="2200" dirty="0">
                    <a:latin typeface="Times New Roman" pitchFamily="18" charset="0"/>
                  </a:rPr>
                  <a:t>the calculated value to write the particular solution of the problem. </a:t>
                </a:r>
                <a:endParaRPr lang="en-US" sz="2200" b="1" dirty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endParaRPr lang="en-US" sz="2200" dirty="0">
                  <a:latin typeface="Times New Roman" pitchFamily="18" charset="0"/>
                </a:endParaRP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33400"/>
                <a:ext cx="7848600" cy="6156750"/>
              </a:xfrm>
              <a:prstGeom prst="rect">
                <a:avLst/>
              </a:prstGeom>
              <a:blipFill rotWithShape="1">
                <a:blip r:embed="rId2"/>
                <a:stretch>
                  <a:fillRect l="-1010" t="-1090" r="-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533400" y="304800"/>
                <a:ext cx="4572000" cy="106253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buFontTx/>
                  <a:buNone/>
                </a:pPr>
                <a:r>
                  <a:rPr lang="en-US" b="1" dirty="0" smtClean="0">
                    <a:latin typeface="Times New Roman" pitchFamily="18" charset="0"/>
                  </a:rPr>
                  <a:t>Example :</a:t>
                </a:r>
                <a:r>
                  <a:rPr lang="en-US" dirty="0" smtClean="0">
                    <a:latin typeface="Times New Roman" pitchFamily="18" charset="0"/>
                  </a:rPr>
                  <a:t/>
                </a:r>
                <a:endParaRPr lang="en-US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dirty="0">
                    <a:latin typeface="Times New Roman" pitchFamily="18" charset="0"/>
                  </a:rPr>
                  <a:t> Solve the </a:t>
                </a:r>
                <a:r>
                  <a:rPr lang="en-US" dirty="0" smtClean="0">
                    <a:latin typeface="Times New Roman" pitchFamily="18" charset="0"/>
                  </a:rPr>
                  <a:t>differential equation </a:t>
                </a:r>
              </a:p>
              <a:p>
                <a:pPr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𝑐𝑜𝑠𝑥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𝑡𝑎𝑛𝑥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04800"/>
                <a:ext cx="4572000" cy="1062535"/>
              </a:xfrm>
              <a:prstGeom prst="rect">
                <a:avLst/>
              </a:prstGeom>
              <a:blipFill rotWithShape="1">
                <a:blip r:embed="rId2"/>
                <a:stretch>
                  <a:fillRect l="-1200" t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898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44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533400" y="304800"/>
                <a:ext cx="4572000" cy="9233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buFontTx/>
                  <a:buNone/>
                </a:pPr>
                <a:r>
                  <a:rPr lang="en-US" b="1" dirty="0" smtClean="0">
                    <a:latin typeface="Times New Roman" pitchFamily="18" charset="0"/>
                  </a:rPr>
                  <a:t>Example :</a:t>
                </a:r>
                <a:r>
                  <a:rPr lang="en-US" dirty="0" smtClean="0">
                    <a:latin typeface="Times New Roman" pitchFamily="18" charset="0"/>
                  </a:rPr>
                  <a:t/>
                </a:r>
                <a:endParaRPr lang="en-US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dirty="0">
                    <a:latin typeface="Times New Roman" pitchFamily="18" charset="0"/>
                  </a:rPr>
                  <a:t> Solve the </a:t>
                </a:r>
                <a:r>
                  <a:rPr lang="en-US" dirty="0" smtClean="0">
                    <a:latin typeface="Times New Roman" pitchFamily="18" charset="0"/>
                  </a:rPr>
                  <a:t>differential equation </a:t>
                </a:r>
              </a:p>
              <a:p>
                <a:pPr>
                  <a:buFontTx/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𝑑𝑥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𝑥𝑑𝑦</m:t>
                    </m:r>
                    <m:r>
                      <a:rPr lang="en-US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04800"/>
                <a:ext cx="4572000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1200" t="-3311" b="-4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248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50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initial value problem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𝑡𝑎𝑛𝑥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𝑐𝑜𝑠𝑥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=2.   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121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92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57200" y="172731"/>
                <a:ext cx="8153400" cy="16261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(1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)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=0.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626151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9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08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86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196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76200"/>
            <a:ext cx="4724400" cy="838200"/>
          </a:xfrm>
        </p:spPr>
        <p:txBody>
          <a:bodyPr/>
          <a:lstStyle/>
          <a:p>
            <a:r>
              <a:rPr lang="en-US" sz="2800" b="1" u="sng" dirty="0">
                <a:latin typeface="Times New Roman" pitchFamily="18" charset="0"/>
              </a:rPr>
              <a:t>Bernoulli’s Equation</a:t>
            </a:r>
            <a:r>
              <a:rPr lang="en-US" dirty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838200"/>
            <a:ext cx="7391400" cy="1295400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</a:rPr>
              <a:t>Sometimes it is possible to convert non-linear equation    into a linear equation by change of the dependent variable</a:t>
            </a:r>
            <a:r>
              <a:rPr lang="en-US" sz="2800" dirty="0"/>
              <a:t> 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81000" y="1600200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b="1" u="sng">
                <a:latin typeface="Times New Roman" pitchFamily="18" charset="0"/>
              </a:rPr>
              <a:t>Definition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1752600" y="2057400"/>
            <a:ext cx="507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An equation of the form</a:t>
            </a:r>
            <a:r>
              <a:rPr lang="en-US" dirty="0"/>
              <a:t> 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2828925" y="2590800"/>
          <a:ext cx="1971675" cy="533400"/>
        </p:xfrm>
        <a:graphic>
          <a:graphicData uri="http://schemas.openxmlformats.org/presentationml/2006/ole">
            <p:oleObj spid="_x0000_s23589" name="Equation" r:id="rId3" imgW="1358310" imgH="393529" progId="Equation.3">
              <p:embed/>
            </p:oleObj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3260725"/>
            <a:ext cx="90312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called a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Bernoulli’s differential equation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where n is any real number.</a:t>
            </a:r>
            <a:endParaRPr lang="en-US" sz="2400" dirty="0">
              <a:latin typeface="Times New Roman" pitchFamily="18" charset="0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n = 0 equation (1) becomes linear and for n = 1 equation (1) 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becomes separable &amp; linear in y. Now for y        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(1) can be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writen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as </a:t>
            </a: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17417" name="Object 9"/>
          <p:cNvGraphicFramePr>
            <a:graphicFrameLocks noChangeAspect="1"/>
          </p:cNvGraphicFramePr>
          <p:nvPr/>
        </p:nvGraphicFramePr>
        <p:xfrm>
          <a:off x="5441950" y="4141788"/>
          <a:ext cx="501650" cy="319087"/>
        </p:xfrm>
        <a:graphic>
          <a:graphicData uri="http://schemas.openxmlformats.org/presentationml/2006/ole">
            <p:oleObj spid="_x0000_s23590" name="Equation" r:id="rId4" imgW="253780" imgH="203024" progId="Equation.3">
              <p:embed/>
            </p:oleObj>
          </a:graphicData>
        </a:graphic>
      </p:graphicFrame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524250" y="2913063"/>
            <a:ext cx="1270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600">
                <a:cs typeface="Times New Roman" pitchFamily="18" charset="0"/>
              </a:rPr>
              <a:t>                   </a:t>
            </a:r>
            <a:endParaRPr lang="en-US"/>
          </a:p>
        </p:txBody>
      </p:sp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2514600" y="4572000"/>
          <a:ext cx="2743200" cy="609600"/>
        </p:xfrm>
        <a:graphic>
          <a:graphicData uri="http://schemas.openxmlformats.org/presentationml/2006/ole">
            <p:oleObj spid="_x0000_s23591" name="Equation" r:id="rId5" imgW="1600200" imgH="393700" progId="Equation.3">
              <p:embed/>
            </p:oleObj>
          </a:graphicData>
        </a:graphic>
      </p:graphicFrame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581650" y="4770438"/>
            <a:ext cx="2495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        </a:t>
            </a:r>
            <a:r>
              <a:rPr lang="en-US">
                <a:cs typeface="Times New Roman" pitchFamily="18" charset="0"/>
              </a:rPr>
              <a:t>………………..  (2)</a:t>
            </a:r>
            <a:r>
              <a:rPr lang="en-US"/>
              <a:t> 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5581650" y="2590800"/>
            <a:ext cx="196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………………. (1)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228600" y="5394325"/>
            <a:ext cx="1560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If we let,</a:t>
            </a:r>
            <a:r>
              <a:rPr lang="en-US" sz="1600">
                <a:cs typeface="Times New Roman" pitchFamily="18" charset="0"/>
              </a:rPr>
              <a:t>     </a:t>
            </a:r>
            <a:endParaRPr lang="en-US"/>
          </a:p>
        </p:txBody>
      </p:sp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1524000" y="5486400"/>
          <a:ext cx="838200" cy="304800"/>
        </p:xfrm>
        <a:graphic>
          <a:graphicData uri="http://schemas.openxmlformats.org/presentationml/2006/ole">
            <p:oleObj spid="_x0000_s23592" name="Equation" r:id="rId6" imgW="558800" imgH="228600" progId="Equation.3">
              <p:embed/>
            </p:oleObj>
          </a:graphicData>
        </a:graphic>
      </p:graphicFrame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209800" y="5364163"/>
            <a:ext cx="99060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 , then</a:t>
            </a:r>
            <a:endParaRPr lang="en-US" sz="2400">
              <a:latin typeface="Times New Roman" pitchFamily="18" charset="0"/>
            </a:endParaRPr>
          </a:p>
          <a:p>
            <a:pPr eaLnBrk="0" hangingPunct="0"/>
            <a:endParaRPr lang="en-US"/>
          </a:p>
        </p:txBody>
      </p:sp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1676400" y="4800600"/>
          <a:ext cx="190500" cy="152400"/>
        </p:xfrm>
        <a:graphic>
          <a:graphicData uri="http://schemas.openxmlformats.org/presentationml/2006/ole">
            <p:oleObj spid="_x0000_s23593" name="Equation" r:id="rId7" imgW="190417" imgH="152334" progId="Equation.3">
              <p:embed/>
            </p:oleObj>
          </a:graphicData>
        </a:graphic>
      </p:graphicFrame>
      <p:graphicFrame>
        <p:nvGraphicFramePr>
          <p:cNvPr id="17426" name="Object 18"/>
          <p:cNvGraphicFramePr>
            <a:graphicFrameLocks noChangeAspect="1"/>
          </p:cNvGraphicFramePr>
          <p:nvPr/>
        </p:nvGraphicFramePr>
        <p:xfrm>
          <a:off x="2438400" y="5943600"/>
          <a:ext cx="2590800" cy="609600"/>
        </p:xfrm>
        <a:graphic>
          <a:graphicData uri="http://schemas.openxmlformats.org/presentationml/2006/ole">
            <p:oleObj spid="_x0000_s23594" name="Equation" r:id="rId8" imgW="1345616" imgH="393529" progId="Equation.3">
              <p:embed/>
            </p:oleObj>
          </a:graphicData>
        </a:graphic>
      </p:graphicFrame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953000" y="4038600"/>
            <a:ext cx="233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 </a:t>
            </a:r>
            <a:endParaRPr lang="en-US"/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4953000" y="4114800"/>
            <a:ext cx="430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     </a:t>
            </a:r>
            <a:endParaRPr lang="en-US"/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1600200" y="4572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30" name="Object 22"/>
          <p:cNvGraphicFramePr>
            <a:graphicFrameLocks noChangeAspect="1"/>
          </p:cNvGraphicFramePr>
          <p:nvPr/>
        </p:nvGraphicFramePr>
        <p:xfrm>
          <a:off x="1638300" y="6096000"/>
          <a:ext cx="190500" cy="152400"/>
        </p:xfrm>
        <a:graphic>
          <a:graphicData uri="http://schemas.openxmlformats.org/presentationml/2006/ole">
            <p:oleObj spid="_x0000_s23595" name="Equation" r:id="rId9" imgW="190417" imgH="152334" progId="Equation.3">
              <p:embed/>
            </p:oleObj>
          </a:graphicData>
        </a:graphic>
      </p:graphicFrame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6096000" y="5334000"/>
            <a:ext cx="192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..…………….. (3)</a:t>
            </a:r>
          </a:p>
        </p:txBody>
      </p:sp>
    </p:spTree>
    <p:extLst>
      <p:ext uri="{BB962C8B-B14F-4D97-AF65-F5344CB8AC3E}">
        <p14:creationId xmlns:p14="http://schemas.microsoft.com/office/powerpoint/2010/main" xmlns="" val="20731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4000"/>
              <a:t> 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7848600" cy="381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With the help of </a:t>
            </a:r>
            <a:r>
              <a:rPr lang="en-US" sz="2400" dirty="0" smtClean="0">
                <a:latin typeface="Times New Roman" pitchFamily="18" charset="0"/>
              </a:rPr>
              <a:t>eq. </a:t>
            </a:r>
            <a:r>
              <a:rPr lang="en-US" sz="2400" dirty="0">
                <a:latin typeface="Times New Roman" pitchFamily="18" charset="0"/>
              </a:rPr>
              <a:t>(3) &amp; (4). </a:t>
            </a:r>
            <a:r>
              <a:rPr lang="en-US" sz="2400" dirty="0" smtClean="0">
                <a:latin typeface="Times New Roman" pitchFamily="18" charset="0"/>
              </a:rPr>
              <a:t>Eq. </a:t>
            </a:r>
            <a:r>
              <a:rPr lang="en-US" sz="2400" dirty="0">
                <a:latin typeface="Times New Roman" pitchFamily="18" charset="0"/>
              </a:rPr>
              <a:t>(2) can be simplified to the linear </a:t>
            </a:r>
            <a:r>
              <a:rPr lang="en-US" sz="2400" dirty="0" err="1">
                <a:latin typeface="Times New Roman" pitchFamily="18" charset="0"/>
              </a:rPr>
              <a:t>eq</a:t>
            </a: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8436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04900" y="1219200"/>
          <a:ext cx="190500" cy="152400"/>
        </p:xfrm>
        <a:graphic>
          <a:graphicData uri="http://schemas.openxmlformats.org/presentationml/2006/ole">
            <p:oleObj spid="_x0000_s24623" name="Equation" r:id="rId3" imgW="190417" imgH="152334" progId="Equation.3">
              <p:embed/>
            </p:oleObj>
          </a:graphicData>
        </a:graphic>
      </p:graphicFrame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1895475" y="152400"/>
          <a:ext cx="2295525" cy="619125"/>
        </p:xfrm>
        <a:graphic>
          <a:graphicData uri="http://schemas.openxmlformats.org/presentationml/2006/ole">
            <p:oleObj spid="_x0000_s24624" name="Equation" r:id="rId4" imgW="1231366" imgH="393529" progId="Equation.3">
              <p:embed/>
            </p:oleObj>
          </a:graphicData>
        </a:graphic>
      </p:graphicFrame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1981200" y="914400"/>
          <a:ext cx="2286000" cy="576263"/>
        </p:xfrm>
        <a:graphic>
          <a:graphicData uri="http://schemas.openxmlformats.org/presentationml/2006/ole">
            <p:oleObj spid="_x0000_s24625" name="Equation" r:id="rId5" imgW="1167893" imgH="393529" progId="Equation.3">
              <p:embed/>
            </p:oleObj>
          </a:graphicData>
        </a:graphic>
      </p:graphicFrame>
      <p:graphicFrame>
        <p:nvGraphicFramePr>
          <p:cNvPr id="18441" name="Object 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43000" y="457200"/>
          <a:ext cx="190500" cy="152400"/>
        </p:xfrm>
        <a:graphic>
          <a:graphicData uri="http://schemas.openxmlformats.org/presentationml/2006/ole">
            <p:oleObj spid="_x0000_s24626" name="Equation" r:id="rId6" imgW="190417" imgH="152334" progId="Equation.3">
              <p:embed/>
            </p:oleObj>
          </a:graphicData>
        </a:graphic>
      </p:graphicFrame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1524000" y="2209800"/>
          <a:ext cx="3276600" cy="533400"/>
        </p:xfrm>
        <a:graphic>
          <a:graphicData uri="http://schemas.openxmlformats.org/presentationml/2006/ole">
            <p:oleObj spid="_x0000_s24627" name="Equation" r:id="rId7" imgW="1548728" imgH="393529" progId="Equation.3">
              <p:embed/>
            </p:oleObj>
          </a:graphicData>
        </a:graphic>
      </p:graphicFrame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914400" y="2438400"/>
          <a:ext cx="190500" cy="152400"/>
        </p:xfrm>
        <a:graphic>
          <a:graphicData uri="http://schemas.openxmlformats.org/presentationml/2006/ole">
            <p:oleObj spid="_x0000_s24628" name="Equation" r:id="rId8" imgW="190417" imgH="152334" progId="Equation.3">
              <p:embed/>
            </p:oleObj>
          </a:graphicData>
        </a:graphic>
      </p:graphicFrame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1752600" y="2743200"/>
          <a:ext cx="3048000" cy="533400"/>
        </p:xfrm>
        <a:graphic>
          <a:graphicData uri="http://schemas.openxmlformats.org/presentationml/2006/ole">
            <p:oleObj spid="_x0000_s24629" name="Equation" r:id="rId9" imgW="1981200" imgH="393700" progId="Equation.3">
              <p:embed/>
            </p:oleObj>
          </a:graphicData>
        </a:graphic>
      </p:graphicFrame>
      <p:graphicFrame>
        <p:nvGraphicFramePr>
          <p:cNvPr id="18447" name="Object 15"/>
          <p:cNvGraphicFramePr>
            <a:graphicFrameLocks noChangeAspect="1"/>
          </p:cNvGraphicFramePr>
          <p:nvPr/>
        </p:nvGraphicFramePr>
        <p:xfrm>
          <a:off x="914400" y="2895600"/>
          <a:ext cx="190500" cy="152400"/>
        </p:xfrm>
        <a:graphic>
          <a:graphicData uri="http://schemas.openxmlformats.org/presentationml/2006/ole">
            <p:oleObj spid="_x0000_s24630" name="Equation" r:id="rId10" imgW="190417" imgH="152334" progId="Equation.3">
              <p:embed/>
            </p:oleObj>
          </a:graphicData>
        </a:graphic>
      </p:graphicFrame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228600" y="32004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Solving (5) for v and using</a:t>
            </a:r>
            <a:r>
              <a:rPr lang="en-US" sz="1600">
                <a:cs typeface="Times New Roman" pitchFamily="18" charset="0"/>
              </a:rPr>
              <a:t>                 </a:t>
            </a:r>
            <a:r>
              <a:rPr lang="en-US" sz="2400">
                <a:latin typeface="Times New Roman" pitchFamily="18" charset="0"/>
              </a:rPr>
              <a:t>leads to the solution of eq (1)</a:t>
            </a:r>
          </a:p>
        </p:txBody>
      </p:sp>
      <p:graphicFrame>
        <p:nvGraphicFramePr>
          <p:cNvPr id="1844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5855386"/>
              </p:ext>
            </p:extLst>
          </p:nvPr>
        </p:nvGraphicFramePr>
        <p:xfrm>
          <a:off x="3657600" y="3276600"/>
          <a:ext cx="685800" cy="381000"/>
        </p:xfrm>
        <a:graphic>
          <a:graphicData uri="http://schemas.openxmlformats.org/presentationml/2006/ole">
            <p:oleObj spid="_x0000_s24631" name="Equation" r:id="rId11" imgW="558800" imgH="228600" progId="Equation.3">
              <p:embed/>
            </p:oleObj>
          </a:graphicData>
        </a:graphic>
      </p:graphicFrame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4883150" y="1066800"/>
            <a:ext cx="212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…………………(4) </a:t>
            </a: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5137150" y="2681288"/>
            <a:ext cx="202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/>
              <a:t>………………..(5) </a:t>
            </a:r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3552825" y="304006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, </a:t>
            </a:r>
            <a:endParaRPr lang="en-US"/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5508625" y="480060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, </a:t>
            </a:r>
            <a:endParaRPr lang="en-US"/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3552825" y="4240213"/>
            <a:ext cx="233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 </a:t>
            </a:r>
            <a:endParaRPr lang="en-US"/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6477000" y="342900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1400">
                <a:cs typeface="Times New Roman" pitchFamily="18" charset="0"/>
              </a:rPr>
              <a:t>, </a:t>
            </a:r>
            <a:endParaRPr lang="en-US"/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3956050" y="47386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/>
              <a:t>, </a:t>
            </a: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20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710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7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519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92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1/2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755352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794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5023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Linear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Solution method.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Bernoulli’s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of Bernoulli’s equation.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6711</TotalTime>
  <Words>214</Words>
  <Application>Microsoft Office PowerPoint</Application>
  <PresentationFormat>On-screen Show (4:3)</PresentationFormat>
  <Paragraphs>62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Bernoulli’s Equation </vt:lpstr>
      <vt:lpstr>  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123</cp:revision>
  <dcterms:created xsi:type="dcterms:W3CDTF">2012-02-27T05:45:45Z</dcterms:created>
  <dcterms:modified xsi:type="dcterms:W3CDTF">2013-03-29T11:33:40Z</dcterms:modified>
</cp:coreProperties>
</file>