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279" r:id="rId2"/>
    <p:sldId id="319" r:id="rId3"/>
    <p:sldId id="277" r:id="rId4"/>
    <p:sldId id="281" r:id="rId5"/>
    <p:sldId id="265" r:id="rId6"/>
    <p:sldId id="320" r:id="rId7"/>
    <p:sldId id="321" r:id="rId8"/>
    <p:sldId id="267" r:id="rId9"/>
    <p:sldId id="326" r:id="rId10"/>
    <p:sldId id="323" r:id="rId11"/>
    <p:sldId id="327" r:id="rId12"/>
    <p:sldId id="322" r:id="rId13"/>
    <p:sldId id="324" r:id="rId14"/>
    <p:sldId id="340" r:id="rId15"/>
    <p:sldId id="339" r:id="rId16"/>
    <p:sldId id="325" r:id="rId17"/>
    <p:sldId id="328" r:id="rId18"/>
    <p:sldId id="329" r:id="rId19"/>
    <p:sldId id="330" r:id="rId20"/>
    <p:sldId id="331" r:id="rId21"/>
    <p:sldId id="332" r:id="rId22"/>
    <p:sldId id="333" r:id="rId23"/>
    <p:sldId id="334" r:id="rId24"/>
    <p:sldId id="300" r:id="rId25"/>
    <p:sldId id="335" r:id="rId26"/>
    <p:sldId id="336" r:id="rId27"/>
    <p:sldId id="337" r:id="rId28"/>
    <p:sldId id="338" r:id="rId29"/>
    <p:sldId id="302" r:id="rId30"/>
    <p:sldId id="282" r:id="rId3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75" d="100"/>
          <a:sy n="75" d="100"/>
        </p:scale>
        <p:origin x="-36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wmf"/><Relationship Id="rId1" Type="http://schemas.openxmlformats.org/officeDocument/2006/relationships/image" Target="../media/image4.wmf"/><Relationship Id="rId5" Type="http://schemas.openxmlformats.org/officeDocument/2006/relationships/image" Target="../media/image8.wmf"/><Relationship Id="rId4" Type="http://schemas.openxmlformats.org/officeDocument/2006/relationships/image" Target="../media/image7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10.wmf"/><Relationship Id="rId1" Type="http://schemas.openxmlformats.org/officeDocument/2006/relationships/image" Target="../media/image9.wmf"/><Relationship Id="rId6" Type="http://schemas.openxmlformats.org/officeDocument/2006/relationships/image" Target="../media/image13.wmf"/><Relationship Id="rId5" Type="http://schemas.openxmlformats.org/officeDocument/2006/relationships/image" Target="../media/image12.wmf"/><Relationship Id="rId4" Type="http://schemas.openxmlformats.org/officeDocument/2006/relationships/image" Target="../media/image8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image" Target="../media/image20.wmf"/><Relationship Id="rId1" Type="http://schemas.openxmlformats.org/officeDocument/2006/relationships/image" Target="../media/image19.wmf"/><Relationship Id="rId4" Type="http://schemas.openxmlformats.org/officeDocument/2006/relationships/image" Target="../media/image22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5.wmf"/><Relationship Id="rId7" Type="http://schemas.openxmlformats.org/officeDocument/2006/relationships/image" Target="../media/image29.wmf"/><Relationship Id="rId2" Type="http://schemas.openxmlformats.org/officeDocument/2006/relationships/image" Target="../media/image24.wmf"/><Relationship Id="rId1" Type="http://schemas.openxmlformats.org/officeDocument/2006/relationships/image" Target="../media/image23.wmf"/><Relationship Id="rId6" Type="http://schemas.openxmlformats.org/officeDocument/2006/relationships/image" Target="../media/image28.wmf"/><Relationship Id="rId5" Type="http://schemas.openxmlformats.org/officeDocument/2006/relationships/image" Target="../media/image27.wmf"/><Relationship Id="rId4" Type="http://schemas.openxmlformats.org/officeDocument/2006/relationships/image" Target="../media/image26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32.wmf"/><Relationship Id="rId2" Type="http://schemas.openxmlformats.org/officeDocument/2006/relationships/image" Target="../media/image31.wmf"/><Relationship Id="rId1" Type="http://schemas.openxmlformats.org/officeDocument/2006/relationships/image" Target="../media/image30.wmf"/><Relationship Id="rId5" Type="http://schemas.openxmlformats.org/officeDocument/2006/relationships/image" Target="../media/image34.wmf"/><Relationship Id="rId4" Type="http://schemas.openxmlformats.org/officeDocument/2006/relationships/image" Target="../media/image33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37.wmf"/><Relationship Id="rId7" Type="http://schemas.openxmlformats.org/officeDocument/2006/relationships/image" Target="../media/image41.wmf"/><Relationship Id="rId2" Type="http://schemas.openxmlformats.org/officeDocument/2006/relationships/image" Target="../media/image36.wmf"/><Relationship Id="rId1" Type="http://schemas.openxmlformats.org/officeDocument/2006/relationships/image" Target="../media/image35.wmf"/><Relationship Id="rId6" Type="http://schemas.openxmlformats.org/officeDocument/2006/relationships/image" Target="../media/image40.wmf"/><Relationship Id="rId5" Type="http://schemas.openxmlformats.org/officeDocument/2006/relationships/image" Target="../media/image39.wmf"/><Relationship Id="rId4" Type="http://schemas.openxmlformats.org/officeDocument/2006/relationships/image" Target="../media/image38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44.wmf"/><Relationship Id="rId2" Type="http://schemas.openxmlformats.org/officeDocument/2006/relationships/image" Target="../media/image43.wmf"/><Relationship Id="rId1" Type="http://schemas.openxmlformats.org/officeDocument/2006/relationships/image" Target="../media/image42.wmf"/><Relationship Id="rId5" Type="http://schemas.openxmlformats.org/officeDocument/2006/relationships/image" Target="../media/image46.wmf"/><Relationship Id="rId4" Type="http://schemas.openxmlformats.org/officeDocument/2006/relationships/image" Target="../media/image45.wmf"/></Relationships>
</file>

<file path=ppt/drawings/_rels/vmlDrawing11.vml.rels><?xml version="1.0" encoding="UTF-8" standalone="yes"?>
<Relationships xmlns="http://schemas.openxmlformats.org/package/2006/relationships"><Relationship Id="rId8" Type="http://schemas.openxmlformats.org/officeDocument/2006/relationships/image" Target="../media/image54.wmf"/><Relationship Id="rId3" Type="http://schemas.openxmlformats.org/officeDocument/2006/relationships/image" Target="../media/image49.wmf"/><Relationship Id="rId7" Type="http://schemas.openxmlformats.org/officeDocument/2006/relationships/image" Target="../media/image53.wmf"/><Relationship Id="rId2" Type="http://schemas.openxmlformats.org/officeDocument/2006/relationships/image" Target="../media/image48.wmf"/><Relationship Id="rId1" Type="http://schemas.openxmlformats.org/officeDocument/2006/relationships/image" Target="../media/image47.wmf"/><Relationship Id="rId6" Type="http://schemas.openxmlformats.org/officeDocument/2006/relationships/image" Target="../media/image52.wmf"/><Relationship Id="rId5" Type="http://schemas.openxmlformats.org/officeDocument/2006/relationships/image" Target="../media/image51.wmf"/><Relationship Id="rId4" Type="http://schemas.openxmlformats.org/officeDocument/2006/relationships/image" Target="../media/image50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E18AD3-11EC-4068-AA0E-F0C09013606B}" type="datetimeFigureOut">
              <a:rPr lang="en-US" smtClean="0"/>
              <a:pPr/>
              <a:t>3/27/2013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959887-3014-4C21-8F59-E8C262E297D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437239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3/27/2013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3/27/2013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3/27/2013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3/27/2013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3/27/2013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3/27/2013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3/27/2013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3/27/2013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3/27/2013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3/27/2013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3/27/2013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C599B4-4737-419C-9E1A-6122BB360733}" type="datetimeFigureOut">
              <a:rPr lang="en-US" smtClean="0"/>
              <a:pPr/>
              <a:t>3/27/2013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4.bin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.bin"/><Relationship Id="rId3" Type="http://schemas.openxmlformats.org/officeDocument/2006/relationships/oleObject" Target="../embeddings/oleObject6.bin"/><Relationship Id="rId7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9.bin"/><Relationship Id="rId5" Type="http://schemas.openxmlformats.org/officeDocument/2006/relationships/oleObject" Target="../embeddings/oleObject8.bin"/><Relationship Id="rId4" Type="http://schemas.openxmlformats.org/officeDocument/2006/relationships/oleObject" Target="../embeddings/oleObject7.bin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15.bin"/><Relationship Id="rId5" Type="http://schemas.openxmlformats.org/officeDocument/2006/relationships/oleObject" Target="../embeddings/oleObject14.bin"/><Relationship Id="rId4" Type="http://schemas.openxmlformats.org/officeDocument/2006/relationships/oleObject" Target="../embeddings/oleObject13.bin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1.bin"/><Relationship Id="rId3" Type="http://schemas.openxmlformats.org/officeDocument/2006/relationships/oleObject" Target="../embeddings/oleObject16.bin"/><Relationship Id="rId7" Type="http://schemas.openxmlformats.org/officeDocument/2006/relationships/oleObject" Target="../embeddings/oleObject2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19.bin"/><Relationship Id="rId5" Type="http://schemas.openxmlformats.org/officeDocument/2006/relationships/oleObject" Target="../embeddings/oleObject18.bin"/><Relationship Id="rId4" Type="http://schemas.openxmlformats.org/officeDocument/2006/relationships/oleObject" Target="../embeddings/oleObject17.bin"/><Relationship Id="rId9" Type="http://schemas.openxmlformats.org/officeDocument/2006/relationships/oleObject" Target="../embeddings/oleObject22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3.bin"/><Relationship Id="rId7" Type="http://schemas.openxmlformats.org/officeDocument/2006/relationships/oleObject" Target="../embeddings/oleObject2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26.bin"/><Relationship Id="rId5" Type="http://schemas.openxmlformats.org/officeDocument/2006/relationships/oleObject" Target="../embeddings/oleObject25.bin"/><Relationship Id="rId4" Type="http://schemas.openxmlformats.org/officeDocument/2006/relationships/oleObject" Target="../embeddings/oleObject24.bin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3.bin"/><Relationship Id="rId3" Type="http://schemas.openxmlformats.org/officeDocument/2006/relationships/oleObject" Target="../embeddings/oleObject28.bin"/><Relationship Id="rId7" Type="http://schemas.openxmlformats.org/officeDocument/2006/relationships/oleObject" Target="../embeddings/oleObject3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31.bin"/><Relationship Id="rId5" Type="http://schemas.openxmlformats.org/officeDocument/2006/relationships/oleObject" Target="../embeddings/oleObject30.bin"/><Relationship Id="rId4" Type="http://schemas.openxmlformats.org/officeDocument/2006/relationships/oleObject" Target="../embeddings/oleObject29.bin"/><Relationship Id="rId9" Type="http://schemas.openxmlformats.org/officeDocument/2006/relationships/oleObject" Target="../embeddings/oleObject34.bin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5.bin"/><Relationship Id="rId7" Type="http://schemas.openxmlformats.org/officeDocument/2006/relationships/oleObject" Target="../embeddings/oleObject3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38.bin"/><Relationship Id="rId5" Type="http://schemas.openxmlformats.org/officeDocument/2006/relationships/oleObject" Target="../embeddings/oleObject37.bin"/><Relationship Id="rId4" Type="http://schemas.openxmlformats.org/officeDocument/2006/relationships/oleObject" Target="../embeddings/oleObject36.bin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5.bin"/><Relationship Id="rId3" Type="http://schemas.openxmlformats.org/officeDocument/2006/relationships/oleObject" Target="../embeddings/oleObject40.bin"/><Relationship Id="rId7" Type="http://schemas.openxmlformats.org/officeDocument/2006/relationships/oleObject" Target="../embeddings/oleObject4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43.bin"/><Relationship Id="rId5" Type="http://schemas.openxmlformats.org/officeDocument/2006/relationships/oleObject" Target="../embeddings/oleObject42.bin"/><Relationship Id="rId10" Type="http://schemas.openxmlformats.org/officeDocument/2006/relationships/oleObject" Target="../embeddings/oleObject47.bin"/><Relationship Id="rId4" Type="http://schemas.openxmlformats.org/officeDocument/2006/relationships/oleObject" Target="../embeddings/oleObject41.bin"/><Relationship Id="rId9" Type="http://schemas.openxmlformats.org/officeDocument/2006/relationships/oleObject" Target="../embeddings/oleObject46.bin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5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6.v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066800" y="1676400"/>
            <a:ext cx="6705600" cy="267765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latin typeface="Arial" pitchFamily="34" charset="0"/>
                <a:cs typeface="Arial" pitchFamily="34" charset="0"/>
              </a:rPr>
              <a:t>Differential Equations</a:t>
            </a:r>
          </a:p>
          <a:p>
            <a:pPr algn="ctr"/>
            <a:r>
              <a:rPr lang="en-US" sz="2800" b="1" dirty="0" smtClean="0">
                <a:latin typeface="Arial" pitchFamily="34" charset="0"/>
                <a:cs typeface="Arial" pitchFamily="34" charset="0"/>
              </a:rPr>
              <a:t>MTH 242</a:t>
            </a:r>
          </a:p>
          <a:p>
            <a:pPr algn="ctr"/>
            <a:endParaRPr lang="en-US" sz="2800" b="1" dirty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2800" b="1" dirty="0" smtClean="0">
                <a:latin typeface="Arial" pitchFamily="34" charset="0"/>
                <a:cs typeface="Arial" pitchFamily="34" charset="0"/>
              </a:rPr>
              <a:t>Lecture # 04</a:t>
            </a:r>
          </a:p>
          <a:p>
            <a:pPr algn="ctr"/>
            <a:endParaRPr lang="en-US" sz="2800" b="1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2800" b="1" dirty="0" smtClean="0">
                <a:latin typeface="Arial" pitchFamily="34" charset="0"/>
                <a:cs typeface="Arial" pitchFamily="34" charset="0"/>
              </a:rPr>
              <a:t>Dr. </a:t>
            </a:r>
            <a:r>
              <a:rPr lang="en-US" sz="2800" b="1" dirty="0" err="1" smtClean="0">
                <a:latin typeface="Arial" pitchFamily="34" charset="0"/>
                <a:cs typeface="Arial" pitchFamily="34" charset="0"/>
              </a:rPr>
              <a:t>Manshoor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 Ahmed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57112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/>
          <p:cNvSpPr>
            <a:spLocks noChangeArrowheads="1"/>
          </p:cNvSpPr>
          <p:nvPr/>
        </p:nvSpPr>
        <p:spPr bwMode="auto">
          <a:xfrm>
            <a:off x="381000" y="1219200"/>
            <a:ext cx="8229600" cy="3046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Separable differential equation.</a:t>
            </a:r>
          </a:p>
          <a:p>
            <a:pPr marL="342900" indent="-342900">
              <a:buFont typeface="Arial" pitchFamily="34" charset="0"/>
              <a:buChar char="•"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Homogeneous function and homogeneous differential equation.</a:t>
            </a:r>
          </a:p>
          <a:p>
            <a:pPr marL="342900" indent="-342900">
              <a:buFont typeface="Arial" pitchFamily="34" charset="0"/>
              <a:buChar char="•"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Equations reducible to homogeneous.</a:t>
            </a:r>
          </a:p>
          <a:p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9423" y="314980"/>
            <a:ext cx="8925154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u="sng" dirty="0" smtClean="0">
                <a:latin typeface="Times New Roman" pitchFamily="18" charset="0"/>
                <a:cs typeface="Times New Roman" pitchFamily="18" charset="0"/>
              </a:rPr>
              <a:t>Summary (Recall) </a:t>
            </a:r>
          </a:p>
        </p:txBody>
      </p:sp>
    </p:spTree>
    <p:extLst>
      <p:ext uri="{BB962C8B-B14F-4D97-AF65-F5344CB8AC3E}">
        <p14:creationId xmlns:p14="http://schemas.microsoft.com/office/powerpoint/2010/main" xmlns="" val="3436296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43000" y="152400"/>
            <a:ext cx="6705600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Exact 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ifferential equation</a:t>
            </a:r>
          </a:p>
        </p:txBody>
      </p:sp>
      <p:sp>
        <p:nvSpPr>
          <p:cNvPr id="10" name="Rectangle 9"/>
          <p:cNvSpPr/>
          <p:nvPr/>
        </p:nvSpPr>
        <p:spPr>
          <a:xfrm>
            <a:off x="609600" y="5546568"/>
            <a:ext cx="7924800" cy="3970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buFontTx/>
              <a:buNone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       .</a:t>
            </a:r>
            <a:endParaRPr lang="en-US" sz="2200" dirty="0">
              <a:latin typeface="Times New Roman" pitchFamily="18" charset="0"/>
              <a:cs typeface="Times New Roman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9" name="Rectangle 8"/>
              <p:cNvSpPr/>
              <p:nvPr/>
            </p:nvSpPr>
            <p:spPr>
              <a:xfrm>
                <a:off x="685799" y="685800"/>
                <a:ext cx="8153401" cy="322562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b="1" dirty="0" smtClean="0">
                    <a:latin typeface="Times New Roman" pitchFamily="18" charset="0"/>
                    <a:cs typeface="Times New Roman" pitchFamily="18" charset="0"/>
                  </a:rPr>
                  <a:t>Total (or exact ) differential:</a:t>
                </a:r>
                <a:endParaRPr lang="en-US" sz="2400" b="1" dirty="0">
                  <a:latin typeface="Times New Roman" pitchFamily="18" charset="0"/>
                  <a:cs typeface="Times New Roman" pitchFamily="18" charset="0"/>
                </a:endParaRPr>
              </a:p>
              <a:p>
                <a:r>
                  <a:rPr lang="en-US" sz="2200" dirty="0" smtClean="0">
                    <a:latin typeface="Times New Roman" pitchFamily="18" charset="0"/>
                    <a:cs typeface="Times New Roman" pitchFamily="18" charset="0"/>
                  </a:rPr>
                  <a:t>In calculus, the total or exact differential of  function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/>
                        <a:cs typeface="Times New Roman" pitchFamily="18" charset="0"/>
                      </a:rPr>
                      <m:t>𝑓</m:t>
                    </m:r>
                    <m:d>
                      <m:dPr>
                        <m:ctrlPr>
                          <a:rPr lang="en-US" sz="2200" b="0" i="1" smtClean="0">
                            <a:latin typeface="Cambria Math"/>
                            <a:cs typeface="Times New Roman" pitchFamily="18" charset="0"/>
                          </a:rPr>
                        </m:ctrlPr>
                      </m:dPr>
                      <m:e>
                        <m:r>
                          <a:rPr lang="en-US" sz="2200" b="0" i="1" smtClean="0">
                            <a:latin typeface="Cambria Math"/>
                            <a:cs typeface="Times New Roman" pitchFamily="18" charset="0"/>
                          </a:rPr>
                          <m:t>𝑥</m:t>
                        </m:r>
                        <m:r>
                          <a:rPr lang="en-US" sz="2200" b="0" i="1" smtClean="0">
                            <a:latin typeface="Cambria Math"/>
                            <a:cs typeface="Times New Roman" pitchFamily="18" charset="0"/>
                          </a:rPr>
                          <m:t>,</m:t>
                        </m:r>
                        <m:r>
                          <a:rPr lang="en-US" sz="2200" b="0" i="1" smtClean="0">
                            <a:latin typeface="Cambria Math"/>
                            <a:cs typeface="Times New Roman" pitchFamily="18" charset="0"/>
                          </a:rPr>
                          <m:t>𝑦</m:t>
                        </m:r>
                      </m:e>
                    </m:d>
                  </m:oMath>
                </a14:m>
                <a:r>
                  <a:rPr lang="en-US" sz="2200" dirty="0" smtClean="0">
                    <a:latin typeface="Times New Roman" pitchFamily="18" charset="0"/>
                    <a:cs typeface="Times New Roman" pitchFamily="18" charset="0"/>
                  </a:rPr>
                  <a:t> is defined by </a:t>
                </a:r>
              </a:p>
              <a:p>
                <a:r>
                  <a:rPr lang="en-US" sz="2200" dirty="0" smtClean="0">
                    <a:cs typeface="Times New Roman" pitchFamily="18" charset="0"/>
                  </a:rPr>
                  <a:t/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/>
                        <a:cs typeface="Times New Roman" pitchFamily="18" charset="0"/>
                      </a:rPr>
                      <m:t>𝑑𝑓</m:t>
                    </m:r>
                    <m:r>
                      <a:rPr lang="en-US" sz="2200" b="0" i="1" smtClean="0">
                        <a:latin typeface="Cambria Math"/>
                        <a:cs typeface="Times New Roman" pitchFamily="18" charset="0"/>
                      </a:rPr>
                      <m:t>=</m:t>
                    </m:r>
                    <m:f>
                      <m:fPr>
                        <m:ctrlPr>
                          <a:rPr lang="en-US" sz="2200" i="1">
                            <a:latin typeface="Cambria Math"/>
                            <a:cs typeface="Times New Roman" pitchFamily="18" charset="0"/>
                          </a:rPr>
                        </m:ctrlPr>
                      </m:fPr>
                      <m:num>
                        <m:r>
                          <a:rPr lang="en-US" sz="2200" i="1" smtClean="0">
                            <a:latin typeface="Cambria Math"/>
                            <a:ea typeface="Cambria Math"/>
                            <a:cs typeface="Times New Roman" pitchFamily="18" charset="0"/>
                          </a:rPr>
                          <m:t>𝜕</m:t>
                        </m:r>
                        <m:r>
                          <a:rPr lang="en-US" sz="2200" b="0" i="1" smtClean="0">
                            <a:latin typeface="Cambria Math"/>
                            <a:ea typeface="Cambria Math"/>
                            <a:cs typeface="Times New Roman" pitchFamily="18" charset="0"/>
                          </a:rPr>
                          <m:t>𝑓</m:t>
                        </m:r>
                      </m:num>
                      <m:den>
                        <m:r>
                          <a:rPr lang="en-US" sz="2200" i="1" smtClean="0">
                            <a:latin typeface="Cambria Math"/>
                            <a:ea typeface="Cambria Math"/>
                            <a:cs typeface="Times New Roman" pitchFamily="18" charset="0"/>
                          </a:rPr>
                          <m:t>𝜕</m:t>
                        </m:r>
                        <m:r>
                          <a:rPr lang="en-US" sz="2200" i="1">
                            <a:latin typeface="Cambria Math"/>
                            <a:cs typeface="Times New Roman" pitchFamily="18" charset="0"/>
                          </a:rPr>
                          <m:t>𝑥</m:t>
                        </m:r>
                      </m:den>
                    </m:f>
                    <m:r>
                      <a:rPr lang="en-US" sz="2200" b="0" i="1" smtClean="0">
                        <a:latin typeface="Cambria Math"/>
                        <a:cs typeface="Times New Roman" pitchFamily="18" charset="0"/>
                      </a:rPr>
                      <m:t>𝑑𝑥</m:t>
                    </m:r>
                    <m:r>
                      <a:rPr lang="en-US" sz="2200" b="0" i="1" smtClean="0">
                        <a:latin typeface="Cambria Math"/>
                        <a:cs typeface="Times New Roman" pitchFamily="18" charset="0"/>
                      </a:rPr>
                      <m:t>+</m:t>
                    </m:r>
                    <m:f>
                      <m:fPr>
                        <m:ctrlPr>
                          <a:rPr lang="en-US" sz="2200" i="1">
                            <a:latin typeface="Cambria Math"/>
                            <a:cs typeface="Times New Roman" pitchFamily="18" charset="0"/>
                          </a:rPr>
                        </m:ctrlPr>
                      </m:fPr>
                      <m:num>
                        <m:r>
                          <a:rPr lang="en-US" sz="2200" i="1">
                            <a:latin typeface="Cambria Math"/>
                            <a:ea typeface="Cambria Math"/>
                            <a:cs typeface="Times New Roman" pitchFamily="18" charset="0"/>
                          </a:rPr>
                          <m:t>𝜕</m:t>
                        </m:r>
                        <m:r>
                          <a:rPr lang="en-US" sz="2200" i="1">
                            <a:latin typeface="Cambria Math"/>
                            <a:ea typeface="Cambria Math"/>
                            <a:cs typeface="Times New Roman" pitchFamily="18" charset="0"/>
                          </a:rPr>
                          <m:t>𝑓</m:t>
                        </m:r>
                      </m:num>
                      <m:den>
                        <m:r>
                          <a:rPr lang="en-US" sz="2200" i="1">
                            <a:latin typeface="Cambria Math"/>
                            <a:ea typeface="Cambria Math"/>
                            <a:cs typeface="Times New Roman" pitchFamily="18" charset="0"/>
                          </a:rPr>
                          <m:t>𝜕</m:t>
                        </m:r>
                        <m:r>
                          <a:rPr lang="en-US" sz="2200" b="0" i="1" smtClean="0">
                            <a:latin typeface="Cambria Math"/>
                            <a:ea typeface="Cambria Math"/>
                            <a:cs typeface="Times New Roman" pitchFamily="18" charset="0"/>
                          </a:rPr>
                          <m:t>𝑦</m:t>
                        </m:r>
                      </m:den>
                    </m:f>
                    <m:r>
                      <a:rPr lang="en-US" sz="2200" i="1">
                        <a:latin typeface="Cambria Math"/>
                        <a:cs typeface="Times New Roman" pitchFamily="18" charset="0"/>
                      </a:rPr>
                      <m:t>𝑑</m:t>
                    </m:r>
                    <m:r>
                      <m:rPr>
                        <m:sty m:val="p"/>
                      </m:rPr>
                      <a:rPr lang="en-US" sz="2200" b="0" i="0" smtClean="0">
                        <a:latin typeface="Cambria Math"/>
                        <a:cs typeface="Times New Roman" pitchFamily="18" charset="0"/>
                      </a:rPr>
                      <m:t>y</m:t>
                    </m:r>
                  </m:oMath>
                </a14:m>
                <a:r>
                  <a:rPr lang="en-US" sz="2200" b="0" dirty="0" smtClean="0">
                    <a:cs typeface="Times New Roman" pitchFamily="18" charset="0"/>
                  </a:rPr>
                  <a:t>                  (1)</a:t>
                </a:r>
              </a:p>
              <a:p>
                <a:r>
                  <a:rPr lang="en-US" sz="2200" dirty="0" smtClean="0">
                    <a:latin typeface="Times New Roman" pitchFamily="18" charset="0"/>
                    <a:cs typeface="Times New Roman" pitchFamily="18" charset="0"/>
                  </a:rPr>
                  <a:t>An expression </a:t>
                </a:r>
                <a14:m>
                  <m:oMath xmlns:m="http://schemas.openxmlformats.org/officeDocument/2006/math">
                    <m:r>
                      <a:rPr lang="en-US" sz="2200" i="1">
                        <a:latin typeface="Cambria Math"/>
                        <a:cs typeface="Times New Roman" pitchFamily="18" charset="0"/>
                      </a:rPr>
                      <m:t>𝑀</m:t>
                    </m:r>
                    <m:d>
                      <m:dPr>
                        <m:ctrlPr>
                          <a:rPr lang="en-US" sz="2200" i="1">
                            <a:latin typeface="Cambria Math"/>
                            <a:cs typeface="Times New Roman" pitchFamily="18" charset="0"/>
                          </a:rPr>
                        </m:ctrlPr>
                      </m:dPr>
                      <m:e>
                        <m:r>
                          <a:rPr lang="en-US" sz="2200" i="1">
                            <a:latin typeface="Cambria Math"/>
                            <a:cs typeface="Times New Roman" pitchFamily="18" charset="0"/>
                          </a:rPr>
                          <m:t>𝑥</m:t>
                        </m:r>
                        <m:r>
                          <a:rPr lang="en-US" sz="2200" i="1">
                            <a:latin typeface="Cambria Math"/>
                            <a:cs typeface="Times New Roman" pitchFamily="18" charset="0"/>
                          </a:rPr>
                          <m:t>,</m:t>
                        </m:r>
                        <m:r>
                          <a:rPr lang="en-US" sz="2200" i="1">
                            <a:latin typeface="Cambria Math"/>
                            <a:cs typeface="Times New Roman" pitchFamily="18" charset="0"/>
                          </a:rPr>
                          <m:t>𝑦</m:t>
                        </m:r>
                      </m:e>
                    </m:d>
                    <m:r>
                      <a:rPr lang="en-US" sz="2200" i="1">
                        <a:latin typeface="Cambria Math"/>
                        <a:cs typeface="Times New Roman" pitchFamily="18" charset="0"/>
                      </a:rPr>
                      <m:t>𝑑𝑥</m:t>
                    </m:r>
                    <m:r>
                      <a:rPr lang="en-US" sz="2200" i="1">
                        <a:latin typeface="Cambria Math"/>
                        <a:cs typeface="Times New Roman" pitchFamily="18" charset="0"/>
                      </a:rPr>
                      <m:t>+</m:t>
                    </m:r>
                    <m:r>
                      <a:rPr lang="en-US" sz="2200" i="1">
                        <a:latin typeface="Cambria Math"/>
                        <a:cs typeface="Times New Roman" pitchFamily="18" charset="0"/>
                      </a:rPr>
                      <m:t>𝑁</m:t>
                    </m:r>
                    <m:d>
                      <m:dPr>
                        <m:ctrlPr>
                          <a:rPr lang="en-US" sz="2200" i="1">
                            <a:latin typeface="Cambria Math"/>
                            <a:cs typeface="Times New Roman" pitchFamily="18" charset="0"/>
                          </a:rPr>
                        </m:ctrlPr>
                      </m:dPr>
                      <m:e>
                        <m:r>
                          <a:rPr lang="en-US" sz="2200" i="1">
                            <a:latin typeface="Cambria Math"/>
                            <a:cs typeface="Times New Roman" pitchFamily="18" charset="0"/>
                          </a:rPr>
                          <m:t>𝑥</m:t>
                        </m:r>
                        <m:r>
                          <a:rPr lang="en-US" sz="2200" i="1">
                            <a:latin typeface="Cambria Math"/>
                            <a:cs typeface="Times New Roman" pitchFamily="18" charset="0"/>
                          </a:rPr>
                          <m:t>,</m:t>
                        </m:r>
                        <m:r>
                          <a:rPr lang="en-US" sz="2200" i="1">
                            <a:latin typeface="Cambria Math"/>
                            <a:cs typeface="Times New Roman" pitchFamily="18" charset="0"/>
                          </a:rPr>
                          <m:t>𝑦</m:t>
                        </m:r>
                      </m:e>
                    </m:d>
                    <m:r>
                      <a:rPr lang="en-US" sz="2200" i="1">
                        <a:latin typeface="Cambria Math"/>
                        <a:cs typeface="Times New Roman" pitchFamily="18" charset="0"/>
                      </a:rPr>
                      <m:t>𝑑𝑦</m:t>
                    </m:r>
                    <m:r>
                      <a:rPr lang="en-US" sz="2200" b="0" i="1" smtClean="0">
                        <a:latin typeface="Cambria Math"/>
                        <a:cs typeface="Times New Roman" pitchFamily="18" charset="0"/>
                      </a:rPr>
                      <m:t> </m:t>
                    </m:r>
                  </m:oMath>
                </a14:m>
                <a:r>
                  <a:rPr lang="en-US" sz="2200" dirty="0" smtClean="0">
                    <a:latin typeface="Times New Roman" pitchFamily="18" charset="0"/>
                    <a:cs typeface="Times New Roman" pitchFamily="18" charset="0"/>
                  </a:rPr>
                  <a:t> is said to be an exact differential if there exist a function </a:t>
                </a:r>
                <a14:m>
                  <m:oMath xmlns:m="http://schemas.openxmlformats.org/officeDocument/2006/math">
                    <m:r>
                      <a:rPr lang="en-US" sz="2200" i="1">
                        <a:latin typeface="Cambria Math"/>
                        <a:cs typeface="Times New Roman" pitchFamily="18" charset="0"/>
                      </a:rPr>
                      <m:t>𝑓</m:t>
                    </m:r>
                    <m:d>
                      <m:dPr>
                        <m:ctrlPr>
                          <a:rPr lang="en-US" sz="2200" i="1">
                            <a:latin typeface="Cambria Math"/>
                            <a:cs typeface="Times New Roman" pitchFamily="18" charset="0"/>
                          </a:rPr>
                        </m:ctrlPr>
                      </m:dPr>
                      <m:e>
                        <m:r>
                          <a:rPr lang="en-US" sz="2200" i="1">
                            <a:latin typeface="Cambria Math"/>
                            <a:cs typeface="Times New Roman" pitchFamily="18" charset="0"/>
                          </a:rPr>
                          <m:t>𝑥</m:t>
                        </m:r>
                        <m:r>
                          <a:rPr lang="en-US" sz="2200" i="1">
                            <a:latin typeface="Cambria Math"/>
                            <a:cs typeface="Times New Roman" pitchFamily="18" charset="0"/>
                          </a:rPr>
                          <m:t>,</m:t>
                        </m:r>
                        <m:r>
                          <a:rPr lang="en-US" sz="2200" i="1">
                            <a:latin typeface="Cambria Math"/>
                            <a:cs typeface="Times New Roman" pitchFamily="18" charset="0"/>
                          </a:rPr>
                          <m:t>𝑦</m:t>
                        </m:r>
                      </m:e>
                    </m:d>
                  </m:oMath>
                </a14:m>
                <a:r>
                  <a:rPr lang="en-US" sz="2200" dirty="0" smtClean="0">
                    <a:latin typeface="Times New Roman" pitchFamily="18" charset="0"/>
                    <a:cs typeface="Times New Roman" pitchFamily="18" charset="0"/>
                  </a:rPr>
                  <a:t> such that</a:t>
                </a:r>
              </a:p>
              <a:p>
                <a:r>
                  <a:rPr lang="en-US" sz="2200" dirty="0" smtClean="0">
                    <a:latin typeface="Times New Roman" pitchFamily="18" charset="0"/>
                    <a:cs typeface="Times New Roman" pitchFamily="18" charset="0"/>
                  </a:rPr>
                  <a:t/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/>
                        <a:cs typeface="Times New Roman" pitchFamily="18" charset="0"/>
                      </a:rPr>
                      <m:t>𝑀</m:t>
                    </m:r>
                    <m:r>
                      <a:rPr lang="en-US" sz="2200" b="0" i="1" smtClean="0">
                        <a:latin typeface="Cambria Math"/>
                        <a:cs typeface="Times New Roman" pitchFamily="18" charset="0"/>
                      </a:rPr>
                      <m:t>=</m:t>
                    </m:r>
                    <m:f>
                      <m:fPr>
                        <m:ctrlPr>
                          <a:rPr lang="en-US" sz="2200" b="0" i="1" smtClean="0">
                            <a:latin typeface="Cambria Math"/>
                            <a:cs typeface="Times New Roman" pitchFamily="18" charset="0"/>
                          </a:rPr>
                        </m:ctrlPr>
                      </m:fPr>
                      <m:num>
                        <m:r>
                          <a:rPr lang="en-US" sz="2200" b="0" i="1" smtClean="0">
                            <a:latin typeface="Cambria Math"/>
                            <a:ea typeface="Cambria Math"/>
                            <a:cs typeface="Times New Roman" pitchFamily="18" charset="0"/>
                          </a:rPr>
                          <m:t>𝜕</m:t>
                        </m:r>
                        <m:r>
                          <a:rPr lang="en-US" sz="2200" b="0" i="1" smtClean="0">
                            <a:latin typeface="Cambria Math"/>
                            <a:ea typeface="Cambria Math"/>
                            <a:cs typeface="Times New Roman" pitchFamily="18" charset="0"/>
                          </a:rPr>
                          <m:t>𝑓</m:t>
                        </m:r>
                      </m:num>
                      <m:den>
                        <m:r>
                          <a:rPr lang="en-US" sz="2200" b="0" i="1" smtClean="0">
                            <a:latin typeface="Cambria Math"/>
                            <a:ea typeface="Cambria Math"/>
                            <a:cs typeface="Times New Roman" pitchFamily="18" charset="0"/>
                          </a:rPr>
                          <m:t>𝜕</m:t>
                        </m:r>
                        <m:r>
                          <a:rPr lang="en-US" sz="2200" b="0" i="1" smtClean="0">
                            <a:latin typeface="Cambria Math"/>
                            <a:ea typeface="Cambria Math"/>
                            <a:cs typeface="Times New Roman" pitchFamily="18" charset="0"/>
                          </a:rPr>
                          <m:t>𝑥</m:t>
                        </m:r>
                      </m:den>
                    </m:f>
                  </m:oMath>
                </a14:m>
                <a:r>
                  <a:rPr lang="en-US" sz="2200" dirty="0" smtClean="0">
                    <a:latin typeface="Times New Roman" pitchFamily="18" charset="0"/>
                    <a:cs typeface="Times New Roman" pitchFamily="18" charset="0"/>
                  </a:rPr>
                  <a:t>   and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/>
                        <a:cs typeface="Times New Roman" pitchFamily="18" charset="0"/>
                      </a:rPr>
                      <m:t>𝑁</m:t>
                    </m:r>
                    <m:r>
                      <a:rPr lang="en-US" sz="2200" i="1">
                        <a:latin typeface="Cambria Math"/>
                        <a:cs typeface="Times New Roman" pitchFamily="18" charset="0"/>
                      </a:rPr>
                      <m:t>=</m:t>
                    </m:r>
                    <m:f>
                      <m:fPr>
                        <m:ctrlPr>
                          <a:rPr lang="en-US" sz="2200" i="1">
                            <a:latin typeface="Cambria Math"/>
                            <a:cs typeface="Times New Roman" pitchFamily="18" charset="0"/>
                          </a:rPr>
                        </m:ctrlPr>
                      </m:fPr>
                      <m:num>
                        <m:r>
                          <a:rPr lang="en-US" sz="2200" i="1">
                            <a:latin typeface="Cambria Math"/>
                            <a:ea typeface="Cambria Math"/>
                            <a:cs typeface="Times New Roman" pitchFamily="18" charset="0"/>
                          </a:rPr>
                          <m:t>𝜕</m:t>
                        </m:r>
                        <m:r>
                          <a:rPr lang="en-US" sz="2200" i="1">
                            <a:latin typeface="Cambria Math"/>
                            <a:ea typeface="Cambria Math"/>
                            <a:cs typeface="Times New Roman" pitchFamily="18" charset="0"/>
                          </a:rPr>
                          <m:t>𝑓</m:t>
                        </m:r>
                      </m:num>
                      <m:den>
                        <m:r>
                          <a:rPr lang="en-US" sz="2200" i="1">
                            <a:latin typeface="Cambria Math"/>
                            <a:ea typeface="Cambria Math"/>
                            <a:cs typeface="Times New Roman" pitchFamily="18" charset="0"/>
                          </a:rPr>
                          <m:t>𝜕</m:t>
                        </m:r>
                        <m:r>
                          <a:rPr lang="en-US" sz="2200" b="0" i="1" smtClean="0">
                            <a:latin typeface="Cambria Math"/>
                            <a:ea typeface="Cambria Math"/>
                            <a:cs typeface="Times New Roman" pitchFamily="18" charset="0"/>
                          </a:rPr>
                          <m:t>𝑦</m:t>
                        </m:r>
                      </m:den>
                    </m:f>
                  </m:oMath>
                </a14:m>
                <a:r>
                  <a:rPr lang="en-US" sz="2200" dirty="0" smtClean="0">
                    <a:latin typeface="Times New Roman" pitchFamily="18" charset="0"/>
                    <a:cs typeface="Times New Roman" pitchFamily="18" charset="0"/>
                  </a:rPr>
                  <a:t>                   (2)</a:t>
                </a:r>
                <a:endParaRPr lang="en-US" sz="2200" dirty="0">
                  <a:latin typeface="Times New Roman" pitchFamily="18" charset="0"/>
                  <a:cs typeface="Times New Roman" pitchFamily="18" charset="0"/>
                </a:endParaRPr>
              </a:p>
              <a:p>
                <a:endParaRPr lang="en-US" sz="2200" dirty="0" smtClean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799" y="685800"/>
                <a:ext cx="8153401" cy="3225627"/>
              </a:xfrm>
              <a:prstGeom prst="rect">
                <a:avLst/>
              </a:prstGeom>
              <a:blipFill rotWithShape="1">
                <a:blip r:embed="rId2"/>
                <a:stretch>
                  <a:fillRect l="-1121" t="-1512" r="-8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" name="Straight Arrow Connector 2"/>
          <p:cNvCxnSpPr/>
          <p:nvPr/>
        </p:nvCxnSpPr>
        <p:spPr>
          <a:xfrm>
            <a:off x="5943600" y="2057400"/>
            <a:ext cx="838200" cy="0"/>
          </a:xfrm>
          <a:prstGeom prst="straightConnector1">
            <a:avLst/>
          </a:prstGeom>
          <a:ln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5334000" y="3276600"/>
            <a:ext cx="838200" cy="0"/>
          </a:xfrm>
          <a:prstGeom prst="straightConnector1">
            <a:avLst/>
          </a:prstGeom>
          <a:ln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865045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4" name="Rectangle 3"/>
              <p:cNvSpPr/>
              <p:nvPr/>
            </p:nvSpPr>
            <p:spPr>
              <a:xfrm>
                <a:off x="838199" y="1143000"/>
                <a:ext cx="8153401" cy="336714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b="1" dirty="0" smtClean="0">
                    <a:latin typeface="Times New Roman" pitchFamily="18" charset="0"/>
                    <a:cs typeface="Times New Roman" pitchFamily="18" charset="0"/>
                  </a:rPr>
                  <a:t>Exact  differential equation:</a:t>
                </a:r>
                <a:endParaRPr lang="en-US" sz="2400" b="1" dirty="0">
                  <a:latin typeface="Times New Roman" pitchFamily="18" charset="0"/>
                  <a:cs typeface="Times New Roman" pitchFamily="18" charset="0"/>
                </a:endParaRPr>
              </a:p>
              <a:p>
                <a:r>
                  <a:rPr lang="en-US" sz="2200" dirty="0" smtClean="0">
                    <a:latin typeface="Times New Roman" pitchFamily="18" charset="0"/>
                    <a:cs typeface="Times New Roman" pitchFamily="18" charset="0"/>
                  </a:rPr>
                  <a:t>An equation  </a:t>
                </a:r>
              </a:p>
              <a:p>
                <a:r>
                  <a:rPr lang="en-US" sz="2200" dirty="0">
                    <a:latin typeface="Times New Roman" pitchFamily="18" charset="0"/>
                    <a:cs typeface="Times New Roman" pitchFamily="18" charset="0"/>
                  </a:rPr>
                  <a:t/>
                </a:r>
                <a:r>
                  <a:rPr lang="en-US" sz="2200" dirty="0" smtClean="0">
                    <a:latin typeface="Times New Roman" pitchFamily="18" charset="0"/>
                    <a:cs typeface="Times New Roman" pitchFamily="18" charset="0"/>
                  </a:rPr>
                  <a:t/>
                </a:r>
                <a:r>
                  <a:rPr lang="en-US" sz="2200" dirty="0" smtClean="0">
                    <a:cs typeface="Times New Roman" pitchFamily="18" charset="0"/>
                  </a:rPr>
                  <a:t/>
                </a:r>
                <a14:m>
                  <m:oMath xmlns:m="http://schemas.openxmlformats.org/officeDocument/2006/math">
                    <m:r>
                      <a:rPr lang="en-US" sz="2200" i="1">
                        <a:latin typeface="Cambria Math"/>
                        <a:cs typeface="Times New Roman" pitchFamily="18" charset="0"/>
                      </a:rPr>
                      <m:t>𝑀</m:t>
                    </m:r>
                    <m:d>
                      <m:dPr>
                        <m:ctrlPr>
                          <a:rPr lang="en-US" sz="2200" i="1">
                            <a:latin typeface="Cambria Math"/>
                            <a:cs typeface="Times New Roman" pitchFamily="18" charset="0"/>
                          </a:rPr>
                        </m:ctrlPr>
                      </m:dPr>
                      <m:e>
                        <m:r>
                          <a:rPr lang="en-US" sz="2200" i="1">
                            <a:latin typeface="Cambria Math"/>
                            <a:cs typeface="Times New Roman" pitchFamily="18" charset="0"/>
                          </a:rPr>
                          <m:t>𝑥</m:t>
                        </m:r>
                        <m:r>
                          <a:rPr lang="en-US" sz="2200" i="1">
                            <a:latin typeface="Cambria Math"/>
                            <a:cs typeface="Times New Roman" pitchFamily="18" charset="0"/>
                          </a:rPr>
                          <m:t>,</m:t>
                        </m:r>
                        <m:r>
                          <a:rPr lang="en-US" sz="2200" i="1">
                            <a:latin typeface="Cambria Math"/>
                            <a:cs typeface="Times New Roman" pitchFamily="18" charset="0"/>
                          </a:rPr>
                          <m:t>𝑦</m:t>
                        </m:r>
                      </m:e>
                    </m:d>
                    <m:r>
                      <a:rPr lang="en-US" sz="2200" i="1">
                        <a:latin typeface="Cambria Math"/>
                        <a:cs typeface="Times New Roman" pitchFamily="18" charset="0"/>
                      </a:rPr>
                      <m:t>𝑑𝑥</m:t>
                    </m:r>
                    <m:r>
                      <a:rPr lang="en-US" sz="2200" i="1">
                        <a:latin typeface="Cambria Math"/>
                        <a:cs typeface="Times New Roman" pitchFamily="18" charset="0"/>
                      </a:rPr>
                      <m:t>+</m:t>
                    </m:r>
                    <m:r>
                      <a:rPr lang="en-US" sz="2200" i="1">
                        <a:latin typeface="Cambria Math"/>
                        <a:cs typeface="Times New Roman" pitchFamily="18" charset="0"/>
                      </a:rPr>
                      <m:t>𝑁</m:t>
                    </m:r>
                    <m:d>
                      <m:dPr>
                        <m:ctrlPr>
                          <a:rPr lang="en-US" sz="2200" i="1">
                            <a:latin typeface="Cambria Math"/>
                            <a:cs typeface="Times New Roman" pitchFamily="18" charset="0"/>
                          </a:rPr>
                        </m:ctrlPr>
                      </m:dPr>
                      <m:e>
                        <m:r>
                          <a:rPr lang="en-US" sz="2200" i="1">
                            <a:latin typeface="Cambria Math"/>
                            <a:cs typeface="Times New Roman" pitchFamily="18" charset="0"/>
                          </a:rPr>
                          <m:t>𝑥</m:t>
                        </m:r>
                        <m:r>
                          <a:rPr lang="en-US" sz="2200" i="1">
                            <a:latin typeface="Cambria Math"/>
                            <a:cs typeface="Times New Roman" pitchFamily="18" charset="0"/>
                          </a:rPr>
                          <m:t>,</m:t>
                        </m:r>
                        <m:r>
                          <a:rPr lang="en-US" sz="2200" i="1">
                            <a:latin typeface="Cambria Math"/>
                            <a:cs typeface="Times New Roman" pitchFamily="18" charset="0"/>
                          </a:rPr>
                          <m:t>𝑦</m:t>
                        </m:r>
                      </m:e>
                    </m:d>
                    <m:r>
                      <a:rPr lang="en-US" sz="2200" i="1">
                        <a:latin typeface="Cambria Math"/>
                        <a:cs typeface="Times New Roman" pitchFamily="18" charset="0"/>
                      </a:rPr>
                      <m:t>𝑑𝑦</m:t>
                    </m:r>
                    <m:r>
                      <a:rPr lang="en-US" sz="2200" i="1">
                        <a:latin typeface="Cambria Math"/>
                        <a:cs typeface="Times New Roman" pitchFamily="18" charset="0"/>
                      </a:rPr>
                      <m:t> </m:t>
                    </m:r>
                  </m:oMath>
                </a14:m>
                <a:r>
                  <a:rPr lang="en-US" sz="2200" dirty="0" smtClean="0">
                    <a:latin typeface="Times New Roman" pitchFamily="18" charset="0"/>
                    <a:cs typeface="Times New Roman" pitchFamily="18" charset="0"/>
                  </a:rPr>
                  <a:t>=0,                 (3)</a:t>
                </a:r>
              </a:p>
              <a:p>
                <a:r>
                  <a:rPr lang="en-US" sz="2200" dirty="0" smtClean="0">
                    <a:latin typeface="Times New Roman" pitchFamily="18" charset="0"/>
                    <a:cs typeface="Times New Roman" pitchFamily="18" charset="0"/>
                  </a:rPr>
                  <a:t>is called an exact differential equation </a:t>
                </a:r>
                <a:r>
                  <a:rPr lang="en-US" sz="2200" dirty="0" err="1" smtClean="0">
                    <a:latin typeface="Times New Roman" pitchFamily="18" charset="0"/>
                    <a:cs typeface="Times New Roman" pitchFamily="18" charset="0"/>
                  </a:rPr>
                  <a:t>iff</a:t>
                </a:r>
                <a:r>
                  <a:rPr lang="en-US" sz="2200" dirty="0" smtClean="0">
                    <a:latin typeface="Times New Roman" pitchFamily="18" charset="0"/>
                    <a:cs typeface="Times New Roman" pitchFamily="18" charset="0"/>
                  </a:rPr>
                  <a:t> the expression </a:t>
                </a:r>
              </a:p>
              <a:p>
                <a:r>
                  <a:rPr lang="en-US" sz="2200" dirty="0" smtClean="0">
                    <a:cs typeface="Times New Roman" pitchFamily="18" charset="0"/>
                  </a:rPr>
                  <a:t/>
                </a:r>
                <a14:m>
                  <m:oMath xmlns:m="http://schemas.openxmlformats.org/officeDocument/2006/math">
                    <m:r>
                      <a:rPr lang="en-US" sz="2200" i="1">
                        <a:latin typeface="Cambria Math"/>
                        <a:cs typeface="Times New Roman" pitchFamily="18" charset="0"/>
                      </a:rPr>
                      <m:t>𝑀</m:t>
                    </m:r>
                    <m:d>
                      <m:dPr>
                        <m:ctrlPr>
                          <a:rPr lang="en-US" sz="2200" i="1">
                            <a:latin typeface="Cambria Math"/>
                            <a:cs typeface="Times New Roman" pitchFamily="18" charset="0"/>
                          </a:rPr>
                        </m:ctrlPr>
                      </m:dPr>
                      <m:e>
                        <m:r>
                          <a:rPr lang="en-US" sz="2200" i="1">
                            <a:latin typeface="Cambria Math"/>
                            <a:cs typeface="Times New Roman" pitchFamily="18" charset="0"/>
                          </a:rPr>
                          <m:t>𝑥</m:t>
                        </m:r>
                        <m:r>
                          <a:rPr lang="en-US" sz="2200" i="1">
                            <a:latin typeface="Cambria Math"/>
                            <a:cs typeface="Times New Roman" pitchFamily="18" charset="0"/>
                          </a:rPr>
                          <m:t>,</m:t>
                        </m:r>
                        <m:r>
                          <a:rPr lang="en-US" sz="2200" i="1">
                            <a:latin typeface="Cambria Math"/>
                            <a:cs typeface="Times New Roman" pitchFamily="18" charset="0"/>
                          </a:rPr>
                          <m:t>𝑦</m:t>
                        </m:r>
                      </m:e>
                    </m:d>
                    <m:r>
                      <a:rPr lang="en-US" sz="2200" i="1">
                        <a:latin typeface="Cambria Math"/>
                        <a:cs typeface="Times New Roman" pitchFamily="18" charset="0"/>
                      </a:rPr>
                      <m:t>𝑑𝑥</m:t>
                    </m:r>
                    <m:r>
                      <a:rPr lang="en-US" sz="2200" i="1">
                        <a:latin typeface="Cambria Math"/>
                        <a:cs typeface="Times New Roman" pitchFamily="18" charset="0"/>
                      </a:rPr>
                      <m:t>+</m:t>
                    </m:r>
                    <m:r>
                      <a:rPr lang="en-US" sz="2200" i="1">
                        <a:latin typeface="Cambria Math"/>
                        <a:cs typeface="Times New Roman" pitchFamily="18" charset="0"/>
                      </a:rPr>
                      <m:t>𝑁</m:t>
                    </m:r>
                    <m:d>
                      <m:dPr>
                        <m:ctrlPr>
                          <a:rPr lang="en-US" sz="2200" i="1">
                            <a:latin typeface="Cambria Math"/>
                            <a:cs typeface="Times New Roman" pitchFamily="18" charset="0"/>
                          </a:rPr>
                        </m:ctrlPr>
                      </m:dPr>
                      <m:e>
                        <m:r>
                          <a:rPr lang="en-US" sz="2200" i="1">
                            <a:latin typeface="Cambria Math"/>
                            <a:cs typeface="Times New Roman" pitchFamily="18" charset="0"/>
                          </a:rPr>
                          <m:t>𝑥</m:t>
                        </m:r>
                        <m:r>
                          <a:rPr lang="en-US" sz="2200" i="1">
                            <a:latin typeface="Cambria Math"/>
                            <a:cs typeface="Times New Roman" pitchFamily="18" charset="0"/>
                          </a:rPr>
                          <m:t>,</m:t>
                        </m:r>
                        <m:r>
                          <a:rPr lang="en-US" sz="2200" i="1">
                            <a:latin typeface="Cambria Math"/>
                            <a:cs typeface="Times New Roman" pitchFamily="18" charset="0"/>
                          </a:rPr>
                          <m:t>𝑦</m:t>
                        </m:r>
                      </m:e>
                    </m:d>
                    <m:r>
                      <a:rPr lang="en-US" sz="2200" i="1">
                        <a:latin typeface="Cambria Math"/>
                        <a:cs typeface="Times New Roman" pitchFamily="18" charset="0"/>
                      </a:rPr>
                      <m:t>𝑑𝑦</m:t>
                    </m:r>
                  </m:oMath>
                </a14:m>
                <a:r>
                  <a:rPr lang="en-US" sz="2200" dirty="0" smtClean="0">
                    <a:latin typeface="Times New Roman" pitchFamily="18" charset="0"/>
                    <a:cs typeface="Times New Roman" pitchFamily="18" charset="0"/>
                  </a:rPr>
                  <a:t> is an exact differential of some function </a:t>
                </a:r>
                <a14:m>
                  <m:oMath xmlns:m="http://schemas.openxmlformats.org/officeDocument/2006/math">
                    <m:r>
                      <a:rPr lang="en-US" sz="2200" i="1">
                        <a:latin typeface="Cambria Math"/>
                        <a:cs typeface="Times New Roman" pitchFamily="18" charset="0"/>
                      </a:rPr>
                      <m:t>𝑓</m:t>
                    </m:r>
                    <m:d>
                      <m:dPr>
                        <m:ctrlPr>
                          <a:rPr lang="en-US" sz="2200" i="1">
                            <a:latin typeface="Cambria Math"/>
                            <a:cs typeface="Times New Roman" pitchFamily="18" charset="0"/>
                          </a:rPr>
                        </m:ctrlPr>
                      </m:dPr>
                      <m:e>
                        <m:r>
                          <a:rPr lang="en-US" sz="2200" i="1">
                            <a:latin typeface="Cambria Math"/>
                            <a:cs typeface="Times New Roman" pitchFamily="18" charset="0"/>
                          </a:rPr>
                          <m:t>𝑥</m:t>
                        </m:r>
                        <m:r>
                          <a:rPr lang="en-US" sz="2200" i="1">
                            <a:latin typeface="Cambria Math"/>
                            <a:cs typeface="Times New Roman" pitchFamily="18" charset="0"/>
                          </a:rPr>
                          <m:t>,</m:t>
                        </m:r>
                        <m:r>
                          <a:rPr lang="en-US" sz="2200" i="1">
                            <a:latin typeface="Cambria Math"/>
                            <a:cs typeface="Times New Roman" pitchFamily="18" charset="0"/>
                          </a:rPr>
                          <m:t>𝑦</m:t>
                        </m:r>
                      </m:e>
                    </m:d>
                  </m:oMath>
                </a14:m>
                <a:r>
                  <a:rPr lang="en-US" sz="2200" dirty="0" smtClean="0">
                    <a:latin typeface="Times New Roman" pitchFamily="18" charset="0"/>
                    <a:cs typeface="Times New Roman" pitchFamily="18" charset="0"/>
                  </a:rPr>
                  <a:t>. Therefore, by using (2) we can write (3) in the form</a:t>
                </a:r>
              </a:p>
              <a:p>
                <a:r>
                  <a:rPr lang="en-US" sz="2200" dirty="0" smtClean="0">
                    <a:latin typeface="Times New Roman" pitchFamily="18" charset="0"/>
                    <a:cs typeface="Times New Roman" pitchFamily="18" charset="0"/>
                  </a:rPr>
                  <a:t/>
                </a:r>
                <a:r>
                  <a:rPr lang="en-US" sz="2200" dirty="0">
                    <a:cs typeface="Times New Roman" pitchFamily="18" charset="0"/>
                  </a:rPr>
                  <a:t/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200" i="1">
                            <a:latin typeface="Cambria Math"/>
                            <a:cs typeface="Times New Roman" pitchFamily="18" charset="0"/>
                          </a:rPr>
                        </m:ctrlPr>
                      </m:fPr>
                      <m:num>
                        <m:r>
                          <a:rPr lang="en-US" sz="2200" i="1">
                            <a:latin typeface="Cambria Math"/>
                            <a:ea typeface="Cambria Math"/>
                            <a:cs typeface="Times New Roman" pitchFamily="18" charset="0"/>
                          </a:rPr>
                          <m:t>𝜕</m:t>
                        </m:r>
                        <m:r>
                          <a:rPr lang="en-US" sz="2200" i="1">
                            <a:latin typeface="Cambria Math"/>
                            <a:ea typeface="Cambria Math"/>
                            <a:cs typeface="Times New Roman" pitchFamily="18" charset="0"/>
                          </a:rPr>
                          <m:t>𝑓</m:t>
                        </m:r>
                      </m:num>
                      <m:den>
                        <m:r>
                          <a:rPr lang="en-US" sz="2200" i="1">
                            <a:latin typeface="Cambria Math"/>
                            <a:ea typeface="Cambria Math"/>
                            <a:cs typeface="Times New Roman" pitchFamily="18" charset="0"/>
                          </a:rPr>
                          <m:t>𝜕</m:t>
                        </m:r>
                        <m:r>
                          <a:rPr lang="en-US" sz="2200" i="1">
                            <a:latin typeface="Cambria Math"/>
                            <a:cs typeface="Times New Roman" pitchFamily="18" charset="0"/>
                          </a:rPr>
                          <m:t>𝑥</m:t>
                        </m:r>
                      </m:den>
                    </m:f>
                    <m:r>
                      <a:rPr lang="en-US" sz="2200" i="1">
                        <a:latin typeface="Cambria Math"/>
                        <a:cs typeface="Times New Roman" pitchFamily="18" charset="0"/>
                      </a:rPr>
                      <m:t>𝑑𝑥</m:t>
                    </m:r>
                    <m:r>
                      <a:rPr lang="en-US" sz="2200" i="1">
                        <a:latin typeface="Cambria Math"/>
                        <a:cs typeface="Times New Roman" pitchFamily="18" charset="0"/>
                      </a:rPr>
                      <m:t>+</m:t>
                    </m:r>
                    <m:f>
                      <m:fPr>
                        <m:ctrlPr>
                          <a:rPr lang="en-US" sz="2200" i="1">
                            <a:latin typeface="Cambria Math"/>
                            <a:cs typeface="Times New Roman" pitchFamily="18" charset="0"/>
                          </a:rPr>
                        </m:ctrlPr>
                      </m:fPr>
                      <m:num>
                        <m:r>
                          <a:rPr lang="en-US" sz="2200" i="1">
                            <a:latin typeface="Cambria Math"/>
                            <a:ea typeface="Cambria Math"/>
                            <a:cs typeface="Times New Roman" pitchFamily="18" charset="0"/>
                          </a:rPr>
                          <m:t>𝜕</m:t>
                        </m:r>
                        <m:r>
                          <a:rPr lang="en-US" sz="2200" i="1">
                            <a:latin typeface="Cambria Math"/>
                            <a:ea typeface="Cambria Math"/>
                            <a:cs typeface="Times New Roman" pitchFamily="18" charset="0"/>
                          </a:rPr>
                          <m:t>𝑓</m:t>
                        </m:r>
                      </m:num>
                      <m:den>
                        <m:r>
                          <a:rPr lang="en-US" sz="2200" i="1">
                            <a:latin typeface="Cambria Math"/>
                            <a:ea typeface="Cambria Math"/>
                            <a:cs typeface="Times New Roman" pitchFamily="18" charset="0"/>
                          </a:rPr>
                          <m:t>𝜕</m:t>
                        </m:r>
                        <m:r>
                          <a:rPr lang="en-US" sz="2200" i="1">
                            <a:latin typeface="Cambria Math"/>
                            <a:ea typeface="Cambria Math"/>
                            <a:cs typeface="Times New Roman" pitchFamily="18" charset="0"/>
                          </a:rPr>
                          <m:t>𝑦</m:t>
                        </m:r>
                      </m:den>
                    </m:f>
                    <m:r>
                      <a:rPr lang="en-US" sz="2200" i="1">
                        <a:latin typeface="Cambria Math"/>
                        <a:cs typeface="Times New Roman" pitchFamily="18" charset="0"/>
                      </a:rPr>
                      <m:t>𝑑</m:t>
                    </m:r>
                    <m:r>
                      <m:rPr>
                        <m:sty m:val="p"/>
                      </m:rPr>
                      <a:rPr lang="en-US" sz="2200">
                        <a:latin typeface="Cambria Math"/>
                        <a:cs typeface="Times New Roman" pitchFamily="18" charset="0"/>
                      </a:rPr>
                      <m:t>y</m:t>
                    </m:r>
                    <m:r>
                      <a:rPr lang="en-US" sz="2200" b="0" i="0" smtClean="0">
                        <a:latin typeface="Cambria Math"/>
                        <a:cs typeface="Times New Roman" pitchFamily="18" charset="0"/>
                      </a:rPr>
                      <m:t>=0</m:t>
                    </m:r>
                  </m:oMath>
                </a14:m>
                <a:r>
                  <a:rPr lang="en-US" sz="2200" dirty="0" smtClean="0">
                    <a:latin typeface="Times New Roman" pitchFamily="18" charset="0"/>
                    <a:cs typeface="Times New Roman" pitchFamily="18" charset="0"/>
                  </a:rPr>
                  <a:t>,</a:t>
                </a:r>
              </a:p>
              <a:p>
                <a:r>
                  <a:rPr lang="en-US" sz="2200" dirty="0" err="1" smtClean="0">
                    <a:latin typeface="Times New Roman" pitchFamily="18" charset="0"/>
                    <a:cs typeface="Times New Roman" pitchFamily="18" charset="0"/>
                  </a:rPr>
                  <a:t>i.e</a:t>
                </a:r>
                <a:r>
                  <a:rPr lang="en-US" sz="2200" dirty="0" smtClean="0">
                    <a:latin typeface="Times New Roman" pitchFamily="18" charset="0"/>
                    <a:cs typeface="Times New Roman" pitchFamily="18" charset="0"/>
                  </a:rPr>
                  <a:t/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/>
                        <a:cs typeface="Times New Roman" pitchFamily="18" charset="0"/>
                      </a:rPr>
                      <m:t>𝑑𝑓</m:t>
                    </m:r>
                    <m:d>
                      <m:dPr>
                        <m:ctrlPr>
                          <a:rPr lang="en-US" sz="2200" i="1">
                            <a:latin typeface="Cambria Math"/>
                            <a:cs typeface="Times New Roman" pitchFamily="18" charset="0"/>
                          </a:rPr>
                        </m:ctrlPr>
                      </m:dPr>
                      <m:e>
                        <m:r>
                          <a:rPr lang="en-US" sz="2200" i="1">
                            <a:latin typeface="Cambria Math"/>
                            <a:cs typeface="Times New Roman" pitchFamily="18" charset="0"/>
                          </a:rPr>
                          <m:t>𝑥</m:t>
                        </m:r>
                        <m:r>
                          <a:rPr lang="en-US" sz="2200" i="1">
                            <a:latin typeface="Cambria Math"/>
                            <a:cs typeface="Times New Roman" pitchFamily="18" charset="0"/>
                          </a:rPr>
                          <m:t>,</m:t>
                        </m:r>
                        <m:r>
                          <a:rPr lang="en-US" sz="2200" i="1">
                            <a:latin typeface="Cambria Math"/>
                            <a:cs typeface="Times New Roman" pitchFamily="18" charset="0"/>
                          </a:rPr>
                          <m:t>𝑦</m:t>
                        </m:r>
                      </m:e>
                    </m:d>
                    <m:r>
                      <a:rPr lang="en-US" sz="2200" b="0" i="1" smtClean="0">
                        <a:latin typeface="Cambria Math"/>
                        <a:cs typeface="Times New Roman" pitchFamily="18" charset="0"/>
                      </a:rPr>
                      <m:t>=0.</m:t>
                    </m:r>
                  </m:oMath>
                </a14:m>
                <a:endParaRPr lang="en-US" sz="2200" b="0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r>
                  <a:rPr lang="en-US" sz="2200" dirty="0" smtClean="0">
                    <a:latin typeface="Times New Roman" pitchFamily="18" charset="0"/>
                    <a:cs typeface="Times New Roman" pitchFamily="18" charset="0"/>
                  </a:rPr>
                  <a:t>So that 		</a:t>
                </a:r>
                <a14:m>
                  <m:oMath xmlns:m="http://schemas.openxmlformats.org/officeDocument/2006/math">
                    <m:r>
                      <a:rPr lang="en-US" sz="2200" i="1">
                        <a:latin typeface="Cambria Math"/>
                        <a:cs typeface="Times New Roman" pitchFamily="18" charset="0"/>
                      </a:rPr>
                      <m:t>𝑓</m:t>
                    </m:r>
                    <m:d>
                      <m:dPr>
                        <m:ctrlPr>
                          <a:rPr lang="en-US" sz="2200" i="1">
                            <a:latin typeface="Cambria Math"/>
                            <a:cs typeface="Times New Roman" pitchFamily="18" charset="0"/>
                          </a:rPr>
                        </m:ctrlPr>
                      </m:dPr>
                      <m:e>
                        <m:r>
                          <a:rPr lang="en-US" sz="2200" i="1">
                            <a:latin typeface="Cambria Math"/>
                            <a:cs typeface="Times New Roman" pitchFamily="18" charset="0"/>
                          </a:rPr>
                          <m:t>𝑥</m:t>
                        </m:r>
                        <m:r>
                          <a:rPr lang="en-US" sz="2200" i="1">
                            <a:latin typeface="Cambria Math"/>
                            <a:cs typeface="Times New Roman" pitchFamily="18" charset="0"/>
                          </a:rPr>
                          <m:t>,</m:t>
                        </m:r>
                        <m:r>
                          <a:rPr lang="en-US" sz="2200" i="1">
                            <a:latin typeface="Cambria Math"/>
                            <a:cs typeface="Times New Roman" pitchFamily="18" charset="0"/>
                          </a:rPr>
                          <m:t>𝑦</m:t>
                        </m:r>
                      </m:e>
                    </m:d>
                    <m:r>
                      <a:rPr lang="en-US" sz="2200" b="0" i="1" smtClean="0">
                        <a:latin typeface="Cambria Math"/>
                        <a:cs typeface="Times New Roman" pitchFamily="18" charset="0"/>
                      </a:rPr>
                      <m:t>=</m:t>
                    </m:r>
                    <m:r>
                      <a:rPr lang="en-US" sz="2200" b="0" i="1" smtClean="0">
                        <a:latin typeface="Cambria Math"/>
                        <a:cs typeface="Times New Roman" pitchFamily="18" charset="0"/>
                      </a:rPr>
                      <m:t>𝑐</m:t>
                    </m:r>
                  </m:oMath>
                </a14:m>
                <a:r>
                  <a:rPr lang="en-US" sz="2200" dirty="0" smtClean="0">
                    <a:latin typeface="Times New Roman" pitchFamily="18" charset="0"/>
                    <a:cs typeface="Times New Roman" pitchFamily="18" charset="0"/>
                  </a:rPr>
                  <a:t> is the general solution of  (3).</a:t>
                </a:r>
              </a:p>
            </p:txBody>
          </p:sp>
        </mc:Choice>
        <mc:Fallback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199" y="1143000"/>
                <a:ext cx="8153401" cy="3367140"/>
              </a:xfrm>
              <a:prstGeom prst="rect">
                <a:avLst/>
              </a:prstGeom>
              <a:blipFill rotWithShape="1">
                <a:blip r:embed="rId2"/>
                <a:stretch>
                  <a:fillRect l="-1121" t="-1449" b="-25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Arrow Connector 5"/>
          <p:cNvCxnSpPr/>
          <p:nvPr/>
        </p:nvCxnSpPr>
        <p:spPr>
          <a:xfrm>
            <a:off x="6172200" y="2057400"/>
            <a:ext cx="838200" cy="0"/>
          </a:xfrm>
          <a:prstGeom prst="straightConnector1">
            <a:avLst/>
          </a:prstGeom>
          <a:ln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797239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Rectangle 1"/>
              <p:cNvSpPr/>
              <p:nvPr/>
            </p:nvSpPr>
            <p:spPr>
              <a:xfrm>
                <a:off x="838199" y="1143000"/>
                <a:ext cx="8153401" cy="26900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b="1" dirty="0" smtClean="0">
                    <a:latin typeface="Times New Roman" pitchFamily="18" charset="0"/>
                    <a:cs typeface="Times New Roman" pitchFamily="18" charset="0"/>
                  </a:rPr>
                  <a:t>Theorem:</a:t>
                </a:r>
              </a:p>
              <a:p>
                <a:r>
                  <a:rPr lang="en-US" sz="2200" dirty="0" smtClean="0">
                    <a:latin typeface="Times New Roman" pitchFamily="18" charset="0"/>
                    <a:cs typeface="Times New Roman" pitchFamily="18" charset="0"/>
                  </a:rPr>
                  <a:t>The differential equation  </a:t>
                </a:r>
              </a:p>
              <a:p>
                <a:r>
                  <a:rPr lang="en-US" sz="2200" dirty="0">
                    <a:latin typeface="Times New Roman" pitchFamily="18" charset="0"/>
                    <a:cs typeface="Times New Roman" pitchFamily="18" charset="0"/>
                  </a:rPr>
                  <a:t/>
                </a:r>
                <a:r>
                  <a:rPr lang="en-US" sz="2200" dirty="0" smtClean="0">
                    <a:latin typeface="Times New Roman" pitchFamily="18" charset="0"/>
                    <a:cs typeface="Times New Roman" pitchFamily="18" charset="0"/>
                  </a:rPr>
                  <a:t/>
                </a:r>
                <a:r>
                  <a:rPr lang="en-US" sz="2200" dirty="0" smtClean="0">
                    <a:cs typeface="Times New Roman" pitchFamily="18" charset="0"/>
                  </a:rPr>
                  <a:t/>
                </a:r>
                <a14:m>
                  <m:oMath xmlns:m="http://schemas.openxmlformats.org/officeDocument/2006/math">
                    <m:r>
                      <a:rPr lang="en-US" sz="2200" i="1">
                        <a:latin typeface="Cambria Math"/>
                        <a:cs typeface="Times New Roman" pitchFamily="18" charset="0"/>
                      </a:rPr>
                      <m:t>𝑀</m:t>
                    </m:r>
                    <m:d>
                      <m:dPr>
                        <m:ctrlPr>
                          <a:rPr lang="en-US" sz="2200" i="1">
                            <a:latin typeface="Cambria Math"/>
                            <a:cs typeface="Times New Roman" pitchFamily="18" charset="0"/>
                          </a:rPr>
                        </m:ctrlPr>
                      </m:dPr>
                      <m:e>
                        <m:r>
                          <a:rPr lang="en-US" sz="2200" i="1">
                            <a:latin typeface="Cambria Math"/>
                            <a:cs typeface="Times New Roman" pitchFamily="18" charset="0"/>
                          </a:rPr>
                          <m:t>𝑥</m:t>
                        </m:r>
                        <m:r>
                          <a:rPr lang="en-US" sz="2200" i="1">
                            <a:latin typeface="Cambria Math"/>
                            <a:cs typeface="Times New Roman" pitchFamily="18" charset="0"/>
                          </a:rPr>
                          <m:t>,</m:t>
                        </m:r>
                        <m:r>
                          <a:rPr lang="en-US" sz="2200" i="1">
                            <a:latin typeface="Cambria Math"/>
                            <a:cs typeface="Times New Roman" pitchFamily="18" charset="0"/>
                          </a:rPr>
                          <m:t>𝑦</m:t>
                        </m:r>
                      </m:e>
                    </m:d>
                    <m:r>
                      <a:rPr lang="en-US" sz="2200" i="1">
                        <a:latin typeface="Cambria Math"/>
                        <a:cs typeface="Times New Roman" pitchFamily="18" charset="0"/>
                      </a:rPr>
                      <m:t>𝑑𝑥</m:t>
                    </m:r>
                    <m:r>
                      <a:rPr lang="en-US" sz="2200" i="1">
                        <a:latin typeface="Cambria Math"/>
                        <a:cs typeface="Times New Roman" pitchFamily="18" charset="0"/>
                      </a:rPr>
                      <m:t>+</m:t>
                    </m:r>
                    <m:r>
                      <a:rPr lang="en-US" sz="2200" i="1">
                        <a:latin typeface="Cambria Math"/>
                        <a:cs typeface="Times New Roman" pitchFamily="18" charset="0"/>
                      </a:rPr>
                      <m:t>𝑁</m:t>
                    </m:r>
                    <m:d>
                      <m:dPr>
                        <m:ctrlPr>
                          <a:rPr lang="en-US" sz="2200" i="1">
                            <a:latin typeface="Cambria Math"/>
                            <a:cs typeface="Times New Roman" pitchFamily="18" charset="0"/>
                          </a:rPr>
                        </m:ctrlPr>
                      </m:dPr>
                      <m:e>
                        <m:r>
                          <a:rPr lang="en-US" sz="2200" i="1">
                            <a:latin typeface="Cambria Math"/>
                            <a:cs typeface="Times New Roman" pitchFamily="18" charset="0"/>
                          </a:rPr>
                          <m:t>𝑥</m:t>
                        </m:r>
                        <m:r>
                          <a:rPr lang="en-US" sz="2200" i="1">
                            <a:latin typeface="Cambria Math"/>
                            <a:cs typeface="Times New Roman" pitchFamily="18" charset="0"/>
                          </a:rPr>
                          <m:t>,</m:t>
                        </m:r>
                        <m:r>
                          <a:rPr lang="en-US" sz="2200" i="1">
                            <a:latin typeface="Cambria Math"/>
                            <a:cs typeface="Times New Roman" pitchFamily="18" charset="0"/>
                          </a:rPr>
                          <m:t>𝑦</m:t>
                        </m:r>
                      </m:e>
                    </m:d>
                    <m:r>
                      <a:rPr lang="en-US" sz="2200" i="1">
                        <a:latin typeface="Cambria Math"/>
                        <a:cs typeface="Times New Roman" pitchFamily="18" charset="0"/>
                      </a:rPr>
                      <m:t>𝑑𝑦</m:t>
                    </m:r>
                    <m:r>
                      <a:rPr lang="en-US" sz="2200" i="1">
                        <a:latin typeface="Cambria Math"/>
                        <a:cs typeface="Times New Roman" pitchFamily="18" charset="0"/>
                      </a:rPr>
                      <m:t> </m:t>
                    </m:r>
                  </m:oMath>
                </a14:m>
                <a:r>
                  <a:rPr lang="en-US" sz="2200" dirty="0" smtClean="0">
                    <a:latin typeface="Times New Roman" pitchFamily="18" charset="0"/>
                    <a:cs typeface="Times New Roman" pitchFamily="18" charset="0"/>
                  </a:rPr>
                  <a:t>=0,                 </a:t>
                </a:r>
              </a:p>
              <a:p>
                <a:r>
                  <a:rPr lang="en-US" sz="2200" dirty="0" smtClean="0">
                    <a:latin typeface="Times New Roman" pitchFamily="18" charset="0"/>
                    <a:cs typeface="Times New Roman" pitchFamily="18" charset="0"/>
                  </a:rPr>
                  <a:t>is called an exact differential equation </a:t>
                </a:r>
                <a:r>
                  <a:rPr lang="en-US" sz="2200" dirty="0" err="1" smtClean="0">
                    <a:latin typeface="Times New Roman" pitchFamily="18" charset="0"/>
                    <a:cs typeface="Times New Roman" pitchFamily="18" charset="0"/>
                  </a:rPr>
                  <a:t>iff</a:t>
                </a:r>
                <a:r>
                  <a:rPr lang="en-US" sz="2200" dirty="0" smtClean="0">
                    <a:latin typeface="Times New Roman" pitchFamily="18" charset="0"/>
                    <a:cs typeface="Times New Roman" pitchFamily="18" charset="0"/>
                  </a:rPr>
                  <a:t/>
                </a:r>
              </a:p>
              <a:p>
                <a:r>
                  <a:rPr lang="en-US" sz="2200" dirty="0" smtClean="0">
                    <a:latin typeface="Times New Roman" pitchFamily="18" charset="0"/>
                    <a:cs typeface="Times New Roman" pitchFamily="18" charset="0"/>
                  </a:rPr>
                  <a:t/>
                </a:r>
                <a:r>
                  <a:rPr lang="en-US" sz="2200" dirty="0">
                    <a:cs typeface="Times New Roman" pitchFamily="18" charset="0"/>
                  </a:rPr>
                  <a:t/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200" i="1">
                            <a:latin typeface="Cambria Math"/>
                            <a:cs typeface="Times New Roman" pitchFamily="18" charset="0"/>
                          </a:rPr>
                        </m:ctrlPr>
                      </m:fPr>
                      <m:num>
                        <m:r>
                          <a:rPr lang="en-US" sz="2200" i="1">
                            <a:latin typeface="Cambria Math"/>
                            <a:ea typeface="Cambria Math"/>
                            <a:cs typeface="Times New Roman" pitchFamily="18" charset="0"/>
                          </a:rPr>
                          <m:t>𝜕</m:t>
                        </m:r>
                        <m:r>
                          <a:rPr lang="en-US" sz="2200" b="0" i="1" smtClean="0">
                            <a:latin typeface="Cambria Math"/>
                            <a:ea typeface="Cambria Math"/>
                            <a:cs typeface="Times New Roman" pitchFamily="18" charset="0"/>
                          </a:rPr>
                          <m:t>𝑀</m:t>
                        </m:r>
                      </m:num>
                      <m:den>
                        <m:r>
                          <a:rPr lang="en-US" sz="2200" i="1">
                            <a:latin typeface="Cambria Math"/>
                            <a:ea typeface="Cambria Math"/>
                            <a:cs typeface="Times New Roman" pitchFamily="18" charset="0"/>
                          </a:rPr>
                          <m:t>𝜕</m:t>
                        </m:r>
                        <m:r>
                          <a:rPr lang="en-US" sz="2200" b="0" i="1" smtClean="0">
                            <a:latin typeface="Cambria Math"/>
                            <a:ea typeface="Cambria Math"/>
                            <a:cs typeface="Times New Roman" pitchFamily="18" charset="0"/>
                          </a:rPr>
                          <m:t>𝑦</m:t>
                        </m:r>
                      </m:den>
                    </m:f>
                    <m:r>
                      <a:rPr lang="en-US" sz="2200" b="0" i="1" smtClean="0">
                        <a:latin typeface="Cambria Math"/>
                        <a:cs typeface="Times New Roman" pitchFamily="18" charset="0"/>
                      </a:rPr>
                      <m:t>=</m:t>
                    </m:r>
                    <m:f>
                      <m:fPr>
                        <m:ctrlPr>
                          <a:rPr lang="en-US" sz="2200" i="1">
                            <a:latin typeface="Cambria Math"/>
                            <a:cs typeface="Times New Roman" pitchFamily="18" charset="0"/>
                          </a:rPr>
                        </m:ctrlPr>
                      </m:fPr>
                      <m:num>
                        <m:r>
                          <a:rPr lang="en-US" sz="2200" i="1">
                            <a:latin typeface="Cambria Math"/>
                            <a:ea typeface="Cambria Math"/>
                            <a:cs typeface="Times New Roman" pitchFamily="18" charset="0"/>
                          </a:rPr>
                          <m:t>𝜕</m:t>
                        </m:r>
                        <m:r>
                          <a:rPr lang="en-US" sz="2200" b="0" i="1" smtClean="0">
                            <a:latin typeface="Cambria Math"/>
                            <a:ea typeface="Cambria Math"/>
                            <a:cs typeface="Times New Roman" pitchFamily="18" charset="0"/>
                          </a:rPr>
                          <m:t>𝑁</m:t>
                        </m:r>
                      </m:num>
                      <m:den>
                        <m:r>
                          <a:rPr lang="en-US" sz="2200" i="1">
                            <a:latin typeface="Cambria Math"/>
                            <a:ea typeface="Cambria Math"/>
                            <a:cs typeface="Times New Roman" pitchFamily="18" charset="0"/>
                          </a:rPr>
                          <m:t>𝜕</m:t>
                        </m:r>
                        <m:r>
                          <a:rPr lang="en-US" sz="2200" b="0" i="1" smtClean="0">
                            <a:latin typeface="Cambria Math"/>
                            <a:ea typeface="Cambria Math"/>
                            <a:cs typeface="Times New Roman" pitchFamily="18" charset="0"/>
                          </a:rPr>
                          <m:t>𝑥</m:t>
                        </m:r>
                      </m:den>
                    </m:f>
                  </m:oMath>
                </a14:m>
                <a:r>
                  <a:rPr lang="en-US" sz="2200" dirty="0" smtClean="0">
                    <a:latin typeface="Times New Roman" pitchFamily="18" charset="0"/>
                    <a:cs typeface="Times New Roman" pitchFamily="18" charset="0"/>
                  </a:rPr>
                  <a:t>,</a:t>
                </a:r>
              </a:p>
              <a:p>
                <a:r>
                  <a:rPr lang="en-US" sz="2200" dirty="0" smtClean="0">
                    <a:latin typeface="Times New Roman" pitchFamily="18" charset="0"/>
                    <a:cs typeface="Times New Roman" pitchFamily="18" charset="0"/>
                  </a:rPr>
                  <a:t>where  the function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/>
                        <a:cs typeface="Times New Roman" pitchFamily="18" charset="0"/>
                      </a:rPr>
                      <m:t>𝑀</m:t>
                    </m:r>
                    <m:d>
                      <m:dPr>
                        <m:ctrlPr>
                          <a:rPr lang="en-US" sz="2200" i="1">
                            <a:latin typeface="Cambria Math"/>
                            <a:cs typeface="Times New Roman" pitchFamily="18" charset="0"/>
                          </a:rPr>
                        </m:ctrlPr>
                      </m:dPr>
                      <m:e>
                        <m:r>
                          <a:rPr lang="en-US" sz="2200" i="1">
                            <a:latin typeface="Cambria Math"/>
                            <a:cs typeface="Times New Roman" pitchFamily="18" charset="0"/>
                          </a:rPr>
                          <m:t>𝑥</m:t>
                        </m:r>
                        <m:r>
                          <a:rPr lang="en-US" sz="2200" i="1">
                            <a:latin typeface="Cambria Math"/>
                            <a:cs typeface="Times New Roman" pitchFamily="18" charset="0"/>
                          </a:rPr>
                          <m:t>,</m:t>
                        </m:r>
                        <m:r>
                          <a:rPr lang="en-US" sz="2200" i="1">
                            <a:latin typeface="Cambria Math"/>
                            <a:cs typeface="Times New Roman" pitchFamily="18" charset="0"/>
                          </a:rPr>
                          <m:t>𝑦</m:t>
                        </m:r>
                      </m:e>
                    </m:d>
                  </m:oMath>
                </a14:m>
                <a:r>
                  <a:rPr lang="en-US" sz="2200" b="0" dirty="0" smtClean="0">
                    <a:latin typeface="Times New Roman" pitchFamily="18" charset="0"/>
                    <a:cs typeface="Times New Roman" pitchFamily="18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/>
                        <a:cs typeface="Times New Roman" pitchFamily="18" charset="0"/>
                      </a:rPr>
                      <m:t>𝑁</m:t>
                    </m:r>
                    <m:d>
                      <m:dPr>
                        <m:ctrlPr>
                          <a:rPr lang="en-US" sz="2200" i="1">
                            <a:latin typeface="Cambria Math"/>
                            <a:cs typeface="Times New Roman" pitchFamily="18" charset="0"/>
                          </a:rPr>
                        </m:ctrlPr>
                      </m:dPr>
                      <m:e>
                        <m:r>
                          <a:rPr lang="en-US" sz="2200" i="1">
                            <a:latin typeface="Cambria Math"/>
                            <a:cs typeface="Times New Roman" pitchFamily="18" charset="0"/>
                          </a:rPr>
                          <m:t>𝑥</m:t>
                        </m:r>
                        <m:r>
                          <a:rPr lang="en-US" sz="2200" i="1">
                            <a:latin typeface="Cambria Math"/>
                            <a:cs typeface="Times New Roman" pitchFamily="18" charset="0"/>
                          </a:rPr>
                          <m:t>,</m:t>
                        </m:r>
                        <m:r>
                          <a:rPr lang="en-US" sz="2200" i="1">
                            <a:latin typeface="Cambria Math"/>
                            <a:cs typeface="Times New Roman" pitchFamily="18" charset="0"/>
                          </a:rPr>
                          <m:t>𝑦</m:t>
                        </m:r>
                      </m:e>
                    </m:d>
                  </m:oMath>
                </a14:m>
                <a:endParaRPr lang="en-US" sz="2200" b="0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r>
                  <a:rPr lang="en-US" sz="2200" dirty="0" smtClean="0">
                    <a:latin typeface="Times New Roman" pitchFamily="18" charset="0"/>
                    <a:cs typeface="Times New Roman" pitchFamily="18" charset="0"/>
                  </a:rPr>
                  <a:t> has cont. first order partial derivatives.</a:t>
                </a:r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199" y="1143000"/>
                <a:ext cx="8153401" cy="2690032"/>
              </a:xfrm>
              <a:prstGeom prst="rect">
                <a:avLst/>
              </a:prstGeom>
              <a:blipFill rotWithShape="1">
                <a:blip r:embed="rId2"/>
                <a:stretch>
                  <a:fillRect l="-1121" t="-1814" b="-34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937465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F34F1-13E1-4168-A7B9-05247D601B97}" type="slidenum">
              <a:rPr lang="en-US"/>
              <a:pPr/>
              <a:t>6</a:t>
            </a:fld>
            <a:endParaRPr lang="en-US"/>
          </a:p>
        </p:txBody>
      </p:sp>
      <p:sp>
        <p:nvSpPr>
          <p:cNvPr id="2457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28600" y="152400"/>
            <a:ext cx="8686800" cy="6477000"/>
          </a:xfrm>
        </p:spPr>
        <p:txBody>
          <a:bodyPr/>
          <a:lstStyle/>
          <a:p>
            <a:pPr>
              <a:buFontTx/>
              <a:buNone/>
            </a:pPr>
            <a:r>
              <a:rPr lang="en-US" sz="2400" b="1">
                <a:latin typeface="Times New Roman" pitchFamily="18" charset="0"/>
              </a:rPr>
              <a:t>Method of Solution:</a:t>
            </a:r>
            <a:r>
              <a:rPr lang="en-US" sz="2400">
                <a:latin typeface="Times New Roman" pitchFamily="18" charset="0"/>
              </a:rPr>
              <a:t> </a:t>
            </a:r>
          </a:p>
          <a:p>
            <a:pPr>
              <a:buFontTx/>
              <a:buNone/>
            </a:pPr>
            <a:r>
              <a:rPr lang="en-US" sz="2400">
                <a:latin typeface="Times New Roman" pitchFamily="18" charset="0"/>
              </a:rPr>
              <a:t>If the given equation is exact then the solution procedure consists of </a:t>
            </a:r>
          </a:p>
          <a:p>
            <a:pPr>
              <a:buFontTx/>
              <a:buNone/>
            </a:pPr>
            <a:r>
              <a:rPr lang="en-US" sz="2400">
                <a:latin typeface="Times New Roman" pitchFamily="18" charset="0"/>
              </a:rPr>
              <a:t>the following steps:</a:t>
            </a:r>
          </a:p>
          <a:p>
            <a:pPr>
              <a:buFontTx/>
              <a:buNone/>
            </a:pPr>
            <a:r>
              <a:rPr lang="en-US" sz="2400" b="1">
                <a:latin typeface="Times New Roman" pitchFamily="18" charset="0"/>
              </a:rPr>
              <a:t>Step 1.</a:t>
            </a:r>
            <a:r>
              <a:rPr lang="en-US" sz="2400">
                <a:latin typeface="Times New Roman" pitchFamily="18" charset="0"/>
              </a:rPr>
              <a:t> Check that the equation is exact by verifying the condition</a:t>
            </a:r>
          </a:p>
          <a:p>
            <a:pPr>
              <a:buFontTx/>
              <a:buNone/>
            </a:pPr>
            <a:r>
              <a:rPr lang="en-US" sz="2400">
                <a:latin typeface="Times New Roman" pitchFamily="18" charset="0"/>
              </a:rPr>
              <a:t> </a:t>
            </a:r>
          </a:p>
          <a:p>
            <a:pPr>
              <a:buFontTx/>
              <a:buNone/>
            </a:pPr>
            <a:endParaRPr lang="en-US" sz="2400" b="1">
              <a:latin typeface="Times New Roman" pitchFamily="18" charset="0"/>
            </a:endParaRPr>
          </a:p>
          <a:p>
            <a:pPr>
              <a:buFontTx/>
              <a:buNone/>
            </a:pPr>
            <a:r>
              <a:rPr lang="en-US" sz="2400" b="1">
                <a:latin typeface="Times New Roman" pitchFamily="18" charset="0"/>
              </a:rPr>
              <a:t>Step 2.</a:t>
            </a:r>
            <a:r>
              <a:rPr lang="en-US" sz="2400">
                <a:latin typeface="Times New Roman" pitchFamily="18" charset="0"/>
              </a:rPr>
              <a:t> Write down the system </a:t>
            </a:r>
          </a:p>
          <a:p>
            <a:pPr>
              <a:buFontTx/>
              <a:buNone/>
            </a:pPr>
            <a:endParaRPr lang="en-US" sz="2400" b="1">
              <a:latin typeface="Times New Roman" pitchFamily="18" charset="0"/>
            </a:endParaRPr>
          </a:p>
          <a:p>
            <a:pPr>
              <a:buFontTx/>
              <a:buNone/>
            </a:pPr>
            <a:r>
              <a:rPr lang="en-US" sz="2400" b="1">
                <a:latin typeface="Times New Roman" pitchFamily="18" charset="0"/>
              </a:rPr>
              <a:t>Step 3.</a:t>
            </a:r>
            <a:r>
              <a:rPr lang="en-US" sz="2400">
                <a:latin typeface="Times New Roman" pitchFamily="18" charset="0"/>
              </a:rPr>
              <a:t> Integrate either the 1st equation </a:t>
            </a:r>
            <a:r>
              <a:rPr lang="en-US" sz="2400" i="1">
                <a:latin typeface="Times New Roman" pitchFamily="18" charset="0"/>
              </a:rPr>
              <a:t>w. r. to</a:t>
            </a:r>
            <a:r>
              <a:rPr lang="en-US" sz="2400">
                <a:latin typeface="Times New Roman" pitchFamily="18" charset="0"/>
              </a:rPr>
              <a:t> </a:t>
            </a:r>
            <a:r>
              <a:rPr lang="en-US" sz="2400" b="1" i="1">
                <a:latin typeface="Times New Roman" pitchFamily="18" charset="0"/>
              </a:rPr>
              <a:t>x</a:t>
            </a:r>
            <a:r>
              <a:rPr lang="en-US" sz="2400">
                <a:latin typeface="Times New Roman" pitchFamily="18" charset="0"/>
              </a:rPr>
              <a:t> or 2nd </a:t>
            </a:r>
            <a:r>
              <a:rPr lang="en-US" sz="2400" i="1">
                <a:latin typeface="Times New Roman" pitchFamily="18" charset="0"/>
              </a:rPr>
              <a:t>w. r. to</a:t>
            </a:r>
            <a:r>
              <a:rPr lang="en-US" sz="2400">
                <a:latin typeface="Times New Roman" pitchFamily="18" charset="0"/>
              </a:rPr>
              <a:t> </a:t>
            </a:r>
            <a:r>
              <a:rPr lang="en-US" sz="2400" b="1" i="1">
                <a:latin typeface="Times New Roman" pitchFamily="18" charset="0"/>
              </a:rPr>
              <a:t>y</a:t>
            </a:r>
            <a:r>
              <a:rPr lang="en-US" sz="2400">
                <a:latin typeface="Times New Roman" pitchFamily="18" charset="0"/>
              </a:rPr>
              <a:t>. If </a:t>
            </a:r>
          </a:p>
          <a:p>
            <a:pPr>
              <a:buFontTx/>
              <a:buNone/>
            </a:pPr>
            <a:r>
              <a:rPr lang="en-US" sz="2400">
                <a:latin typeface="Times New Roman" pitchFamily="18" charset="0"/>
              </a:rPr>
              <a:t>we choose the 1st equation then</a:t>
            </a:r>
          </a:p>
          <a:p>
            <a:pPr>
              <a:buFontTx/>
              <a:buNone/>
            </a:pPr>
            <a:endParaRPr lang="en-US" sz="2400">
              <a:latin typeface="Times New Roman" pitchFamily="18" charset="0"/>
            </a:endParaRPr>
          </a:p>
          <a:p>
            <a:pPr>
              <a:buFontTx/>
              <a:buNone/>
            </a:pPr>
            <a:endParaRPr lang="en-US" sz="2400">
              <a:latin typeface="Times New Roman" pitchFamily="18" charset="0"/>
            </a:endParaRPr>
          </a:p>
          <a:p>
            <a:pPr>
              <a:buFontTx/>
              <a:buNone/>
            </a:pPr>
            <a:r>
              <a:rPr lang="en-US" sz="2400">
                <a:latin typeface="Times New Roman" pitchFamily="18" charset="0"/>
              </a:rPr>
              <a:t>The function             is an arbitrary function of </a:t>
            </a:r>
            <a:r>
              <a:rPr lang="en-US" sz="2400" i="1">
                <a:latin typeface="Times New Roman" pitchFamily="18" charset="0"/>
              </a:rPr>
              <a:t>y</a:t>
            </a:r>
            <a:r>
              <a:rPr lang="en-US" sz="2400">
                <a:latin typeface="Times New Roman" pitchFamily="18" charset="0"/>
              </a:rPr>
              <a:t>, integration w.r.to </a:t>
            </a:r>
            <a:r>
              <a:rPr lang="en-US" sz="2400" i="1">
                <a:latin typeface="Times New Roman" pitchFamily="18" charset="0"/>
              </a:rPr>
              <a:t>x</a:t>
            </a:r>
            <a:r>
              <a:rPr lang="en-US" sz="2400">
                <a:latin typeface="Times New Roman" pitchFamily="18" charset="0"/>
              </a:rPr>
              <a:t>;  </a:t>
            </a:r>
          </a:p>
          <a:p>
            <a:pPr>
              <a:buFontTx/>
              <a:buNone/>
            </a:pPr>
            <a:r>
              <a:rPr lang="en-US" sz="2400" i="1">
                <a:latin typeface="Times New Roman" pitchFamily="18" charset="0"/>
              </a:rPr>
              <a:t>y</a:t>
            </a:r>
            <a:r>
              <a:rPr lang="en-US" sz="2400">
                <a:latin typeface="Times New Roman" pitchFamily="18" charset="0"/>
              </a:rPr>
              <a:t> being constant.</a:t>
            </a:r>
            <a:r>
              <a:rPr lang="en-US"/>
              <a:t> </a:t>
            </a:r>
          </a:p>
        </p:txBody>
      </p:sp>
      <p:sp>
        <p:nvSpPr>
          <p:cNvPr id="24579" name="Rectangle 3"/>
          <p:cNvSpPr>
            <a:spLocks noChangeArrowheads="1"/>
          </p:cNvSpPr>
          <p:nvPr/>
        </p:nvSpPr>
        <p:spPr bwMode="auto">
          <a:xfrm>
            <a:off x="0" y="31908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24580" name="Object 4"/>
          <p:cNvGraphicFramePr>
            <a:graphicFrameLocks noChangeAspect="1"/>
          </p:cNvGraphicFramePr>
          <p:nvPr/>
        </p:nvGraphicFramePr>
        <p:xfrm>
          <a:off x="2819400" y="1981200"/>
          <a:ext cx="1524000" cy="809625"/>
        </p:xfrm>
        <a:graphic>
          <a:graphicData uri="http://schemas.openxmlformats.org/presentationml/2006/ole">
            <p:oleObj spid="_x0000_s15387" name="Equation" r:id="rId3" imgW="672808" imgH="418918" progId="Equation.3">
              <p:embed/>
            </p:oleObj>
          </a:graphicData>
        </a:graphic>
      </p:graphicFrame>
      <p:sp>
        <p:nvSpPr>
          <p:cNvPr id="24581" name="Rectangle 5"/>
          <p:cNvSpPr>
            <a:spLocks noChangeArrowheads="1"/>
          </p:cNvSpPr>
          <p:nvPr/>
        </p:nvSpPr>
        <p:spPr bwMode="auto">
          <a:xfrm>
            <a:off x="0" y="32146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24582" name="Object 6"/>
          <p:cNvGraphicFramePr>
            <a:graphicFrameLocks noChangeAspect="1"/>
          </p:cNvGraphicFramePr>
          <p:nvPr/>
        </p:nvGraphicFramePr>
        <p:xfrm>
          <a:off x="4267200" y="2743200"/>
          <a:ext cx="1827213" cy="700088"/>
        </p:xfrm>
        <a:graphic>
          <a:graphicData uri="http://schemas.openxmlformats.org/presentationml/2006/ole">
            <p:oleObj spid="_x0000_s15388" name="Equation" r:id="rId4" imgW="1028254" imgH="393529" progId="Equation.3">
              <p:embed/>
            </p:oleObj>
          </a:graphicData>
        </a:graphic>
      </p:graphicFrame>
      <p:sp>
        <p:nvSpPr>
          <p:cNvPr id="24583" name="Rectangle 7"/>
          <p:cNvSpPr>
            <a:spLocks noChangeArrowheads="1"/>
          </p:cNvSpPr>
          <p:nvPr/>
        </p:nvSpPr>
        <p:spPr bwMode="auto">
          <a:xfrm>
            <a:off x="0" y="3200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24584" name="Object 8"/>
          <p:cNvGraphicFramePr>
            <a:graphicFrameLocks noChangeAspect="1"/>
          </p:cNvGraphicFramePr>
          <p:nvPr/>
        </p:nvGraphicFramePr>
        <p:xfrm>
          <a:off x="6248400" y="2743200"/>
          <a:ext cx="1524000" cy="728663"/>
        </p:xfrm>
        <a:graphic>
          <a:graphicData uri="http://schemas.openxmlformats.org/presentationml/2006/ole">
            <p:oleObj spid="_x0000_s15389" name="Equation" r:id="rId5" imgW="876300" imgH="419100" progId="Equation.3">
              <p:embed/>
            </p:oleObj>
          </a:graphicData>
        </a:graphic>
      </p:graphicFrame>
      <p:sp>
        <p:nvSpPr>
          <p:cNvPr id="24585" name="Rectangle 9"/>
          <p:cNvSpPr>
            <a:spLocks noChangeArrowheads="1"/>
          </p:cNvSpPr>
          <p:nvPr/>
        </p:nvSpPr>
        <p:spPr bwMode="auto">
          <a:xfrm>
            <a:off x="0" y="32527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24586" name="Object 10"/>
          <p:cNvGraphicFramePr>
            <a:graphicFrameLocks noChangeAspect="1"/>
          </p:cNvGraphicFramePr>
          <p:nvPr/>
        </p:nvGraphicFramePr>
        <p:xfrm>
          <a:off x="2362200" y="4727575"/>
          <a:ext cx="3886200" cy="577850"/>
        </p:xfrm>
        <a:graphic>
          <a:graphicData uri="http://schemas.openxmlformats.org/presentationml/2006/ole">
            <p:oleObj spid="_x0000_s15390" name="Equation" r:id="rId6" imgW="1803400" imgH="279400" progId="Equation.3">
              <p:embed/>
            </p:oleObj>
          </a:graphicData>
        </a:graphic>
      </p:graphicFrame>
      <p:sp>
        <p:nvSpPr>
          <p:cNvPr id="24587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24588" name="Object 12"/>
          <p:cNvGraphicFramePr>
            <a:graphicFrameLocks noChangeAspect="1"/>
          </p:cNvGraphicFramePr>
          <p:nvPr/>
        </p:nvGraphicFramePr>
        <p:xfrm>
          <a:off x="2057400" y="5486400"/>
          <a:ext cx="685800" cy="412750"/>
        </p:xfrm>
        <a:graphic>
          <a:graphicData uri="http://schemas.openxmlformats.org/presentationml/2006/ole">
            <p:oleObj spid="_x0000_s15391" name="Equation" r:id="rId7" imgW="330057" imgH="203112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84142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0CBB8-3305-4A90-8E5D-504DF29E5611}" type="slidenum">
              <a:rPr lang="en-US"/>
              <a:pPr/>
              <a:t>7</a:t>
            </a:fld>
            <a:endParaRPr lang="en-US"/>
          </a:p>
        </p:txBody>
      </p:sp>
      <p:sp>
        <p:nvSpPr>
          <p:cNvPr id="2560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28600" y="152400"/>
            <a:ext cx="8763000" cy="6477000"/>
          </a:xfrm>
        </p:spPr>
        <p:txBody>
          <a:bodyPr/>
          <a:lstStyle/>
          <a:p>
            <a:pPr>
              <a:buFontTx/>
              <a:buNone/>
            </a:pPr>
            <a:r>
              <a:rPr lang="en-US" sz="2400" b="1">
                <a:latin typeface="Times New Roman" pitchFamily="18" charset="0"/>
              </a:rPr>
              <a:t>Step 4.</a:t>
            </a:r>
            <a:r>
              <a:rPr lang="en-US" sz="2400">
                <a:latin typeface="Times New Roman" pitchFamily="18" charset="0"/>
              </a:rPr>
              <a:t> Use second equation in step 2 and the equation in step 3 to find            .</a:t>
            </a:r>
          </a:p>
          <a:p>
            <a:pPr>
              <a:buFontTx/>
              <a:buNone/>
            </a:pPr>
            <a:endParaRPr lang="en-US" sz="2400">
              <a:latin typeface="Times New Roman" pitchFamily="18" charset="0"/>
            </a:endParaRPr>
          </a:p>
          <a:p>
            <a:pPr>
              <a:buFontTx/>
              <a:buNone/>
            </a:pPr>
            <a:endParaRPr lang="en-US" sz="2400">
              <a:latin typeface="Times New Roman" pitchFamily="18" charset="0"/>
            </a:endParaRPr>
          </a:p>
          <a:p>
            <a:pPr>
              <a:buFontTx/>
              <a:buNone/>
            </a:pPr>
            <a:endParaRPr lang="en-US" sz="2400">
              <a:latin typeface="Times New Roman" pitchFamily="18" charset="0"/>
            </a:endParaRPr>
          </a:p>
          <a:p>
            <a:pPr>
              <a:buFontTx/>
              <a:buNone/>
            </a:pPr>
            <a:endParaRPr lang="en-US" sz="2400">
              <a:latin typeface="Times New Roman" pitchFamily="18" charset="0"/>
            </a:endParaRPr>
          </a:p>
          <a:p>
            <a:pPr>
              <a:buFontTx/>
              <a:buNone/>
            </a:pPr>
            <a:r>
              <a:rPr lang="en-US" sz="2400" b="1">
                <a:latin typeface="Times New Roman" pitchFamily="18" charset="0"/>
              </a:rPr>
              <a:t>Step 5.</a:t>
            </a:r>
            <a:r>
              <a:rPr lang="en-US" sz="2400">
                <a:latin typeface="Times New Roman" pitchFamily="18" charset="0"/>
              </a:rPr>
              <a:t> Integrate to find         and write down the function </a:t>
            </a:r>
            <a:r>
              <a:rPr lang="en-US" sz="2400" i="1">
                <a:latin typeface="Times New Roman" pitchFamily="18" charset="0"/>
              </a:rPr>
              <a:t>F </a:t>
            </a:r>
            <a:r>
              <a:rPr lang="en-US" sz="2400">
                <a:latin typeface="Times New Roman" pitchFamily="18" charset="0"/>
              </a:rPr>
              <a:t>(</a:t>
            </a:r>
            <a:r>
              <a:rPr lang="en-US" sz="2400" i="1">
                <a:latin typeface="Times New Roman" pitchFamily="18" charset="0"/>
              </a:rPr>
              <a:t>x</a:t>
            </a:r>
            <a:r>
              <a:rPr lang="en-US" sz="2400">
                <a:latin typeface="Times New Roman" pitchFamily="18" charset="0"/>
              </a:rPr>
              <a:t>, </a:t>
            </a:r>
            <a:r>
              <a:rPr lang="en-US" sz="2400" i="1">
                <a:latin typeface="Times New Roman" pitchFamily="18" charset="0"/>
              </a:rPr>
              <a:t>y</a:t>
            </a:r>
            <a:r>
              <a:rPr lang="en-US" sz="2400">
                <a:latin typeface="Times New Roman" pitchFamily="18" charset="0"/>
              </a:rPr>
              <a:t>); </a:t>
            </a:r>
            <a:endParaRPr lang="en-US" sz="2400" b="1">
              <a:latin typeface="Times New Roman" pitchFamily="18" charset="0"/>
            </a:endParaRPr>
          </a:p>
          <a:p>
            <a:pPr>
              <a:buFontTx/>
              <a:buNone/>
            </a:pPr>
            <a:r>
              <a:rPr lang="en-US" sz="2400" b="1">
                <a:latin typeface="Times New Roman" pitchFamily="18" charset="0"/>
              </a:rPr>
              <a:t>Step 6.</a:t>
            </a:r>
            <a:r>
              <a:rPr lang="en-US" sz="2400">
                <a:latin typeface="Times New Roman" pitchFamily="18" charset="0"/>
              </a:rPr>
              <a:t> All the solutions are given by the implicit equation </a:t>
            </a:r>
          </a:p>
          <a:p>
            <a:pPr>
              <a:buFontTx/>
              <a:buNone/>
            </a:pPr>
            <a:endParaRPr lang="en-US" sz="2400">
              <a:latin typeface="Times New Roman" pitchFamily="18" charset="0"/>
            </a:endParaRPr>
          </a:p>
          <a:p>
            <a:pPr>
              <a:buFontTx/>
              <a:buNone/>
            </a:pPr>
            <a:r>
              <a:rPr lang="en-US" sz="2400" b="1">
                <a:latin typeface="Times New Roman" pitchFamily="18" charset="0"/>
              </a:rPr>
              <a:t>Step 7.</a:t>
            </a:r>
            <a:r>
              <a:rPr lang="en-US" sz="2400">
                <a:latin typeface="Times New Roman" pitchFamily="18" charset="0"/>
              </a:rPr>
              <a:t> If you are given an IVP, plug in the initial condition to find </a:t>
            </a:r>
          </a:p>
          <a:p>
            <a:pPr>
              <a:buFontTx/>
              <a:buNone/>
            </a:pPr>
            <a:r>
              <a:rPr lang="en-US" sz="2400">
                <a:latin typeface="Times New Roman" pitchFamily="18" charset="0"/>
              </a:rPr>
              <a:t>the constant </a:t>
            </a:r>
            <a:r>
              <a:rPr lang="en-US" sz="2400" i="1">
                <a:latin typeface="Times New Roman" pitchFamily="18" charset="0"/>
              </a:rPr>
              <a:t>C</a:t>
            </a:r>
            <a:r>
              <a:rPr lang="en-US" sz="2400">
                <a:latin typeface="Times New Roman" pitchFamily="18" charset="0"/>
              </a:rPr>
              <a:t>. </a:t>
            </a:r>
            <a:endParaRPr lang="en-US" sz="2400" b="1">
              <a:latin typeface="Times New Roman" pitchFamily="18" charset="0"/>
            </a:endParaRPr>
          </a:p>
          <a:p>
            <a:pPr>
              <a:buFontTx/>
              <a:buNone/>
            </a:pPr>
            <a:endParaRPr lang="en-US" sz="2400" b="1">
              <a:latin typeface="Times New Roman" pitchFamily="18" charset="0"/>
            </a:endParaRPr>
          </a:p>
          <a:p>
            <a:pPr>
              <a:buFontTx/>
              <a:buNone/>
            </a:pPr>
            <a:r>
              <a:rPr lang="en-US" sz="2400" b="1">
                <a:latin typeface="Times New Roman" pitchFamily="18" charset="0"/>
              </a:rPr>
              <a:t>Caution: </a:t>
            </a:r>
            <a:r>
              <a:rPr lang="en-US" sz="2400" b="1" i="1">
                <a:latin typeface="Times New Roman" pitchFamily="18" charset="0"/>
              </a:rPr>
              <a:t>x </a:t>
            </a:r>
            <a:r>
              <a:rPr lang="en-US" sz="2400">
                <a:latin typeface="Times New Roman" pitchFamily="18" charset="0"/>
              </a:rPr>
              <a:t>should disappear from              . Otherwise something is </a:t>
            </a:r>
          </a:p>
          <a:p>
            <a:pPr>
              <a:buFontTx/>
              <a:buNone/>
            </a:pPr>
            <a:r>
              <a:rPr lang="en-US" sz="2400" b="1">
                <a:latin typeface="Times New Roman" pitchFamily="18" charset="0"/>
              </a:rPr>
              <a:t>wrong!</a:t>
            </a:r>
            <a:r>
              <a:rPr lang="en-US"/>
              <a:t> </a:t>
            </a:r>
            <a:endParaRPr lang="en-US" sz="2400">
              <a:latin typeface="Times New Roman" pitchFamily="18" charset="0"/>
            </a:endParaRPr>
          </a:p>
          <a:p>
            <a:pPr>
              <a:buFontTx/>
              <a:buNone/>
            </a:pPr>
            <a:endParaRPr lang="en-US" sz="2400">
              <a:latin typeface="Times New Roman" pitchFamily="18" charset="0"/>
            </a:endParaRPr>
          </a:p>
        </p:txBody>
      </p:sp>
      <p:sp>
        <p:nvSpPr>
          <p:cNvPr id="25603" name="Rectangle 3"/>
          <p:cNvSpPr>
            <a:spLocks noChangeArrowheads="1"/>
          </p:cNvSpPr>
          <p:nvPr/>
        </p:nvSpPr>
        <p:spPr bwMode="auto">
          <a:xfrm>
            <a:off x="0" y="33289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25604" name="Object 4"/>
          <p:cNvGraphicFramePr>
            <a:graphicFrameLocks noChangeAspect="1"/>
          </p:cNvGraphicFramePr>
          <p:nvPr/>
        </p:nvGraphicFramePr>
        <p:xfrm>
          <a:off x="1295400" y="609600"/>
          <a:ext cx="685800" cy="369888"/>
        </p:xfrm>
        <a:graphic>
          <a:graphicData uri="http://schemas.openxmlformats.org/presentationml/2006/ole">
            <p:oleObj spid="_x0000_s16416" name="Equation" r:id="rId3" imgW="368140" imgH="203112" progId="Equation.3">
              <p:embed/>
            </p:oleObj>
          </a:graphicData>
        </a:graphic>
      </p:graphicFrame>
      <p:sp>
        <p:nvSpPr>
          <p:cNvPr id="25605" name="Rectangle 5"/>
          <p:cNvSpPr>
            <a:spLocks noChangeArrowheads="1"/>
          </p:cNvSpPr>
          <p:nvPr/>
        </p:nvSpPr>
        <p:spPr bwMode="auto">
          <a:xfrm>
            <a:off x="0" y="31813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25606" name="Object 6"/>
          <p:cNvGraphicFramePr>
            <a:graphicFrameLocks noChangeAspect="1"/>
          </p:cNvGraphicFramePr>
          <p:nvPr/>
        </p:nvGraphicFramePr>
        <p:xfrm>
          <a:off x="1981200" y="823913"/>
          <a:ext cx="4724400" cy="814387"/>
        </p:xfrm>
        <a:graphic>
          <a:graphicData uri="http://schemas.openxmlformats.org/presentationml/2006/ole">
            <p:oleObj spid="_x0000_s16417" name="Equation" r:id="rId4" imgW="2425700" imgH="419100" progId="Equation.3">
              <p:embed/>
            </p:oleObj>
          </a:graphicData>
        </a:graphic>
      </p:graphicFrame>
      <p:sp>
        <p:nvSpPr>
          <p:cNvPr id="25607" name="Rectangle 7"/>
          <p:cNvSpPr>
            <a:spLocks noChangeArrowheads="1"/>
          </p:cNvSpPr>
          <p:nvPr/>
        </p:nvSpPr>
        <p:spPr bwMode="auto">
          <a:xfrm>
            <a:off x="0" y="31527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25608" name="Object 8"/>
          <p:cNvGraphicFramePr>
            <a:graphicFrameLocks noChangeAspect="1"/>
          </p:cNvGraphicFramePr>
          <p:nvPr/>
        </p:nvGraphicFramePr>
        <p:xfrm>
          <a:off x="2057400" y="1676400"/>
          <a:ext cx="4191000" cy="863600"/>
        </p:xfrm>
        <a:graphic>
          <a:graphicData uri="http://schemas.openxmlformats.org/presentationml/2006/ole">
            <p:oleObj spid="_x0000_s16418" name="Equation" r:id="rId5" imgW="2032000" imgH="419100" progId="Equation.3">
              <p:embed/>
            </p:oleObj>
          </a:graphicData>
        </a:graphic>
      </p:graphicFrame>
      <p:sp>
        <p:nvSpPr>
          <p:cNvPr id="25609" name="Rectangle 9"/>
          <p:cNvSpPr>
            <a:spLocks noChangeArrowheads="1"/>
          </p:cNvSpPr>
          <p:nvPr/>
        </p:nvSpPr>
        <p:spPr bwMode="auto">
          <a:xfrm>
            <a:off x="0" y="33289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25610" name="Object 10"/>
          <p:cNvGraphicFramePr>
            <a:graphicFrameLocks noChangeAspect="1"/>
          </p:cNvGraphicFramePr>
          <p:nvPr/>
        </p:nvGraphicFramePr>
        <p:xfrm>
          <a:off x="3276600" y="2743200"/>
          <a:ext cx="609600" cy="366713"/>
        </p:xfrm>
        <a:graphic>
          <a:graphicData uri="http://schemas.openxmlformats.org/presentationml/2006/ole">
            <p:oleObj spid="_x0000_s16419" name="Equation" r:id="rId6" imgW="330057" imgH="203112" progId="Equation.3">
              <p:embed/>
            </p:oleObj>
          </a:graphicData>
        </a:graphic>
      </p:graphicFrame>
      <p:sp>
        <p:nvSpPr>
          <p:cNvPr id="25611" name="Rectangle 11"/>
          <p:cNvSpPr>
            <a:spLocks noChangeArrowheads="1"/>
          </p:cNvSpPr>
          <p:nvPr/>
        </p:nvSpPr>
        <p:spPr bwMode="auto">
          <a:xfrm>
            <a:off x="0" y="33051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25612" name="Object 12"/>
          <p:cNvGraphicFramePr>
            <a:graphicFrameLocks noChangeAspect="1"/>
          </p:cNvGraphicFramePr>
          <p:nvPr/>
        </p:nvGraphicFramePr>
        <p:xfrm>
          <a:off x="2590800" y="3657600"/>
          <a:ext cx="1752600" cy="411163"/>
        </p:xfrm>
        <a:graphic>
          <a:graphicData uri="http://schemas.openxmlformats.org/presentationml/2006/ole">
            <p:oleObj spid="_x0000_s16420" name="Equation" r:id="rId7" imgW="761669" imgH="203112" progId="Equation.3">
              <p:embed/>
            </p:oleObj>
          </a:graphicData>
        </a:graphic>
      </p:graphicFrame>
      <p:sp>
        <p:nvSpPr>
          <p:cNvPr id="25613" name="Rectangle 13"/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25614" name="Object 14"/>
          <p:cNvGraphicFramePr>
            <a:graphicFrameLocks noChangeAspect="1"/>
          </p:cNvGraphicFramePr>
          <p:nvPr/>
        </p:nvGraphicFramePr>
        <p:xfrm>
          <a:off x="4572000" y="5410200"/>
          <a:ext cx="914400" cy="400050"/>
        </p:xfrm>
        <a:graphic>
          <a:graphicData uri="http://schemas.openxmlformats.org/presentationml/2006/ole">
            <p:oleObj spid="_x0000_s16421" name="Equation" r:id="rId8" imgW="368140" imgH="203112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1552665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4" name="TextBox 3"/>
              <p:cNvSpPr txBox="1"/>
              <p:nvPr/>
            </p:nvSpPr>
            <p:spPr>
              <a:xfrm>
                <a:off x="457200" y="172731"/>
                <a:ext cx="8153400" cy="156966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>
                    <a:latin typeface="Times New Roman" pitchFamily="18" charset="0"/>
                    <a:cs typeface="Times New Roman" pitchFamily="18" charset="0"/>
                  </a:rPr>
                  <a:t>Solve the differential equation</a:t>
                </a:r>
              </a:p>
              <a:p>
                <a:endParaRPr lang="en-US" sz="2400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r>
                  <a:rPr lang="en-US" sz="2400" dirty="0" smtClean="0">
                    <a:latin typeface="Times New Roman" pitchFamily="18" charset="0"/>
                    <a:cs typeface="Times New Roman" pitchFamily="18" charset="0"/>
                  </a:rPr>
                  <a:t/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  <a:cs typeface="Times New Roman" pitchFamily="18" charset="0"/>
                      </a:rPr>
                      <m:t> (3</m:t>
                    </m:r>
                    <m:sSup>
                      <m:sSupPr>
                        <m:ctrlPr>
                          <a:rPr lang="en-US" sz="2400" b="0" i="1" smtClean="0"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/>
                            <a:cs typeface="Times New Roman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400" b="0" i="1" smtClean="0">
                            <a:latin typeface="Cambria Math"/>
                            <a:cs typeface="Times New Roman" pitchFamily="18" charset="0"/>
                          </a:rPr>
                          <m:t>2</m:t>
                        </m:r>
                      </m:sup>
                    </m:sSup>
                    <m:r>
                      <a:rPr lang="en-US" sz="2400" b="0" i="1" smtClean="0">
                        <a:latin typeface="Cambria Math"/>
                        <a:cs typeface="Times New Roman" pitchFamily="18" charset="0"/>
                      </a:rPr>
                      <m:t>𝑦</m:t>
                    </m:r>
                    <m:r>
                      <a:rPr lang="en-US" sz="2400" b="0" i="1" smtClean="0">
                        <a:latin typeface="Cambria Math"/>
                        <a:cs typeface="Times New Roman" pitchFamily="18" charset="0"/>
                      </a:rPr>
                      <m:t>+2)</m:t>
                    </m:r>
                    <m:r>
                      <a:rPr lang="en-US" sz="2400" b="0" i="1" smtClean="0">
                        <a:latin typeface="Cambria Math"/>
                        <a:cs typeface="Times New Roman" pitchFamily="18" charset="0"/>
                      </a:rPr>
                      <m:t>𝑑𝑥</m:t>
                    </m:r>
                    <m:r>
                      <a:rPr lang="en-US" sz="2400" b="0" i="1" smtClean="0">
                        <a:latin typeface="Cambria Math"/>
                        <a:cs typeface="Times New Roman" pitchFamily="18" charset="0"/>
                      </a:rPr>
                      <m:t>+(</m:t>
                    </m:r>
                    <m:sSup>
                      <m:sSupPr>
                        <m:ctrlPr>
                          <a:rPr lang="en-US" sz="2400" b="0" i="1" smtClean="0"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/>
                            <a:cs typeface="Times New Roman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400" b="0" i="1" smtClean="0">
                            <a:latin typeface="Cambria Math"/>
                            <a:cs typeface="Times New Roman" pitchFamily="18" charset="0"/>
                          </a:rPr>
                          <m:t>3</m:t>
                        </m:r>
                      </m:sup>
                    </m:sSup>
                    <m:r>
                      <a:rPr lang="en-US" sz="2400" b="0" i="1" smtClean="0">
                        <a:latin typeface="Cambria Math"/>
                        <a:cs typeface="Times New Roman" pitchFamily="18" charset="0"/>
                      </a:rPr>
                      <m:t>+</m:t>
                    </m:r>
                    <m:r>
                      <a:rPr lang="en-US" sz="2400" b="0" i="1" smtClean="0">
                        <a:latin typeface="Cambria Math"/>
                        <a:cs typeface="Times New Roman" pitchFamily="18" charset="0"/>
                      </a:rPr>
                      <m:t>𝑦</m:t>
                    </m:r>
                    <m:r>
                      <a:rPr lang="en-US" sz="2400" b="0" i="1" smtClean="0">
                        <a:latin typeface="Cambria Math"/>
                        <a:cs typeface="Times New Roman" pitchFamily="18" charset="0"/>
                      </a:rPr>
                      <m:t>) </m:t>
                    </m:r>
                    <m:r>
                      <a:rPr lang="en-US" sz="2400" b="0" i="1" smtClean="0">
                        <a:latin typeface="Cambria Math"/>
                        <a:cs typeface="Times New Roman" pitchFamily="18" charset="0"/>
                      </a:rPr>
                      <m:t>𝑑𝑦</m:t>
                    </m:r>
                    <m:r>
                      <a:rPr lang="en-US" sz="2400" b="0" i="1" smtClean="0">
                        <a:latin typeface="Cambria Math"/>
                        <a:cs typeface="Times New Roman" pitchFamily="18" charset="0"/>
                      </a:rPr>
                      <m:t>=0</m:t>
                    </m:r>
                  </m:oMath>
                </a14:m>
                <a:endParaRPr lang="en-US" sz="2400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endParaRPr lang="en-US" sz="2400" dirty="0" smtClean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" y="172731"/>
                <a:ext cx="8153400" cy="1569660"/>
              </a:xfrm>
              <a:prstGeom prst="rect">
                <a:avLst/>
              </a:prstGeom>
              <a:blipFill rotWithShape="1">
                <a:blip r:embed="rId2"/>
                <a:stretch>
                  <a:fillRect l="-1121" t="-3101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401653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439280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extBox 1"/>
              <p:cNvSpPr txBox="1"/>
              <p:nvPr/>
            </p:nvSpPr>
            <p:spPr>
              <a:xfrm>
                <a:off x="457200" y="182940"/>
                <a:ext cx="8153400" cy="27347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Alternate Method</a:t>
                </a:r>
              </a:p>
              <a:p>
                <a:r>
                  <a:rPr lang="en-US" sz="2400" dirty="0" smtClean="0">
                    <a:latin typeface="Times New Roman" pitchFamily="18" charset="0"/>
                    <a:cs typeface="Times New Roman" pitchFamily="18" charset="0"/>
                  </a:rPr>
                  <a:t>We may also find the solution of the exact differential equation</a:t>
                </a:r>
              </a:p>
              <a:p>
                <a:r>
                  <a:rPr lang="en-US" sz="2400" dirty="0" smtClean="0">
                    <a:cs typeface="Times New Roman" pitchFamily="18" charset="0"/>
                  </a:rPr>
                  <a:t/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  <a:cs typeface="Times New Roman" pitchFamily="18" charset="0"/>
                      </a:rPr>
                      <m:t>𝑀</m:t>
                    </m:r>
                    <m:d>
                      <m:dPr>
                        <m:ctrlPr>
                          <a:rPr lang="en-US" sz="2400" i="1">
                            <a:latin typeface="Cambria Math"/>
                            <a:cs typeface="Times New Roman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/>
                            <a:cs typeface="Times New Roman" pitchFamily="18" charset="0"/>
                          </a:rPr>
                          <m:t>𝑥</m:t>
                        </m:r>
                        <m:r>
                          <a:rPr lang="en-US" sz="2400" i="1">
                            <a:latin typeface="Cambria Math"/>
                            <a:cs typeface="Times New Roman" pitchFamily="18" charset="0"/>
                          </a:rPr>
                          <m:t>,</m:t>
                        </m:r>
                        <m:r>
                          <a:rPr lang="en-US" sz="2400" i="1">
                            <a:latin typeface="Cambria Math"/>
                            <a:cs typeface="Times New Roman" pitchFamily="18" charset="0"/>
                          </a:rPr>
                          <m:t>𝑦</m:t>
                        </m:r>
                      </m:e>
                    </m:d>
                    <m:r>
                      <a:rPr lang="en-US" sz="2400" i="1">
                        <a:latin typeface="Cambria Math"/>
                        <a:cs typeface="Times New Roman" pitchFamily="18" charset="0"/>
                      </a:rPr>
                      <m:t>𝑑𝑥</m:t>
                    </m:r>
                    <m:r>
                      <a:rPr lang="en-US" sz="2400" i="1">
                        <a:latin typeface="Cambria Math"/>
                        <a:cs typeface="Times New Roman" pitchFamily="18" charset="0"/>
                      </a:rPr>
                      <m:t>+</m:t>
                    </m:r>
                    <m:r>
                      <a:rPr lang="en-US" sz="2400" i="1">
                        <a:latin typeface="Cambria Math"/>
                        <a:cs typeface="Times New Roman" pitchFamily="18" charset="0"/>
                      </a:rPr>
                      <m:t>𝑁</m:t>
                    </m:r>
                    <m:d>
                      <m:dPr>
                        <m:ctrlPr>
                          <a:rPr lang="en-US" sz="2400" i="1">
                            <a:latin typeface="Cambria Math"/>
                            <a:cs typeface="Times New Roman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/>
                            <a:cs typeface="Times New Roman" pitchFamily="18" charset="0"/>
                          </a:rPr>
                          <m:t>𝑥</m:t>
                        </m:r>
                        <m:r>
                          <a:rPr lang="en-US" sz="2400" i="1">
                            <a:latin typeface="Cambria Math"/>
                            <a:cs typeface="Times New Roman" pitchFamily="18" charset="0"/>
                          </a:rPr>
                          <m:t>,</m:t>
                        </m:r>
                        <m:r>
                          <a:rPr lang="en-US" sz="2400" i="1">
                            <a:latin typeface="Cambria Math"/>
                            <a:cs typeface="Times New Roman" pitchFamily="18" charset="0"/>
                          </a:rPr>
                          <m:t>𝑦</m:t>
                        </m:r>
                      </m:e>
                    </m:d>
                    <m:r>
                      <a:rPr lang="en-US" sz="2400" i="1">
                        <a:latin typeface="Cambria Math"/>
                        <a:cs typeface="Times New Roman" pitchFamily="18" charset="0"/>
                      </a:rPr>
                      <m:t>𝑑𝑦</m:t>
                    </m:r>
                    <m:r>
                      <a:rPr lang="en-US" sz="2400" i="1">
                        <a:latin typeface="Cambria Math"/>
                        <a:cs typeface="Times New Roman" pitchFamily="18" charset="0"/>
                      </a:rPr>
                      <m:t> </m:t>
                    </m:r>
                  </m:oMath>
                </a14:m>
                <a:r>
                  <a:rPr lang="en-US" sz="2400" dirty="0">
                    <a:latin typeface="Times New Roman" pitchFamily="18" charset="0"/>
                    <a:cs typeface="Times New Roman" pitchFamily="18" charset="0"/>
                  </a:rPr>
                  <a:t>=</a:t>
                </a:r>
                <a:r>
                  <a:rPr lang="en-US" sz="2400" dirty="0" smtClean="0">
                    <a:latin typeface="Times New Roman" pitchFamily="18" charset="0"/>
                    <a:cs typeface="Times New Roman" pitchFamily="18" charset="0"/>
                  </a:rPr>
                  <a:t>0</a:t>
                </a:r>
              </a:p>
              <a:p>
                <a:r>
                  <a:rPr lang="en-US" sz="2400" dirty="0" smtClean="0">
                    <a:latin typeface="Times New Roman" pitchFamily="18" charset="0"/>
                    <a:cs typeface="Times New Roman" pitchFamily="18" charset="0"/>
                  </a:rPr>
                  <a:t>as</a:t>
                </a:r>
              </a:p>
              <a:p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US" sz="2400" i="1" smtClean="0">
                            <a:latin typeface="Cambria Math"/>
                            <a:cs typeface="Times New Roman" pitchFamily="18" charset="0"/>
                          </a:rPr>
                        </m:ctrlPr>
                      </m:naryPr>
                      <m:sub/>
                      <m:sup/>
                      <m:e>
                        <m:r>
                          <a:rPr lang="en-US" sz="2400" b="0" i="1" smtClean="0">
                            <a:latin typeface="Cambria Math"/>
                            <a:cs typeface="Times New Roman" pitchFamily="18" charset="0"/>
                          </a:rPr>
                          <m:t>𝑀𝑑𝑥</m:t>
                        </m:r>
                        <m:r>
                          <a:rPr lang="en-US" sz="2400" b="0" i="1" smtClean="0">
                            <a:latin typeface="Cambria Math"/>
                            <a:cs typeface="Times New Roman" pitchFamily="18" charset="0"/>
                          </a:rPr>
                          <m:t>+</m:t>
                        </m:r>
                        <m:nary>
                          <m:naryPr>
                            <m:limLoc m:val="undOvr"/>
                            <m:subHide m:val="on"/>
                            <m:supHide m:val="on"/>
                            <m:ctrlPr>
                              <a:rPr lang="en-US" sz="2400" b="0" i="1" smtClean="0">
                                <a:latin typeface="Cambria Math"/>
                                <a:cs typeface="Times New Roman" pitchFamily="18" charset="0"/>
                              </a:rPr>
                            </m:ctrlPr>
                          </m:naryPr>
                          <m:sub/>
                          <m:sup/>
                          <m:e>
                            <m:r>
                              <a:rPr lang="en-US" sz="2400" b="0" i="1" smtClean="0">
                                <a:latin typeface="Cambria Math"/>
                                <a:cs typeface="Times New Roman" pitchFamily="18" charset="0"/>
                              </a:rPr>
                              <m:t>(</m:t>
                            </m:r>
                            <m:r>
                              <m:rPr>
                                <m:nor/>
                              </m:rPr>
                              <a:rPr lang="en-US" sz="2400" b="0" i="0" smtClean="0">
                                <a:latin typeface="Cambria Math"/>
                                <a:cs typeface="Times New Roman" pitchFamily="18" charset="0"/>
                              </a:rPr>
                              <m:t>Terms</m:t>
                            </m:r>
                            <m:r>
                              <m:rPr>
                                <m:nor/>
                              </m:rPr>
                              <a:rPr lang="en-US" sz="2400" b="0" i="0" smtClean="0">
                                <a:latin typeface="Cambria Math"/>
                                <a:cs typeface="Times New Roman" pitchFamily="18" charset="0"/>
                              </a:rPr>
                              <m:t> </m:t>
                            </m:r>
                            <m:r>
                              <m:rPr>
                                <m:nor/>
                              </m:rPr>
                              <a:rPr lang="en-US" sz="2400" b="0" i="0" smtClean="0">
                                <a:latin typeface="Cambria Math"/>
                                <a:cs typeface="Times New Roman" pitchFamily="18" charset="0"/>
                              </a:rPr>
                              <m:t>in</m:t>
                            </m:r>
                            <m:r>
                              <m:rPr>
                                <m:nor/>
                              </m:rPr>
                              <a:rPr lang="en-US" sz="2400" b="0" i="0" smtClean="0">
                                <a:latin typeface="Cambria Math"/>
                                <a:cs typeface="Times New Roman" pitchFamily="18" charset="0"/>
                              </a:rPr>
                              <m:t> </m:t>
                            </m:r>
                            <m:r>
                              <m:rPr>
                                <m:nor/>
                              </m:rPr>
                              <a:rPr lang="en-US" sz="2400" b="0" i="1" smtClean="0">
                                <a:latin typeface="Cambria Math"/>
                                <a:cs typeface="Times New Roman" pitchFamily="18" charset="0"/>
                              </a:rPr>
                              <m:t>N</m:t>
                            </m:r>
                            <m:r>
                              <m:rPr>
                                <m:nor/>
                              </m:rPr>
                              <a:rPr lang="en-US" sz="2400" b="0" i="0" smtClean="0">
                                <a:latin typeface="Cambria Math"/>
                                <a:cs typeface="Times New Roman" pitchFamily="18" charset="0"/>
                              </a:rPr>
                              <m:t> </m:t>
                            </m:r>
                            <m:r>
                              <m:rPr>
                                <m:nor/>
                              </m:rPr>
                              <a:rPr lang="en-US" sz="2400" b="0" i="0" smtClean="0">
                                <a:latin typeface="Cambria Math"/>
                                <a:cs typeface="Times New Roman" pitchFamily="18" charset="0"/>
                              </a:rPr>
                              <m:t>free</m:t>
                            </m:r>
                            <m:r>
                              <m:rPr>
                                <m:nor/>
                              </m:rPr>
                              <a:rPr lang="en-US" sz="2400" b="0" i="0" smtClean="0">
                                <a:latin typeface="Cambria Math"/>
                                <a:cs typeface="Times New Roman" pitchFamily="18" charset="0"/>
                              </a:rPr>
                              <m:t> </m:t>
                            </m:r>
                            <m:r>
                              <m:rPr>
                                <m:nor/>
                              </m:rPr>
                              <a:rPr lang="en-US" sz="2400" b="0" i="0" smtClean="0">
                                <a:latin typeface="Cambria Math"/>
                                <a:cs typeface="Times New Roman" pitchFamily="18" charset="0"/>
                              </a:rPr>
                              <m:t>from</m:t>
                            </m:r>
                            <m:r>
                              <m:rPr>
                                <m:nor/>
                              </m:rPr>
                              <a:rPr lang="en-US" sz="2400" b="0" i="0" smtClean="0">
                                <a:latin typeface="Cambria Math"/>
                                <a:cs typeface="Times New Roman" pitchFamily="18" charset="0"/>
                              </a:rPr>
                              <m:t> </m:t>
                            </m:r>
                            <m:r>
                              <m:rPr>
                                <m:nor/>
                              </m:rPr>
                              <a:rPr lang="en-US" sz="2400" b="0" i="0" smtClean="0">
                                <a:latin typeface="Cambria Math"/>
                                <a:cs typeface="Times New Roman" pitchFamily="18" charset="0"/>
                              </a:rPr>
                              <m:t>x</m:t>
                            </m:r>
                            <m:r>
                              <m:rPr>
                                <m:nor/>
                              </m:rPr>
                              <a:rPr lang="en-US" sz="2400" b="0" i="0" smtClean="0">
                                <a:latin typeface="Cambria Math"/>
                                <a:cs typeface="Times New Roman" pitchFamily="18" charset="0"/>
                              </a:rPr>
                              <m:t>)</m:t>
                            </m:r>
                            <m:r>
                              <a:rPr lang="en-US" sz="2400" b="0" i="1" smtClean="0">
                                <a:latin typeface="Cambria Math"/>
                                <a:cs typeface="Times New Roman" pitchFamily="18" charset="0"/>
                              </a:rPr>
                              <m:t>𝑑𝑥</m:t>
                            </m:r>
                          </m:e>
                        </m:nary>
                      </m:e>
                    </m:nary>
                  </m:oMath>
                </a14:m>
                <a:r>
                  <a:rPr lang="en-US" sz="2400" dirty="0" smtClean="0">
                    <a:latin typeface="Times New Roman" pitchFamily="18" charset="0"/>
                    <a:cs typeface="Times New Roman" pitchFamily="18" charset="0"/>
                  </a:rPr>
                  <a:t>=</a:t>
                </a:r>
                <a:r>
                  <a:rPr lang="en-US" sz="2200" dirty="0" smtClean="0">
                    <a:latin typeface="Times New Roman" pitchFamily="18" charset="0"/>
                    <a:cs typeface="Times New Roman" pitchFamily="18" charset="0"/>
                  </a:rPr>
                  <a:t>constant</a:t>
                </a:r>
              </a:p>
              <a:p>
                <a:endParaRPr lang="en-US" sz="2400" dirty="0">
                  <a:latin typeface="Times New Roman" pitchFamily="18" charset="0"/>
                  <a:cs typeface="Times New Roman" pitchFamily="18" charset="0"/>
                </a:endParaRPr>
              </a:p>
              <a:p>
                <a:r>
                  <a:rPr lang="en-US" sz="2400" dirty="0" smtClean="0">
                    <a:latin typeface="Times New Roman" pitchFamily="18" charset="0"/>
                    <a:cs typeface="Times New Roman" pitchFamily="18" charset="0"/>
                  </a:rPr>
                  <a:t/>
                </a:r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" y="182940"/>
                <a:ext cx="8153400" cy="2734788"/>
              </a:xfrm>
              <a:prstGeom prst="rect">
                <a:avLst/>
              </a:prstGeom>
              <a:blipFill rotWithShape="1">
                <a:blip r:embed="rId2"/>
                <a:stretch>
                  <a:fillRect l="-6951" t="-1782" b="-1091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213182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extBox 1"/>
              <p:cNvSpPr txBox="1"/>
              <p:nvPr/>
            </p:nvSpPr>
            <p:spPr>
              <a:xfrm>
                <a:off x="457200" y="172731"/>
                <a:ext cx="8153400" cy="156966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>
                    <a:latin typeface="Times New Roman" pitchFamily="18" charset="0"/>
                    <a:cs typeface="Times New Roman" pitchFamily="18" charset="0"/>
                  </a:rPr>
                  <a:t>Solve the exact differential equation by using alternate method</a:t>
                </a:r>
              </a:p>
              <a:p>
                <a:endParaRPr lang="en-US" sz="2400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r>
                  <a:rPr lang="en-US" sz="2400" dirty="0" smtClean="0">
                    <a:latin typeface="Times New Roman" pitchFamily="18" charset="0"/>
                    <a:cs typeface="Times New Roman" pitchFamily="18" charset="0"/>
                  </a:rPr>
                  <a:t/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  <a:cs typeface="Times New Roman" pitchFamily="18" charset="0"/>
                      </a:rPr>
                      <m:t> (3</m:t>
                    </m:r>
                    <m:sSup>
                      <m:sSupPr>
                        <m:ctrlPr>
                          <a:rPr lang="en-US" sz="2400" b="0" i="1" smtClean="0"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/>
                            <a:cs typeface="Times New Roman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400" b="0" i="1" smtClean="0">
                            <a:latin typeface="Cambria Math"/>
                            <a:cs typeface="Times New Roman" pitchFamily="18" charset="0"/>
                          </a:rPr>
                          <m:t>2</m:t>
                        </m:r>
                      </m:sup>
                    </m:sSup>
                    <m:r>
                      <a:rPr lang="en-US" sz="2400" b="0" i="1" smtClean="0">
                        <a:latin typeface="Cambria Math"/>
                        <a:cs typeface="Times New Roman" pitchFamily="18" charset="0"/>
                      </a:rPr>
                      <m:t>𝑦</m:t>
                    </m:r>
                    <m:r>
                      <a:rPr lang="en-US" sz="2400" b="0" i="1" smtClean="0">
                        <a:latin typeface="Cambria Math"/>
                        <a:cs typeface="Times New Roman" pitchFamily="18" charset="0"/>
                      </a:rPr>
                      <m:t>+2)</m:t>
                    </m:r>
                    <m:r>
                      <a:rPr lang="en-US" sz="2400" b="0" i="1" smtClean="0">
                        <a:latin typeface="Cambria Math"/>
                        <a:cs typeface="Times New Roman" pitchFamily="18" charset="0"/>
                      </a:rPr>
                      <m:t>𝑑𝑥</m:t>
                    </m:r>
                    <m:r>
                      <a:rPr lang="en-US" sz="2400" b="0" i="1" smtClean="0">
                        <a:latin typeface="Cambria Math"/>
                        <a:cs typeface="Times New Roman" pitchFamily="18" charset="0"/>
                      </a:rPr>
                      <m:t>+(</m:t>
                    </m:r>
                    <m:sSup>
                      <m:sSupPr>
                        <m:ctrlPr>
                          <a:rPr lang="en-US" sz="2400" b="0" i="1" smtClean="0"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/>
                            <a:cs typeface="Times New Roman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400" b="0" i="1" smtClean="0">
                            <a:latin typeface="Cambria Math"/>
                            <a:cs typeface="Times New Roman" pitchFamily="18" charset="0"/>
                          </a:rPr>
                          <m:t>3</m:t>
                        </m:r>
                      </m:sup>
                    </m:sSup>
                    <m:r>
                      <a:rPr lang="en-US" sz="2400" b="0" i="1" smtClean="0">
                        <a:latin typeface="Cambria Math"/>
                        <a:cs typeface="Times New Roman" pitchFamily="18" charset="0"/>
                      </a:rPr>
                      <m:t>+</m:t>
                    </m:r>
                    <m:r>
                      <a:rPr lang="en-US" sz="2400" b="0" i="1" smtClean="0">
                        <a:latin typeface="Cambria Math"/>
                        <a:cs typeface="Times New Roman" pitchFamily="18" charset="0"/>
                      </a:rPr>
                      <m:t>𝑦</m:t>
                    </m:r>
                    <m:r>
                      <a:rPr lang="en-US" sz="2400" b="0" i="1" smtClean="0">
                        <a:latin typeface="Cambria Math"/>
                        <a:cs typeface="Times New Roman" pitchFamily="18" charset="0"/>
                      </a:rPr>
                      <m:t>) </m:t>
                    </m:r>
                    <m:r>
                      <a:rPr lang="en-US" sz="2400" b="0" i="1" smtClean="0">
                        <a:latin typeface="Cambria Math"/>
                        <a:cs typeface="Times New Roman" pitchFamily="18" charset="0"/>
                      </a:rPr>
                      <m:t>𝑑𝑦</m:t>
                    </m:r>
                    <m:r>
                      <a:rPr lang="en-US" sz="2400" b="0" i="1" smtClean="0">
                        <a:latin typeface="Cambria Math"/>
                        <a:cs typeface="Times New Roman" pitchFamily="18" charset="0"/>
                      </a:rPr>
                      <m:t>=0</m:t>
                    </m:r>
                  </m:oMath>
                </a14:m>
                <a:endParaRPr lang="en-US" sz="2400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endParaRPr lang="en-US" sz="2400" dirty="0" smtClean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" y="172731"/>
                <a:ext cx="8153400" cy="1569660"/>
              </a:xfrm>
              <a:prstGeom prst="rect">
                <a:avLst/>
              </a:prstGeom>
              <a:blipFill rotWithShape="1">
                <a:blip r:embed="rId2"/>
                <a:stretch>
                  <a:fillRect l="-1121" t="-3101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920870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extBox 1"/>
              <p:cNvSpPr txBox="1"/>
              <p:nvPr/>
            </p:nvSpPr>
            <p:spPr>
              <a:xfrm>
                <a:off x="152400" y="172731"/>
                <a:ext cx="8763000" cy="156966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>
                    <a:latin typeface="Times New Roman" pitchFamily="18" charset="0"/>
                    <a:cs typeface="Times New Roman" pitchFamily="18" charset="0"/>
                  </a:rPr>
                  <a:t>Solve the differential equation</a:t>
                </a:r>
              </a:p>
              <a:p>
                <a:endParaRPr lang="en-US" sz="2400" dirty="0">
                  <a:latin typeface="Times New Roman" pitchFamily="18" charset="0"/>
                  <a:cs typeface="Times New Roman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0" smtClean="0">
                          <a:latin typeface="Cambria Math"/>
                          <a:cs typeface="Times New Roman" pitchFamily="18" charset="0"/>
                        </a:rPr>
                        <m:t>(</m:t>
                      </m:r>
                      <m:r>
                        <a:rPr lang="en-US" sz="2400" b="0" i="1" smtClean="0">
                          <a:latin typeface="Cambria Math"/>
                          <a:cs typeface="Times New Roman" pitchFamily="18" charset="0"/>
                        </a:rPr>
                        <m:t>𝑐𝑜𝑠𝑥</m:t>
                      </m:r>
                      <m:r>
                        <a:rPr lang="en-US" sz="2400" b="0" i="1" smtClean="0">
                          <a:latin typeface="Cambria Math"/>
                          <a:cs typeface="Times New Roman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/>
                          <a:cs typeface="Times New Roman" pitchFamily="18" charset="0"/>
                        </a:rPr>
                        <m:t>𝑡𝑎𝑛𝑦</m:t>
                      </m:r>
                      <m:r>
                        <a:rPr lang="en-US" sz="2400" b="0" i="1" smtClean="0">
                          <a:latin typeface="Cambria Math"/>
                          <a:cs typeface="Times New Roman" pitchFamily="18" charset="0"/>
                        </a:rPr>
                        <m:t>+</m:t>
                      </m:r>
                      <m:r>
                        <a:rPr lang="en-US" sz="2400" b="0" i="1" smtClean="0">
                          <a:latin typeface="Cambria Math"/>
                          <a:cs typeface="Times New Roman" pitchFamily="18" charset="0"/>
                        </a:rPr>
                        <m:t>𝑐𝑜𝑠</m:t>
                      </m:r>
                      <m:d>
                        <m:dPr>
                          <m:ctrlPr>
                            <a:rPr lang="en-US" sz="2400" b="0" i="1" smtClean="0">
                              <a:latin typeface="Cambria Math"/>
                              <a:cs typeface="Times New Roman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/>
                              <a:cs typeface="Times New Roman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/>
                              <a:cs typeface="Times New Roman" pitchFamily="18" charset="0"/>
                            </a:rPr>
                            <m:t>+</m:t>
                          </m:r>
                          <m:r>
                            <a:rPr lang="en-US" sz="2400" b="0" i="1" smtClean="0">
                              <a:latin typeface="Cambria Math"/>
                              <a:cs typeface="Times New Roman" pitchFamily="18" charset="0"/>
                            </a:rPr>
                            <m:t>𝑦</m:t>
                          </m:r>
                        </m:e>
                      </m:d>
                      <m:r>
                        <a:rPr lang="en-US" sz="2400" b="0" i="1" smtClean="0">
                          <a:latin typeface="Cambria Math"/>
                          <a:cs typeface="Times New Roman" pitchFamily="18" charset="0"/>
                        </a:rPr>
                        <m:t>) </m:t>
                      </m:r>
                      <m:r>
                        <a:rPr lang="en-US" sz="2400" b="0" i="1" smtClean="0">
                          <a:latin typeface="Cambria Math"/>
                          <a:cs typeface="Times New Roman" pitchFamily="18" charset="0"/>
                        </a:rPr>
                        <m:t>𝑑𝑥</m:t>
                      </m:r>
                      <m:r>
                        <a:rPr lang="en-US" sz="2400" b="0" i="1" smtClean="0">
                          <a:latin typeface="Cambria Math"/>
                          <a:cs typeface="Times New Roman" pitchFamily="18" charset="0"/>
                        </a:rPr>
                        <m:t>+</m:t>
                      </m:r>
                      <m:r>
                        <a:rPr lang="en-US" sz="2400">
                          <a:latin typeface="Cambria Math"/>
                          <a:cs typeface="Times New Roman" pitchFamily="18" charset="0"/>
                        </a:rPr>
                        <m:t>(</m:t>
                      </m:r>
                      <m:r>
                        <a:rPr lang="en-US" sz="2400" b="0" i="1" smtClean="0">
                          <a:latin typeface="Cambria Math"/>
                          <a:cs typeface="Times New Roman" pitchFamily="18" charset="0"/>
                        </a:rPr>
                        <m:t>𝑠𝑖𝑛</m:t>
                      </m:r>
                      <m:r>
                        <a:rPr lang="en-US" sz="2400" i="1">
                          <a:latin typeface="Cambria Math"/>
                          <a:cs typeface="Times New Roman" pitchFamily="18" charset="0"/>
                        </a:rPr>
                        <m:t>𝑥</m:t>
                      </m:r>
                      <m:r>
                        <a:rPr lang="en-US" sz="2400" i="1">
                          <a:latin typeface="Cambria Math"/>
                          <a:cs typeface="Times New Roman" pitchFamily="18" charset="0"/>
                        </a:rPr>
                        <m:t> </m:t>
                      </m:r>
                      <m:sSup>
                        <m:sSupPr>
                          <m:ctrlPr>
                            <a:rPr lang="en-US" sz="2400" i="1" smtClean="0">
                              <a:latin typeface="Cambria Math"/>
                              <a:cs typeface="Times New Roman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/>
                              <a:cs typeface="Times New Roman" pitchFamily="18" charset="0"/>
                            </a:rPr>
                            <m:t>𝑠𝑒𝑐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/>
                              <a:cs typeface="Times New Roman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i="1">
                          <a:latin typeface="Cambria Math"/>
                          <a:cs typeface="Times New Roman" pitchFamily="18" charset="0"/>
                        </a:rPr>
                        <m:t>𝑦</m:t>
                      </m:r>
                      <m:r>
                        <a:rPr lang="en-US" sz="2400" i="1">
                          <a:latin typeface="Cambria Math"/>
                          <a:cs typeface="Times New Roman" pitchFamily="18" charset="0"/>
                        </a:rPr>
                        <m:t>+</m:t>
                      </m:r>
                      <m:r>
                        <a:rPr lang="en-US" sz="2400" i="1">
                          <a:latin typeface="Cambria Math"/>
                          <a:cs typeface="Times New Roman" pitchFamily="18" charset="0"/>
                        </a:rPr>
                        <m:t>𝑐𝑜𝑠</m:t>
                      </m:r>
                      <m:d>
                        <m:dPr>
                          <m:ctrlPr>
                            <a:rPr lang="en-US" sz="2400" i="1">
                              <a:latin typeface="Cambria Math"/>
                              <a:cs typeface="Times New Roman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/>
                              <a:cs typeface="Times New Roman" pitchFamily="18" charset="0"/>
                            </a:rPr>
                            <m:t>𝑥</m:t>
                          </m:r>
                          <m:r>
                            <a:rPr lang="en-US" sz="2400" i="1">
                              <a:latin typeface="Cambria Math"/>
                              <a:cs typeface="Times New Roman" pitchFamily="18" charset="0"/>
                            </a:rPr>
                            <m:t>+</m:t>
                          </m:r>
                          <m:r>
                            <a:rPr lang="en-US" sz="2400" i="1">
                              <a:latin typeface="Cambria Math"/>
                              <a:cs typeface="Times New Roman" pitchFamily="18" charset="0"/>
                            </a:rPr>
                            <m:t>𝑦</m:t>
                          </m:r>
                        </m:e>
                      </m:d>
                      <m:r>
                        <a:rPr lang="en-US" sz="2400" i="1">
                          <a:latin typeface="Cambria Math"/>
                          <a:cs typeface="Times New Roman" pitchFamily="18" charset="0"/>
                        </a:rPr>
                        <m:t>) </m:t>
                      </m:r>
                      <m:r>
                        <a:rPr lang="en-US" sz="2400" i="1">
                          <a:latin typeface="Cambria Math"/>
                          <a:cs typeface="Times New Roman" pitchFamily="18" charset="0"/>
                        </a:rPr>
                        <m:t>𝑑𝑦</m:t>
                      </m:r>
                      <m:r>
                        <a:rPr lang="en-US" sz="2400" i="1">
                          <a:latin typeface="Cambria Math"/>
                          <a:cs typeface="Times New Roman" pitchFamily="18" charset="0"/>
                        </a:rPr>
                        <m:t>=0</m:t>
                      </m:r>
                    </m:oMath>
                  </m:oMathPara>
                </a14:m>
                <a:endParaRPr lang="en-US" sz="2400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endParaRPr lang="en-US" sz="2400" dirty="0" smtClean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00" y="172731"/>
                <a:ext cx="8763000" cy="1569660"/>
              </a:xfrm>
              <a:prstGeom prst="rect">
                <a:avLst/>
              </a:prstGeom>
              <a:blipFill rotWithShape="1">
                <a:blip r:embed="rId2"/>
                <a:stretch>
                  <a:fillRect l="-1043" t="-3101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412874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568615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extBox 1"/>
              <p:cNvSpPr txBox="1"/>
              <p:nvPr/>
            </p:nvSpPr>
            <p:spPr>
              <a:xfrm>
                <a:off x="152400" y="172731"/>
                <a:ext cx="8763000" cy="193899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>
                    <a:latin typeface="Times New Roman" pitchFamily="18" charset="0"/>
                    <a:cs typeface="Times New Roman" pitchFamily="18" charset="0"/>
                  </a:rPr>
                  <a:t>Find the functions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  <a:cs typeface="Times New Roman" pitchFamily="18" charset="0"/>
                      </a:rPr>
                      <m:t>𝑔</m:t>
                    </m:r>
                    <m:d>
                      <m:dPr>
                        <m:ctrlPr>
                          <a:rPr lang="en-US" sz="2400" i="1">
                            <a:latin typeface="Cambria Math"/>
                            <a:cs typeface="Times New Roman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/>
                            <a:cs typeface="Times New Roman" pitchFamily="18" charset="0"/>
                          </a:rPr>
                          <m:t>𝑦</m:t>
                        </m:r>
                      </m:e>
                    </m:d>
                  </m:oMath>
                </a14:m>
                <a:r>
                  <a:rPr lang="en-US" sz="2400" dirty="0" smtClean="0">
                    <a:latin typeface="Times New Roman" pitchFamily="18" charset="0"/>
                    <a:cs typeface="Times New Roman" pitchFamily="18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  <a:cs typeface="Times New Roman" pitchFamily="18" charset="0"/>
                      </a:rPr>
                      <m:t>𝑓</m:t>
                    </m:r>
                    <m:r>
                      <a:rPr lang="en-US" sz="2400" i="1">
                        <a:latin typeface="Cambria Math"/>
                        <a:cs typeface="Times New Roman" pitchFamily="18" charset="0"/>
                      </a:rPr>
                      <m:t>(</m:t>
                    </m:r>
                    <m:r>
                      <a:rPr lang="en-US" sz="2400" i="1">
                        <a:latin typeface="Cambria Math"/>
                        <a:cs typeface="Times New Roman" pitchFamily="18" charset="0"/>
                      </a:rPr>
                      <m:t>𝑥</m:t>
                    </m:r>
                    <m:r>
                      <a:rPr lang="en-US" sz="2400" i="1">
                        <a:latin typeface="Cambria Math"/>
                        <a:cs typeface="Times New Roman" pitchFamily="18" charset="0"/>
                      </a:rPr>
                      <m:t>)</m:t>
                    </m:r>
                  </m:oMath>
                </a14:m>
                <a:r>
                  <a:rPr lang="en-US" sz="2400" dirty="0" smtClean="0">
                    <a:latin typeface="Times New Roman" pitchFamily="18" charset="0"/>
                    <a:cs typeface="Times New Roman" pitchFamily="18" charset="0"/>
                  </a:rPr>
                  <a:t> if the given differential equation is exact then solve the equation.</a:t>
                </a:r>
              </a:p>
              <a:p>
                <a:endParaRPr lang="en-US" sz="2400" dirty="0">
                  <a:latin typeface="Times New Roman" pitchFamily="18" charset="0"/>
                  <a:cs typeface="Times New Roman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0" smtClean="0">
                          <a:latin typeface="Cambria Math"/>
                          <a:cs typeface="Times New Roman" pitchFamily="18" charset="0"/>
                        </a:rPr>
                        <m:t>(</m:t>
                      </m:r>
                      <m:r>
                        <a:rPr lang="en-US" sz="2400" b="0" i="1" smtClean="0">
                          <a:latin typeface="Cambria Math"/>
                          <a:cs typeface="Times New Roman" pitchFamily="18" charset="0"/>
                        </a:rPr>
                        <m:t>𝑔</m:t>
                      </m:r>
                      <m:d>
                        <m:dPr>
                          <m:ctrlPr>
                            <a:rPr lang="en-US" sz="2400" b="0" i="1" smtClean="0">
                              <a:latin typeface="Cambria Math"/>
                              <a:cs typeface="Times New Roman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/>
                              <a:cs typeface="Times New Roman" pitchFamily="18" charset="0"/>
                            </a:rPr>
                            <m:t>𝑦</m:t>
                          </m:r>
                        </m:e>
                      </m:d>
                      <m:r>
                        <a:rPr lang="en-US" sz="2400" b="0" i="1" smtClean="0">
                          <a:latin typeface="Cambria Math"/>
                          <a:cs typeface="Times New Roman" pitchFamily="18" charset="0"/>
                        </a:rPr>
                        <m:t>−</m:t>
                      </m:r>
                      <m:r>
                        <a:rPr lang="en-US" sz="2400" b="0" i="1" smtClean="0">
                          <a:latin typeface="Cambria Math"/>
                          <a:cs typeface="Times New Roman" pitchFamily="18" charset="0"/>
                        </a:rPr>
                        <m:t>𝑦𝑠𝑖𝑛𝑥</m:t>
                      </m:r>
                      <m:r>
                        <a:rPr lang="en-US" sz="2400" b="0" i="1" smtClean="0">
                          <a:latin typeface="Cambria Math"/>
                          <a:cs typeface="Times New Roman" pitchFamily="18" charset="0"/>
                        </a:rPr>
                        <m:t>) </m:t>
                      </m:r>
                      <m:r>
                        <a:rPr lang="en-US" sz="2400" b="0" i="1" smtClean="0">
                          <a:latin typeface="Cambria Math"/>
                          <a:cs typeface="Times New Roman" pitchFamily="18" charset="0"/>
                        </a:rPr>
                        <m:t>𝑑𝑥</m:t>
                      </m:r>
                      <m:r>
                        <a:rPr lang="en-US" sz="2400" b="0" i="1" smtClean="0">
                          <a:latin typeface="Cambria Math"/>
                          <a:cs typeface="Times New Roman" pitchFamily="18" charset="0"/>
                        </a:rPr>
                        <m:t>+</m:t>
                      </m:r>
                      <m:r>
                        <a:rPr lang="en-US" sz="2400">
                          <a:latin typeface="Cambria Math"/>
                          <a:cs typeface="Times New Roman" pitchFamily="18" charset="0"/>
                        </a:rPr>
                        <m:t>(</m:t>
                      </m:r>
                      <m:r>
                        <a:rPr lang="en-US" sz="2400" b="0" i="1" smtClean="0">
                          <a:latin typeface="Cambria Math"/>
                          <a:cs typeface="Times New Roman" pitchFamily="18" charset="0"/>
                        </a:rPr>
                        <m:t>𝑓</m:t>
                      </m:r>
                      <m:r>
                        <a:rPr lang="en-US" sz="2400" b="0" i="1" smtClean="0">
                          <a:latin typeface="Cambria Math"/>
                          <a:cs typeface="Times New Roman" pitchFamily="18" charset="0"/>
                        </a:rPr>
                        <m:t>(</m:t>
                      </m:r>
                      <m:r>
                        <a:rPr lang="en-US" sz="2400" b="0" i="1" smtClean="0">
                          <a:latin typeface="Cambria Math"/>
                          <a:cs typeface="Times New Roman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/>
                          <a:cs typeface="Times New Roman" pitchFamily="18" charset="0"/>
                        </a:rPr>
                        <m:t>)+</m:t>
                      </m:r>
                      <m:r>
                        <a:rPr lang="en-US" sz="2400" b="0" i="1" smtClean="0">
                          <a:latin typeface="Cambria Math"/>
                          <a:cs typeface="Times New Roman" pitchFamily="18" charset="0"/>
                        </a:rPr>
                        <m:t>𝑥𝑐𝑜𝑠</m:t>
                      </m:r>
                      <m:d>
                        <m:dPr>
                          <m:ctrlPr>
                            <a:rPr lang="en-US" sz="2400" i="1">
                              <a:latin typeface="Cambria Math"/>
                              <a:cs typeface="Times New Roman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/>
                              <a:cs typeface="Times New Roman" pitchFamily="18" charset="0"/>
                            </a:rPr>
                            <m:t>𝑦</m:t>
                          </m:r>
                        </m:e>
                      </m:d>
                      <m:r>
                        <a:rPr lang="en-US" sz="2400" b="0" i="1" smtClean="0">
                          <a:latin typeface="Cambria Math"/>
                          <a:cs typeface="Times New Roman" pitchFamily="18" charset="0"/>
                        </a:rPr>
                        <m:t>−</m:t>
                      </m:r>
                      <m:r>
                        <a:rPr lang="en-US" sz="2400" b="0" i="1" smtClean="0">
                          <a:latin typeface="Cambria Math"/>
                          <a:cs typeface="Times New Roman" pitchFamily="18" charset="0"/>
                        </a:rPr>
                        <m:t>𝑦</m:t>
                      </m:r>
                      <m:r>
                        <a:rPr lang="en-US" sz="2400" i="1">
                          <a:latin typeface="Cambria Math"/>
                          <a:cs typeface="Times New Roman" pitchFamily="18" charset="0"/>
                        </a:rPr>
                        <m:t>) </m:t>
                      </m:r>
                      <m:r>
                        <a:rPr lang="en-US" sz="2400" i="1">
                          <a:latin typeface="Cambria Math"/>
                          <a:cs typeface="Times New Roman" pitchFamily="18" charset="0"/>
                        </a:rPr>
                        <m:t>𝑑𝑦</m:t>
                      </m:r>
                      <m:r>
                        <a:rPr lang="en-US" sz="2400" i="1">
                          <a:latin typeface="Cambria Math"/>
                          <a:cs typeface="Times New Roman" pitchFamily="18" charset="0"/>
                        </a:rPr>
                        <m:t>=0</m:t>
                      </m:r>
                    </m:oMath>
                  </m:oMathPara>
                </a14:m>
                <a:endParaRPr lang="en-US" sz="2400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endParaRPr lang="en-US" sz="2400" dirty="0" smtClean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00" y="172731"/>
                <a:ext cx="8763000" cy="1938992"/>
              </a:xfrm>
              <a:prstGeom prst="rect">
                <a:avLst/>
              </a:prstGeom>
              <a:blipFill rotWithShape="1">
                <a:blip r:embed="rId3"/>
                <a:stretch>
                  <a:fillRect l="-1043" t="-2516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454507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982396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28600" y="0"/>
            <a:ext cx="8610600" cy="6629400"/>
          </a:xfrm>
        </p:spPr>
        <p:txBody>
          <a:bodyPr/>
          <a:lstStyle/>
          <a:p>
            <a:pPr algn="ctr">
              <a:buFontTx/>
              <a:buNone/>
            </a:pPr>
            <a:endParaRPr lang="en-US" sz="2400" b="1" u="sng" dirty="0" smtClean="0">
              <a:latin typeface="Times New Roman" pitchFamily="18" charset="0"/>
            </a:endParaRPr>
          </a:p>
          <a:p>
            <a:pPr algn="ctr">
              <a:buFontTx/>
              <a:buNone/>
            </a:pPr>
            <a:r>
              <a:rPr lang="en-US" sz="2400" b="1" u="sng" dirty="0" smtClean="0">
                <a:latin typeface="Times New Roman" pitchFamily="18" charset="0"/>
              </a:rPr>
              <a:t>Integrating </a:t>
            </a:r>
            <a:r>
              <a:rPr lang="en-US" sz="2400" b="1" u="sng" dirty="0">
                <a:latin typeface="Times New Roman" pitchFamily="18" charset="0"/>
              </a:rPr>
              <a:t>Factor Technique</a:t>
            </a:r>
            <a:endParaRPr lang="en-US" sz="2400" dirty="0">
              <a:latin typeface="Times New Roman" pitchFamily="18" charset="0"/>
            </a:endParaRPr>
          </a:p>
          <a:p>
            <a:pPr>
              <a:buFontTx/>
              <a:buNone/>
            </a:pPr>
            <a:r>
              <a:rPr lang="en-US" sz="2400" dirty="0">
                <a:latin typeface="Times New Roman" pitchFamily="18" charset="0"/>
              </a:rPr>
              <a:t>If the equation</a:t>
            </a:r>
          </a:p>
          <a:p>
            <a:pPr>
              <a:buFontTx/>
              <a:buNone/>
            </a:pPr>
            <a:endParaRPr lang="en-US" sz="2400" dirty="0">
              <a:latin typeface="Times New Roman" pitchFamily="18" charset="0"/>
            </a:endParaRPr>
          </a:p>
          <a:p>
            <a:pPr>
              <a:buFontTx/>
              <a:buNone/>
            </a:pPr>
            <a:r>
              <a:rPr lang="en-US" sz="2400" dirty="0">
                <a:latin typeface="Times New Roman" pitchFamily="18" charset="0"/>
              </a:rPr>
              <a:t>is not exact, then we must have</a:t>
            </a:r>
          </a:p>
          <a:p>
            <a:pPr>
              <a:buFontTx/>
              <a:buNone/>
            </a:pPr>
            <a:endParaRPr lang="en-US" sz="2400" dirty="0">
              <a:latin typeface="Times New Roman" pitchFamily="18" charset="0"/>
            </a:endParaRPr>
          </a:p>
          <a:p>
            <a:pPr>
              <a:buFontTx/>
              <a:buNone/>
            </a:pPr>
            <a:endParaRPr lang="en-US" sz="2400" dirty="0">
              <a:latin typeface="Times New Roman" pitchFamily="18" charset="0"/>
            </a:endParaRPr>
          </a:p>
          <a:p>
            <a:pPr>
              <a:buFontTx/>
              <a:buNone/>
            </a:pPr>
            <a:r>
              <a:rPr lang="en-US" sz="2400" dirty="0">
                <a:latin typeface="Times New Roman" pitchFamily="18" charset="0"/>
              </a:rPr>
              <a:t>Therefore, we look for a function </a:t>
            </a:r>
            <a:r>
              <a:rPr lang="en-US" sz="2400" b="1" i="1" dirty="0">
                <a:latin typeface="Times New Roman" pitchFamily="18" charset="0"/>
              </a:rPr>
              <a:t>u (x, y)</a:t>
            </a:r>
            <a:r>
              <a:rPr lang="en-US" sz="2400" dirty="0">
                <a:latin typeface="Times New Roman" pitchFamily="18" charset="0"/>
              </a:rPr>
              <a:t> such that the equation </a:t>
            </a:r>
          </a:p>
          <a:p>
            <a:pPr>
              <a:buFontTx/>
              <a:buNone/>
            </a:pPr>
            <a:endParaRPr lang="en-US" sz="2400" dirty="0">
              <a:latin typeface="Times New Roman" pitchFamily="18" charset="0"/>
            </a:endParaRPr>
          </a:p>
          <a:p>
            <a:pPr>
              <a:buFontTx/>
              <a:buNone/>
            </a:pPr>
            <a:endParaRPr lang="en-US" sz="2400" dirty="0">
              <a:latin typeface="Times New Roman" pitchFamily="18" charset="0"/>
            </a:endParaRPr>
          </a:p>
          <a:p>
            <a:pPr>
              <a:buFontTx/>
              <a:buNone/>
            </a:pPr>
            <a:r>
              <a:rPr lang="en-US" sz="2400" dirty="0">
                <a:latin typeface="Times New Roman" pitchFamily="18" charset="0"/>
              </a:rPr>
              <a:t>becomes exact. The function </a:t>
            </a:r>
            <a:r>
              <a:rPr lang="en-US" sz="2400" b="1" i="1" dirty="0">
                <a:latin typeface="Times New Roman" pitchFamily="18" charset="0"/>
              </a:rPr>
              <a:t>u (x, y)</a:t>
            </a:r>
            <a:r>
              <a:rPr lang="en-US" sz="2400" dirty="0">
                <a:latin typeface="Times New Roman" pitchFamily="18" charset="0"/>
              </a:rPr>
              <a:t> (if it exists) is called the </a:t>
            </a:r>
          </a:p>
          <a:p>
            <a:pPr>
              <a:buFontTx/>
              <a:buNone/>
            </a:pPr>
            <a:r>
              <a:rPr lang="en-US" sz="2400" b="1" dirty="0">
                <a:latin typeface="Times New Roman" pitchFamily="18" charset="0"/>
              </a:rPr>
              <a:t>integrating factor (IF)</a:t>
            </a:r>
            <a:r>
              <a:rPr lang="en-US" sz="2400" dirty="0">
                <a:latin typeface="Times New Roman" pitchFamily="18" charset="0"/>
              </a:rPr>
              <a:t> and it satisfies the equation due to the </a:t>
            </a:r>
          </a:p>
          <a:p>
            <a:pPr>
              <a:buFontTx/>
              <a:buNone/>
            </a:pPr>
            <a:r>
              <a:rPr lang="en-US" sz="2400" dirty="0">
                <a:latin typeface="Times New Roman" pitchFamily="18" charset="0"/>
              </a:rPr>
              <a:t>condition of exactness. </a:t>
            </a:r>
          </a:p>
        </p:txBody>
      </p:sp>
      <p:sp>
        <p:nvSpPr>
          <p:cNvPr id="37891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37892" name="Object 4"/>
          <p:cNvGraphicFramePr>
            <a:graphicFrameLocks noChangeAspect="1"/>
          </p:cNvGraphicFramePr>
          <p:nvPr/>
        </p:nvGraphicFramePr>
        <p:xfrm>
          <a:off x="2057400" y="1295400"/>
          <a:ext cx="3886200" cy="468313"/>
        </p:xfrm>
        <a:graphic>
          <a:graphicData uri="http://schemas.openxmlformats.org/presentationml/2006/ole">
            <p:oleObj spid="_x0000_s17430" name="Equation" r:id="rId3" imgW="1663700" imgH="203200" progId="Equation.3">
              <p:embed/>
            </p:oleObj>
          </a:graphicData>
        </a:graphic>
      </p:graphicFrame>
      <p:sp>
        <p:nvSpPr>
          <p:cNvPr id="37893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37894" name="Object 6"/>
          <p:cNvGraphicFramePr>
            <a:graphicFrameLocks noChangeAspect="1"/>
          </p:cNvGraphicFramePr>
          <p:nvPr/>
        </p:nvGraphicFramePr>
        <p:xfrm>
          <a:off x="2971800" y="2286000"/>
          <a:ext cx="1371600" cy="841375"/>
        </p:xfrm>
        <a:graphic>
          <a:graphicData uri="http://schemas.openxmlformats.org/presentationml/2006/ole">
            <p:oleObj spid="_x0000_s17431" name="Equation" r:id="rId4" imgW="672808" imgH="418918" progId="Equation.3">
              <p:embed/>
            </p:oleObj>
          </a:graphicData>
        </a:graphic>
      </p:graphicFrame>
      <p:sp>
        <p:nvSpPr>
          <p:cNvPr id="37895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37896" name="Object 8"/>
          <p:cNvGraphicFramePr>
            <a:graphicFrameLocks noChangeAspect="1"/>
          </p:cNvGraphicFramePr>
          <p:nvPr/>
        </p:nvGraphicFramePr>
        <p:xfrm>
          <a:off x="1143000" y="3733800"/>
          <a:ext cx="6172200" cy="557213"/>
        </p:xfrm>
        <a:graphic>
          <a:graphicData uri="http://schemas.openxmlformats.org/presentationml/2006/ole">
            <p:oleObj spid="_x0000_s17432" name="Equation" r:id="rId5" imgW="2489200" imgH="203200" progId="Equation.3">
              <p:embed/>
            </p:oleObj>
          </a:graphicData>
        </a:graphic>
      </p:graphicFrame>
      <p:sp>
        <p:nvSpPr>
          <p:cNvPr id="37897" name="Rectangle 9"/>
          <p:cNvSpPr>
            <a:spLocks noChangeArrowheads="1"/>
          </p:cNvSpPr>
          <p:nvPr/>
        </p:nvSpPr>
        <p:spPr bwMode="auto">
          <a:xfrm>
            <a:off x="0" y="31718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37898" name="Object 10"/>
          <p:cNvGraphicFramePr>
            <a:graphicFrameLocks noChangeAspect="1"/>
          </p:cNvGraphicFramePr>
          <p:nvPr/>
        </p:nvGraphicFramePr>
        <p:xfrm>
          <a:off x="2209800" y="5788025"/>
          <a:ext cx="4267200" cy="993775"/>
        </p:xfrm>
        <a:graphic>
          <a:graphicData uri="http://schemas.openxmlformats.org/presentationml/2006/ole">
            <p:oleObj spid="_x0000_s17433" name="Equation" r:id="rId6" imgW="1803400" imgH="41910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3505700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52400" y="228600"/>
            <a:ext cx="8839200" cy="6400800"/>
          </a:xfrm>
        </p:spPr>
        <p:txBody>
          <a:bodyPr/>
          <a:lstStyle/>
          <a:p>
            <a:pPr>
              <a:buFontTx/>
              <a:buNone/>
            </a:pPr>
            <a:r>
              <a:rPr lang="en-US" sz="2400" b="1">
                <a:latin typeface="Times New Roman" pitchFamily="18" charset="0"/>
              </a:rPr>
              <a:t>Example 1</a:t>
            </a:r>
            <a:endParaRPr lang="en-US" sz="2400">
              <a:latin typeface="Times New Roman" pitchFamily="18" charset="0"/>
            </a:endParaRPr>
          </a:p>
          <a:p>
            <a:pPr>
              <a:buFontTx/>
              <a:buNone/>
            </a:pPr>
            <a:r>
              <a:rPr lang="en-US" sz="2400">
                <a:latin typeface="Times New Roman" pitchFamily="18" charset="0"/>
              </a:rPr>
              <a:t>Show that                     is an integrating factor for the equation </a:t>
            </a:r>
          </a:p>
          <a:p>
            <a:pPr>
              <a:buFontTx/>
              <a:buNone/>
            </a:pPr>
            <a:endParaRPr lang="en-US" sz="2400">
              <a:latin typeface="Times New Roman" pitchFamily="18" charset="0"/>
            </a:endParaRPr>
          </a:p>
          <a:p>
            <a:pPr>
              <a:buFontTx/>
              <a:buNone/>
            </a:pPr>
            <a:r>
              <a:rPr lang="en-US" sz="2400">
                <a:latin typeface="Times New Roman" pitchFamily="18" charset="0"/>
              </a:rPr>
              <a:t> and then solve the equation.</a:t>
            </a:r>
          </a:p>
          <a:p>
            <a:pPr>
              <a:buFontTx/>
              <a:buNone/>
            </a:pPr>
            <a:endParaRPr lang="en-US" sz="2400" b="1">
              <a:latin typeface="Times New Roman" pitchFamily="18" charset="0"/>
            </a:endParaRPr>
          </a:p>
          <a:p>
            <a:pPr>
              <a:buFontTx/>
              <a:buNone/>
            </a:pPr>
            <a:r>
              <a:rPr lang="en-US" sz="2400" b="1">
                <a:latin typeface="Times New Roman" pitchFamily="18" charset="0"/>
              </a:rPr>
              <a:t>Solution:</a:t>
            </a:r>
            <a:r>
              <a:rPr lang="en-US" sz="2400">
                <a:latin typeface="Times New Roman" pitchFamily="18" charset="0"/>
              </a:rPr>
              <a:t> Since		                    </a:t>
            </a:r>
          </a:p>
          <a:p>
            <a:pPr>
              <a:buFontTx/>
              <a:buNone/>
            </a:pPr>
            <a:r>
              <a:rPr lang="en-US" sz="2400">
                <a:latin typeface="Times New Roman" pitchFamily="18" charset="0"/>
              </a:rPr>
              <a:t>Therefore		</a:t>
            </a:r>
          </a:p>
          <a:p>
            <a:pPr>
              <a:buFontTx/>
              <a:buNone/>
            </a:pPr>
            <a:endParaRPr lang="en-US" sz="2400">
              <a:latin typeface="Times New Roman" pitchFamily="18" charset="0"/>
            </a:endParaRPr>
          </a:p>
          <a:p>
            <a:pPr>
              <a:buFontTx/>
              <a:buNone/>
            </a:pPr>
            <a:r>
              <a:rPr lang="en-US" sz="2400">
                <a:latin typeface="Times New Roman" pitchFamily="18" charset="0"/>
              </a:rPr>
              <a:t>So that 			    </a:t>
            </a:r>
          </a:p>
          <a:p>
            <a:pPr>
              <a:buFontTx/>
              <a:buNone/>
            </a:pPr>
            <a:endParaRPr lang="en-US" sz="2400">
              <a:latin typeface="Times New Roman" pitchFamily="18" charset="0"/>
            </a:endParaRPr>
          </a:p>
          <a:p>
            <a:pPr>
              <a:buFontTx/>
              <a:buNone/>
            </a:pPr>
            <a:r>
              <a:rPr lang="en-US" sz="2400">
                <a:latin typeface="Times New Roman" pitchFamily="18" charset="0"/>
              </a:rPr>
              <a:t>and the equation is not exact. However, if the equation is multiplied by    </a:t>
            </a:r>
          </a:p>
          <a:p>
            <a:pPr>
              <a:buFontTx/>
              <a:buNone/>
            </a:pPr>
            <a:r>
              <a:rPr lang="en-US" sz="2400">
                <a:latin typeface="Times New Roman" pitchFamily="18" charset="0"/>
              </a:rPr>
              <a:t>                       then the equation becomes</a:t>
            </a:r>
          </a:p>
        </p:txBody>
      </p:sp>
      <p:sp>
        <p:nvSpPr>
          <p:cNvPr id="38915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38916" name="Object 4"/>
          <p:cNvGraphicFramePr>
            <a:graphicFrameLocks noChangeAspect="1"/>
          </p:cNvGraphicFramePr>
          <p:nvPr/>
        </p:nvGraphicFramePr>
        <p:xfrm>
          <a:off x="1600200" y="609600"/>
          <a:ext cx="1371600" cy="460375"/>
        </p:xfrm>
        <a:graphic>
          <a:graphicData uri="http://schemas.openxmlformats.org/presentationml/2006/ole">
            <p:oleObj spid="_x0000_s18469" name="Equation" r:id="rId3" imgW="736600" imgH="228600" progId="Equation.3">
              <p:embed/>
            </p:oleObj>
          </a:graphicData>
        </a:graphic>
      </p:graphicFrame>
      <p:sp>
        <p:nvSpPr>
          <p:cNvPr id="3891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38918" name="Object 6"/>
          <p:cNvGraphicFramePr>
            <a:graphicFrameLocks noChangeAspect="1"/>
          </p:cNvGraphicFramePr>
          <p:nvPr/>
        </p:nvGraphicFramePr>
        <p:xfrm>
          <a:off x="1752600" y="1143000"/>
          <a:ext cx="4267200" cy="447675"/>
        </p:xfrm>
        <a:graphic>
          <a:graphicData uri="http://schemas.openxmlformats.org/presentationml/2006/ole">
            <p:oleObj spid="_x0000_s18470" name="Equation" r:id="rId4" imgW="1625600" imgH="254000" progId="Equation.3">
              <p:embed/>
            </p:oleObj>
          </a:graphicData>
        </a:graphic>
      </p:graphicFrame>
      <p:sp>
        <p:nvSpPr>
          <p:cNvPr id="38919" name="Rectangle 7"/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38920" name="Object 8"/>
          <p:cNvGraphicFramePr>
            <a:graphicFrameLocks noChangeAspect="1"/>
          </p:cNvGraphicFramePr>
          <p:nvPr/>
        </p:nvGraphicFramePr>
        <p:xfrm>
          <a:off x="2438400" y="2438400"/>
          <a:ext cx="3810000" cy="500063"/>
        </p:xfrm>
        <a:graphic>
          <a:graphicData uri="http://schemas.openxmlformats.org/presentationml/2006/ole">
            <p:oleObj spid="_x0000_s18471" name="Equation" r:id="rId5" imgW="1739900" imgH="228600" progId="Equation.3">
              <p:embed/>
            </p:oleObj>
          </a:graphicData>
        </a:graphic>
      </p:graphicFrame>
      <p:sp>
        <p:nvSpPr>
          <p:cNvPr id="38921" name="Rectangle 9"/>
          <p:cNvSpPr>
            <a:spLocks noChangeArrowheads="1"/>
          </p:cNvSpPr>
          <p:nvPr/>
        </p:nvSpPr>
        <p:spPr bwMode="auto">
          <a:xfrm>
            <a:off x="0" y="32194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38922" name="Object 10"/>
          <p:cNvGraphicFramePr>
            <a:graphicFrameLocks noChangeAspect="1"/>
          </p:cNvGraphicFramePr>
          <p:nvPr/>
        </p:nvGraphicFramePr>
        <p:xfrm>
          <a:off x="2362200" y="2914650"/>
          <a:ext cx="2362200" cy="812800"/>
        </p:xfrm>
        <a:graphic>
          <a:graphicData uri="http://schemas.openxmlformats.org/presentationml/2006/ole">
            <p:oleObj spid="_x0000_s18472" name="Equation" r:id="rId6" imgW="1219200" imgH="419100" progId="Equation.3">
              <p:embed/>
            </p:oleObj>
          </a:graphicData>
        </a:graphic>
      </p:graphicFrame>
      <p:sp>
        <p:nvSpPr>
          <p:cNvPr id="38923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38924" name="Object 12"/>
          <p:cNvGraphicFramePr>
            <a:graphicFrameLocks noChangeAspect="1"/>
          </p:cNvGraphicFramePr>
          <p:nvPr/>
        </p:nvGraphicFramePr>
        <p:xfrm>
          <a:off x="2514600" y="3813175"/>
          <a:ext cx="1219200" cy="758825"/>
        </p:xfrm>
        <a:graphic>
          <a:graphicData uri="http://schemas.openxmlformats.org/presentationml/2006/ole">
            <p:oleObj spid="_x0000_s18473" name="Equation" r:id="rId7" imgW="672808" imgH="418918" progId="Equation.3">
              <p:embed/>
            </p:oleObj>
          </a:graphicData>
        </a:graphic>
      </p:graphicFrame>
      <p:sp>
        <p:nvSpPr>
          <p:cNvPr id="38925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38926" name="Object 14"/>
          <p:cNvGraphicFramePr>
            <a:graphicFrameLocks noChangeAspect="1"/>
          </p:cNvGraphicFramePr>
          <p:nvPr/>
        </p:nvGraphicFramePr>
        <p:xfrm>
          <a:off x="457200" y="5029200"/>
          <a:ext cx="1447800" cy="476250"/>
        </p:xfrm>
        <a:graphic>
          <a:graphicData uri="http://schemas.openxmlformats.org/presentationml/2006/ole">
            <p:oleObj spid="_x0000_s18474" name="Equation" r:id="rId8" imgW="698500" imgH="228600" progId="Equation.3">
              <p:embed/>
            </p:oleObj>
          </a:graphicData>
        </a:graphic>
      </p:graphicFrame>
      <p:sp>
        <p:nvSpPr>
          <p:cNvPr id="38927" name="Rectangle 15"/>
          <p:cNvSpPr>
            <a:spLocks noChangeArrowheads="1"/>
          </p:cNvSpPr>
          <p:nvPr/>
        </p:nvSpPr>
        <p:spPr bwMode="auto">
          <a:xfrm>
            <a:off x="0" y="31861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38928" name="Object 16"/>
          <p:cNvGraphicFramePr>
            <a:graphicFrameLocks noChangeAspect="1"/>
          </p:cNvGraphicFramePr>
          <p:nvPr/>
        </p:nvGraphicFramePr>
        <p:xfrm>
          <a:off x="1905000" y="5629275"/>
          <a:ext cx="4191000" cy="990600"/>
        </p:xfrm>
        <a:graphic>
          <a:graphicData uri="http://schemas.openxmlformats.org/presentationml/2006/ole">
            <p:oleObj spid="_x0000_s18475" name="Equation" r:id="rId9" imgW="2057400" imgH="48260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1267353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28600" y="152400"/>
            <a:ext cx="8686800" cy="6553200"/>
          </a:xfrm>
        </p:spPr>
        <p:txBody>
          <a:bodyPr/>
          <a:lstStyle/>
          <a:p>
            <a:pPr>
              <a:buFontTx/>
              <a:buNone/>
            </a:pPr>
            <a:r>
              <a:rPr lang="en-US" sz="2400">
                <a:latin typeface="Times New Roman" pitchFamily="18" charset="0"/>
              </a:rPr>
              <a:t>Now			</a:t>
            </a:r>
          </a:p>
          <a:p>
            <a:pPr>
              <a:buFontTx/>
              <a:buNone/>
            </a:pPr>
            <a:endParaRPr lang="en-US" sz="2400">
              <a:latin typeface="Times New Roman" pitchFamily="18" charset="0"/>
            </a:endParaRPr>
          </a:p>
          <a:p>
            <a:pPr>
              <a:buFontTx/>
              <a:buNone/>
            </a:pPr>
            <a:r>
              <a:rPr lang="en-US" sz="2400">
                <a:latin typeface="Times New Roman" pitchFamily="18" charset="0"/>
              </a:rPr>
              <a:t>Therefore		</a:t>
            </a:r>
          </a:p>
          <a:p>
            <a:pPr>
              <a:buFontTx/>
              <a:buNone/>
            </a:pPr>
            <a:endParaRPr lang="en-US" sz="2400">
              <a:latin typeface="Times New Roman" pitchFamily="18" charset="0"/>
            </a:endParaRPr>
          </a:p>
          <a:p>
            <a:pPr>
              <a:buFontTx/>
              <a:buNone/>
            </a:pPr>
            <a:r>
              <a:rPr lang="en-US" sz="2400">
                <a:latin typeface="Times New Roman" pitchFamily="18" charset="0"/>
              </a:rPr>
              <a:t>So that this new equation is exact. The equation can be solved.  </a:t>
            </a:r>
          </a:p>
          <a:p>
            <a:pPr>
              <a:buFontTx/>
              <a:buNone/>
            </a:pPr>
            <a:r>
              <a:rPr lang="en-US" sz="2400">
                <a:latin typeface="Times New Roman" pitchFamily="18" charset="0"/>
              </a:rPr>
              <a:t>However, it is simpler to observe that the given equation can also </a:t>
            </a:r>
          </a:p>
          <a:p>
            <a:pPr>
              <a:buFontTx/>
              <a:buNone/>
            </a:pPr>
            <a:r>
              <a:rPr lang="en-US" sz="2400">
                <a:latin typeface="Times New Roman" pitchFamily="18" charset="0"/>
              </a:rPr>
              <a:t>written</a:t>
            </a:r>
          </a:p>
          <a:p>
            <a:pPr>
              <a:buFontTx/>
              <a:buNone/>
            </a:pPr>
            <a:endParaRPr lang="en-US" sz="2400">
              <a:latin typeface="Times New Roman" pitchFamily="18" charset="0"/>
            </a:endParaRPr>
          </a:p>
          <a:p>
            <a:pPr>
              <a:buFontTx/>
              <a:buNone/>
            </a:pPr>
            <a:endParaRPr lang="en-US" sz="2400">
              <a:latin typeface="Times New Roman" pitchFamily="18" charset="0"/>
            </a:endParaRPr>
          </a:p>
          <a:p>
            <a:pPr>
              <a:buFontTx/>
              <a:buNone/>
            </a:pPr>
            <a:r>
              <a:rPr lang="en-US" sz="2400">
                <a:latin typeface="Times New Roman" pitchFamily="18" charset="0"/>
              </a:rPr>
              <a:t>	or			</a:t>
            </a:r>
          </a:p>
          <a:p>
            <a:pPr>
              <a:buFontTx/>
              <a:buNone/>
            </a:pPr>
            <a:endParaRPr lang="en-US" sz="2400">
              <a:latin typeface="Times New Roman" pitchFamily="18" charset="0"/>
            </a:endParaRPr>
          </a:p>
          <a:p>
            <a:pPr>
              <a:buFontTx/>
              <a:buNone/>
            </a:pPr>
            <a:endParaRPr lang="en-US" sz="2400">
              <a:latin typeface="Times New Roman" pitchFamily="18" charset="0"/>
            </a:endParaRPr>
          </a:p>
          <a:p>
            <a:pPr>
              <a:buFontTx/>
              <a:buNone/>
            </a:pPr>
            <a:r>
              <a:rPr lang="en-US" sz="2400">
                <a:latin typeface="Times New Roman" pitchFamily="18" charset="0"/>
              </a:rPr>
              <a:t>Hence, integrating, we have</a:t>
            </a:r>
          </a:p>
          <a:p>
            <a:pPr>
              <a:buFontTx/>
              <a:buNone/>
            </a:pPr>
            <a:r>
              <a:rPr lang="en-US" sz="2400">
                <a:latin typeface="Times New Roman" pitchFamily="18" charset="0"/>
              </a:rPr>
              <a:t>		</a:t>
            </a:r>
          </a:p>
        </p:txBody>
      </p:sp>
      <p:sp>
        <p:nvSpPr>
          <p:cNvPr id="39939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39940" name="Object 4"/>
          <p:cNvGraphicFramePr>
            <a:graphicFrameLocks noChangeAspect="1"/>
          </p:cNvGraphicFramePr>
          <p:nvPr/>
        </p:nvGraphicFramePr>
        <p:xfrm>
          <a:off x="1524000" y="204788"/>
          <a:ext cx="4495800" cy="812800"/>
        </p:xfrm>
        <a:graphic>
          <a:graphicData uri="http://schemas.openxmlformats.org/presentationml/2006/ole">
            <p:oleObj spid="_x0000_s19483" name="Equation" r:id="rId3" imgW="2476500" imgH="444500" progId="Equation.3">
              <p:embed/>
            </p:oleObj>
          </a:graphicData>
        </a:graphic>
      </p:graphicFrame>
      <p:sp>
        <p:nvSpPr>
          <p:cNvPr id="39941" name="Rectangle 5"/>
          <p:cNvSpPr>
            <a:spLocks noChangeArrowheads="1"/>
          </p:cNvSpPr>
          <p:nvPr/>
        </p:nvSpPr>
        <p:spPr bwMode="auto">
          <a:xfrm>
            <a:off x="0" y="31813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39942" name="Object 6"/>
          <p:cNvGraphicFramePr>
            <a:graphicFrameLocks noChangeAspect="1"/>
          </p:cNvGraphicFramePr>
          <p:nvPr/>
        </p:nvGraphicFramePr>
        <p:xfrm>
          <a:off x="1981200" y="1066800"/>
          <a:ext cx="2895600" cy="936625"/>
        </p:xfrm>
        <a:graphic>
          <a:graphicData uri="http://schemas.openxmlformats.org/presentationml/2006/ole">
            <p:oleObj spid="_x0000_s19484" name="Equation" r:id="rId4" imgW="1536033" imgH="495085" progId="Equation.3">
              <p:embed/>
            </p:oleObj>
          </a:graphicData>
        </a:graphic>
      </p:graphicFrame>
      <p:sp>
        <p:nvSpPr>
          <p:cNvPr id="39943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39944" name="Object 8"/>
          <p:cNvGraphicFramePr>
            <a:graphicFrameLocks noChangeAspect="1"/>
          </p:cNvGraphicFramePr>
          <p:nvPr/>
        </p:nvGraphicFramePr>
        <p:xfrm>
          <a:off x="990600" y="3043238"/>
          <a:ext cx="7162800" cy="919162"/>
        </p:xfrm>
        <a:graphic>
          <a:graphicData uri="http://schemas.openxmlformats.org/presentationml/2006/ole">
            <p:oleObj spid="_x0000_s19485" name="Equation" r:id="rId5" imgW="3340100" imgH="431800" progId="Equation.3">
              <p:embed/>
            </p:oleObj>
          </a:graphicData>
        </a:graphic>
      </p:graphicFrame>
      <p:sp>
        <p:nvSpPr>
          <p:cNvPr id="39945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39946" name="Object 10"/>
          <p:cNvGraphicFramePr>
            <a:graphicFrameLocks noChangeAspect="1"/>
          </p:cNvGraphicFramePr>
          <p:nvPr/>
        </p:nvGraphicFramePr>
        <p:xfrm>
          <a:off x="1905000" y="4057650"/>
          <a:ext cx="3200400" cy="1123950"/>
        </p:xfrm>
        <a:graphic>
          <a:graphicData uri="http://schemas.openxmlformats.org/presentationml/2006/ole">
            <p:oleObj spid="_x0000_s19486" name="Equation" r:id="rId6" imgW="1435100" imgH="508000" progId="Equation.3">
              <p:embed/>
            </p:oleObj>
          </a:graphicData>
        </a:graphic>
      </p:graphicFrame>
      <p:sp>
        <p:nvSpPr>
          <p:cNvPr id="39947" name="Rectangle 11"/>
          <p:cNvSpPr>
            <a:spLocks noChangeArrowheads="1"/>
          </p:cNvSpPr>
          <p:nvPr/>
        </p:nvSpPr>
        <p:spPr bwMode="auto">
          <a:xfrm>
            <a:off x="0" y="32908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39948" name="Object 12"/>
          <p:cNvGraphicFramePr>
            <a:graphicFrameLocks noChangeAspect="1"/>
          </p:cNvGraphicFramePr>
          <p:nvPr/>
        </p:nvGraphicFramePr>
        <p:xfrm>
          <a:off x="2438400" y="5918200"/>
          <a:ext cx="2895600" cy="649288"/>
        </p:xfrm>
        <a:graphic>
          <a:graphicData uri="http://schemas.openxmlformats.org/presentationml/2006/ole">
            <p:oleObj spid="_x0000_s19487" name="Equation" r:id="rId7" imgW="1231366" imgH="279279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433773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52400" y="152400"/>
            <a:ext cx="8763000" cy="5135563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2400" b="1">
                <a:latin typeface="Times New Roman" pitchFamily="18" charset="0"/>
              </a:rPr>
              <a:t>Example 2 </a:t>
            </a:r>
            <a:r>
              <a:rPr lang="en-US" sz="2400">
                <a:latin typeface="Times New Roman" pitchFamily="18" charset="0"/>
              </a:rPr>
              <a:t>Solve the differential equation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2400" b="1">
              <a:latin typeface="Times New Roman" pitchFamily="18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sz="2400">
                <a:latin typeface="Times New Roman" pitchFamily="18" charset="0"/>
              </a:rPr>
              <a:t>	  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2400">
              <a:latin typeface="Times New Roman" pitchFamily="18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sz="2400">
                <a:latin typeface="Times New Roman" pitchFamily="18" charset="0"/>
              </a:rPr>
              <a:t>whose integrating factor is </a:t>
            </a:r>
            <a:r>
              <a:rPr lang="en-US" sz="2400" i="1">
                <a:latin typeface="Times New Roman" pitchFamily="18" charset="0"/>
              </a:rPr>
              <a:t>x</a:t>
            </a:r>
            <a:r>
              <a:rPr lang="en-US" sz="2400">
                <a:latin typeface="Times New Roman" pitchFamily="18" charset="0"/>
              </a:rPr>
              <a:t>.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400">
                <a:latin typeface="Times New Roman" pitchFamily="18" charset="0"/>
              </a:rPr>
              <a:t> </a:t>
            </a:r>
            <a:r>
              <a:rPr lang="en-US" sz="2400" b="1">
                <a:latin typeface="Times New Roman" pitchFamily="18" charset="0"/>
              </a:rPr>
              <a:t>Solution:</a:t>
            </a:r>
            <a:r>
              <a:rPr lang="en-US" sz="2400">
                <a:latin typeface="Times New Roman" pitchFamily="18" charset="0"/>
              </a:rPr>
              <a:t>  </a:t>
            </a:r>
            <a:endParaRPr lang="en-US" sz="2400" b="1">
              <a:latin typeface="Times New Roman" pitchFamily="18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sz="2400">
                <a:latin typeface="Times New Roman" pitchFamily="18" charset="0"/>
              </a:rPr>
              <a:t>The given differential equation can be written in form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400">
                <a:latin typeface="Times New Roman" pitchFamily="18" charset="0"/>
              </a:rPr>
              <a:t>                                             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2400">
              <a:latin typeface="Times New Roman" pitchFamily="18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sz="2400">
                <a:latin typeface="Times New Roman" pitchFamily="18" charset="0"/>
              </a:rPr>
              <a:t>Therefore,                                    and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400">
                <a:latin typeface="Times New Roman" pitchFamily="18" charset="0"/>
              </a:rPr>
              <a:t>                                                                                                        </a:t>
            </a:r>
            <a:endParaRPr lang="en-US" sz="2400" b="1">
              <a:latin typeface="Times New Roman" pitchFamily="18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sz="2400" b="1">
                <a:latin typeface="Times New Roman" pitchFamily="18" charset="0"/>
              </a:rPr>
              <a:t>     </a:t>
            </a:r>
            <a:r>
              <a:rPr lang="en-US" sz="2400">
                <a:latin typeface="Times New Roman" pitchFamily="18" charset="0"/>
              </a:rPr>
              <a:t>Now                                       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400">
                <a:latin typeface="Times New Roman" pitchFamily="18" charset="0"/>
              </a:rPr>
              <a:t> </a:t>
            </a:r>
          </a:p>
        </p:txBody>
      </p:sp>
      <p:sp>
        <p:nvSpPr>
          <p:cNvPr id="40963" name="Rectangle 3"/>
          <p:cNvSpPr>
            <a:spLocks noChangeArrowheads="1"/>
          </p:cNvSpPr>
          <p:nvPr/>
        </p:nvSpPr>
        <p:spPr bwMode="auto">
          <a:xfrm>
            <a:off x="0" y="31575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40964" name="Object 4"/>
          <p:cNvGraphicFramePr>
            <a:graphicFrameLocks noChangeAspect="1"/>
          </p:cNvGraphicFramePr>
          <p:nvPr/>
        </p:nvGraphicFramePr>
        <p:xfrm>
          <a:off x="1295400" y="576263"/>
          <a:ext cx="2362200" cy="1042987"/>
        </p:xfrm>
        <a:graphic>
          <a:graphicData uri="http://schemas.openxmlformats.org/presentationml/2006/ole">
            <p:oleObj spid="_x0000_s20517" name="Equation" r:id="rId3" imgW="1041400" imgH="457200" progId="Equation.3">
              <p:embed/>
            </p:oleObj>
          </a:graphicData>
        </a:graphic>
      </p:graphicFrame>
      <p:sp>
        <p:nvSpPr>
          <p:cNvPr id="40965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40966" name="Object 6"/>
          <p:cNvGraphicFramePr>
            <a:graphicFrameLocks noChangeAspect="1"/>
          </p:cNvGraphicFramePr>
          <p:nvPr/>
        </p:nvGraphicFramePr>
        <p:xfrm>
          <a:off x="1066800" y="2755900"/>
          <a:ext cx="4343400" cy="520700"/>
        </p:xfrm>
        <a:graphic>
          <a:graphicData uri="http://schemas.openxmlformats.org/presentationml/2006/ole">
            <p:oleObj spid="_x0000_s20518" name="Equation" r:id="rId4" imgW="1917700" imgH="228600" progId="Equation.3">
              <p:embed/>
            </p:oleObj>
          </a:graphicData>
        </a:graphic>
      </p:graphicFrame>
      <p:sp>
        <p:nvSpPr>
          <p:cNvPr id="40967" name="Rectangle 7"/>
          <p:cNvSpPr>
            <a:spLocks noChangeArrowheads="1"/>
          </p:cNvSpPr>
          <p:nvPr/>
        </p:nvSpPr>
        <p:spPr bwMode="auto">
          <a:xfrm>
            <a:off x="0" y="32861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40968" name="Object 8"/>
          <p:cNvGraphicFramePr>
            <a:graphicFrameLocks noChangeAspect="1"/>
          </p:cNvGraphicFramePr>
          <p:nvPr/>
        </p:nvGraphicFramePr>
        <p:xfrm>
          <a:off x="1676400" y="3400425"/>
          <a:ext cx="2438400" cy="466725"/>
        </p:xfrm>
        <a:graphic>
          <a:graphicData uri="http://schemas.openxmlformats.org/presentationml/2006/ole">
            <p:oleObj spid="_x0000_s20519" name="Equation" r:id="rId5" imgW="1206500" imgH="228600" progId="Equation.3">
              <p:embed/>
            </p:oleObj>
          </a:graphicData>
        </a:graphic>
      </p:graphicFrame>
      <p:sp>
        <p:nvSpPr>
          <p:cNvPr id="40969" name="Rectangle 9"/>
          <p:cNvSpPr>
            <a:spLocks noChangeArrowheads="1"/>
          </p:cNvSpPr>
          <p:nvPr/>
        </p:nvSpPr>
        <p:spPr bwMode="auto">
          <a:xfrm>
            <a:off x="0" y="32766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40970" name="Object 10"/>
          <p:cNvGraphicFramePr>
            <a:graphicFrameLocks noChangeAspect="1"/>
          </p:cNvGraphicFramePr>
          <p:nvPr/>
        </p:nvGraphicFramePr>
        <p:xfrm>
          <a:off x="4876800" y="3398838"/>
          <a:ext cx="2362200" cy="468312"/>
        </p:xfrm>
        <a:graphic>
          <a:graphicData uri="http://schemas.openxmlformats.org/presentationml/2006/ole">
            <p:oleObj spid="_x0000_s20520" name="Equation" r:id="rId6" imgW="1117600" imgH="228600" progId="Equation.3">
              <p:embed/>
            </p:oleObj>
          </a:graphicData>
        </a:graphic>
      </p:graphicFrame>
      <p:sp>
        <p:nvSpPr>
          <p:cNvPr id="40971" name="Rectangle 11"/>
          <p:cNvSpPr>
            <a:spLocks noChangeArrowheads="1"/>
          </p:cNvSpPr>
          <p:nvPr/>
        </p:nvSpPr>
        <p:spPr bwMode="auto">
          <a:xfrm>
            <a:off x="0" y="32194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40972" name="Object 12"/>
          <p:cNvGraphicFramePr>
            <a:graphicFrameLocks noChangeAspect="1"/>
          </p:cNvGraphicFramePr>
          <p:nvPr/>
        </p:nvGraphicFramePr>
        <p:xfrm>
          <a:off x="1941513" y="4244975"/>
          <a:ext cx="2366962" cy="908050"/>
        </p:xfrm>
        <a:graphic>
          <a:graphicData uri="http://schemas.openxmlformats.org/presentationml/2006/ole">
            <p:oleObj spid="_x0000_s20521" name="Equation" r:id="rId7" imgW="1091726" imgH="418918" progId="Equation.3">
              <p:embed/>
            </p:oleObj>
          </a:graphicData>
        </a:graphic>
      </p:graphicFrame>
      <p:sp>
        <p:nvSpPr>
          <p:cNvPr id="40973" name="Rectangle 13"/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40974" name="Object 14"/>
          <p:cNvGraphicFramePr>
            <a:graphicFrameLocks noChangeAspect="1"/>
          </p:cNvGraphicFramePr>
          <p:nvPr/>
        </p:nvGraphicFramePr>
        <p:xfrm>
          <a:off x="4953000" y="4270375"/>
          <a:ext cx="1676400" cy="806450"/>
        </p:xfrm>
        <a:graphic>
          <a:graphicData uri="http://schemas.openxmlformats.org/presentationml/2006/ole">
            <p:oleObj spid="_x0000_s20522" name="Equation" r:id="rId8" imgW="812447" imgH="393529" progId="Equation.3">
              <p:embed/>
            </p:oleObj>
          </a:graphicData>
        </a:graphic>
      </p:graphicFrame>
      <p:sp>
        <p:nvSpPr>
          <p:cNvPr id="40975" name="Rectangle 15"/>
          <p:cNvSpPr>
            <a:spLocks noChangeArrowheads="1"/>
          </p:cNvSpPr>
          <p:nvPr/>
        </p:nvSpPr>
        <p:spPr bwMode="auto">
          <a:xfrm>
            <a:off x="0" y="31813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40976" name="Object 16"/>
          <p:cNvGraphicFramePr>
            <a:graphicFrameLocks noChangeAspect="1"/>
          </p:cNvGraphicFramePr>
          <p:nvPr/>
        </p:nvGraphicFramePr>
        <p:xfrm>
          <a:off x="1905000" y="5410200"/>
          <a:ext cx="2286000" cy="774700"/>
        </p:xfrm>
        <a:graphic>
          <a:graphicData uri="http://schemas.openxmlformats.org/presentationml/2006/ole">
            <p:oleObj spid="_x0000_s20523" name="Equation" r:id="rId9" imgW="1091726" imgH="418918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3237827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52400" y="152400"/>
            <a:ext cx="8763000" cy="6705600"/>
          </a:xfrm>
        </p:spPr>
        <p:txBody>
          <a:bodyPr/>
          <a:lstStyle/>
          <a:p>
            <a:pPr marL="533400" indent="-533400">
              <a:lnSpc>
                <a:spcPct val="80000"/>
              </a:lnSpc>
              <a:buFontTx/>
              <a:buNone/>
            </a:pPr>
            <a:r>
              <a:rPr lang="en-US" sz="2400" dirty="0">
                <a:latin typeface="Times New Roman" pitchFamily="18" charset="0"/>
              </a:rPr>
              <a:t>Multiplying the given equation with the </a:t>
            </a:r>
            <a:r>
              <a:rPr lang="en-US" sz="2400" b="1" dirty="0">
                <a:latin typeface="Times New Roman" pitchFamily="18" charset="0"/>
              </a:rPr>
              <a:t>IF, </a:t>
            </a:r>
            <a:r>
              <a:rPr lang="en-US" sz="2400" dirty="0">
                <a:latin typeface="Times New Roman" pitchFamily="18" charset="0"/>
              </a:rPr>
              <a:t>we obtain</a:t>
            </a:r>
          </a:p>
          <a:p>
            <a:pPr marL="533400" indent="-533400">
              <a:lnSpc>
                <a:spcPct val="80000"/>
              </a:lnSpc>
              <a:buFontTx/>
              <a:buNone/>
            </a:pPr>
            <a:r>
              <a:rPr lang="en-US" sz="2400" dirty="0">
                <a:latin typeface="Times New Roman" pitchFamily="18" charset="0"/>
              </a:rPr>
              <a:t> </a:t>
            </a:r>
          </a:p>
          <a:p>
            <a:pPr marL="533400" indent="-533400">
              <a:lnSpc>
                <a:spcPct val="80000"/>
              </a:lnSpc>
              <a:buFontTx/>
              <a:buNone/>
            </a:pPr>
            <a:endParaRPr lang="en-US" sz="2400" dirty="0">
              <a:latin typeface="Times New Roman" pitchFamily="18" charset="0"/>
            </a:endParaRPr>
          </a:p>
          <a:p>
            <a:pPr marL="533400" indent="-533400">
              <a:lnSpc>
                <a:spcPct val="80000"/>
              </a:lnSpc>
              <a:buFontTx/>
              <a:buNone/>
            </a:pPr>
            <a:r>
              <a:rPr lang="en-US" sz="2400" dirty="0">
                <a:latin typeface="Times New Roman" pitchFamily="18" charset="0"/>
              </a:rPr>
              <a:t>which is exact. </a:t>
            </a:r>
            <a:endParaRPr lang="en-US" sz="2400" b="1" dirty="0">
              <a:latin typeface="Times New Roman" pitchFamily="18" charset="0"/>
            </a:endParaRPr>
          </a:p>
          <a:p>
            <a:pPr marL="533400" indent="-533400">
              <a:lnSpc>
                <a:spcPct val="80000"/>
              </a:lnSpc>
              <a:buFontTx/>
              <a:buAutoNum type="arabicPeriod"/>
            </a:pPr>
            <a:r>
              <a:rPr lang="en-US" sz="2400" dirty="0">
                <a:latin typeface="Times New Roman" pitchFamily="18" charset="0"/>
              </a:rPr>
              <a:t>Since                                 , the equation is exact.</a:t>
            </a:r>
          </a:p>
          <a:p>
            <a:pPr marL="533400" indent="-533400">
              <a:lnSpc>
                <a:spcPct val="80000"/>
              </a:lnSpc>
              <a:buFontTx/>
              <a:buNone/>
            </a:pPr>
            <a:endParaRPr lang="en-US" sz="2400" b="1" dirty="0">
              <a:latin typeface="Times New Roman" pitchFamily="18" charset="0"/>
            </a:endParaRPr>
          </a:p>
          <a:p>
            <a:pPr marL="533400" indent="-533400">
              <a:lnSpc>
                <a:spcPct val="80000"/>
              </a:lnSpc>
              <a:buFontTx/>
              <a:buNone/>
            </a:pPr>
            <a:r>
              <a:rPr lang="en-US" sz="2400" b="1" dirty="0">
                <a:latin typeface="Times New Roman" pitchFamily="18" charset="0"/>
              </a:rPr>
              <a:t>2.</a:t>
            </a:r>
            <a:r>
              <a:rPr lang="en-US" sz="2400" dirty="0">
                <a:latin typeface="Times New Roman" pitchFamily="18" charset="0"/>
              </a:rPr>
              <a:t> We find </a:t>
            </a:r>
            <a:r>
              <a:rPr lang="en-US" sz="2400" i="1" dirty="0">
                <a:latin typeface="Times New Roman" pitchFamily="18" charset="0"/>
              </a:rPr>
              <a:t>F </a:t>
            </a:r>
            <a:r>
              <a:rPr lang="en-US" sz="2400" dirty="0">
                <a:latin typeface="Times New Roman" pitchFamily="18" charset="0"/>
              </a:rPr>
              <a:t>(</a:t>
            </a:r>
            <a:r>
              <a:rPr lang="en-US" sz="2400" i="1" dirty="0">
                <a:latin typeface="Times New Roman" pitchFamily="18" charset="0"/>
              </a:rPr>
              <a:t>x</a:t>
            </a:r>
            <a:r>
              <a:rPr lang="en-US" sz="2400" dirty="0">
                <a:latin typeface="Times New Roman" pitchFamily="18" charset="0"/>
              </a:rPr>
              <a:t>, </a:t>
            </a:r>
            <a:r>
              <a:rPr lang="en-US" sz="2400" i="1" dirty="0">
                <a:latin typeface="Times New Roman" pitchFamily="18" charset="0"/>
              </a:rPr>
              <a:t>y</a:t>
            </a:r>
            <a:r>
              <a:rPr lang="en-US" sz="2400" dirty="0">
                <a:latin typeface="Times New Roman" pitchFamily="18" charset="0"/>
              </a:rPr>
              <a:t>) by solving the system </a:t>
            </a:r>
          </a:p>
          <a:p>
            <a:pPr marL="533400" indent="-533400">
              <a:lnSpc>
                <a:spcPct val="80000"/>
              </a:lnSpc>
              <a:buFontTx/>
              <a:buNone/>
            </a:pPr>
            <a:endParaRPr lang="en-US" sz="2400" dirty="0">
              <a:latin typeface="Times New Roman" pitchFamily="18" charset="0"/>
            </a:endParaRPr>
          </a:p>
          <a:p>
            <a:pPr marL="533400" indent="-533400">
              <a:lnSpc>
                <a:spcPct val="80000"/>
              </a:lnSpc>
              <a:buFontTx/>
              <a:buNone/>
            </a:pPr>
            <a:endParaRPr lang="en-US" sz="2400" dirty="0">
              <a:latin typeface="Times New Roman" pitchFamily="18" charset="0"/>
            </a:endParaRPr>
          </a:p>
          <a:p>
            <a:pPr marL="533400" indent="-533400">
              <a:lnSpc>
                <a:spcPct val="80000"/>
              </a:lnSpc>
              <a:buFontTx/>
              <a:buNone/>
            </a:pPr>
            <a:endParaRPr lang="en-US" sz="2400" dirty="0">
              <a:latin typeface="Times New Roman" pitchFamily="18" charset="0"/>
            </a:endParaRPr>
          </a:p>
          <a:p>
            <a:pPr marL="533400" indent="-533400">
              <a:lnSpc>
                <a:spcPct val="80000"/>
              </a:lnSpc>
              <a:buFontTx/>
              <a:buNone/>
            </a:pPr>
            <a:endParaRPr lang="en-US" sz="2400" dirty="0">
              <a:latin typeface="Times New Roman" pitchFamily="18" charset="0"/>
            </a:endParaRPr>
          </a:p>
          <a:p>
            <a:pPr marL="533400" indent="-533400">
              <a:lnSpc>
                <a:spcPct val="80000"/>
              </a:lnSpc>
              <a:buFontTx/>
              <a:buNone/>
            </a:pPr>
            <a:r>
              <a:rPr lang="en-US" sz="2400" b="1" dirty="0">
                <a:latin typeface="Times New Roman" pitchFamily="18" charset="0"/>
              </a:rPr>
              <a:t>3. </a:t>
            </a:r>
            <a:r>
              <a:rPr lang="en-US" sz="2400" dirty="0">
                <a:latin typeface="Times New Roman" pitchFamily="18" charset="0"/>
              </a:rPr>
              <a:t>We integrate the first equation to get </a:t>
            </a:r>
          </a:p>
          <a:p>
            <a:pPr marL="533400" indent="-533400">
              <a:lnSpc>
                <a:spcPct val="80000"/>
              </a:lnSpc>
              <a:buFontTx/>
              <a:buNone/>
            </a:pPr>
            <a:r>
              <a:rPr lang="en-US" sz="2400" dirty="0">
                <a:latin typeface="Times New Roman" pitchFamily="18" charset="0"/>
              </a:rPr>
              <a:t>	</a:t>
            </a:r>
            <a:endParaRPr lang="en-US" sz="2400" b="1" dirty="0">
              <a:latin typeface="Times New Roman" pitchFamily="18" charset="0"/>
            </a:endParaRPr>
          </a:p>
          <a:p>
            <a:pPr marL="533400" indent="-533400">
              <a:lnSpc>
                <a:spcPct val="80000"/>
              </a:lnSpc>
              <a:buFontTx/>
              <a:buNone/>
            </a:pPr>
            <a:endParaRPr lang="en-US" sz="2400" b="1" dirty="0">
              <a:latin typeface="Times New Roman" pitchFamily="18" charset="0"/>
            </a:endParaRPr>
          </a:p>
          <a:p>
            <a:pPr marL="533400" indent="-533400">
              <a:lnSpc>
                <a:spcPct val="80000"/>
              </a:lnSpc>
              <a:buFontTx/>
              <a:buNone/>
            </a:pPr>
            <a:r>
              <a:rPr lang="en-US" sz="2400" b="1" dirty="0">
                <a:latin typeface="Times New Roman" pitchFamily="18" charset="0"/>
              </a:rPr>
              <a:t>4. </a:t>
            </a:r>
            <a:r>
              <a:rPr lang="en-US" sz="2400" dirty="0">
                <a:latin typeface="Times New Roman" pitchFamily="18" charset="0"/>
              </a:rPr>
              <a:t>We differentiate  w. r. </a:t>
            </a:r>
            <a:r>
              <a:rPr lang="en-US" sz="2400" dirty="0" smtClean="0">
                <a:latin typeface="Times New Roman" pitchFamily="18" charset="0"/>
              </a:rPr>
              <a:t>t  </a:t>
            </a:r>
            <a:r>
              <a:rPr lang="en-US" sz="2400" b="1" i="1" dirty="0" smtClean="0">
                <a:latin typeface="Times New Roman" pitchFamily="18" charset="0"/>
              </a:rPr>
              <a:t>y</a:t>
            </a:r>
            <a:r>
              <a:rPr lang="en-US" sz="2400" dirty="0" smtClean="0">
                <a:latin typeface="Times New Roman" pitchFamily="18" charset="0"/>
              </a:rPr>
              <a:t> </a:t>
            </a:r>
            <a:r>
              <a:rPr lang="en-US" sz="2400" dirty="0">
                <a:latin typeface="Times New Roman" pitchFamily="18" charset="0"/>
              </a:rPr>
              <a:t>and use the second equation of the system in step 2 to obtain</a:t>
            </a:r>
          </a:p>
          <a:p>
            <a:pPr marL="533400" indent="-533400">
              <a:lnSpc>
                <a:spcPct val="80000"/>
              </a:lnSpc>
              <a:buFontTx/>
              <a:buNone/>
            </a:pPr>
            <a:r>
              <a:rPr lang="en-US" sz="2400" dirty="0">
                <a:latin typeface="Times New Roman" pitchFamily="18" charset="0"/>
              </a:rPr>
              <a:t>	</a:t>
            </a:r>
          </a:p>
        </p:txBody>
      </p:sp>
      <p:sp>
        <p:nvSpPr>
          <p:cNvPr id="41987" name="Rectangle 3"/>
          <p:cNvSpPr>
            <a:spLocks noChangeArrowheads="1"/>
          </p:cNvSpPr>
          <p:nvPr/>
        </p:nvSpPr>
        <p:spPr bwMode="auto">
          <a:xfrm>
            <a:off x="0" y="32861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41988" name="Object 4"/>
          <p:cNvGraphicFramePr>
            <a:graphicFrameLocks noChangeAspect="1"/>
          </p:cNvGraphicFramePr>
          <p:nvPr/>
        </p:nvGraphicFramePr>
        <p:xfrm>
          <a:off x="1447800" y="685800"/>
          <a:ext cx="4343400" cy="465138"/>
        </p:xfrm>
        <a:graphic>
          <a:graphicData uri="http://schemas.openxmlformats.org/presentationml/2006/ole">
            <p:oleObj spid="_x0000_s21531" name="Equation" r:id="rId3" imgW="2120900" imgH="228600" progId="Equation.3">
              <p:embed/>
            </p:oleObj>
          </a:graphicData>
        </a:graphic>
      </p:graphicFrame>
      <p:sp>
        <p:nvSpPr>
          <p:cNvPr id="41989" name="Rectangle 5"/>
          <p:cNvSpPr>
            <a:spLocks noChangeArrowheads="1"/>
          </p:cNvSpPr>
          <p:nvPr/>
        </p:nvSpPr>
        <p:spPr bwMode="auto">
          <a:xfrm>
            <a:off x="0" y="32194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41990" name="Object 6"/>
          <p:cNvGraphicFramePr>
            <a:graphicFrameLocks noChangeAspect="1"/>
          </p:cNvGraphicFramePr>
          <p:nvPr/>
        </p:nvGraphicFramePr>
        <p:xfrm>
          <a:off x="1524000" y="1597025"/>
          <a:ext cx="2362200" cy="688975"/>
        </p:xfrm>
        <a:graphic>
          <a:graphicData uri="http://schemas.openxmlformats.org/presentationml/2006/ole">
            <p:oleObj spid="_x0000_s21532" name="Equation" r:id="rId4" imgW="1435100" imgH="419100" progId="Equation.3">
              <p:embed/>
            </p:oleObj>
          </a:graphicData>
        </a:graphic>
      </p:graphicFrame>
      <p:sp>
        <p:nvSpPr>
          <p:cNvPr id="41991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41992" name="Object 8"/>
          <p:cNvGraphicFramePr>
            <a:graphicFrameLocks noChangeAspect="1"/>
          </p:cNvGraphicFramePr>
          <p:nvPr/>
        </p:nvGraphicFramePr>
        <p:xfrm>
          <a:off x="1600200" y="2667000"/>
          <a:ext cx="2209800" cy="1558925"/>
        </p:xfrm>
        <a:graphic>
          <a:graphicData uri="http://schemas.openxmlformats.org/presentationml/2006/ole">
            <p:oleObj spid="_x0000_s21533" name="Equation" r:id="rId5" imgW="1129810" imgH="863225" progId="Equation.3">
              <p:embed/>
            </p:oleObj>
          </a:graphicData>
        </a:graphic>
      </p:graphicFrame>
      <p:sp>
        <p:nvSpPr>
          <p:cNvPr id="41993" name="Rectangle 9"/>
          <p:cNvSpPr>
            <a:spLocks noChangeArrowheads="1"/>
          </p:cNvSpPr>
          <p:nvPr/>
        </p:nvSpPr>
        <p:spPr bwMode="auto">
          <a:xfrm>
            <a:off x="0" y="31956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41994" name="Object 10"/>
          <p:cNvGraphicFramePr>
            <a:graphicFrameLocks noChangeAspect="1"/>
          </p:cNvGraphicFramePr>
          <p:nvPr/>
        </p:nvGraphicFramePr>
        <p:xfrm>
          <a:off x="1600200" y="4425950"/>
          <a:ext cx="3657600" cy="839788"/>
        </p:xfrm>
        <a:graphic>
          <a:graphicData uri="http://schemas.openxmlformats.org/presentationml/2006/ole">
            <p:oleObj spid="_x0000_s21534" name="Equation" r:id="rId6" imgW="1816100" imgH="419100" progId="Equation.3">
              <p:embed/>
            </p:oleObj>
          </a:graphicData>
        </a:graphic>
      </p:graphicFrame>
      <p:sp>
        <p:nvSpPr>
          <p:cNvPr id="41995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41996" name="Object 12"/>
          <p:cNvGraphicFramePr>
            <a:graphicFrameLocks noChangeAspect="1"/>
          </p:cNvGraphicFramePr>
          <p:nvPr/>
        </p:nvGraphicFramePr>
        <p:xfrm>
          <a:off x="1828800" y="5973763"/>
          <a:ext cx="4419600" cy="884237"/>
        </p:xfrm>
        <a:graphic>
          <a:graphicData uri="http://schemas.openxmlformats.org/presentationml/2006/ole">
            <p:oleObj spid="_x0000_s21535" name="Equation" r:id="rId7" imgW="2095500" imgH="41910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1590498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52400" y="152400"/>
            <a:ext cx="8763000" cy="6553200"/>
          </a:xfrm>
        </p:spPr>
        <p:txBody>
          <a:bodyPr>
            <a:normAutofit lnSpcReduction="10000"/>
          </a:bodyPr>
          <a:lstStyle/>
          <a:p>
            <a:pPr>
              <a:buFontTx/>
              <a:buNone/>
            </a:pPr>
            <a:r>
              <a:rPr lang="en-US" sz="2400" b="1" dirty="0">
                <a:latin typeface="Times New Roman" pitchFamily="18" charset="0"/>
              </a:rPr>
              <a:t>Example  </a:t>
            </a:r>
            <a:r>
              <a:rPr lang="en-US" sz="2400" dirty="0">
                <a:latin typeface="Times New Roman" pitchFamily="18" charset="0"/>
              </a:rPr>
              <a:t>Solve                                    ,   with IF                      </a:t>
            </a:r>
          </a:p>
          <a:p>
            <a:pPr>
              <a:buFontTx/>
              <a:buNone/>
            </a:pPr>
            <a:r>
              <a:rPr lang="en-US" sz="2400" dirty="0">
                <a:latin typeface="Times New Roman" pitchFamily="18" charset="0"/>
              </a:rPr>
              <a:t>	   </a:t>
            </a:r>
          </a:p>
          <a:p>
            <a:pPr>
              <a:buFontTx/>
              <a:buNone/>
            </a:pPr>
            <a:r>
              <a:rPr lang="en-US" sz="2400" b="1" dirty="0">
                <a:latin typeface="Times New Roman" pitchFamily="18" charset="0"/>
              </a:rPr>
              <a:t>Solution: </a:t>
            </a:r>
            <a:r>
              <a:rPr lang="en-US" sz="2400" dirty="0">
                <a:latin typeface="Times New Roman" pitchFamily="18" charset="0"/>
              </a:rPr>
              <a:t>Here</a:t>
            </a:r>
            <a:endParaRPr lang="en-US" sz="2400" b="1" dirty="0">
              <a:latin typeface="Times New Roman" pitchFamily="18" charset="0"/>
            </a:endParaRPr>
          </a:p>
          <a:p>
            <a:pPr>
              <a:buFontTx/>
              <a:buNone/>
            </a:pPr>
            <a:r>
              <a:rPr lang="en-US" sz="2400" b="1" dirty="0">
                <a:latin typeface="Times New Roman" pitchFamily="18" charset="0"/>
              </a:rPr>
              <a:t>	</a:t>
            </a:r>
          </a:p>
          <a:p>
            <a:pPr>
              <a:buFontTx/>
              <a:buNone/>
            </a:pPr>
            <a:endParaRPr lang="en-US" sz="2400" b="1" dirty="0">
              <a:latin typeface="Times New Roman" pitchFamily="18" charset="0"/>
            </a:endParaRPr>
          </a:p>
          <a:p>
            <a:pPr>
              <a:buFontTx/>
              <a:buNone/>
            </a:pPr>
            <a:endParaRPr lang="en-US" sz="2400" b="1" dirty="0">
              <a:latin typeface="Times New Roman" pitchFamily="18" charset="0"/>
            </a:endParaRPr>
          </a:p>
          <a:p>
            <a:pPr>
              <a:buFontTx/>
              <a:buNone/>
            </a:pPr>
            <a:endParaRPr lang="en-US" sz="2400" b="1" dirty="0">
              <a:latin typeface="Times New Roman" pitchFamily="18" charset="0"/>
            </a:endParaRPr>
          </a:p>
          <a:p>
            <a:pPr>
              <a:buFontTx/>
              <a:buNone/>
            </a:pPr>
            <a:r>
              <a:rPr lang="en-US" sz="2400" dirty="0">
                <a:latin typeface="Times New Roman" pitchFamily="18" charset="0"/>
              </a:rPr>
              <a:t>The equation is not exact.		</a:t>
            </a:r>
          </a:p>
          <a:p>
            <a:pPr>
              <a:buFontTx/>
              <a:buNone/>
            </a:pPr>
            <a:r>
              <a:rPr lang="en-US" sz="2400" dirty="0">
                <a:latin typeface="Times New Roman" pitchFamily="18" charset="0"/>
              </a:rPr>
              <a:t>The IF is	         Multiplying the equation by </a:t>
            </a:r>
            <a:r>
              <a:rPr lang="en-US" sz="2400" i="1" dirty="0">
                <a:latin typeface="Times New Roman" pitchFamily="18" charset="0"/>
              </a:rPr>
              <a:t>y</a:t>
            </a:r>
            <a:r>
              <a:rPr lang="en-US" sz="2400" dirty="0">
                <a:latin typeface="Times New Roman" pitchFamily="18" charset="0"/>
              </a:rPr>
              <a:t>, we have</a:t>
            </a:r>
          </a:p>
          <a:p>
            <a:pPr>
              <a:buFontTx/>
              <a:buNone/>
            </a:pPr>
            <a:r>
              <a:rPr lang="en-US" sz="2400" dirty="0">
                <a:latin typeface="Times New Roman" pitchFamily="18" charset="0"/>
              </a:rPr>
              <a:t>		</a:t>
            </a:r>
          </a:p>
          <a:p>
            <a:pPr>
              <a:buFontTx/>
              <a:buNone/>
            </a:pPr>
            <a:r>
              <a:rPr lang="en-US" sz="2400" dirty="0">
                <a:latin typeface="Times New Roman" pitchFamily="18" charset="0"/>
              </a:rPr>
              <a:t>or		</a:t>
            </a:r>
          </a:p>
          <a:p>
            <a:pPr>
              <a:buFontTx/>
              <a:buNone/>
            </a:pPr>
            <a:r>
              <a:rPr lang="en-US" sz="2400" dirty="0">
                <a:latin typeface="Times New Roman" pitchFamily="18" charset="0"/>
              </a:rPr>
              <a:t>or		</a:t>
            </a:r>
          </a:p>
          <a:p>
            <a:pPr>
              <a:buFontTx/>
              <a:buNone/>
            </a:pPr>
            <a:endParaRPr lang="en-US" sz="2400" dirty="0" smtClean="0">
              <a:latin typeface="Times New Roman" pitchFamily="18" charset="0"/>
            </a:endParaRPr>
          </a:p>
          <a:p>
            <a:pPr>
              <a:buFontTx/>
              <a:buNone/>
            </a:pPr>
            <a:endParaRPr lang="en-US" sz="2400" dirty="0">
              <a:latin typeface="Times New Roman" pitchFamily="18" charset="0"/>
            </a:endParaRPr>
          </a:p>
          <a:p>
            <a:pPr>
              <a:buFontTx/>
              <a:buNone/>
            </a:pPr>
            <a:r>
              <a:rPr lang="en-US" sz="2400" dirty="0">
                <a:latin typeface="Times New Roman" pitchFamily="18" charset="0"/>
              </a:rPr>
              <a:t>Integrating, we have</a:t>
            </a:r>
          </a:p>
          <a:p>
            <a:pPr>
              <a:buFontTx/>
              <a:buNone/>
            </a:pPr>
            <a:r>
              <a:rPr lang="en-US" sz="2400" dirty="0">
                <a:latin typeface="Times New Roman" pitchFamily="18" charset="0"/>
              </a:rPr>
              <a:t>                                                           which is the required solution.</a:t>
            </a:r>
          </a:p>
        </p:txBody>
      </p:sp>
      <p:sp>
        <p:nvSpPr>
          <p:cNvPr id="44035" name="Rectangle 3"/>
          <p:cNvSpPr>
            <a:spLocks noChangeArrowheads="1"/>
          </p:cNvSpPr>
          <p:nvPr/>
        </p:nvSpPr>
        <p:spPr bwMode="auto">
          <a:xfrm>
            <a:off x="0" y="3200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44036" name="Object 4"/>
          <p:cNvGraphicFramePr>
            <a:graphicFrameLocks noChangeAspect="1"/>
          </p:cNvGraphicFramePr>
          <p:nvPr/>
        </p:nvGraphicFramePr>
        <p:xfrm>
          <a:off x="2362200" y="22225"/>
          <a:ext cx="2667000" cy="866775"/>
        </p:xfrm>
        <a:graphic>
          <a:graphicData uri="http://schemas.openxmlformats.org/presentationml/2006/ole">
            <p:oleObj spid="_x0000_s22570" name="Equation" r:id="rId3" imgW="1409700" imgH="457200" progId="Equation.3">
              <p:embed/>
            </p:oleObj>
          </a:graphicData>
        </a:graphic>
      </p:graphicFrame>
      <p:sp>
        <p:nvSpPr>
          <p:cNvPr id="44037" name="Rectangle 5"/>
          <p:cNvSpPr>
            <a:spLocks noChangeArrowheads="1"/>
          </p:cNvSpPr>
          <p:nvPr/>
        </p:nvSpPr>
        <p:spPr bwMode="auto">
          <a:xfrm>
            <a:off x="0" y="33289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44038" name="Object 6"/>
          <p:cNvGraphicFramePr>
            <a:graphicFrameLocks noChangeAspect="1"/>
          </p:cNvGraphicFramePr>
          <p:nvPr/>
        </p:nvGraphicFramePr>
        <p:xfrm>
          <a:off x="6324600" y="152400"/>
          <a:ext cx="1295400" cy="454025"/>
        </p:xfrm>
        <a:graphic>
          <a:graphicData uri="http://schemas.openxmlformats.org/presentationml/2006/ole">
            <p:oleObj spid="_x0000_s22571" name="Equation" r:id="rId4" imgW="571252" imgH="203112" progId="Equation.3">
              <p:embed/>
            </p:oleObj>
          </a:graphicData>
        </a:graphic>
      </p:graphicFrame>
      <p:sp>
        <p:nvSpPr>
          <p:cNvPr id="44039" name="Rectangle 7"/>
          <p:cNvSpPr>
            <a:spLocks noChangeArrowheads="1"/>
          </p:cNvSpPr>
          <p:nvPr/>
        </p:nvSpPr>
        <p:spPr bwMode="auto">
          <a:xfrm>
            <a:off x="0" y="27765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44040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401196333"/>
              </p:ext>
            </p:extLst>
          </p:nvPr>
        </p:nvGraphicFramePr>
        <p:xfrm>
          <a:off x="2514600" y="762000"/>
          <a:ext cx="2743200" cy="2393950"/>
        </p:xfrm>
        <a:graphic>
          <a:graphicData uri="http://schemas.openxmlformats.org/presentationml/2006/ole">
            <p:oleObj spid="_x0000_s22572" name="Equation" r:id="rId5" imgW="1498600" imgH="1308100" progId="Equation.3">
              <p:embed/>
            </p:oleObj>
          </a:graphicData>
        </a:graphic>
      </p:graphicFrame>
      <p:sp>
        <p:nvSpPr>
          <p:cNvPr id="44041" name="Rectangle 9"/>
          <p:cNvSpPr>
            <a:spLocks noChangeArrowheads="1"/>
          </p:cNvSpPr>
          <p:nvPr/>
        </p:nvSpPr>
        <p:spPr bwMode="auto">
          <a:xfrm>
            <a:off x="0" y="33289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44042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975015826"/>
              </p:ext>
            </p:extLst>
          </p:nvPr>
        </p:nvGraphicFramePr>
        <p:xfrm>
          <a:off x="1524000" y="3429000"/>
          <a:ext cx="1143000" cy="400050"/>
        </p:xfrm>
        <a:graphic>
          <a:graphicData uri="http://schemas.openxmlformats.org/presentationml/2006/ole">
            <p:oleObj spid="_x0000_s22573" name="Equation" r:id="rId6" imgW="571252" imgH="203112" progId="Equation.3">
              <p:embed/>
            </p:oleObj>
          </a:graphicData>
        </a:graphic>
      </p:graphicFrame>
      <p:sp>
        <p:nvSpPr>
          <p:cNvPr id="44043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44044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02189626"/>
              </p:ext>
            </p:extLst>
          </p:nvPr>
        </p:nvGraphicFramePr>
        <p:xfrm>
          <a:off x="1143000" y="4038600"/>
          <a:ext cx="3657600" cy="476250"/>
        </p:xfrm>
        <a:graphic>
          <a:graphicData uri="http://schemas.openxmlformats.org/presentationml/2006/ole">
            <p:oleObj spid="_x0000_s22574" name="Equation" r:id="rId7" imgW="1536033" imgH="203112" progId="Equation.3">
              <p:embed/>
            </p:oleObj>
          </a:graphicData>
        </a:graphic>
      </p:graphicFrame>
      <p:sp>
        <p:nvSpPr>
          <p:cNvPr id="44045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44046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637327575"/>
              </p:ext>
            </p:extLst>
          </p:nvPr>
        </p:nvGraphicFramePr>
        <p:xfrm>
          <a:off x="1295400" y="4572000"/>
          <a:ext cx="3581400" cy="458788"/>
        </p:xfrm>
        <a:graphic>
          <a:graphicData uri="http://schemas.openxmlformats.org/presentationml/2006/ole">
            <p:oleObj spid="_x0000_s22575" name="Equation" r:id="rId8" imgW="1562100" imgH="203200" progId="Equation.3">
              <p:embed/>
            </p:oleObj>
          </a:graphicData>
        </a:graphic>
      </p:graphicFrame>
      <p:sp>
        <p:nvSpPr>
          <p:cNvPr id="44047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44048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116238437"/>
              </p:ext>
            </p:extLst>
          </p:nvPr>
        </p:nvGraphicFramePr>
        <p:xfrm>
          <a:off x="1905000" y="5029200"/>
          <a:ext cx="2895600" cy="444500"/>
        </p:xfrm>
        <a:graphic>
          <a:graphicData uri="http://schemas.openxmlformats.org/presentationml/2006/ole">
            <p:oleObj spid="_x0000_s22576" name="Equation" r:id="rId9" imgW="1307532" imgH="203112" progId="Equation.3">
              <p:embed/>
            </p:oleObj>
          </a:graphicData>
        </a:graphic>
      </p:graphicFrame>
      <p:sp>
        <p:nvSpPr>
          <p:cNvPr id="44049" name="Rectangle 1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44050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471007625"/>
              </p:ext>
            </p:extLst>
          </p:nvPr>
        </p:nvGraphicFramePr>
        <p:xfrm>
          <a:off x="2895600" y="5715000"/>
          <a:ext cx="3124200" cy="468312"/>
        </p:xfrm>
        <a:graphic>
          <a:graphicData uri="http://schemas.openxmlformats.org/presentationml/2006/ole">
            <p:oleObj spid="_x0000_s22577" name="Equation" r:id="rId10" imgW="1422400" imgH="20320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958590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8750" t="24001" r="25626" b="13000"/>
          <a:stretch>
            <a:fillRect/>
          </a:stretch>
        </p:blipFill>
        <p:spPr bwMode="auto">
          <a:xfrm>
            <a:off x="1627188" y="1828800"/>
            <a:ext cx="6145212" cy="434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09423" y="314980"/>
            <a:ext cx="8925154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u="sng" dirty="0" smtClean="0">
                <a:latin typeface="Times New Roman" pitchFamily="18" charset="0"/>
                <a:cs typeface="Times New Roman" pitchFamily="18" charset="0"/>
              </a:rPr>
              <a:t>Rules to find I.F </a:t>
            </a:r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600825" y="2819400"/>
            <a:ext cx="638175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677025" y="3328988"/>
            <a:ext cx="638175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24625" y="4981575"/>
            <a:ext cx="638175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879473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Rectangle 1"/>
              <p:cNvSpPr/>
              <p:nvPr/>
            </p:nvSpPr>
            <p:spPr>
              <a:xfrm>
                <a:off x="381000" y="838200"/>
                <a:ext cx="8305800" cy="144655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200" dirty="0" smtClean="0">
                    <a:latin typeface="Times New Roman" pitchFamily="18" charset="0"/>
                    <a:cs typeface="Times New Roman" pitchFamily="18" charset="0"/>
                  </a:rPr>
                  <a:t>Determine </a:t>
                </a:r>
                <a:r>
                  <a:rPr lang="en-US" sz="2200" dirty="0">
                    <a:latin typeface="Times New Roman" pitchFamily="18" charset="0"/>
                    <a:cs typeface="Times New Roman" pitchFamily="18" charset="0"/>
                  </a:rPr>
                  <a:t>whether </a:t>
                </a:r>
                <a:r>
                  <a:rPr lang="en-US" sz="2200" dirty="0" smtClean="0">
                    <a:latin typeface="Times New Roman" pitchFamily="18" charset="0"/>
                    <a:cs typeface="Times New Roman" pitchFamily="18" charset="0"/>
                  </a:rPr>
                  <a:t>the given differential equation is exact. If it is not make it exact and </a:t>
                </a:r>
                <a:r>
                  <a:rPr lang="en-US" sz="2200" dirty="0">
                    <a:latin typeface="Times New Roman" pitchFamily="18" charset="0"/>
                    <a:cs typeface="Times New Roman" pitchFamily="18" charset="0"/>
                  </a:rPr>
                  <a:t>solve </a:t>
                </a:r>
                <a:r>
                  <a:rPr lang="en-US" sz="2200" dirty="0" smtClean="0">
                    <a:latin typeface="Times New Roman" pitchFamily="18" charset="0"/>
                    <a:cs typeface="Times New Roman" pitchFamily="18" charset="0"/>
                  </a:rPr>
                  <a:t>it.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200" b="0" i="1" smtClean="0">
                              <a:latin typeface="Cambria Math"/>
                              <a:cs typeface="Times New Roman" pitchFamily="18" charset="0"/>
                            </a:rPr>
                          </m:ctrlPr>
                        </m:dPr>
                        <m:e>
                          <m:r>
                            <a:rPr lang="en-US" sz="2200" b="0" i="1" smtClean="0">
                              <a:latin typeface="Cambria Math"/>
                              <a:cs typeface="Times New Roman" pitchFamily="18" charset="0"/>
                            </a:rPr>
                            <m:t>𝑥</m:t>
                          </m:r>
                          <m:r>
                            <a:rPr lang="en-US" sz="2200" b="0" i="1" smtClean="0">
                              <a:latin typeface="Cambria Math"/>
                              <a:cs typeface="Times New Roman" pitchFamily="18" charset="0"/>
                            </a:rPr>
                            <m:t>+2</m:t>
                          </m:r>
                        </m:e>
                      </m:d>
                      <m:r>
                        <a:rPr lang="en-US" sz="2200" b="0" i="1" smtClean="0">
                          <a:latin typeface="Cambria Math"/>
                          <a:cs typeface="Times New Roman" pitchFamily="18" charset="0"/>
                        </a:rPr>
                        <m:t>𝑠𝑖𝑛𝑦𝑑𝑥</m:t>
                      </m:r>
                      <m:r>
                        <a:rPr lang="en-US" sz="2200" b="0" i="1" smtClean="0">
                          <a:latin typeface="Cambria Math"/>
                          <a:cs typeface="Times New Roman" pitchFamily="18" charset="0"/>
                        </a:rPr>
                        <m:t>+</m:t>
                      </m:r>
                      <m:r>
                        <a:rPr lang="en-US" sz="2200" b="0" i="1" smtClean="0">
                          <a:latin typeface="Cambria Math"/>
                          <a:cs typeface="Times New Roman" pitchFamily="18" charset="0"/>
                        </a:rPr>
                        <m:t>𝑥𝑐𝑜𝑠𝑦𝑑𝑦</m:t>
                      </m:r>
                      <m:r>
                        <a:rPr lang="en-US" sz="2200" b="0" i="1" smtClean="0">
                          <a:latin typeface="Cambria Math"/>
                          <a:cs typeface="Times New Roman" pitchFamily="18" charset="0"/>
                        </a:rPr>
                        <m:t>=0</m:t>
                      </m:r>
                    </m:oMath>
                  </m:oMathPara>
                </a14:m>
                <a:endParaRPr lang="en-US" sz="2200" b="0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endParaRPr lang="en-US" sz="22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000" y="838200"/>
                <a:ext cx="8305800" cy="1446550"/>
              </a:xfrm>
              <a:prstGeom prst="rect">
                <a:avLst/>
              </a:prstGeom>
              <a:blipFill rotWithShape="1">
                <a:blip r:embed="rId3"/>
                <a:stretch>
                  <a:fillRect l="-954" t="-25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275525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513810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Rectangle 1"/>
              <p:cNvSpPr/>
              <p:nvPr/>
            </p:nvSpPr>
            <p:spPr>
              <a:xfrm>
                <a:off x="381000" y="304800"/>
                <a:ext cx="8305800" cy="144655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200" dirty="0" smtClean="0">
                    <a:latin typeface="Times New Roman" pitchFamily="18" charset="0"/>
                    <a:cs typeface="Times New Roman" pitchFamily="18" charset="0"/>
                  </a:rPr>
                  <a:t>Determine </a:t>
                </a:r>
                <a:r>
                  <a:rPr lang="en-US" sz="2200" dirty="0">
                    <a:latin typeface="Times New Roman" pitchFamily="18" charset="0"/>
                    <a:cs typeface="Times New Roman" pitchFamily="18" charset="0"/>
                  </a:rPr>
                  <a:t>whether </a:t>
                </a:r>
                <a:r>
                  <a:rPr lang="en-US" sz="2200" dirty="0" smtClean="0">
                    <a:latin typeface="Times New Roman" pitchFamily="18" charset="0"/>
                    <a:cs typeface="Times New Roman" pitchFamily="18" charset="0"/>
                  </a:rPr>
                  <a:t>the given differential equation is exact. If it is not make it exact and </a:t>
                </a:r>
                <a:r>
                  <a:rPr lang="en-US" sz="2200" dirty="0">
                    <a:latin typeface="Times New Roman" pitchFamily="18" charset="0"/>
                    <a:cs typeface="Times New Roman" pitchFamily="18" charset="0"/>
                  </a:rPr>
                  <a:t>solve </a:t>
                </a:r>
                <a:r>
                  <a:rPr lang="en-US" sz="2200" dirty="0" smtClean="0">
                    <a:latin typeface="Times New Roman" pitchFamily="18" charset="0"/>
                    <a:cs typeface="Times New Roman" pitchFamily="18" charset="0"/>
                  </a:rPr>
                  <a:t>it.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200" b="0" i="1" smtClean="0">
                          <a:latin typeface="Cambria Math"/>
                          <a:cs typeface="Times New Roman" pitchFamily="18" charset="0"/>
                        </a:rPr>
                        <m:t>𝑦𝑑𝑥</m:t>
                      </m:r>
                      <m:r>
                        <a:rPr lang="en-US" sz="2200" b="0" i="1" smtClean="0">
                          <a:latin typeface="Cambria Math"/>
                          <a:cs typeface="Times New Roman" pitchFamily="18" charset="0"/>
                        </a:rPr>
                        <m:t>+(</m:t>
                      </m:r>
                      <m:r>
                        <a:rPr lang="en-US" sz="2200" b="0" i="1" smtClean="0">
                          <a:latin typeface="Cambria Math"/>
                          <a:cs typeface="Times New Roman" pitchFamily="18" charset="0"/>
                        </a:rPr>
                        <m:t>𝑦</m:t>
                      </m:r>
                      <m:r>
                        <a:rPr lang="en-US" sz="2200" b="0" i="1" smtClean="0">
                          <a:latin typeface="Cambria Math"/>
                          <a:cs typeface="Times New Roman" pitchFamily="18" charset="0"/>
                        </a:rPr>
                        <m:t>−</m:t>
                      </m:r>
                      <m:r>
                        <a:rPr lang="en-US" sz="2200" b="0" i="1" smtClean="0">
                          <a:latin typeface="Cambria Math"/>
                          <a:cs typeface="Times New Roman" pitchFamily="18" charset="0"/>
                        </a:rPr>
                        <m:t>𝑥</m:t>
                      </m:r>
                      <m:r>
                        <a:rPr lang="en-US" sz="2200" b="0" i="1" smtClean="0">
                          <a:latin typeface="Cambria Math"/>
                          <a:cs typeface="Times New Roman" pitchFamily="18" charset="0"/>
                        </a:rPr>
                        <m:t>)</m:t>
                      </m:r>
                      <m:r>
                        <a:rPr lang="en-US" sz="2200" b="0" i="1" smtClean="0">
                          <a:latin typeface="Cambria Math"/>
                          <a:cs typeface="Times New Roman" pitchFamily="18" charset="0"/>
                        </a:rPr>
                        <m:t>𝑑𝑦</m:t>
                      </m:r>
                      <m:r>
                        <a:rPr lang="en-US" sz="2200" b="0" i="1" smtClean="0">
                          <a:latin typeface="Cambria Math"/>
                          <a:cs typeface="Times New Roman" pitchFamily="18" charset="0"/>
                        </a:rPr>
                        <m:t>=0</m:t>
                      </m:r>
                    </m:oMath>
                  </m:oMathPara>
                </a14:m>
                <a:endParaRPr lang="en-US" sz="2200" b="0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endParaRPr lang="en-US" sz="22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000" y="304800"/>
                <a:ext cx="8305800" cy="1446550"/>
              </a:xfrm>
              <a:prstGeom prst="rect">
                <a:avLst/>
              </a:prstGeom>
              <a:blipFill rotWithShape="1">
                <a:blip r:embed="rId3"/>
                <a:stretch>
                  <a:fillRect l="-954" t="-25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823407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962964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9423" y="314980"/>
            <a:ext cx="8925154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u="sng" dirty="0" smtClean="0">
                <a:latin typeface="Times New Roman" pitchFamily="18" charset="0"/>
                <a:cs typeface="Times New Roman" pitchFamily="18" charset="0"/>
              </a:rPr>
              <a:t>Some questions for practice </a:t>
            </a:r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676400"/>
            <a:ext cx="6781800" cy="327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381000" y="838200"/>
            <a:ext cx="83058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etermine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whether the given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differential equation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is exact. If it is exact, solve it.</a:t>
            </a:r>
          </a:p>
        </p:txBody>
      </p:sp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47788" y="5581650"/>
            <a:ext cx="6448425" cy="104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533400" y="4953000"/>
            <a:ext cx="830580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solve the initial value problems.</a:t>
            </a:r>
            <a:endParaRPr lang="en-US" sz="2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9415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9423" y="314980"/>
            <a:ext cx="8925154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u="sng" dirty="0" smtClean="0">
                <a:latin typeface="Times New Roman" pitchFamily="18" charset="0"/>
                <a:cs typeface="Times New Roman" pitchFamily="18" charset="0"/>
              </a:rPr>
              <a:t>Summary </a:t>
            </a:r>
          </a:p>
        </p:txBody>
      </p:sp>
      <p:sp>
        <p:nvSpPr>
          <p:cNvPr id="3" name="Rectangle 6"/>
          <p:cNvSpPr>
            <a:spLocks noChangeArrowheads="1"/>
          </p:cNvSpPr>
          <p:nvPr/>
        </p:nvSpPr>
        <p:spPr bwMode="auto">
          <a:xfrm>
            <a:off x="381000" y="1219200"/>
            <a:ext cx="8229600" cy="48936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Total differential.</a:t>
            </a:r>
          </a:p>
          <a:p>
            <a:pPr marL="342900" indent="-342900">
              <a:buFont typeface="Arial" pitchFamily="34" charset="0"/>
              <a:buChar char="•"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Exact differential equation.</a:t>
            </a:r>
          </a:p>
          <a:p>
            <a:pPr marL="342900" indent="-342900">
              <a:buFont typeface="Arial" pitchFamily="34" charset="0"/>
              <a:buChar char="•"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Solution Method for Exact differential equation.</a:t>
            </a:r>
          </a:p>
          <a:p>
            <a:pPr marL="342900" indent="-342900">
              <a:buFont typeface="Arial" pitchFamily="34" charset="0"/>
              <a:buChar char="•"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Differential equations which are not exact.</a:t>
            </a:r>
          </a:p>
          <a:p>
            <a:pPr marL="342900" indent="-342900">
              <a:buFont typeface="Arial" pitchFamily="34" charset="0"/>
              <a:buChar char="•"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Integrating factor.</a:t>
            </a:r>
          </a:p>
          <a:p>
            <a:pPr marL="342900" indent="-342900">
              <a:buFont typeface="Arial" pitchFamily="34" charset="0"/>
              <a:buChar char="•"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Arial" pitchFamily="34" charset="0"/>
              <a:buChar char="•"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49647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3906</TotalTime>
  <Words>408</Words>
  <Application>Microsoft Office PowerPoint</Application>
  <PresentationFormat>On-screen Show (4:3)</PresentationFormat>
  <Paragraphs>153</Paragraphs>
  <Slides>30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2" baseType="lpstr">
      <vt:lpstr>Office Theme</vt:lpstr>
      <vt:lpstr>Equation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</vt:vector>
  </TitlesOfParts>
  <Company>GHAZALA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GHAZALA</dc:creator>
  <cp:lastModifiedBy>vcomsats</cp:lastModifiedBy>
  <cp:revision>112</cp:revision>
  <dcterms:created xsi:type="dcterms:W3CDTF">2012-02-27T05:45:45Z</dcterms:created>
  <dcterms:modified xsi:type="dcterms:W3CDTF">2013-03-27T07:38:32Z</dcterms:modified>
</cp:coreProperties>
</file>