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79" r:id="rId2"/>
    <p:sldId id="294" r:id="rId3"/>
    <p:sldId id="277" r:id="rId4"/>
    <p:sldId id="281" r:id="rId5"/>
    <p:sldId id="265" r:id="rId6"/>
    <p:sldId id="295" r:id="rId7"/>
    <p:sldId id="266" r:id="rId8"/>
    <p:sldId id="296" r:id="rId9"/>
    <p:sldId id="267" r:id="rId10"/>
    <p:sldId id="268" r:id="rId11"/>
    <p:sldId id="269" r:id="rId12"/>
    <p:sldId id="270" r:id="rId13"/>
    <p:sldId id="298" r:id="rId14"/>
    <p:sldId id="283" r:id="rId15"/>
    <p:sldId id="284" r:id="rId16"/>
    <p:sldId id="299" r:id="rId17"/>
    <p:sldId id="286" r:id="rId18"/>
    <p:sldId id="300" r:id="rId19"/>
    <p:sldId id="301" r:id="rId20"/>
    <p:sldId id="302" r:id="rId21"/>
    <p:sldId id="304" r:id="rId22"/>
    <p:sldId id="306" r:id="rId23"/>
    <p:sldId id="308" r:id="rId24"/>
    <p:sldId id="310" r:id="rId25"/>
    <p:sldId id="312" r:id="rId26"/>
    <p:sldId id="316" r:id="rId27"/>
    <p:sldId id="318" r:id="rId28"/>
    <p:sldId id="319" r:id="rId29"/>
    <p:sldId id="282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4" d="100"/>
          <a:sy n="54" d="100"/>
        </p:scale>
        <p:origin x="-966" y="-3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4" Type="http://schemas.openxmlformats.org/officeDocument/2006/relationships/image" Target="../media/image20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4" Type="http://schemas.openxmlformats.org/officeDocument/2006/relationships/image" Target="../media/image24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7" Type="http://schemas.openxmlformats.org/officeDocument/2006/relationships/image" Target="../media/image32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4" Type="http://schemas.openxmlformats.org/officeDocument/2006/relationships/image" Target="../media/image36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6" Type="http://schemas.openxmlformats.org/officeDocument/2006/relationships/image" Target="../media/image42.wmf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drawings/_rels/vmlDrawing24.v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image" Target="../media/image45.wmf"/><Relationship Id="rId7" Type="http://schemas.openxmlformats.org/officeDocument/2006/relationships/image" Target="../media/image49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6" Type="http://schemas.openxmlformats.org/officeDocument/2006/relationships/image" Target="../media/image48.wmf"/><Relationship Id="rId11" Type="http://schemas.openxmlformats.org/officeDocument/2006/relationships/image" Target="../media/image53.wmf"/><Relationship Id="rId5" Type="http://schemas.openxmlformats.org/officeDocument/2006/relationships/image" Target="../media/image47.wmf"/><Relationship Id="rId10" Type="http://schemas.openxmlformats.org/officeDocument/2006/relationships/image" Target="../media/image52.wmf"/><Relationship Id="rId4" Type="http://schemas.openxmlformats.org/officeDocument/2006/relationships/image" Target="../media/image46.wmf"/><Relationship Id="rId9" Type="http://schemas.openxmlformats.org/officeDocument/2006/relationships/image" Target="../media/image5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E18AD3-11EC-4068-AA0E-F0C09013606B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59887-3014-4C21-8F59-E8C262E297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3723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Relationship Id="rId9" Type="http://schemas.openxmlformats.org/officeDocument/2006/relationships/oleObject" Target="../embeddings/oleObject18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26.bin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13" Type="http://schemas.openxmlformats.org/officeDocument/2006/relationships/oleObject" Target="../embeddings/oleObject39.bin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3.bin"/><Relationship Id="rId12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32.bin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1.bin"/><Relationship Id="rId10" Type="http://schemas.openxmlformats.org/officeDocument/2006/relationships/oleObject" Target="../embeddings/oleObject36.bin"/><Relationship Id="rId4" Type="http://schemas.openxmlformats.org/officeDocument/2006/relationships/oleObject" Target="../embeddings/oleObject30.bin"/><Relationship Id="rId9" Type="http://schemas.openxmlformats.org/officeDocument/2006/relationships/oleObject" Target="../embeddings/oleObject35.bin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66800" y="1676400"/>
            <a:ext cx="6705600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Differential Equations</a:t>
            </a:r>
          </a:p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MTH 242</a:t>
            </a: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Lecture # 03</a:t>
            </a:r>
          </a:p>
          <a:p>
            <a:pPr algn="ctr"/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Dr.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Manshoor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Ahmed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711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423" y="314980"/>
            <a:ext cx="892515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Summary (Recall) 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81000" y="1219200"/>
            <a:ext cx="82296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Solution of differential equation.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Interval of the solution.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Trivial, general, particular and singular  Solutions.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Families of solutions. 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Initial Value Problems.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Existence and uniqueness theorem.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685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152400"/>
            <a:ext cx="6705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First Order ODEs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5546568"/>
            <a:ext cx="7924800" cy="39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     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8"/>
              <p:cNvSpPr/>
              <p:nvPr/>
            </p:nvSpPr>
            <p:spPr>
              <a:xfrm>
                <a:off x="685799" y="1143000"/>
                <a:ext cx="8153401" cy="23035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 smtClean="0">
                    <a:latin typeface="Times New Roman" pitchFamily="18" charset="0"/>
                    <a:cs typeface="Times New Roman" pitchFamily="18" charset="0"/>
                  </a:rPr>
                  <a:t>Separable  Equation:</a:t>
                </a:r>
              </a:p>
              <a:p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A first order equation of the form</a:t>
                </a:r>
              </a:p>
              <a:p>
                <a:r>
                  <a:rPr lang="en-US" sz="2200" dirty="0" smtClean="0"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𝑑𝑥</m:t>
                        </m:r>
                      </m:den>
                    </m:f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𝑔</m:t>
                    </m:r>
                    <m:d>
                      <m:dPr>
                        <m:ctrlP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</m:d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h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200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endParaRPr lang="en-US" sz="22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is said to be a separable or to have separable variables.</a:t>
                </a:r>
              </a:p>
              <a:p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en-US" sz="2200" dirty="0" err="1" smtClean="0">
                    <a:latin typeface="Times New Roman" pitchFamily="18" charset="0"/>
                    <a:cs typeface="Times New Roman" pitchFamily="18" charset="0"/>
                  </a:rPr>
                  <a:t>i.e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if we can separate the equation into two terms, one containing only </a:t>
                </a:r>
                <a:r>
                  <a:rPr lang="en-US" sz="2200" i="1" dirty="0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and other containing </a:t>
                </a:r>
                <a:r>
                  <a:rPr lang="en-US" sz="2200" i="1" dirty="0" smtClean="0">
                    <a:latin typeface="Times New Roman" pitchFamily="18" charset="0"/>
                    <a:cs typeface="Times New Roman" pitchFamily="18" charset="0"/>
                  </a:rPr>
                  <a:t>y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only)</a:t>
                </a:r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99" y="1143000"/>
                <a:ext cx="8153401" cy="2303579"/>
              </a:xfrm>
              <a:prstGeom prst="rect">
                <a:avLst/>
              </a:prstGeom>
              <a:blipFill rotWithShape="1">
                <a:blip r:embed="rId3"/>
                <a:stretch>
                  <a:fillRect l="-1121" t="-2122" r="-1345" b="-42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6504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152400"/>
            <a:ext cx="6705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Solution of separable equation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457200" y="706131"/>
                <a:ext cx="8153400" cy="17322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Solve the differential equation </a:t>
                </a:r>
              </a:p>
              <a:p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𝑑𝑥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+1</m:t>
                        </m:r>
                      </m:e>
                    </m:d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−1</m:t>
                        </m:r>
                      </m:e>
                    </m:d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706131"/>
                <a:ext cx="8153400" cy="1732269"/>
              </a:xfrm>
              <a:prstGeom prst="rect">
                <a:avLst/>
              </a:prstGeom>
              <a:blipFill rotWithShape="1">
                <a:blip r:embed="rId3"/>
                <a:stretch>
                  <a:fillRect l="-1121" t="-281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9723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93746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1023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457200" y="304800"/>
                <a:ext cx="8153400" cy="17322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Solve the given differential equation by separation of variables</a:t>
                </a:r>
              </a:p>
              <a:p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  <a:cs typeface="Times New Roman" pitchFamily="18" charset="0"/>
                      </a:rPr>
                      <m:t>3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f>
                      <m:fPr>
                        <m:ctrlPr>
                          <a:rPr lang="en-US" sz="240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𝑑𝑥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𝑥𝑦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+1</m:t>
                    </m:r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04800"/>
                <a:ext cx="8153400" cy="1732269"/>
              </a:xfrm>
              <a:prstGeom prst="rect">
                <a:avLst/>
              </a:prstGeom>
              <a:blipFill rotWithShape="1">
                <a:blip r:embed="rId3"/>
                <a:stretch>
                  <a:fillRect l="-1121" t="-281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3899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453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457200" y="172731"/>
                <a:ext cx="8153400" cy="15696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Solve the differential equation by separation of variables</a:t>
                </a:r>
              </a:p>
              <a:p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𝑠𝑖𝑛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3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𝑑𝑥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+2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𝑐𝑜𝑠</m:t>
                        </m:r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𝑑𝑦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=0</m:t>
                    </m:r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72731"/>
                <a:ext cx="8153400" cy="1569660"/>
              </a:xfrm>
              <a:prstGeom prst="rect">
                <a:avLst/>
              </a:prstGeom>
              <a:blipFill rotWithShape="1">
                <a:blip r:embed="rId3"/>
                <a:stretch>
                  <a:fillRect l="-1121" t="-310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165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152400"/>
            <a:ext cx="6705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An initial value problem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457200" y="838200"/>
                <a:ext cx="8305800" cy="28909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Solve 	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𝑑𝑥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</m:sup>
                    </m:sSup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,   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/>
                        <a:cs typeface="Times New Roman" pitchFamily="18" charset="0"/>
                      </a:rPr>
                      <m:t>𝑦</m:t>
                    </m:r>
                    <m:d>
                      <m:dPr>
                        <m:ctrlPr>
                          <a:rPr lang="en-US" sz="2400" b="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e>
                    </m:d>
                    <m:r>
                      <a:rPr lang="en-US" sz="2400" b="0" i="1" dirty="0" smtClean="0">
                        <a:latin typeface="Cambria Math"/>
                        <a:cs typeface="Times New Roman" pitchFamily="18" charset="0"/>
                      </a:rPr>
                      <m:t>=5</m:t>
                    </m:r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Solution: 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The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function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40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</m:sup>
                    </m:sSup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is continuous on , but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its </a:t>
                </a:r>
                <a:r>
                  <a:rPr lang="en-US" sz="2400" dirty="0" err="1" smtClean="0">
                    <a:latin typeface="Times New Roman" pitchFamily="18" charset="0"/>
                    <a:cs typeface="Times New Roman" pitchFamily="18" charset="0"/>
                  </a:rPr>
                  <a:t>antiderivative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is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not an elementary function. Using </a:t>
                </a:r>
                <a:r>
                  <a:rPr lang="en-US" sz="2400" i="1" dirty="0" smtClean="0">
                    <a:latin typeface="Times New Roman" pitchFamily="18" charset="0"/>
                    <a:cs typeface="Times New Roman" pitchFamily="18" charset="0"/>
                  </a:rPr>
                  <a:t>t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as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dummy variable of integration, we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can</a:t>
                </a:r>
              </a:p>
              <a:p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</a:p>
              <a:p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838200"/>
                <a:ext cx="8305800" cy="2890920"/>
              </a:xfrm>
              <a:prstGeom prst="rect">
                <a:avLst/>
              </a:prstGeom>
              <a:blipFill rotWithShape="1">
                <a:blip r:embed="rId3"/>
                <a:stretch>
                  <a:fillRect l="-110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Rectangle 4"/>
              <p:cNvSpPr txBox="1">
                <a:spLocks noChangeArrowheads="1"/>
              </p:cNvSpPr>
              <p:nvPr/>
            </p:nvSpPr>
            <p:spPr>
              <a:xfrm>
                <a:off x="5715000" y="3932238"/>
                <a:ext cx="3429000" cy="1325562"/>
              </a:xfrm>
              <a:prstGeom prst="rect">
                <a:avLst/>
              </a:prstGeom>
              <a:noFill/>
              <a:ln/>
            </p:spPr>
            <p:txBody>
              <a:bodyPr/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Result:</a:t>
                </a:r>
              </a:p>
              <a:p>
                <a:pPr algn="l"/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f </a:t>
                </a:r>
                <a:r>
                  <a:rPr lang="en-US" sz="2200" i="1" dirty="0" smtClean="0">
                    <a:latin typeface="Times New Roman" pitchFamily="18" charset="0"/>
                    <a:cs typeface="Times New Roman" pitchFamily="18" charset="0"/>
                  </a:rPr>
                  <a:t>f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is cont. on [</a:t>
                </a:r>
                <a:r>
                  <a:rPr lang="en-US" sz="2200" i="1" dirty="0" err="1" smtClean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sz="2200" dirty="0" err="1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en-US" sz="2200" i="1" dirty="0" err="1" smtClean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],  then 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latin typeface="Cambria Math"/>
                        <a:cs typeface="Times New Roman" pitchFamily="18" charset="0"/>
                      </a:rPr>
                      <m:t> </m:t>
                    </m:r>
                    <m:f>
                      <m:fPr>
                        <m:ctrlP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𝑑𝑥</m:t>
                        </m:r>
                      </m:den>
                    </m:f>
                    <m:nary>
                      <m:naryPr>
                        <m:ctrlP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𝑎</m:t>
                        </m:r>
                      </m:sub>
                      <m:sup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sup>
                      <m:e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𝑓</m:t>
                        </m:r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(</m:t>
                        </m:r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𝑡</m:t>
                        </m:r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𝑑𝑡</m:t>
                        </m:r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=</m:t>
                        </m:r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𝑓</m:t>
                        </m:r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(</m:t>
                        </m:r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</a:p>
              <a:p>
                <a:pPr algn="l"/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8" name="Rectangl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3932238"/>
                <a:ext cx="3429000" cy="1325562"/>
              </a:xfrm>
              <a:prstGeom prst="rect">
                <a:avLst/>
              </a:prstGeom>
              <a:blipFill rotWithShape="1">
                <a:blip r:embed="rId4"/>
                <a:stretch>
                  <a:fillRect l="-2313" t="-2752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2667000"/>
            <a:ext cx="4286250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5399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152400"/>
            <a:ext cx="81534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Solve the initial value problem 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	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5888" y="685800"/>
            <a:ext cx="6372225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0398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457200" y="579438"/>
            <a:ext cx="8229600" cy="563562"/>
          </a:xfrm>
          <a:prstGeom prst="rect">
            <a:avLst/>
          </a:prstGeom>
          <a:noFill/>
          <a:ln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Homogeneous function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Rectangle 3"/>
              <p:cNvSpPr/>
              <p:nvPr/>
            </p:nvSpPr>
            <p:spPr>
              <a:xfrm>
                <a:off x="685800" y="1404372"/>
                <a:ext cx="8001000" cy="37764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sz="2200" dirty="0" smtClean="0">
                    <a:latin typeface="Times New Roman" pitchFamily="18" charset="0"/>
                  </a:rPr>
                  <a:t>If a function </a:t>
                </a:r>
                <a:r>
                  <a:rPr lang="en-US" sz="2200" i="1" dirty="0">
                    <a:latin typeface="Times New Roman" pitchFamily="18" charset="0"/>
                  </a:rPr>
                  <a:t>f</a:t>
                </a:r>
                <a:r>
                  <a:rPr lang="en-US" sz="2200" dirty="0">
                    <a:latin typeface="Times New Roman" pitchFamily="18" charset="0"/>
                  </a:rPr>
                  <a:t> has the property that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/>
                          </a:rPr>
                          <m:t>𝑡𝑥</m:t>
                        </m:r>
                        <m:r>
                          <a:rPr lang="en-US" sz="2200" b="0" i="1" smtClean="0">
                            <a:latin typeface="Cambria Math"/>
                          </a:rPr>
                          <m:t>, </m:t>
                        </m:r>
                        <m:r>
                          <a:rPr lang="en-US" sz="2200" b="0" i="1" smtClean="0">
                            <a:latin typeface="Cambria Math"/>
                          </a:rPr>
                          <m:t>𝑡𝑦</m:t>
                        </m:r>
                      </m:e>
                    </m:d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</a:rPr>
                          <m:t>𝑡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</a:rPr>
                      <m:t>𝑓</m:t>
                    </m:r>
                    <m:r>
                      <a:rPr lang="en-US" sz="2200" b="0" i="1" smtClean="0">
                        <a:latin typeface="Cambria Math"/>
                      </a:rPr>
                      <m:t>(</m:t>
                    </m:r>
                    <m:r>
                      <a:rPr lang="en-US" sz="2200" b="0" i="1" smtClean="0">
                        <a:latin typeface="Cambria Math"/>
                      </a:rPr>
                      <m:t>𝑥</m:t>
                    </m:r>
                    <m:r>
                      <a:rPr lang="en-US" sz="2200" b="0" i="1" smtClean="0">
                        <a:latin typeface="Cambria Math"/>
                      </a:rPr>
                      <m:t>,</m:t>
                    </m:r>
                    <m:r>
                      <a:rPr lang="en-US" sz="2200" b="0" i="1" smtClean="0">
                        <a:latin typeface="Cambria Math"/>
                      </a:rPr>
                      <m:t>𝑦</m:t>
                    </m:r>
                    <m:r>
                      <a:rPr lang="en-US" sz="22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200" dirty="0" smtClean="0">
                    <a:latin typeface="Times New Roman" pitchFamily="18" charset="0"/>
                  </a:rPr>
                  <a:t> for </a:t>
                </a:r>
                <a:r>
                  <a:rPr lang="en-US" sz="2200" dirty="0">
                    <a:latin typeface="Times New Roman" pitchFamily="18" charset="0"/>
                  </a:rPr>
                  <a:t>some </a:t>
                </a:r>
                <a:r>
                  <a:rPr lang="en-US" sz="2200" dirty="0" smtClean="0">
                    <a:latin typeface="Times New Roman" pitchFamily="18" charset="0"/>
                  </a:rPr>
                  <a:t> real </a:t>
                </a:r>
                <a:r>
                  <a:rPr lang="en-US" sz="2200" dirty="0">
                    <a:latin typeface="Times New Roman" pitchFamily="18" charset="0"/>
                  </a:rPr>
                  <a:t>number </a:t>
                </a:r>
                <a:r>
                  <a:rPr lang="en-US" sz="2200" i="1" dirty="0">
                    <a:latin typeface="Times New Roman" pitchFamily="18" charset="0"/>
                  </a:rPr>
                  <a:t>n</a:t>
                </a:r>
                <a:r>
                  <a:rPr lang="en-US" sz="2200" dirty="0">
                    <a:latin typeface="Times New Roman" pitchFamily="18" charset="0"/>
                  </a:rPr>
                  <a:t>, then </a:t>
                </a:r>
                <a:r>
                  <a:rPr lang="en-US" sz="2200" i="1" dirty="0">
                    <a:latin typeface="Times New Roman" pitchFamily="18" charset="0"/>
                  </a:rPr>
                  <a:t>f</a:t>
                </a:r>
                <a:r>
                  <a:rPr lang="en-US" sz="2200" dirty="0">
                    <a:latin typeface="Times New Roman" pitchFamily="18" charset="0"/>
                  </a:rPr>
                  <a:t> is said to be a </a:t>
                </a:r>
                <a:r>
                  <a:rPr lang="en-US" sz="2200" b="1" dirty="0">
                    <a:latin typeface="Times New Roman" pitchFamily="18" charset="0"/>
                  </a:rPr>
                  <a:t>homogeneous function</a:t>
                </a:r>
                <a:r>
                  <a:rPr lang="en-US" sz="2200" dirty="0">
                    <a:latin typeface="Times New Roman" pitchFamily="18" charset="0"/>
                  </a:rPr>
                  <a:t> of </a:t>
                </a:r>
                <a:r>
                  <a:rPr lang="en-US" sz="2200" dirty="0" smtClean="0">
                    <a:latin typeface="Times New Roman" pitchFamily="18" charset="0"/>
                  </a:rPr>
                  <a:t>degree </a:t>
                </a:r>
                <a:r>
                  <a:rPr lang="en-US" sz="2200" i="1" dirty="0">
                    <a:latin typeface="Times New Roman" pitchFamily="18" charset="0"/>
                  </a:rPr>
                  <a:t>n</a:t>
                </a:r>
                <a:r>
                  <a:rPr lang="en-US" sz="2200" dirty="0" smtClean="0">
                    <a:latin typeface="Times New Roman" pitchFamily="18" charset="0"/>
                  </a:rPr>
                  <a:t>.</a:t>
                </a:r>
              </a:p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sz="2200" b="1" dirty="0" smtClean="0">
                    <a:latin typeface="Times New Roman" pitchFamily="18" charset="0"/>
                  </a:rPr>
                  <a:t>Example 1</a:t>
                </a:r>
              </a:p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sz="2200" b="1" dirty="0" smtClean="0">
                    <a:latin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2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/>
                          </a:rPr>
                          <m:t>,</m:t>
                        </m:r>
                        <m:r>
                          <a:rPr lang="en-US" sz="22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2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</a:rPr>
                      <m:t>−3</m:t>
                    </m:r>
                    <m:r>
                      <a:rPr lang="en-US" sz="2200" b="0" i="1" smtClean="0">
                        <a:latin typeface="Cambria Math"/>
                      </a:rPr>
                      <m:t>𝑥𝑦</m:t>
                    </m:r>
                    <m:r>
                      <a:rPr lang="en-US" sz="2200" b="0" i="1" smtClean="0">
                        <a:latin typeface="Cambria Math"/>
                      </a:rPr>
                      <m:t>+5</m:t>
                    </m:r>
                    <m:sSup>
                      <m:sSupPr>
                        <m:ctrlPr>
                          <a:rPr lang="en-US" sz="22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2200" dirty="0" smtClean="0">
                  <a:latin typeface="Times New Roman" pitchFamily="18" charset="0"/>
                </a:endParaRPr>
              </a:p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sz="2200" dirty="0" smtClean="0">
                    <a:latin typeface="Times New Roman" pitchFamily="18" charset="0"/>
                  </a:rPr>
                  <a:t/>
                </a:r>
                <a:r>
                  <a:rPr lang="en-US" sz="2200" dirty="0"/>
                  <a:t/>
                </a:r>
                <a14:m>
                  <m:oMath xmlns:m="http://schemas.openxmlformats.org/officeDocument/2006/math">
                    <m:r>
                      <a:rPr lang="en-US" sz="2200" b="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/>
                          </a:rPr>
                          <m:t>𝑡</m:t>
                        </m:r>
                        <m:r>
                          <a:rPr lang="en-US" sz="2200" b="0" i="1">
                            <a:latin typeface="Cambria Math"/>
                          </a:rPr>
                          <m:t>𝑥</m:t>
                        </m:r>
                        <m:r>
                          <a:rPr lang="en-US" sz="2200" b="0" i="1">
                            <a:latin typeface="Cambria Math"/>
                          </a:rPr>
                          <m:t>,</m:t>
                        </m:r>
                        <m:r>
                          <a:rPr lang="en-US" sz="2200" b="0" i="1" smtClean="0">
                            <a:latin typeface="Cambria Math"/>
                          </a:rPr>
                          <m:t>𝑡</m:t>
                        </m:r>
                        <m:r>
                          <a:rPr lang="en-US" sz="2200" b="0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2200" b="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200" i="1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2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200" b="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200" b="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200" b="0" i="1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sz="2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0" i="1">
                            <a:latin typeface="Cambria Math"/>
                          </a:rPr>
                          <m:t>𝑡</m:t>
                        </m:r>
                      </m:e>
                      <m:sup>
                        <m:r>
                          <a:rPr lang="en-US" sz="2200" b="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200" b="0" i="1">
                        <a:latin typeface="Cambria Math"/>
                      </a:rPr>
                      <m:t>3</m:t>
                    </m:r>
                    <m:r>
                      <a:rPr lang="en-US" sz="2200" b="0" i="1">
                        <a:latin typeface="Cambria Math"/>
                      </a:rPr>
                      <m:t>𝑥𝑦</m:t>
                    </m:r>
                    <m:r>
                      <a:rPr lang="en-US" sz="2200" b="0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0" i="1">
                            <a:latin typeface="Cambria Math"/>
                          </a:rPr>
                          <m:t>𝑡</m:t>
                        </m:r>
                      </m:e>
                      <m:sup>
                        <m:r>
                          <a:rPr lang="en-US" sz="2200" b="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200" b="0" i="1">
                        <a:latin typeface="Cambria Math"/>
                      </a:rPr>
                      <m:t>5</m:t>
                    </m:r>
                    <m:sSup>
                      <m:sSupPr>
                        <m:ctrlPr>
                          <a:rPr lang="en-US" sz="2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0" i="1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200" b="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2200" dirty="0" smtClean="0">
                  <a:latin typeface="Times New Roman" pitchFamily="18" charset="0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sz="2200" dirty="0" smtClean="0">
                    <a:latin typeface="Times New Roman" pitchFamily="18" charset="0"/>
                  </a:rPr>
                  <a:t/>
                </a:r>
                <a:r>
                  <a:rPr lang="en-US" sz="2200" dirty="0"/>
                  <a:t/>
                </a:r>
                <a14:m>
                  <m:oMath xmlns:m="http://schemas.openxmlformats.org/officeDocument/2006/math">
                    <m:r>
                      <a:rPr lang="en-US" sz="2200" b="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b="0" i="1">
                            <a:latin typeface="Cambria Math"/>
                          </a:rPr>
                          <m:t>𝑡𝑥</m:t>
                        </m:r>
                        <m:r>
                          <a:rPr lang="en-US" sz="2200" b="0" i="1">
                            <a:latin typeface="Cambria Math"/>
                          </a:rPr>
                          <m:t>,</m:t>
                        </m:r>
                        <m:r>
                          <a:rPr lang="en-US" sz="2200" b="0" i="1">
                            <a:latin typeface="Cambria Math"/>
                          </a:rPr>
                          <m:t>𝑡𝑦</m:t>
                        </m:r>
                      </m:e>
                    </m:d>
                    <m:r>
                      <a:rPr lang="en-US" sz="2200" b="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200" i="1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200" b="0" i="1">
                                <a:latin typeface="Cambria Math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200" b="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200" b="0" i="1" smtClean="0">
                            <a:latin typeface="Cambria Math"/>
                          </a:rPr>
                          <m:t>(</m:t>
                        </m:r>
                        <m:r>
                          <a:rPr lang="en-US" sz="2200" b="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200" b="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200" b="0" i="1">
                        <a:latin typeface="Cambria Math"/>
                      </a:rPr>
                      <m:t>−3</m:t>
                    </m:r>
                    <m:r>
                      <a:rPr lang="en-US" sz="2200" b="0" i="1">
                        <a:latin typeface="Cambria Math"/>
                      </a:rPr>
                      <m:t>𝑥𝑦</m:t>
                    </m:r>
                    <m:r>
                      <a:rPr lang="en-US" sz="2200" b="0" i="1">
                        <a:latin typeface="Cambria Math"/>
                      </a:rPr>
                      <m:t>+5</m:t>
                    </m:r>
                    <m:sSup>
                      <m:sSupPr>
                        <m:ctrlPr>
                          <a:rPr lang="en-US" sz="2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0" i="1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200" b="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</a:rPr>
                      <m:t>)</m:t>
                    </m:r>
                  </m:oMath>
                </a14:m>
                <a:endParaRPr lang="en-US" sz="2200" dirty="0">
                  <a:latin typeface="Times New Roman" pitchFamily="18" charset="0"/>
                </a:endParaRPr>
              </a:p>
              <a:p>
                <a:pPr>
                  <a:lnSpc>
                    <a:spcPct val="90000"/>
                  </a:lnSpc>
                  <a:buFontTx/>
                  <a:buNone/>
                </a:pPr>
                <a:endParaRPr lang="en-US" sz="2200" dirty="0">
                  <a:latin typeface="Times New Roman" pitchFamily="18" charset="0"/>
                </a:endParaRPr>
              </a:p>
              <a:p>
                <a:pPr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2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200" b="0" i="1">
                              <a:latin typeface="Cambria Math"/>
                            </a:rPr>
                            <m:t>𝑡𝑥</m:t>
                          </m:r>
                          <m:r>
                            <a:rPr lang="en-US" sz="2200" b="0" i="1">
                              <a:latin typeface="Cambria Math"/>
                            </a:rPr>
                            <m:t>,</m:t>
                          </m:r>
                          <m:r>
                            <a:rPr lang="en-US" sz="2200" b="0" i="1">
                              <a:latin typeface="Cambria Math"/>
                            </a:rPr>
                            <m:t>𝑡𝑦</m:t>
                          </m:r>
                        </m:e>
                      </m:d>
                      <m:r>
                        <a:rPr lang="en-US" sz="22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2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200" b="0" i="1" smtClean="0">
                          <a:latin typeface="Cambria Math"/>
                        </a:rPr>
                        <m:t>𝑓</m:t>
                      </m:r>
                      <m:r>
                        <a:rPr lang="en-US" sz="2200" b="0" i="1" smtClean="0">
                          <a:latin typeface="Cambria Math"/>
                        </a:rPr>
                        <m:t>(</m:t>
                      </m:r>
                      <m:r>
                        <a:rPr lang="en-US" sz="2200" b="0" i="1" smtClean="0">
                          <a:latin typeface="Cambria Math"/>
                        </a:rPr>
                        <m:t>𝑥</m:t>
                      </m:r>
                      <m:r>
                        <a:rPr lang="en-US" sz="2200" b="0" i="1" smtClean="0">
                          <a:latin typeface="Cambria Math"/>
                        </a:rPr>
                        <m:t>,</m:t>
                      </m:r>
                      <m:r>
                        <a:rPr lang="en-US" sz="2200" b="0" i="1" smtClean="0">
                          <a:latin typeface="Cambria Math"/>
                        </a:rPr>
                        <m:t>𝑦</m:t>
                      </m:r>
                      <m:r>
                        <a:rPr lang="en-US" sz="22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200" dirty="0">
                  <a:latin typeface="Times New Roman" pitchFamily="18" charset="0"/>
                </a:endParaRPr>
              </a:p>
              <a:p>
                <a:pPr>
                  <a:lnSpc>
                    <a:spcPct val="90000"/>
                  </a:lnSpc>
                  <a:buFontTx/>
                  <a:buNone/>
                </a:pPr>
                <a:endParaRPr lang="en-US" sz="2200" b="1" dirty="0">
                  <a:latin typeface="Times New Roman" pitchFamily="18" charset="0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sz="2200" b="1" dirty="0" smtClean="0">
                    <a:latin typeface="Times New Roman" pitchFamily="18" charset="0"/>
                  </a:rPr>
                  <a:t/>
                </a:r>
                <a:r>
                  <a:rPr lang="en-US" sz="2200" dirty="0">
                    <a:latin typeface="Times New Roman" pitchFamily="18" charset="0"/>
                  </a:rPr>
                  <a:t>This function is homogeneous of degree 2.</a:t>
                </a:r>
              </a:p>
              <a:p>
                <a:pPr>
                  <a:lnSpc>
                    <a:spcPct val="90000"/>
                  </a:lnSpc>
                  <a:buFontTx/>
                  <a:buNone/>
                </a:pPr>
                <a:endParaRPr lang="en-US" sz="2200" b="1" dirty="0">
                  <a:latin typeface="Times New Roman" pitchFamily="18" charset="0"/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1404372"/>
                <a:ext cx="8001000" cy="3776418"/>
              </a:xfrm>
              <a:prstGeom prst="rect">
                <a:avLst/>
              </a:prstGeom>
              <a:blipFill rotWithShape="1">
                <a:blip r:embed="rId3"/>
                <a:stretch>
                  <a:fillRect l="-991" t="-1774" r="-13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5980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19019-6619-4150-9BD7-97E565C61CCD}" type="slidenum">
              <a:rPr lang="en-US"/>
              <a:pPr/>
              <a:t>13</a:t>
            </a:fld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b="1">
                <a:latin typeface="Times New Roman" pitchFamily="18" charset="0"/>
              </a:rPr>
              <a:t>Example 2</a:t>
            </a:r>
          </a:p>
          <a:p>
            <a:pPr>
              <a:buFontTx/>
              <a:buNone/>
            </a:pPr>
            <a:endParaRPr lang="en-US" sz="2400" b="1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400" b="1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400" b="1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400" b="1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400" b="1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400" b="1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 b="1">
                <a:latin typeface="Times New Roman" pitchFamily="18" charset="0"/>
              </a:rPr>
              <a:t>Example 3</a:t>
            </a:r>
          </a:p>
          <a:p>
            <a:pPr>
              <a:buFontTx/>
              <a:buNone/>
            </a:pPr>
            <a:endParaRPr lang="en-US" sz="2400" b="1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 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28717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1981200" y="3886200"/>
          <a:ext cx="5334000" cy="1882775"/>
        </p:xfrm>
        <a:graphic>
          <a:graphicData uri="http://schemas.openxmlformats.org/presentationml/2006/ole">
            <p:oleObj spid="_x0000_s3080" name="Equation" r:id="rId3" imgW="3213100" imgH="1117600" progId="Equation.3">
              <p:embed/>
            </p:oleObj>
          </a:graphicData>
        </a:graphic>
      </p:graphicFrame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0" y="30146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5128" name="Object 8"/>
          <p:cNvGraphicFramePr>
            <a:graphicFrameLocks noChangeAspect="1"/>
          </p:cNvGraphicFramePr>
          <p:nvPr/>
        </p:nvGraphicFramePr>
        <p:xfrm>
          <a:off x="1317625" y="990600"/>
          <a:ext cx="6149975" cy="1447800"/>
        </p:xfrm>
        <a:graphic>
          <a:graphicData uri="http://schemas.openxmlformats.org/presentationml/2006/ole">
            <p:oleObj spid="_x0000_s3081" name="Equation" r:id="rId4" imgW="3568700" imgH="8255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74908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3"/>
              <p:cNvSpPr txBox="1">
                <a:spLocks noChangeArrowheads="1"/>
              </p:cNvSpPr>
              <p:nvPr/>
            </p:nvSpPr>
            <p:spPr>
              <a:xfrm>
                <a:off x="304800" y="381000"/>
                <a:ext cx="8382000" cy="6400800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sz="2200" b="1" dirty="0" smtClean="0">
                    <a:latin typeface="Times New Roman" pitchFamily="18" charset="0"/>
                  </a:rPr>
                  <a:t>Remarks:</a:t>
                </a:r>
              </a:p>
              <a:p>
                <a:pPr>
                  <a:buFontTx/>
                  <a:buNone/>
                </a:pPr>
                <a:r>
                  <a:rPr lang="en-US" sz="2200" b="1" dirty="0" err="1" smtClean="0">
                    <a:latin typeface="Times New Roman" pitchFamily="18" charset="0"/>
                  </a:rPr>
                  <a:t>i</a:t>
                </a:r>
                <a:r>
                  <a:rPr lang="en-US" sz="2200" b="1" dirty="0" smtClean="0">
                    <a:latin typeface="Times New Roman" pitchFamily="18" charset="0"/>
                  </a:rPr>
                  <a:t>)</a:t>
                </a:r>
                <a:r>
                  <a:rPr lang="en-US" sz="2200" dirty="0" smtClean="0">
                    <a:latin typeface="Times New Roman" pitchFamily="18" charset="0"/>
                  </a:rPr>
                  <a:t> Homogeneous functions can be recognized by examining the total degree of each term  </a:t>
                </a:r>
              </a:p>
              <a:p>
                <a:pPr>
                  <a:buFontTx/>
                  <a:buNone/>
                </a:pPr>
                <a:r>
                  <a:rPr lang="en-US" sz="2200" dirty="0" smtClean="0">
                    <a:latin typeface="Times New Roman" pitchFamily="18" charset="0"/>
                  </a:rPr>
                  <a:t>    e.g.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/>
                          </a:rPr>
                          <m:t>,</m:t>
                        </m:r>
                        <m:r>
                          <a:rPr lang="en-US" sz="22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</a:rPr>
                      <m:t>−</m:t>
                    </m:r>
                    <m:r>
                      <a:rPr lang="en-US" sz="2200" b="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US" sz="2200" dirty="0" smtClean="0">
                    <a:latin typeface="Times New Roman" pitchFamily="18" charset="0"/>
                  </a:rPr>
                  <a:t> is not homogeneous</a:t>
                </a:r>
              </a:p>
              <a:p>
                <a:pPr>
                  <a:buFontTx/>
                  <a:buNone/>
                </a:pPr>
                <a:r>
                  <a:rPr lang="en-US" sz="2200" dirty="0" smtClean="0">
                    <a:latin typeface="Times New Roman" pitchFamily="18" charset="0"/>
                  </a:rPr>
                  <a:t/>
                </a:r>
                <a:r>
                  <a:rPr lang="en-US" sz="2200" b="1" dirty="0" smtClean="0">
                    <a:latin typeface="Times New Roman" pitchFamily="18" charset="0"/>
                  </a:rPr>
                  <a:t>ii)</a:t>
                </a:r>
                <a:r>
                  <a:rPr lang="en-US" sz="2200" dirty="0" smtClean="0">
                    <a:latin typeface="Times New Roman" pitchFamily="18" charset="0"/>
                  </a:rPr>
                  <a:t> If  </a:t>
                </a:r>
                <a:r>
                  <a:rPr lang="en-US" sz="2200" i="1" dirty="0" smtClean="0">
                    <a:latin typeface="Times New Roman" pitchFamily="18" charset="0"/>
                  </a:rPr>
                  <a:t>f</a:t>
                </a:r>
                <a:r>
                  <a:rPr lang="en-US" sz="2200" dirty="0" smtClean="0">
                    <a:latin typeface="Times New Roman" pitchFamily="18" charset="0"/>
                  </a:rPr>
                  <a:t> is homogeneous function of degree</a:t>
                </a:r>
                <a:r>
                  <a:rPr lang="en-US" sz="2200" i="1" dirty="0" smtClean="0">
                    <a:latin typeface="Times New Roman" pitchFamily="18" charset="0"/>
                  </a:rPr>
                  <a:t> n</a:t>
                </a:r>
                <a:r>
                  <a:rPr lang="en-US" sz="2200" dirty="0" smtClean="0">
                    <a:latin typeface="Times New Roman" pitchFamily="18" charset="0"/>
                  </a:rPr>
                  <a:t> then we can write </a:t>
                </a:r>
              </a:p>
              <a:p>
                <a:pPr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2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200" i="1">
                              <a:latin typeface="Cambria Math"/>
                            </a:rPr>
                            <m:t>𝑥</m:t>
                          </m:r>
                          <m:r>
                            <a:rPr lang="en-US" sz="2200" i="1">
                              <a:latin typeface="Cambria Math"/>
                            </a:rPr>
                            <m:t>,</m:t>
                          </m:r>
                          <m:r>
                            <a:rPr lang="en-US" sz="2200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2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2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2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22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2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1,</m:t>
                          </m:r>
                          <m:f>
                            <m:fPr>
                              <m:ctrlPr>
                                <a:rPr lang="en-US" sz="22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200" b="0" i="1" smtClean="0">
                                  <a:latin typeface="Cambria Math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sz="2200" b="0" i="1" smtClean="0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200" dirty="0" smtClean="0">
                  <a:latin typeface="Times New Roman" pitchFamily="18" charset="0"/>
                </a:endParaRPr>
              </a:p>
              <a:p>
                <a:pPr>
                  <a:buFontTx/>
                  <a:buNone/>
                </a:pPr>
                <a:r>
                  <a:rPr lang="en-US" sz="2200" dirty="0" smtClean="0">
                    <a:latin typeface="Times New Roman" pitchFamily="18" charset="0"/>
                  </a:rPr>
                  <a:t>or</a:t>
                </a:r>
              </a:p>
              <a:p>
                <a:pPr>
                  <a:buNone/>
                </a:pPr>
                <a:r>
                  <a:rPr lang="en-US" sz="2200" dirty="0" smtClean="0">
                    <a:latin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</a:rPr>
                          <m:t>𝑥</m:t>
                        </m:r>
                        <m:r>
                          <a:rPr lang="en-US" sz="2200" i="1">
                            <a:latin typeface="Cambria Math"/>
                          </a:rPr>
                          <m:t>,</m:t>
                        </m:r>
                        <m:r>
                          <a:rPr lang="en-US" sz="2200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22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200" i="1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sz="22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2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200" b="0" i="1" smtClean="0">
                                <a:latin typeface="Cambria Math"/>
                              </a:rPr>
                              <m:t>𝑥</m:t>
                            </m:r>
                          </m:num>
                          <m:den>
                            <m:r>
                              <a:rPr lang="en-US" sz="2200" b="0" i="1" smtClean="0">
                                <a:latin typeface="Cambria Math"/>
                              </a:rPr>
                              <m:t>𝑦</m:t>
                            </m:r>
                          </m:den>
                        </m:f>
                        <m:r>
                          <a:rPr lang="en-US" sz="2200" b="0" i="1" smtClean="0">
                            <a:latin typeface="Cambria Math"/>
                          </a:rPr>
                          <m:t>,1</m:t>
                        </m:r>
                      </m:e>
                    </m:d>
                  </m:oMath>
                </a14:m>
                <a:endParaRPr lang="en-US" sz="2200" dirty="0">
                  <a:latin typeface="Times New Roman" pitchFamily="18" charset="0"/>
                </a:endParaRPr>
              </a:p>
              <a:p>
                <a:pPr>
                  <a:buFontTx/>
                  <a:buNone/>
                </a:pPr>
                <a:r>
                  <a:rPr lang="en-US" sz="2200" dirty="0">
                    <a:latin typeface="Times New Roman" pitchFamily="18" charset="0"/>
                  </a:rPr>
                  <a:t>w</a:t>
                </a:r>
                <a:r>
                  <a:rPr lang="en-US" sz="2200" dirty="0" smtClean="0">
                    <a:latin typeface="Times New Roman" pitchFamily="18" charset="0"/>
                  </a:rPr>
                  <a:t>here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</a:rPr>
                          <m:t>1,</m:t>
                        </m:r>
                        <m:f>
                          <m:fPr>
                            <m:ctrlPr>
                              <a:rPr lang="en-US" sz="2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200" i="1">
                                <a:latin typeface="Cambria Math"/>
                              </a:rPr>
                              <m:t>𝑦</m:t>
                            </m:r>
                          </m:num>
                          <m:den>
                            <m:r>
                              <a:rPr lang="en-US" sz="2200" i="1">
                                <a:latin typeface="Cambria Math"/>
                              </a:rPr>
                              <m:t>𝑥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200" dirty="0" smtClean="0">
                    <a:latin typeface="Times New Roman" pitchFamily="18" charset="0"/>
                  </a:rPr>
                  <a:t>  and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2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200" i="1">
                                <a:latin typeface="Cambria Math"/>
                              </a:rPr>
                              <m:t>𝑥</m:t>
                            </m:r>
                          </m:num>
                          <m:den>
                            <m:r>
                              <a:rPr lang="en-US" sz="2200" i="1">
                                <a:latin typeface="Cambria Math"/>
                              </a:rPr>
                              <m:t>𝑦</m:t>
                            </m:r>
                          </m:den>
                        </m:f>
                        <m:r>
                          <a:rPr lang="en-US" sz="2200" i="1">
                            <a:latin typeface="Cambria Math"/>
                          </a:rPr>
                          <m:t>,1</m:t>
                        </m:r>
                      </m:e>
                    </m:d>
                  </m:oMath>
                </a14:m>
                <a:r>
                  <a:rPr lang="en-US" sz="2200" dirty="0" smtClean="0">
                    <a:latin typeface="Times New Roman" pitchFamily="18" charset="0"/>
                  </a:rPr>
                  <a:t>  are homogeneous of degree 0.</a:t>
                </a:r>
              </a:p>
              <a:p>
                <a:pPr>
                  <a:buFontTx/>
                  <a:buNone/>
                </a:pPr>
                <a:endParaRPr lang="en-US" sz="2200" dirty="0" smtClean="0">
                  <a:latin typeface="Times New Roman" pitchFamily="18" charset="0"/>
                </a:endParaRPr>
              </a:p>
              <a:p>
                <a:pPr>
                  <a:buFontTx/>
                  <a:buNone/>
                </a:pPr>
                <a:r>
                  <a:rPr lang="en-US" sz="2200" dirty="0" smtClean="0">
                    <a:latin typeface="Times New Roman" pitchFamily="18" charset="0"/>
                  </a:rPr>
                  <a:t>e.g. 			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</a:rPr>
                          <m:t>𝑥</m:t>
                        </m:r>
                        <m:r>
                          <a:rPr lang="en-US" sz="2200" i="1">
                            <a:latin typeface="Cambria Math"/>
                          </a:rPr>
                          <m:t>,</m:t>
                        </m:r>
                        <m:r>
                          <a:rPr lang="en-US" sz="2200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22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2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</a:rPr>
                      <m:t>+3</m:t>
                    </m:r>
                    <m:r>
                      <a:rPr lang="en-US" sz="2200" b="0" i="1" smtClean="0">
                        <a:latin typeface="Cambria Math"/>
                      </a:rPr>
                      <m:t>𝑥𝑦</m:t>
                    </m:r>
                    <m:r>
                      <a:rPr lang="en-US" sz="22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2200" b="0" dirty="0" smtClean="0">
                  <a:latin typeface="Times New Roman" pitchFamily="18" charset="0"/>
                </a:endParaRPr>
              </a:p>
              <a:p>
                <a:pPr>
                  <a:buNone/>
                </a:pPr>
                <a:r>
                  <a:rPr lang="en-US" sz="2200" dirty="0" smtClean="0">
                    <a:latin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</a:rPr>
                          <m:t>𝑥</m:t>
                        </m:r>
                        <m:r>
                          <a:rPr lang="en-US" sz="2200" i="1">
                            <a:latin typeface="Cambria Math"/>
                          </a:rPr>
                          <m:t>,</m:t>
                        </m:r>
                        <m:r>
                          <a:rPr lang="en-US" sz="2200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22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</a:rPr>
                          <m:t>1</m:t>
                        </m:r>
                        <m:r>
                          <a:rPr lang="en-US" sz="2200" b="0" i="1" smtClean="0">
                            <a:latin typeface="Cambria Math"/>
                          </a:rPr>
                          <m:t>+3</m:t>
                        </m:r>
                        <m:f>
                          <m:fPr>
                            <m:ctrlPr>
                              <a:rPr lang="en-US" sz="2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200" i="1">
                                <a:latin typeface="Cambria Math"/>
                              </a:rPr>
                              <m:t>𝑦</m:t>
                            </m:r>
                          </m:num>
                          <m:den>
                            <m:r>
                              <a:rPr lang="en-US" sz="2200" i="1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sz="2200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sz="2200" b="0" i="1" smtClean="0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22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sz="22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r>
                  <a:rPr lang="en-US" sz="2200" dirty="0" smtClean="0">
                    <a:latin typeface="Times New Roman" pitchFamily="18" charset="0"/>
                  </a:rPr>
                  <a:t/>
                </a:r>
              </a:p>
              <a:p>
                <a:pPr>
                  <a:buNone/>
                </a:pPr>
                <a:r>
                  <a:rPr lang="en-US" sz="2200" dirty="0" smtClean="0">
                    <a:latin typeface="Times New Roman" pitchFamily="18" charset="0"/>
                  </a:rPr>
                  <a:t>Is homogeneous function of degree 2.</a:t>
                </a:r>
                <a:endParaRPr lang="en-US" sz="2200" dirty="0">
                  <a:latin typeface="Times New Roman" pitchFamily="18" charset="0"/>
                </a:endParaRPr>
              </a:p>
              <a:p>
                <a:pPr>
                  <a:buFontTx/>
                  <a:buNone/>
                </a:pPr>
                <a:endParaRPr lang="en-US" sz="2200" dirty="0">
                  <a:latin typeface="Times New Roman" pitchFamily="18" charset="0"/>
                </a:endParaRPr>
              </a:p>
            </p:txBody>
          </p:sp>
        </mc:Choice>
        <mc:Fallback>
          <p:sp>
            <p:nvSpPr>
              <p:cNvPr id="5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81000"/>
                <a:ext cx="8382000" cy="6400800"/>
              </a:xfrm>
              <a:prstGeom prst="rect">
                <a:avLst/>
              </a:prstGeom>
              <a:blipFill rotWithShape="1">
                <a:blip r:embed="rId3"/>
                <a:stretch>
                  <a:fillRect l="-873" t="-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6216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457200" y="579438"/>
            <a:ext cx="8229600" cy="563562"/>
          </a:xfrm>
          <a:prstGeom prst="rect">
            <a:avLst/>
          </a:prstGeom>
          <a:noFill/>
          <a:ln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Homogeneous Differential Equation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4"/>
              <p:cNvSpPr txBox="1">
                <a:spLocks noChangeArrowheads="1"/>
              </p:cNvSpPr>
              <p:nvPr/>
            </p:nvSpPr>
            <p:spPr>
              <a:xfrm>
                <a:off x="533400" y="1036638"/>
                <a:ext cx="8382000" cy="4373562"/>
              </a:xfrm>
              <a:prstGeom prst="rect">
                <a:avLst/>
              </a:prstGeom>
              <a:noFill/>
              <a:ln/>
            </p:spPr>
            <p:txBody>
              <a:bodyPr/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A differential equation of the form 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/>
                          <a:cs typeface="Times New Roman" pitchFamily="18" charset="0"/>
                        </a:rPr>
                        <m:t>𝑀</m:t>
                      </m:r>
                      <m:d>
                        <m:dPr>
                          <m:ctrlPr>
                            <a:rPr lang="en-US" sz="22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sz="2200" b="0" i="1" smtClean="0">
                              <a:latin typeface="Cambria Math"/>
                              <a:cs typeface="Times New Roman" pitchFamily="18" charset="0"/>
                            </a:rPr>
                            <m:t>,</m:t>
                          </m:r>
                          <m:r>
                            <a:rPr lang="en-US" sz="2200" b="0" i="1" smtClean="0">
                              <a:latin typeface="Cambria Math"/>
                              <a:cs typeface="Times New Roman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200" b="0" i="1" smtClean="0">
                          <a:latin typeface="Cambria Math"/>
                          <a:cs typeface="Times New Roman" pitchFamily="18" charset="0"/>
                        </a:rPr>
                        <m:t>𝑑𝑥</m:t>
                      </m:r>
                      <m:r>
                        <a:rPr lang="en-US" sz="2200" i="1">
                          <a:latin typeface="Cambria Math"/>
                          <a:cs typeface="Times New Roman" pitchFamily="18" charset="0"/>
                        </a:rPr>
                        <m:t>+</m:t>
                      </m:r>
                      <m:r>
                        <a:rPr lang="en-US" sz="2200" b="0" i="1" smtClean="0">
                          <a:latin typeface="Cambria Math"/>
                          <a:cs typeface="Times New Roman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sz="22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sz="2200" b="0" i="1" smtClean="0">
                              <a:latin typeface="Cambria Math"/>
                              <a:cs typeface="Times New Roman" pitchFamily="18" charset="0"/>
                            </a:rPr>
                            <m:t>,</m:t>
                          </m:r>
                          <m:r>
                            <a:rPr lang="en-US" sz="2200" b="0" i="1" smtClean="0">
                              <a:latin typeface="Cambria Math"/>
                              <a:cs typeface="Times New Roman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200" b="0" i="1" smtClean="0">
                          <a:latin typeface="Cambria Math"/>
                          <a:cs typeface="Times New Roman" pitchFamily="18" charset="0"/>
                        </a:rPr>
                        <m:t>𝑑𝑦</m:t>
                      </m:r>
                      <m:r>
                        <a:rPr lang="en-US" sz="2200" i="1">
                          <a:latin typeface="Cambria Math"/>
                          <a:cs typeface="Times New Roman" pitchFamily="18" charset="0"/>
                        </a:rPr>
                        <m:t>=0</m:t>
                      </m:r>
                    </m:oMath>
                  </m:oMathPara>
                </a14:m>
                <a:endParaRPr lang="en-US" sz="22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l"/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is said to be homogeneous if both coefficients </a:t>
                </a:r>
                <a:r>
                  <a:rPr lang="en-US" sz="2200" i="1" dirty="0" smtClean="0">
                    <a:latin typeface="Times New Roman" pitchFamily="18" charset="0"/>
                    <a:cs typeface="Times New Roman" pitchFamily="18" charset="0"/>
                  </a:rPr>
                  <a:t>M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and </a:t>
                </a:r>
                <a:r>
                  <a:rPr lang="en-US" sz="2200" i="1" dirty="0" smtClean="0">
                    <a:latin typeface="Times New Roman" pitchFamily="18" charset="0"/>
                    <a:cs typeface="Times New Roman" pitchFamily="18" charset="0"/>
                  </a:rPr>
                  <a:t>N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are homogeneous functions of the same degree.  </a:t>
                </a:r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l"/>
                <a:r>
                  <a:rPr lang="en-US" sz="2200" b="1" dirty="0" smtClean="0">
                    <a:latin typeface="Times New Roman" pitchFamily="18" charset="0"/>
                    <a:cs typeface="Times New Roman" pitchFamily="18" charset="0"/>
                  </a:rPr>
                  <a:t>Example</a:t>
                </a:r>
              </a:p>
              <a:p>
                <a:pPr algn="l"/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The differential equation</a:t>
                </a:r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l"/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200" dirty="0"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20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/>
                                <a:cs typeface="Times New Roman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𝑥𝑦</m:t>
                        </m:r>
                      </m:e>
                    </m:d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𝑑𝑥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+</m:t>
                    </m:r>
                    <m:d>
                      <m:d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200" i="1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/>
                                <a:cs typeface="Times New Roman" pitchFamily="18" charset="0"/>
                              </a:rPr>
                              <m:t>𝑥𝑦</m:t>
                            </m:r>
                            <m:r>
                              <a:rPr lang="en-US" sz="2200" b="0" i="1" smtClean="0">
                                <a:latin typeface="Cambria Math"/>
                                <a:cs typeface="Times New Roman" pitchFamily="18" charset="0"/>
                              </a:rPr>
                              <m:t>+</m:t>
                            </m:r>
                            <m:r>
                              <a:rPr lang="en-US" sz="2200" b="0" i="1" smtClean="0">
                                <a:latin typeface="Cambria Math"/>
                                <a:cs typeface="Times New Roman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200" i="1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𝑑𝑦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=0</m:t>
                    </m:r>
                  </m:oMath>
                </a14:m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l"/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Is homogeneous of degree 2.</a:t>
                </a:r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l"/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Rectangl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036638"/>
                <a:ext cx="8382000" cy="4373562"/>
              </a:xfrm>
              <a:prstGeom prst="rect">
                <a:avLst/>
              </a:prstGeom>
              <a:blipFill rotWithShape="1">
                <a:blip r:embed="rId3"/>
                <a:stretch>
                  <a:fillRect l="-945" t="-836" r="-1600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6268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838200" y="1066800"/>
                <a:ext cx="7620000" cy="32884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US" sz="22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A homogeneous DE can be solved by means of algebraic substitution </a:t>
                </a:r>
              </a:p>
              <a:p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200" dirty="0"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𝑣𝑥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  or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𝑣𝑦</m:t>
                    </m:r>
                  </m:oMath>
                </a14:m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𝑣</m:t>
                    </m:r>
                  </m:oMath>
                </a14:m>
                <a:r>
                  <a:rPr lang="en-US" sz="2200" i="1" dirty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is the new dependent variable. This substitution reduces the homogeneous to a separable differential.</a:t>
                </a:r>
              </a:p>
              <a:p>
                <a:r>
                  <a:rPr lang="en-US" sz="2200" b="1" dirty="0">
                    <a:latin typeface="Times New Roman" pitchFamily="18" charset="0"/>
                    <a:cs typeface="Times New Roman" pitchFamily="18" charset="0"/>
                  </a:rPr>
                  <a:t>Note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: 			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𝑦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𝑣𝑥</m:t>
                    </m:r>
                  </m:oMath>
                </a14:m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200" i="1" dirty="0">
                    <a:latin typeface="Times New Roman" pitchFamily="18" charset="0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𝑑𝑥</m:t>
                        </m:r>
                      </m:den>
                    </m:f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𝑣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𝑥</m:t>
                    </m:r>
                    <m:f>
                      <m:fPr>
                        <m:ctrlP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𝑑𝑣</m:t>
                        </m:r>
                      </m:num>
                      <m:den>
                        <m:r>
                          <a:rPr lang="en-US" sz="2200" i="1">
                            <a:latin typeface="Cambria Math"/>
                            <a:cs typeface="Times New Roman" pitchFamily="18" charset="0"/>
                          </a:rPr>
                          <m:t>𝑑𝑥</m:t>
                        </m:r>
                      </m:den>
                    </m:f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endParaRPr lang="en-US" sz="2200" i="1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or			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𝑑𝑦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𝑣𝑑𝑥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en-US" sz="2200" i="1">
                        <a:latin typeface="Cambria Math"/>
                        <a:cs typeface="Times New Roman" pitchFamily="18" charset="0"/>
                      </a:rPr>
                      <m:t>𝑥𝑑𝑣</m:t>
                    </m:r>
                  </m:oMath>
                </a14:m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/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066800"/>
                <a:ext cx="7620000" cy="3288464"/>
              </a:xfrm>
              <a:prstGeom prst="rect">
                <a:avLst/>
              </a:prstGeom>
              <a:blipFill rotWithShape="1">
                <a:blip r:embed="rId3"/>
                <a:stretch>
                  <a:fillRect l="-1040" b="-2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457200" y="579438"/>
            <a:ext cx="8229600" cy="563562"/>
          </a:xfrm>
          <a:prstGeom prst="rect">
            <a:avLst/>
          </a:prstGeom>
          <a:noFill/>
          <a:ln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Method of solution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4378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381000" y="579438"/>
            <a:ext cx="8229600" cy="563562"/>
          </a:xfrm>
          <a:prstGeom prst="rect">
            <a:avLst/>
          </a:prstGeom>
          <a:noFill/>
          <a:ln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Solution of problems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4"/>
              <p:cNvSpPr txBox="1">
                <a:spLocks noChangeArrowheads="1"/>
              </p:cNvSpPr>
              <p:nvPr/>
            </p:nvSpPr>
            <p:spPr>
              <a:xfrm>
                <a:off x="533400" y="1036638"/>
                <a:ext cx="8382000" cy="4373562"/>
              </a:xfrm>
              <a:prstGeom prst="rect">
                <a:avLst/>
              </a:prstGeom>
              <a:noFill/>
              <a:ln/>
            </p:spPr>
            <p:txBody>
              <a:bodyPr/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Problem</a:t>
                </a:r>
              </a:p>
              <a:p>
                <a:pPr algn="l"/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Identify and solve the 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differential equation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. </a:t>
                </a:r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200" i="1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200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latin typeface="Cambria Math"/>
                                  <a:cs typeface="Times New Roman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latin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200" i="1">
                              <a:latin typeface="Cambria Math"/>
                              <a:cs typeface="Times New Roman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200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latin typeface="Cambria Math"/>
                                  <a:cs typeface="Times New Roman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200" i="1">
                                  <a:latin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200" b="0" i="1" smtClean="0">
                          <a:latin typeface="Cambria Math"/>
                          <a:cs typeface="Times New Roman" pitchFamily="18" charset="0"/>
                        </a:rPr>
                        <m:t>𝑑𝑥</m:t>
                      </m:r>
                      <m:r>
                        <a:rPr lang="en-US" sz="2200" b="0" i="1" smtClean="0">
                          <a:latin typeface="Cambria Math"/>
                          <a:cs typeface="Times New Roman" pitchFamily="18" charset="0"/>
                        </a:rPr>
                        <m:t>−</m:t>
                      </m:r>
                      <m:r>
                        <a:rPr lang="en-US" sz="2200" b="0" i="1" smtClean="0">
                          <a:latin typeface="Cambria Math"/>
                          <a:cs typeface="Times New Roman" pitchFamily="18" charset="0"/>
                        </a:rPr>
                        <m:t>𝑥𝑦𝑑𝑦</m:t>
                      </m:r>
                      <m:r>
                        <a:rPr lang="en-US" sz="2200" i="1">
                          <a:latin typeface="Cambria Math"/>
                          <a:cs typeface="Times New Roman" pitchFamily="18" charset="0"/>
                        </a:rPr>
                        <m:t>=0</m:t>
                      </m:r>
                    </m:oMath>
                  </m:oMathPara>
                </a14:m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l"/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Solution:</a:t>
                </a:r>
              </a:p>
              <a:p>
                <a:pPr algn="l"/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l"/>
                <a:endParaRPr lang="en-US" sz="22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l"/>
                <a:endParaRPr lang="en-US" sz="22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l"/>
                <a:endParaRPr lang="en-US" sz="22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l"/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Rectangl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036638"/>
                <a:ext cx="8382000" cy="4373562"/>
              </a:xfrm>
              <a:prstGeom prst="rect">
                <a:avLst/>
              </a:prstGeom>
              <a:blipFill rotWithShape="1">
                <a:blip r:embed="rId3"/>
                <a:stretch>
                  <a:fillRect l="-945" t="-836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4485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87947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Rectangle 4"/>
              <p:cNvSpPr txBox="1">
                <a:spLocks noChangeArrowheads="1"/>
              </p:cNvSpPr>
              <p:nvPr/>
            </p:nvSpPr>
            <p:spPr>
              <a:xfrm>
                <a:off x="533400" y="228600"/>
                <a:ext cx="8382000" cy="4373562"/>
              </a:xfrm>
              <a:prstGeom prst="rect">
                <a:avLst/>
              </a:prstGeom>
              <a:noFill/>
              <a:ln/>
            </p:spPr>
            <p:txBody>
              <a:bodyPr/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Problem</a:t>
                </a:r>
              </a:p>
              <a:p>
                <a:pPr algn="l"/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Solve the 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differential equation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. 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/>
                          <a:cs typeface="Times New Roman" pitchFamily="18" charset="0"/>
                        </a:rPr>
                        <m:t>3</m:t>
                      </m:r>
                      <m:r>
                        <a:rPr lang="en-US" sz="2200" b="0" i="1" smtClean="0">
                          <a:latin typeface="Cambria Math"/>
                          <a:cs typeface="Times New Roman" pitchFamily="18" charset="0"/>
                        </a:rPr>
                        <m:t>𝑥𝑦</m:t>
                      </m:r>
                      <m:f>
                        <m:fPr>
                          <m:ctrlPr>
                            <a:rPr lang="en-US" sz="220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/>
                              <a:cs typeface="Times New Roman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/>
                              <a:cs typeface="Times New Roman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2200" b="0" i="1" smtClean="0">
                          <a:latin typeface="Cambria Math"/>
                          <a:cs typeface="Times New Roman" pitchFamily="18" charset="0"/>
                        </a:rPr>
                        <m:t>=4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200" b="0" i="1" smtClean="0">
                          <a:latin typeface="Cambria Math"/>
                          <a:cs typeface="Times New Roman" pitchFamily="18" charset="0"/>
                        </a:rPr>
                        <m:t>+9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/>
                              <a:cs typeface="Times New Roman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l"/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Solution:</a:t>
                </a:r>
              </a:p>
              <a:p>
                <a:pPr algn="l"/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l"/>
                <a:endParaRPr lang="en-US" sz="22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l"/>
                <a:endParaRPr lang="en-US" sz="22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l"/>
                <a:endParaRPr lang="en-US" sz="22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l"/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Rectangl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228600"/>
                <a:ext cx="8382000" cy="4373562"/>
              </a:xfrm>
              <a:prstGeom prst="rect">
                <a:avLst/>
              </a:prstGeom>
              <a:blipFill rotWithShape="1">
                <a:blip r:embed="rId3"/>
                <a:stretch>
                  <a:fillRect l="-945" t="-837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5798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0941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FFF1C-EC93-4849-9CD5-C38CCDFA29C7}" type="slidenum">
              <a:rPr lang="en-US"/>
              <a:pPr/>
              <a:t>21</a:t>
            </a:fld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304800"/>
            <a:ext cx="8610600" cy="59436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n-US" sz="2400" b="1" dirty="0">
                <a:latin typeface="Times New Roman" pitchFamily="18" charset="0"/>
              </a:rPr>
              <a:t>Equations reducible to homogenous form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>
                <a:latin typeface="Times New Roman" pitchFamily="18" charset="0"/>
              </a:rPr>
              <a:t>The differential equations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4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4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4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>
                <a:latin typeface="Times New Roman" pitchFamily="18" charset="0"/>
              </a:rPr>
              <a:t>is not homogenous.  However, it can be reduced to a homogenous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>
                <a:latin typeface="Times New Roman" pitchFamily="18" charset="0"/>
              </a:rPr>
              <a:t>form as detailed below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4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400" b="1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 dirty="0">
                <a:latin typeface="Times New Roman" pitchFamily="18" charset="0"/>
              </a:rPr>
              <a:t>Case 1: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400" b="1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>
                <a:latin typeface="Times New Roman" pitchFamily="18" charset="0"/>
              </a:rPr>
              <a:t>We use the substitution                     which reduces the equation to a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>
                <a:latin typeface="Times New Roman" pitchFamily="18" charset="0"/>
              </a:rPr>
              <a:t>separable equation in the variables </a:t>
            </a:r>
            <a:r>
              <a:rPr lang="en-US" sz="2400" i="1" dirty="0">
                <a:latin typeface="Times New Roman" pitchFamily="18" charset="0"/>
              </a:rPr>
              <a:t>x</a:t>
            </a:r>
            <a:r>
              <a:rPr lang="en-US" sz="2400" dirty="0">
                <a:latin typeface="Times New Roman" pitchFamily="18" charset="0"/>
              </a:rPr>
              <a:t> &amp; </a:t>
            </a:r>
            <a:r>
              <a:rPr lang="en-US" sz="2400" i="1" dirty="0">
                <a:latin typeface="Times New Roman" pitchFamily="18" charset="0"/>
              </a:rPr>
              <a:t>z</a:t>
            </a:r>
            <a:r>
              <a:rPr lang="en-US" sz="2400" dirty="0">
                <a:latin typeface="Times New Roman" pitchFamily="18" charset="0"/>
              </a:rPr>
              <a:t>. Solving the resulting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>
                <a:latin typeface="Times New Roman" pitchFamily="18" charset="0"/>
              </a:rPr>
              <a:t>separable equation and replacing </a:t>
            </a:r>
            <a:r>
              <a:rPr lang="en-US" sz="2400" i="1" dirty="0">
                <a:latin typeface="Times New Roman" pitchFamily="18" charset="0"/>
              </a:rPr>
              <a:t>z</a:t>
            </a:r>
            <a:r>
              <a:rPr lang="en-US" sz="2400" dirty="0">
                <a:latin typeface="Times New Roman" pitchFamily="18" charset="0"/>
              </a:rPr>
              <a:t> with                 , we obtain the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>
                <a:latin typeface="Times New Roman" pitchFamily="18" charset="0"/>
              </a:rPr>
              <a:t>solution of the given differential equation. </a:t>
            </a: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0" y="3171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3318" name="Object 6"/>
          <p:cNvGraphicFramePr>
            <a:graphicFrameLocks noChangeAspect="1"/>
          </p:cNvGraphicFramePr>
          <p:nvPr/>
        </p:nvGraphicFramePr>
        <p:xfrm>
          <a:off x="1905000" y="1143000"/>
          <a:ext cx="3886200" cy="914400"/>
        </p:xfrm>
        <a:graphic>
          <a:graphicData uri="http://schemas.openxmlformats.org/presentationml/2006/ole">
            <p:oleObj spid="_x0000_s6154" name="Equation" r:id="rId3" imgW="1269449" imgH="444307" progId="Equation.3">
              <p:embed/>
            </p:oleObj>
          </a:graphicData>
        </a:graphic>
      </p:graphicFrame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3321" name="Object 9"/>
          <p:cNvGraphicFramePr>
            <a:graphicFrameLocks noChangeAspect="1"/>
          </p:cNvGraphicFramePr>
          <p:nvPr/>
        </p:nvGraphicFramePr>
        <p:xfrm>
          <a:off x="1600200" y="3429000"/>
          <a:ext cx="1600200" cy="882650"/>
        </p:xfrm>
        <a:graphic>
          <a:graphicData uri="http://schemas.openxmlformats.org/presentationml/2006/ole">
            <p:oleObj spid="_x0000_s6155" name="Equation" r:id="rId4" imgW="583947" imgH="495085" progId="Equation.3">
              <p:embed/>
            </p:oleObj>
          </a:graphicData>
        </a:graphic>
      </p:graphicFrame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3323" name="Object 11"/>
          <p:cNvGraphicFramePr>
            <a:graphicFrameLocks noChangeAspect="1"/>
          </p:cNvGraphicFramePr>
          <p:nvPr/>
        </p:nvGraphicFramePr>
        <p:xfrm>
          <a:off x="3352800" y="4343400"/>
          <a:ext cx="1371600" cy="352425"/>
        </p:xfrm>
        <a:graphic>
          <a:graphicData uri="http://schemas.openxmlformats.org/presentationml/2006/ole">
            <p:oleObj spid="_x0000_s6156" name="Equation" r:id="rId5" imgW="927100" imgH="241300" progId="Equation.3">
              <p:embed/>
            </p:oleObj>
          </a:graphicData>
        </a:graphic>
      </p:graphicFrame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3325" name="Object 13"/>
          <p:cNvGraphicFramePr>
            <a:graphicFrameLocks noChangeAspect="1"/>
          </p:cNvGraphicFramePr>
          <p:nvPr/>
        </p:nvGraphicFramePr>
        <p:xfrm>
          <a:off x="5334000" y="5105400"/>
          <a:ext cx="1143000" cy="349250"/>
        </p:xfrm>
        <a:graphic>
          <a:graphicData uri="http://schemas.openxmlformats.org/presentationml/2006/ole">
            <p:oleObj spid="_x0000_s6157" name="Equation" r:id="rId6" imgW="672808" imgH="241195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76249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BA5F0-F7F6-44AE-A68D-11A18E85C599}" type="slidenum">
              <a:rPr lang="en-US"/>
              <a:pPr/>
              <a:t>22</a:t>
            </a:fld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28600"/>
            <a:ext cx="8763000" cy="6248400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b="1">
                <a:latin typeface="Times New Roman" pitchFamily="18" charset="0"/>
              </a:rPr>
              <a:t>Case 2:</a:t>
            </a:r>
            <a:r>
              <a:rPr lang="en-US" sz="2400">
                <a:latin typeface="Times New Roman" pitchFamily="18" charset="0"/>
              </a:rPr>
              <a:t>                   </a:t>
            </a: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In this case we substitute</a:t>
            </a: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where </a:t>
            </a:r>
            <a:r>
              <a:rPr lang="en-US" sz="2400" i="1">
                <a:latin typeface="Times New Roman" pitchFamily="18" charset="0"/>
              </a:rPr>
              <a:t>h</a:t>
            </a:r>
            <a:r>
              <a:rPr lang="en-US" sz="2400">
                <a:latin typeface="Times New Roman" pitchFamily="18" charset="0"/>
              </a:rPr>
              <a:t> and </a:t>
            </a:r>
            <a:r>
              <a:rPr lang="en-US" sz="2400" i="1">
                <a:latin typeface="Times New Roman" pitchFamily="18" charset="0"/>
              </a:rPr>
              <a:t>k</a:t>
            </a:r>
            <a:r>
              <a:rPr lang="en-US" sz="2400">
                <a:latin typeface="Times New Roman" pitchFamily="18" charset="0"/>
              </a:rPr>
              <a:t> are constants to be determined. Then the equation </a:t>
            </a:r>
          </a:p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Becomes</a:t>
            </a:r>
          </a:p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 </a:t>
            </a: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We choose </a:t>
            </a:r>
            <a:r>
              <a:rPr lang="en-US" sz="2400" i="1">
                <a:latin typeface="Times New Roman" pitchFamily="18" charset="0"/>
              </a:rPr>
              <a:t>h</a:t>
            </a:r>
            <a:r>
              <a:rPr lang="en-US" sz="2400">
                <a:latin typeface="Times New Roman" pitchFamily="18" charset="0"/>
              </a:rPr>
              <a:t> and </a:t>
            </a:r>
            <a:r>
              <a:rPr lang="en-US" sz="2400" i="1">
                <a:latin typeface="Times New Roman" pitchFamily="18" charset="0"/>
              </a:rPr>
              <a:t>k</a:t>
            </a:r>
            <a:r>
              <a:rPr lang="en-US" sz="2400">
                <a:latin typeface="Times New Roman" pitchFamily="18" charset="0"/>
              </a:rPr>
              <a:t> such that</a:t>
            </a: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1371600" y="92075"/>
          <a:ext cx="1371600" cy="1027113"/>
        </p:xfrm>
        <a:graphic>
          <a:graphicData uri="http://schemas.openxmlformats.org/presentationml/2006/ole">
            <p:oleObj spid="_x0000_s7178" name="Equation" r:id="rId3" imgW="583947" imgH="495085" progId="Equation.3">
              <p:embed/>
            </p:oleObj>
          </a:graphicData>
        </a:graphic>
      </p:graphicFrame>
      <p:graphicFrame>
        <p:nvGraphicFramePr>
          <p:cNvPr id="14342" name="Object 6"/>
          <p:cNvGraphicFramePr>
            <a:graphicFrameLocks noChangeAspect="1"/>
          </p:cNvGraphicFramePr>
          <p:nvPr/>
        </p:nvGraphicFramePr>
        <p:xfrm>
          <a:off x="2133600" y="1543050"/>
          <a:ext cx="4572000" cy="547688"/>
        </p:xfrm>
        <a:graphic>
          <a:graphicData uri="http://schemas.openxmlformats.org/presentationml/2006/ole">
            <p:oleObj spid="_x0000_s7179" name="Equation" r:id="rId4" imgW="1905000" imgH="228600" progId="Equation.3">
              <p:embed/>
            </p:oleObj>
          </a:graphicData>
        </a:graphic>
      </p:graphicFrame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4344" name="Object 8"/>
          <p:cNvGraphicFramePr>
            <a:graphicFrameLocks noChangeAspect="1"/>
          </p:cNvGraphicFramePr>
          <p:nvPr/>
        </p:nvGraphicFramePr>
        <p:xfrm>
          <a:off x="1371600" y="3048000"/>
          <a:ext cx="5638800" cy="1146175"/>
        </p:xfrm>
        <a:graphic>
          <a:graphicData uri="http://schemas.openxmlformats.org/presentationml/2006/ole">
            <p:oleObj spid="_x0000_s7180" name="Equation" r:id="rId5" imgW="2094591" imgH="444307" progId="Equation.3">
              <p:embed/>
            </p:oleObj>
          </a:graphicData>
        </a:graphic>
      </p:graphicFrame>
      <p:sp>
        <p:nvSpPr>
          <p:cNvPr id="14347" name="Rectangle 11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4346" name="Object 10"/>
          <p:cNvGraphicFramePr>
            <a:graphicFrameLocks noChangeAspect="1"/>
          </p:cNvGraphicFramePr>
          <p:nvPr/>
        </p:nvGraphicFramePr>
        <p:xfrm>
          <a:off x="2971800" y="5048250"/>
          <a:ext cx="3352800" cy="1352550"/>
        </p:xfrm>
        <a:graphic>
          <a:graphicData uri="http://schemas.openxmlformats.org/presentationml/2006/ole">
            <p:oleObj spid="_x0000_s7181" name="Equation" r:id="rId6" imgW="1371600" imgH="5461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60539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53FEF-8AF1-4EC9-A13D-E684C153CE33}" type="slidenum">
              <a:rPr lang="en-US"/>
              <a:pPr/>
              <a:t>23</a:t>
            </a:fld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609600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which reduces the equation to</a:t>
            </a: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which is homogenous differential equation in </a:t>
            </a:r>
            <a:r>
              <a:rPr lang="en-US" sz="2400" i="1">
                <a:latin typeface="Times New Roman" pitchFamily="18" charset="0"/>
              </a:rPr>
              <a:t>X </a:t>
            </a:r>
            <a:r>
              <a:rPr lang="en-US" sz="2400">
                <a:latin typeface="Times New Roman" pitchFamily="18" charset="0"/>
              </a:rPr>
              <a:t> and </a:t>
            </a:r>
            <a:r>
              <a:rPr lang="en-US" sz="2400" i="1">
                <a:latin typeface="Times New Roman" pitchFamily="18" charset="0"/>
              </a:rPr>
              <a:t>Y</a:t>
            </a:r>
            <a:r>
              <a:rPr lang="en-US" sz="2400">
                <a:latin typeface="Times New Roman" pitchFamily="18" charset="0"/>
              </a:rPr>
              <a:t>, and can </a:t>
            </a:r>
          </a:p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be solved accordingly. After having solved the last equation we </a:t>
            </a:r>
          </a:p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come back to the old variables </a:t>
            </a:r>
            <a:r>
              <a:rPr lang="en-US" sz="2400" i="1">
                <a:latin typeface="Times New Roman" pitchFamily="18" charset="0"/>
              </a:rPr>
              <a:t>x</a:t>
            </a:r>
            <a:r>
              <a:rPr lang="en-US" sz="2400">
                <a:latin typeface="Times New Roman" pitchFamily="18" charset="0"/>
              </a:rPr>
              <a:t>  and </a:t>
            </a:r>
            <a:r>
              <a:rPr lang="en-US" sz="2400" i="1">
                <a:latin typeface="Times New Roman" pitchFamily="18" charset="0"/>
              </a:rPr>
              <a:t>y</a:t>
            </a:r>
            <a:r>
              <a:rPr lang="en-US" sz="2400">
                <a:latin typeface="Times New Roman" pitchFamily="18" charset="0"/>
              </a:rPr>
              <a:t>.</a:t>
            </a: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2286000" y="1371600"/>
          <a:ext cx="3048000" cy="1049338"/>
        </p:xfrm>
        <a:graphic>
          <a:graphicData uri="http://schemas.openxmlformats.org/presentationml/2006/ole">
            <p:oleObj spid="_x0000_s8196" name="Equation" r:id="rId3" imgW="1091726" imgH="444307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97130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040C9-C367-48BE-9907-1A048174FC76}" type="slidenum">
              <a:rPr lang="en-US"/>
              <a:pPr/>
              <a:t>24</a:t>
            </a:fld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228600"/>
            <a:ext cx="8534400" cy="62484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 b="1" dirty="0">
                <a:latin typeface="Times New Roman" pitchFamily="18" charset="0"/>
              </a:rPr>
              <a:t>Example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>
                <a:latin typeface="Times New Roman" pitchFamily="18" charset="0"/>
              </a:rPr>
              <a:t>Solve the differential equation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dirty="0">
              <a:latin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>
                <a:latin typeface="Times New Roman" pitchFamily="18" charset="0"/>
              </a:rPr>
              <a:t>Solution: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>
                <a:latin typeface="Times New Roman" pitchFamily="18" charset="0"/>
              </a:rPr>
              <a:t>Since                           , we substitute                     , so that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dirty="0">
              <a:latin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2400" dirty="0">
              <a:latin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>
                <a:latin typeface="Times New Roman" pitchFamily="18" charset="0"/>
              </a:rPr>
              <a:t>Thus the equation becomes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>
                <a:latin typeface="Times New Roman" pitchFamily="18" charset="0"/>
              </a:rPr>
              <a:t>						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dirty="0">
              <a:latin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2400" dirty="0">
              <a:latin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>
                <a:latin typeface="Times New Roman" pitchFamily="18" charset="0"/>
              </a:rPr>
              <a:t>i.e.		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>
                <a:latin typeface="Times New Roman" pitchFamily="18" charset="0"/>
              </a:rPr>
              <a:t>which is a variable separable form, and can be written as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>
                <a:latin typeface="Times New Roman" pitchFamily="18" charset="0"/>
              </a:rPr>
              <a:t>							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endParaRPr lang="en-US"/>
          </a:p>
        </p:txBody>
      </p:sp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2971800" y="1071563"/>
          <a:ext cx="2286000" cy="712787"/>
        </p:xfrm>
        <a:graphic>
          <a:graphicData uri="http://schemas.openxmlformats.org/presentationml/2006/ole">
            <p:oleObj spid="_x0000_s9232" name="Equation" r:id="rId3" imgW="1371600" imgH="482600" progId="Equation.3">
              <p:embed/>
            </p:oleObj>
          </a:graphicData>
        </a:graphic>
      </p:graphicFrame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6395" name="Object 11"/>
          <p:cNvGraphicFramePr>
            <a:graphicFrameLocks noChangeAspect="1"/>
          </p:cNvGraphicFramePr>
          <p:nvPr/>
        </p:nvGraphicFramePr>
        <p:xfrm>
          <a:off x="1143000" y="1752600"/>
          <a:ext cx="1676400" cy="692150"/>
        </p:xfrm>
        <a:graphic>
          <a:graphicData uri="http://schemas.openxmlformats.org/presentationml/2006/ole">
            <p:oleObj spid="_x0000_s9233" name="Equation" r:id="rId4" imgW="812447" imgH="495085" progId="Equation.3">
              <p:embed/>
            </p:oleObj>
          </a:graphicData>
        </a:graphic>
      </p:graphicFrame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6397" name="Object 13"/>
          <p:cNvGraphicFramePr>
            <a:graphicFrameLocks noChangeAspect="1"/>
          </p:cNvGraphicFramePr>
          <p:nvPr/>
        </p:nvGraphicFramePr>
        <p:xfrm>
          <a:off x="4876800" y="1905000"/>
          <a:ext cx="1371600" cy="369888"/>
        </p:xfrm>
        <a:graphic>
          <a:graphicData uri="http://schemas.openxmlformats.org/presentationml/2006/ole">
            <p:oleObj spid="_x0000_s9234" name="Equation" r:id="rId5" imgW="850900" imgH="228600" progId="Equation.3">
              <p:embed/>
            </p:oleObj>
          </a:graphicData>
        </a:graphic>
      </p:graphicFrame>
      <p:sp>
        <p:nvSpPr>
          <p:cNvPr id="16400" name="Rectangle 16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6399" name="Object 15"/>
          <p:cNvGraphicFramePr>
            <a:graphicFrameLocks noChangeAspect="1"/>
          </p:cNvGraphicFramePr>
          <p:nvPr/>
        </p:nvGraphicFramePr>
        <p:xfrm>
          <a:off x="2819400" y="2286000"/>
          <a:ext cx="2057400" cy="746125"/>
        </p:xfrm>
        <a:graphic>
          <a:graphicData uri="http://schemas.openxmlformats.org/presentationml/2006/ole">
            <p:oleObj spid="_x0000_s9235" name="Equation" r:id="rId6" imgW="1167893" imgH="495085" progId="Equation.3">
              <p:embed/>
            </p:oleObj>
          </a:graphicData>
        </a:graphic>
      </p:graphicFrame>
      <p:sp>
        <p:nvSpPr>
          <p:cNvPr id="16402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6401" name="Object 17"/>
          <p:cNvGraphicFramePr>
            <a:graphicFrameLocks noChangeAspect="1"/>
          </p:cNvGraphicFramePr>
          <p:nvPr/>
        </p:nvGraphicFramePr>
        <p:xfrm>
          <a:off x="3124200" y="3581400"/>
          <a:ext cx="2286000" cy="698500"/>
        </p:xfrm>
        <a:graphic>
          <a:graphicData uri="http://schemas.openxmlformats.org/presentationml/2006/ole">
            <p:oleObj spid="_x0000_s9236" name="Equation" r:id="rId7" imgW="1459866" imgH="495085" progId="Equation.3">
              <p:embed/>
            </p:oleObj>
          </a:graphicData>
        </a:graphic>
      </p:graphicFrame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6403" name="Object 19"/>
          <p:cNvGraphicFramePr>
            <a:graphicFrameLocks noChangeAspect="1"/>
          </p:cNvGraphicFramePr>
          <p:nvPr/>
        </p:nvGraphicFramePr>
        <p:xfrm>
          <a:off x="3376613" y="4229100"/>
          <a:ext cx="1550987" cy="812800"/>
        </p:xfrm>
        <a:graphic>
          <a:graphicData uri="http://schemas.openxmlformats.org/presentationml/2006/ole">
            <p:oleObj spid="_x0000_s9237" name="Equation" r:id="rId8" imgW="787058" imgH="393529" progId="Equation.3">
              <p:embed/>
            </p:oleObj>
          </a:graphicData>
        </a:graphic>
      </p:graphicFrame>
      <p:sp>
        <p:nvSpPr>
          <p:cNvPr id="1640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6405" name="Object 21"/>
          <p:cNvGraphicFramePr>
            <a:graphicFrameLocks noChangeAspect="1"/>
          </p:cNvGraphicFramePr>
          <p:nvPr/>
        </p:nvGraphicFramePr>
        <p:xfrm>
          <a:off x="3200400" y="5611813"/>
          <a:ext cx="2362200" cy="825500"/>
        </p:xfrm>
        <a:graphic>
          <a:graphicData uri="http://schemas.openxmlformats.org/presentationml/2006/ole">
            <p:oleObj spid="_x0000_s9238" name="Equation" r:id="rId9" imgW="1231366" imgH="495085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74776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5A5D2-9769-4CA5-A2FF-68B0FDCFDF37}" type="slidenum">
              <a:rPr lang="en-US"/>
              <a:pPr/>
              <a:t>25</a:t>
            </a:fld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228600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Integrating both sides we get</a:t>
            </a: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Simplifying and replacing </a:t>
            </a:r>
            <a:r>
              <a:rPr lang="en-US" sz="2400" i="1">
                <a:latin typeface="Times New Roman" pitchFamily="18" charset="0"/>
              </a:rPr>
              <a:t>z</a:t>
            </a:r>
            <a:r>
              <a:rPr lang="en-US" sz="2400">
                <a:latin typeface="Times New Roman" pitchFamily="18" charset="0"/>
              </a:rPr>
              <a:t> with                 ,  we obtain</a:t>
            </a: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>
                <a:latin typeface="Times New Roman" pitchFamily="18" charset="0"/>
              </a:rPr>
              <a:t>           or 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2133600" y="914400"/>
          <a:ext cx="3429000" cy="457200"/>
        </p:xfrm>
        <a:graphic>
          <a:graphicData uri="http://schemas.openxmlformats.org/presentationml/2006/ole">
            <p:oleObj spid="_x0000_s12298" name="Equation" r:id="rId3" imgW="1459866" imgH="215806" progId="Equation.3">
              <p:embed/>
            </p:oleObj>
          </a:graphicData>
        </a:graphic>
      </p:graphicFrame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7414" name="Object 6"/>
          <p:cNvGraphicFramePr>
            <a:graphicFrameLocks noChangeAspect="1"/>
          </p:cNvGraphicFramePr>
          <p:nvPr/>
        </p:nvGraphicFramePr>
        <p:xfrm>
          <a:off x="1752600" y="2362200"/>
          <a:ext cx="4038600" cy="485775"/>
        </p:xfrm>
        <a:graphic>
          <a:graphicData uri="http://schemas.openxmlformats.org/presentationml/2006/ole">
            <p:oleObj spid="_x0000_s12299" name="Equation" r:id="rId4" imgW="1981200" imgH="241300" progId="Equation.3">
              <p:embed/>
            </p:oleObj>
          </a:graphicData>
        </a:graphic>
      </p:graphicFrame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7416" name="Object 8"/>
          <p:cNvGraphicFramePr>
            <a:graphicFrameLocks noChangeAspect="1"/>
          </p:cNvGraphicFramePr>
          <p:nvPr/>
        </p:nvGraphicFramePr>
        <p:xfrm>
          <a:off x="1676400" y="3276600"/>
          <a:ext cx="4648200" cy="555625"/>
        </p:xfrm>
        <a:graphic>
          <a:graphicData uri="http://schemas.openxmlformats.org/presentationml/2006/ole">
            <p:oleObj spid="_x0000_s12300" name="Equation" r:id="rId5" imgW="2222500" imgH="254000" progId="Equation.3">
              <p:embed/>
            </p:oleObj>
          </a:graphicData>
        </a:graphic>
      </p:graphicFrame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7418" name="Object 10"/>
          <p:cNvGraphicFramePr>
            <a:graphicFrameLocks noChangeAspect="1"/>
          </p:cNvGraphicFramePr>
          <p:nvPr/>
        </p:nvGraphicFramePr>
        <p:xfrm>
          <a:off x="4419600" y="1612900"/>
          <a:ext cx="990600" cy="390525"/>
        </p:xfrm>
        <a:graphic>
          <a:graphicData uri="http://schemas.openxmlformats.org/presentationml/2006/ole">
            <p:oleObj spid="_x0000_s12301" name="Equation" r:id="rId6" imgW="583947" imgH="228501" progId="Equation.3">
              <p:embed/>
            </p:oleObj>
          </a:graphicData>
        </a:graphic>
      </p:graphicFrame>
      <p:sp>
        <p:nvSpPr>
          <p:cNvPr id="17420" name="Line 12"/>
          <p:cNvSpPr>
            <a:spLocks noChangeShapeType="1"/>
          </p:cNvSpPr>
          <p:nvPr/>
        </p:nvSpPr>
        <p:spPr bwMode="auto">
          <a:xfrm>
            <a:off x="3429000" y="47244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617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98E29-46C2-4641-BDF1-8971141D74C4}" type="slidenum">
              <a:rPr lang="en-US"/>
              <a:pPr/>
              <a:t>26</a:t>
            </a:fld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304800"/>
            <a:ext cx="8610600" cy="58213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 b="1" dirty="0">
                <a:latin typeface="Times New Roman" pitchFamily="18" charset="0"/>
              </a:rPr>
              <a:t>Example 4  </a:t>
            </a:r>
            <a:r>
              <a:rPr lang="en-US" sz="2400" dirty="0">
                <a:latin typeface="Times New Roman" pitchFamily="18" charset="0"/>
              </a:rPr>
              <a:t>Solve the differential equation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dirty="0">
              <a:latin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2400" b="1" dirty="0">
              <a:latin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>
                <a:latin typeface="Times New Roman" pitchFamily="18" charset="0"/>
              </a:rPr>
              <a:t>Solution: </a:t>
            </a:r>
            <a:endParaRPr lang="en-US" sz="2400" dirty="0">
              <a:latin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>
                <a:latin typeface="Times New Roman" pitchFamily="18" charset="0"/>
              </a:rPr>
              <a:t>By substitution</a:t>
            </a:r>
            <a:endParaRPr lang="en-US" sz="2400" b="1" dirty="0">
              <a:latin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>
                <a:latin typeface="Times New Roman" pitchFamily="18" charset="0"/>
              </a:rPr>
              <a:t>					</a:t>
            </a:r>
            <a:endParaRPr lang="en-US" sz="2400" dirty="0">
              <a:latin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>
                <a:latin typeface="Times New Roman" pitchFamily="18" charset="0"/>
              </a:rPr>
              <a:t>The given differential equation reduces to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>
                <a:latin typeface="Times New Roman" pitchFamily="18" charset="0"/>
              </a:rPr>
              <a:t>		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>
                <a:latin typeface="Times New Roman" pitchFamily="18" charset="0"/>
              </a:rPr>
              <a:t>		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dirty="0" smtClean="0">
              <a:latin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Times New Roman" pitchFamily="18" charset="0"/>
              </a:rPr>
              <a:t>We </a:t>
            </a:r>
            <a:r>
              <a:rPr lang="en-US" sz="2400" dirty="0">
                <a:latin typeface="Times New Roman" pitchFamily="18" charset="0"/>
              </a:rPr>
              <a:t>choose </a:t>
            </a:r>
            <a:r>
              <a:rPr lang="en-US" sz="2400" i="1" dirty="0">
                <a:latin typeface="Times New Roman" pitchFamily="18" charset="0"/>
              </a:rPr>
              <a:t>h</a:t>
            </a:r>
            <a:r>
              <a:rPr lang="en-US" sz="2400" dirty="0">
                <a:latin typeface="Times New Roman" pitchFamily="18" charset="0"/>
              </a:rPr>
              <a:t> and </a:t>
            </a:r>
            <a:r>
              <a:rPr lang="en-US" sz="2400" i="1" dirty="0">
                <a:latin typeface="Times New Roman" pitchFamily="18" charset="0"/>
              </a:rPr>
              <a:t>k</a:t>
            </a:r>
            <a:r>
              <a:rPr lang="en-US" sz="2400" dirty="0">
                <a:latin typeface="Times New Roman" pitchFamily="18" charset="0"/>
              </a:rPr>
              <a:t> such that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>
                <a:latin typeface="Times New Roman" pitchFamily="18" charset="0"/>
              </a:rPr>
              <a:t>	    			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dirty="0" smtClean="0">
              <a:latin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Times New Roman" pitchFamily="18" charset="0"/>
              </a:rPr>
              <a:t>Solving </a:t>
            </a:r>
            <a:r>
              <a:rPr lang="en-US" sz="2400" dirty="0">
                <a:latin typeface="Times New Roman" pitchFamily="18" charset="0"/>
              </a:rPr>
              <a:t>these equations we have </a:t>
            </a:r>
            <a:r>
              <a:rPr lang="en-US" sz="2400" i="1" dirty="0">
                <a:latin typeface="Times New Roman" pitchFamily="18" charset="0"/>
              </a:rPr>
              <a:t>h=</a:t>
            </a:r>
            <a:r>
              <a:rPr lang="en-US" sz="2400" dirty="0">
                <a:latin typeface="Times New Roman" pitchFamily="18" charset="0"/>
              </a:rPr>
              <a:t>2 ,  </a:t>
            </a:r>
            <a:r>
              <a:rPr lang="en-US" sz="2400" i="1" dirty="0">
                <a:latin typeface="Times New Roman" pitchFamily="18" charset="0"/>
              </a:rPr>
              <a:t>k=</a:t>
            </a:r>
            <a:r>
              <a:rPr lang="en-US" sz="2400" dirty="0">
                <a:latin typeface="Times New Roman" pitchFamily="18" charset="0"/>
              </a:rPr>
              <a:t>1. Therefore, we have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>
                <a:latin typeface="Times New Roman" pitchFamily="18" charset="0"/>
              </a:rPr>
              <a:t>							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dirty="0">
              <a:latin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Times New Roman" pitchFamily="18" charset="0"/>
              </a:rPr>
              <a:t>which </a:t>
            </a:r>
            <a:r>
              <a:rPr lang="en-US" sz="2400" dirty="0">
                <a:latin typeface="Times New Roman" pitchFamily="18" charset="0"/>
              </a:rPr>
              <a:t>is a homogenous equation. </a:t>
            </a:r>
          </a:p>
        </p:txBody>
      </p:sp>
      <p:sp>
        <p:nvSpPr>
          <p:cNvPr id="18458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8457" name="Object 25"/>
          <p:cNvGraphicFramePr>
            <a:graphicFrameLocks noChangeAspect="1"/>
          </p:cNvGraphicFramePr>
          <p:nvPr/>
        </p:nvGraphicFramePr>
        <p:xfrm>
          <a:off x="2590800" y="685800"/>
          <a:ext cx="2209800" cy="847725"/>
        </p:xfrm>
        <a:graphic>
          <a:graphicData uri="http://schemas.openxmlformats.org/presentationml/2006/ole">
            <p:oleObj spid="_x0000_s13326" name="Equation" r:id="rId3" imgW="1269449" imgH="482391" progId="Equation.3">
              <p:embed/>
            </p:oleObj>
          </a:graphicData>
        </a:graphic>
      </p:graphicFrame>
      <p:sp>
        <p:nvSpPr>
          <p:cNvPr id="18460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8459" name="Object 27"/>
          <p:cNvGraphicFramePr>
            <a:graphicFrameLocks noChangeAspect="1"/>
          </p:cNvGraphicFramePr>
          <p:nvPr/>
        </p:nvGraphicFramePr>
        <p:xfrm>
          <a:off x="2438400" y="1981200"/>
          <a:ext cx="3657600" cy="398463"/>
        </p:xfrm>
        <a:graphic>
          <a:graphicData uri="http://schemas.openxmlformats.org/presentationml/2006/ole">
            <p:oleObj spid="_x0000_s13327" name="Equation" r:id="rId4" imgW="1866900" imgH="228600" progId="Equation.3">
              <p:embed/>
            </p:oleObj>
          </a:graphicData>
        </a:graphic>
      </p:graphicFrame>
      <p:sp>
        <p:nvSpPr>
          <p:cNvPr id="18462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8461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91579545"/>
              </p:ext>
            </p:extLst>
          </p:nvPr>
        </p:nvGraphicFramePr>
        <p:xfrm>
          <a:off x="2286000" y="2895600"/>
          <a:ext cx="3276600" cy="750888"/>
        </p:xfrm>
        <a:graphic>
          <a:graphicData uri="http://schemas.openxmlformats.org/presentationml/2006/ole">
            <p:oleObj spid="_x0000_s13328" name="Equation" r:id="rId5" imgW="1828800" imgH="419100" progId="Equation.3">
              <p:embed/>
            </p:oleObj>
          </a:graphicData>
        </a:graphic>
      </p:graphicFrame>
      <p:sp>
        <p:nvSpPr>
          <p:cNvPr id="18464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8463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57083045"/>
              </p:ext>
            </p:extLst>
          </p:nvPr>
        </p:nvGraphicFramePr>
        <p:xfrm>
          <a:off x="2743200" y="4167187"/>
          <a:ext cx="1600200" cy="328613"/>
        </p:xfrm>
        <a:graphic>
          <a:graphicData uri="http://schemas.openxmlformats.org/presentationml/2006/ole">
            <p:oleObj spid="_x0000_s13329" name="Equation" r:id="rId6" imgW="1066337" imgH="215806" progId="Equation.3">
              <p:embed/>
            </p:oleObj>
          </a:graphicData>
        </a:graphic>
      </p:graphicFrame>
      <p:sp>
        <p:nvSpPr>
          <p:cNvPr id="18466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8465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36547786"/>
              </p:ext>
            </p:extLst>
          </p:nvPr>
        </p:nvGraphicFramePr>
        <p:xfrm>
          <a:off x="4800600" y="4183062"/>
          <a:ext cx="1676400" cy="312738"/>
        </p:xfrm>
        <a:graphic>
          <a:graphicData uri="http://schemas.openxmlformats.org/presentationml/2006/ole">
            <p:oleObj spid="_x0000_s13330" name="Equation" r:id="rId7" imgW="1016000" imgH="190500" progId="Equation.3">
              <p:embed/>
            </p:oleObj>
          </a:graphicData>
        </a:graphic>
      </p:graphicFrame>
      <p:sp>
        <p:nvSpPr>
          <p:cNvPr id="18468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8467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41808586"/>
              </p:ext>
            </p:extLst>
          </p:nvPr>
        </p:nvGraphicFramePr>
        <p:xfrm>
          <a:off x="3048000" y="5046662"/>
          <a:ext cx="1981200" cy="744538"/>
        </p:xfrm>
        <a:graphic>
          <a:graphicData uri="http://schemas.openxmlformats.org/presentationml/2006/ole">
            <p:oleObj spid="_x0000_s13331" name="Equation" r:id="rId8" imgW="1028700" imgH="4572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60450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2A2E5-C773-4F61-9612-BFE95493B1F1}" type="slidenum">
              <a:rPr lang="en-US"/>
              <a:pPr/>
              <a:t>27</a:t>
            </a:fld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"/>
            <a:ext cx="8229600" cy="6400800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None/>
            </a:pPr>
            <a:r>
              <a:rPr lang="en-US" sz="2400" dirty="0">
                <a:latin typeface="Times New Roman" pitchFamily="18" charset="0"/>
              </a:rPr>
              <a:t>We substitute                 to obtain</a:t>
            </a:r>
          </a:p>
          <a:p>
            <a:pPr>
              <a:buFontTx/>
              <a:buNone/>
            </a:pPr>
            <a:endParaRPr lang="en-US" sz="2400" dirty="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 dirty="0">
                <a:latin typeface="Times New Roman" pitchFamily="18" charset="0"/>
              </a:rPr>
              <a:t>                                      or</a:t>
            </a:r>
          </a:p>
          <a:p>
            <a:pPr>
              <a:buFontTx/>
              <a:buNone/>
            </a:pPr>
            <a:endParaRPr lang="en-US" sz="2400" dirty="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 dirty="0">
                <a:latin typeface="Times New Roman" pitchFamily="18" charset="0"/>
              </a:rPr>
              <a:t>Resolving into partial fractions and integrating both sides we obtain</a:t>
            </a:r>
          </a:p>
          <a:p>
            <a:pPr>
              <a:buFontTx/>
              <a:buNone/>
            </a:pPr>
            <a:endParaRPr lang="en-US" sz="2400" dirty="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 dirty="0">
                <a:latin typeface="Times New Roman" pitchFamily="18" charset="0"/>
              </a:rPr>
              <a:t>       or</a:t>
            </a:r>
          </a:p>
          <a:p>
            <a:pPr>
              <a:buFontTx/>
              <a:buNone/>
            </a:pPr>
            <a:endParaRPr lang="en-US" sz="2400" dirty="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400" dirty="0" smtClean="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400" dirty="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400" dirty="0" smtClean="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sz="2400" dirty="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 dirty="0" smtClean="0">
                <a:latin typeface="Times New Roman" pitchFamily="18" charset="0"/>
              </a:rPr>
              <a:t>Now </a:t>
            </a:r>
            <a:r>
              <a:rPr lang="en-US" sz="2400" dirty="0">
                <a:latin typeface="Times New Roman" pitchFamily="18" charset="0"/>
              </a:rPr>
              <a:t>substituting</a:t>
            </a:r>
            <a:r>
              <a:rPr lang="en-US" dirty="0"/>
              <a:t>          </a:t>
            </a:r>
            <a:r>
              <a:rPr lang="en-US" dirty="0" smtClean="0"/>
              <a:t> ,             ,               </a:t>
            </a:r>
            <a:r>
              <a:rPr lang="en-US" sz="2400" dirty="0">
                <a:latin typeface="Times New Roman" pitchFamily="18" charset="0"/>
              </a:rPr>
              <a:t>and simplifying </a:t>
            </a:r>
          </a:p>
          <a:p>
            <a:pPr>
              <a:buFontTx/>
              <a:buNone/>
            </a:pPr>
            <a:r>
              <a:rPr lang="en-US" sz="2400" dirty="0">
                <a:latin typeface="Times New Roman" pitchFamily="18" charset="0"/>
              </a:rPr>
              <a:t>we get</a:t>
            </a:r>
          </a:p>
          <a:p>
            <a:pPr>
              <a:buFontTx/>
              <a:buNone/>
            </a:pPr>
            <a:r>
              <a:rPr lang="en-US" sz="2400" dirty="0" smtClean="0">
                <a:latin typeface="Times New Roman" pitchFamily="18" charset="0"/>
              </a:rPr>
              <a:t>                                        </a:t>
            </a:r>
            <a:endParaRPr lang="en-US" sz="2400" dirty="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en-US" sz="2400" dirty="0">
                <a:latin typeface="Times New Roman" pitchFamily="18" charset="0"/>
              </a:rPr>
              <a:t>                                                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2133600" y="254000"/>
          <a:ext cx="914400" cy="282575"/>
        </p:xfrm>
        <a:graphic>
          <a:graphicData uri="http://schemas.openxmlformats.org/presentationml/2006/ole">
            <p:oleObj spid="_x0000_s14360" name="Equation" r:id="rId3" imgW="558800" imgH="190500" progId="Equation.3">
              <p:embed/>
            </p:oleObj>
          </a:graphicData>
        </a:graphic>
      </p:graphicFrame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1219200" y="914400"/>
          <a:ext cx="1676400" cy="712788"/>
        </p:xfrm>
        <a:graphic>
          <a:graphicData uri="http://schemas.openxmlformats.org/presentationml/2006/ole">
            <p:oleObj spid="_x0000_s14361" name="Equation" r:id="rId4" imgW="1091726" imgH="469696" progId="Equation.3">
              <p:embed/>
            </p:oleObj>
          </a:graphicData>
        </a:graphic>
      </p:graphicFrame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9464" name="Object 8"/>
          <p:cNvGraphicFramePr>
            <a:graphicFrameLocks noChangeAspect="1"/>
          </p:cNvGraphicFramePr>
          <p:nvPr/>
        </p:nvGraphicFramePr>
        <p:xfrm>
          <a:off x="3962400" y="914400"/>
          <a:ext cx="2057400" cy="781050"/>
        </p:xfrm>
        <a:graphic>
          <a:graphicData uri="http://schemas.openxmlformats.org/presentationml/2006/ole">
            <p:oleObj spid="_x0000_s14362" name="Equation" r:id="rId5" imgW="1307532" imgH="495085" progId="Equation.3">
              <p:embed/>
            </p:oleObj>
          </a:graphicData>
        </a:graphic>
      </p:graphicFrame>
      <p:sp>
        <p:nvSpPr>
          <p:cNvPr id="19471" name="Rectangle 15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947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89884607"/>
              </p:ext>
            </p:extLst>
          </p:nvPr>
        </p:nvGraphicFramePr>
        <p:xfrm>
          <a:off x="1752600" y="2286000"/>
          <a:ext cx="3200400" cy="681038"/>
        </p:xfrm>
        <a:graphic>
          <a:graphicData uri="http://schemas.openxmlformats.org/presentationml/2006/ole">
            <p:oleObj spid="_x0000_s14363" name="Equation" r:id="rId6" imgW="2146300" imgH="457200" progId="Equation.3">
              <p:embed/>
            </p:oleObj>
          </a:graphicData>
        </a:graphic>
      </p:graphicFrame>
      <p:sp>
        <p:nvSpPr>
          <p:cNvPr id="19473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9472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45191569"/>
              </p:ext>
            </p:extLst>
          </p:nvPr>
        </p:nvGraphicFramePr>
        <p:xfrm>
          <a:off x="1524000" y="3124200"/>
          <a:ext cx="4267200" cy="663575"/>
        </p:xfrm>
        <a:graphic>
          <a:graphicData uri="http://schemas.openxmlformats.org/presentationml/2006/ole">
            <p:oleObj spid="_x0000_s14364" name="Equation" r:id="rId7" imgW="2387600" imgH="393700" progId="Equation.3">
              <p:embed/>
            </p:oleObj>
          </a:graphicData>
        </a:graphic>
      </p:graphicFrame>
      <p:sp>
        <p:nvSpPr>
          <p:cNvPr id="19475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9477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9476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35686550"/>
              </p:ext>
            </p:extLst>
          </p:nvPr>
        </p:nvGraphicFramePr>
        <p:xfrm>
          <a:off x="1676400" y="3886200"/>
          <a:ext cx="2373313" cy="407988"/>
        </p:xfrm>
        <a:graphic>
          <a:graphicData uri="http://schemas.openxmlformats.org/presentationml/2006/ole">
            <p:oleObj spid="_x0000_s14365" name="Equation" r:id="rId8" imgW="1422400" imgH="241300" progId="Equation.3">
              <p:embed/>
            </p:oleObj>
          </a:graphicData>
        </a:graphic>
      </p:graphicFrame>
      <p:sp>
        <p:nvSpPr>
          <p:cNvPr id="19479" name="Rectangle 23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9478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45954594"/>
              </p:ext>
            </p:extLst>
          </p:nvPr>
        </p:nvGraphicFramePr>
        <p:xfrm>
          <a:off x="4191000" y="3886200"/>
          <a:ext cx="838200" cy="352425"/>
        </p:xfrm>
        <a:graphic>
          <a:graphicData uri="http://schemas.openxmlformats.org/presentationml/2006/ole">
            <p:oleObj spid="_x0000_s14366" name="Equation" r:id="rId9" imgW="545863" imgH="228501" progId="Equation.3">
              <p:embed/>
            </p:oleObj>
          </a:graphicData>
        </a:graphic>
      </p:graphicFrame>
      <p:sp>
        <p:nvSpPr>
          <p:cNvPr id="19481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9480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45237649"/>
              </p:ext>
            </p:extLst>
          </p:nvPr>
        </p:nvGraphicFramePr>
        <p:xfrm>
          <a:off x="2209800" y="4648200"/>
          <a:ext cx="914400" cy="596900"/>
        </p:xfrm>
        <a:graphic>
          <a:graphicData uri="http://schemas.openxmlformats.org/presentationml/2006/ole">
            <p:oleObj spid="_x0000_s14367" name="Equation" r:id="rId10" imgW="520474" imgH="444307" progId="Equation.3">
              <p:embed/>
            </p:oleObj>
          </a:graphicData>
        </a:graphic>
      </p:graphicFrame>
      <p:sp>
        <p:nvSpPr>
          <p:cNvPr id="19483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9482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50913256"/>
              </p:ext>
            </p:extLst>
          </p:nvPr>
        </p:nvGraphicFramePr>
        <p:xfrm>
          <a:off x="3200400" y="4724400"/>
          <a:ext cx="1143000" cy="301625"/>
        </p:xfrm>
        <a:graphic>
          <a:graphicData uri="http://schemas.openxmlformats.org/presentationml/2006/ole">
            <p:oleObj spid="_x0000_s14368" name="Equation" r:id="rId11" imgW="723586" imgH="190417" progId="Equation.3">
              <p:embed/>
            </p:oleObj>
          </a:graphicData>
        </a:graphic>
      </p:graphicFrame>
      <p:sp>
        <p:nvSpPr>
          <p:cNvPr id="19485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9484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1918626"/>
              </p:ext>
            </p:extLst>
          </p:nvPr>
        </p:nvGraphicFramePr>
        <p:xfrm>
          <a:off x="4648200" y="4735512"/>
          <a:ext cx="1066800" cy="369888"/>
        </p:xfrm>
        <a:graphic>
          <a:graphicData uri="http://schemas.openxmlformats.org/presentationml/2006/ole">
            <p:oleObj spid="_x0000_s14369" name="Equation" r:id="rId12" imgW="660400" imgH="228600" progId="Equation.3">
              <p:embed/>
            </p:oleObj>
          </a:graphicData>
        </a:graphic>
      </p:graphicFrame>
      <p:sp>
        <p:nvSpPr>
          <p:cNvPr id="19487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9486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52285157"/>
              </p:ext>
            </p:extLst>
          </p:nvPr>
        </p:nvGraphicFramePr>
        <p:xfrm>
          <a:off x="1905000" y="5334000"/>
          <a:ext cx="4267200" cy="533400"/>
        </p:xfrm>
        <a:graphic>
          <a:graphicData uri="http://schemas.openxmlformats.org/presentationml/2006/ole">
            <p:oleObj spid="_x0000_s14370" name="Equation" r:id="rId13" imgW="2057400" imgH="2540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16390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510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423" y="314980"/>
            <a:ext cx="892515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Summary 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81000" y="1219200"/>
            <a:ext cx="82296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Separable differential equation.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Homogeneous function and homogeneous differential equation.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Equations reducible to homogeneous.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964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3731</TotalTime>
  <Words>312</Words>
  <Application>Microsoft Office PowerPoint</Application>
  <PresentationFormat>On-screen Show (4:3)</PresentationFormat>
  <Paragraphs>154</Paragraphs>
  <Slides>29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Office Theme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vcomsats</cp:lastModifiedBy>
  <cp:revision>99</cp:revision>
  <dcterms:created xsi:type="dcterms:W3CDTF">2012-02-27T05:45:45Z</dcterms:created>
  <dcterms:modified xsi:type="dcterms:W3CDTF">2013-03-27T05:48:34Z</dcterms:modified>
</cp:coreProperties>
</file>