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9" r:id="rId2"/>
    <p:sldId id="293" r:id="rId3"/>
    <p:sldId id="277" r:id="rId4"/>
    <p:sldId id="259" r:id="rId5"/>
    <p:sldId id="281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83" r:id="rId14"/>
    <p:sldId id="284" r:id="rId15"/>
    <p:sldId id="286" r:id="rId16"/>
    <p:sldId id="275" r:id="rId17"/>
    <p:sldId id="287" r:id="rId18"/>
    <p:sldId id="288" r:id="rId19"/>
    <p:sldId id="289" r:id="rId20"/>
    <p:sldId id="290" r:id="rId21"/>
    <p:sldId id="291" r:id="rId22"/>
    <p:sldId id="292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4" d="100"/>
          <a:sy n="54" d="100"/>
        </p:scale>
        <p:origin x="-960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18AD3-11EC-4068-AA0E-F0C09013606B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9887-3014-4C21-8F59-E8C262E29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72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07D44-BF47-44A1-B587-0B923B4F1629}" type="slidenum">
              <a:rPr lang="en-US"/>
              <a:pPr/>
              <a:t>6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59887-3014-4C21-8F59-E8C262E297D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730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676400"/>
            <a:ext cx="6705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Differential Equations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MTH 242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02</a:t>
            </a:r>
          </a:p>
          <a:p>
            <a:pPr algn="ctr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Manshoor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(Recall)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Motivation and introduction.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What is a differential equation?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Classification by types.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Classification by order.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Degree of the DE.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Classification by linearity.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53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Solution of an ODE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457200" y="4473071"/>
                <a:ext cx="7924800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However, for convenience we write solution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73071"/>
                <a:ext cx="7924800" cy="424732"/>
              </a:xfrm>
              <a:prstGeom prst="rect">
                <a:avLst/>
              </a:prstGeom>
              <a:blipFill rotWithShape="1">
                <a:blip r:embed="rId2"/>
                <a:stretch>
                  <a:fillRect l="-1154" t="-20290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609600" y="5546568"/>
            <a:ext cx="792480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399" y="5257800"/>
            <a:ext cx="8153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interval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deﬁnition 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called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interval of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deﬁnition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existence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validity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domain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solution.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85799" y="1143000"/>
                <a:ext cx="8153401" cy="27842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Any function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∅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deﬁned on an interval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and possessing at least n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derivatives that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are continuous on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, which when substituted into an nth-order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ordinary differential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equation reduces the equation to an identity, is said to be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 solution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of the equation on the interval.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That is</a:t>
                </a:r>
              </a:p>
              <a:p>
                <a:r>
                  <a:rPr lang="en-US" sz="2200" b="0" dirty="0" smtClean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𝐹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,∅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∅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,⋯,</m:t>
                        </m:r>
                        <m:sSup>
                          <m:sSupPr>
                            <m:ctrlPr>
                              <a:rPr lang="en-US" sz="2200" i="1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∅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200" b="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en-US" sz="2200" i="1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for all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in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.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1143000"/>
                <a:ext cx="8153401" cy="2784224"/>
              </a:xfrm>
              <a:prstGeom prst="rect">
                <a:avLst/>
              </a:prstGeom>
              <a:blipFill rotWithShape="1">
                <a:blip r:embed="rId3"/>
                <a:stretch>
                  <a:fillRect l="-1121" t="-1754" r="-822" b="-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65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Veriﬁcation of a Solution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381000" y="914400"/>
                <a:ext cx="8153400" cy="1937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Example 1: Verify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is the solution of the non-linear equation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1/2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on the interval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(−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∞,∞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Solution: 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914400"/>
                <a:ext cx="8153400" cy="1937838"/>
              </a:xfrm>
              <a:prstGeom prst="rect">
                <a:avLst/>
              </a:prstGeom>
              <a:blipFill rotWithShape="1">
                <a:blip r:embed="rId3"/>
                <a:stretch>
                  <a:fillRect l="-1197" b="-62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459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381000"/>
                <a:ext cx="8153400" cy="2162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It can be noted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is the solution of the equation 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=0  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on the interval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(−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∞,∞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  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solution of a differential equation that is identically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zero on an interval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is said to be a 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trivial solution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81000"/>
                <a:ext cx="8153400" cy="2162580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260" b="-56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9723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1DB3-7B9B-48A4-AC58-CA1B7C4E5B71}" type="slidenum">
              <a:rPr lang="en-US"/>
              <a:pPr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81000" y="457200"/>
                <a:ext cx="8153400" cy="21016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Example 2: Verify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are the solutions of the differential equation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is an arbitrary constant.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Solution: 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57200"/>
                <a:ext cx="8153400" cy="2101601"/>
              </a:xfrm>
              <a:prstGeom prst="rect">
                <a:avLst/>
              </a:prstGeom>
              <a:blipFill rotWithShape="1">
                <a:blip r:embed="rId4"/>
                <a:stretch>
                  <a:fillRect l="-1197" t="-2319" b="-57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2420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General Solution of an ODE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533400" y="1307240"/>
                <a:ext cx="8305800" cy="19342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solution of an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nth-order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ordinary differential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equation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which contains n essential arbitrary constants is called a </a:t>
                </a:r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general solution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Examples</a:t>
                </a:r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a general solution of ODE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=2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 .</m:t>
                    </m:r>
                  </m:oMath>
                </a14:m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𝑑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−3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a general solution of ODE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′′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−3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=0.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307240"/>
                <a:ext cx="8305800" cy="1934247"/>
              </a:xfrm>
              <a:prstGeom prst="rect">
                <a:avLst/>
              </a:prstGeom>
              <a:blipFill rotWithShape="1">
                <a:blip r:embed="rId2"/>
                <a:stretch>
                  <a:fillRect l="-954" t="-1887" r="-954" b="-5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374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533400" y="1066800"/>
                <a:ext cx="8305800" cy="26113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Any solution obtained from the general solution by giving a particular numerical values to the arbitrary constants is called a </a:t>
                </a:r>
                <a:r>
                  <a:rPr lang="en-US" sz="2200" b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specific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or</a:t>
                </a:r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 particular solution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Example</a:t>
                </a:r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+2 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a particular solution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=2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for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=2</m:t>
                    </m:r>
                  </m:oMath>
                </a14:m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457200" indent="-4572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+3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−3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a particular solution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′′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−3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=1,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𝑑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=3.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066800"/>
                <a:ext cx="8305800" cy="2611356"/>
              </a:xfrm>
              <a:prstGeom prst="rect">
                <a:avLst/>
              </a:prstGeom>
              <a:blipFill rotWithShape="1">
                <a:blip r:embed="rId2"/>
                <a:stretch>
                  <a:fillRect l="-954" t="-1402" r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Particular Solution of an ODE</a:t>
            </a:r>
          </a:p>
        </p:txBody>
      </p:sp>
    </p:spTree>
    <p:extLst>
      <p:ext uri="{BB962C8B-B14F-4D97-AF65-F5344CB8AC3E}">
        <p14:creationId xmlns:p14="http://schemas.microsoft.com/office/powerpoint/2010/main" xmlns="" val="12389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381000" y="1046244"/>
                <a:ext cx="8305800" cy="4268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 solution which can not be obtained from the general solution by giving  numerical values to the arbitrary constants is called a </a:t>
                </a:r>
                <a:r>
                  <a:rPr lang="en-US" sz="2200" b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 singular solution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Example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𝑐𝑥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a general solution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  <a:cs typeface="Times New Roman" pitchFamily="18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  <a:cs typeface="Times New Roman" pitchFamily="18" charset="0"/>
                                  </a:rPr>
                                  <m:t>𝑑𝑥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f>
                      <m:f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for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=2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algn="just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Now,</a:t>
                </a:r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=2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+4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𝑐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=2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particular solution.</a:t>
                </a: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However,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=−</m:t>
                    </m:r>
                    <m:f>
                      <m:f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a singular solution of the DE.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046244"/>
                <a:ext cx="8305800" cy="4268476"/>
              </a:xfrm>
              <a:prstGeom prst="rect">
                <a:avLst/>
              </a:prstGeom>
              <a:blipFill rotWithShape="1">
                <a:blip r:embed="rId3"/>
                <a:stretch>
                  <a:fillRect l="-954" t="-857" r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Singular Solution of an ODE</a:t>
            </a:r>
          </a:p>
        </p:txBody>
      </p:sp>
    </p:spTree>
    <p:extLst>
      <p:ext uri="{BB962C8B-B14F-4D97-AF65-F5344CB8AC3E}">
        <p14:creationId xmlns:p14="http://schemas.microsoft.com/office/powerpoint/2010/main" xmlns="" val="4016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Families of Solution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381000" y="990600"/>
                <a:ext cx="8458200" cy="40156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 solution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containing an arbitrary constant represents a set </a:t>
                </a:r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>G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>x, y, c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0 of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solutions called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a one-parameter family of solutions. When solving an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nth-order differential </a:t>
                </a:r>
                <a:r>
                  <a:rPr lang="es-ES" sz="2200" dirty="0" err="1" smtClean="0">
                    <a:latin typeface="Times New Roman" pitchFamily="18" charset="0"/>
                    <a:cs typeface="Times New Roman" pitchFamily="18" charset="0"/>
                  </a:rPr>
                  <a:t>equation</a:t>
                </a:r>
                <a:r>
                  <a:rPr lang="es-E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𝐹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𝑦</m:t>
                            </m:r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,</m:t>
                            </m:r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⋯,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200" b="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, we seek an n-parameter family of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𝐹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2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⋯,</m:t>
                        </m:r>
                        <m:sSub>
                          <m:sSubPr>
                            <m:ctrlPr>
                              <a:rPr lang="en-US" sz="220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20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 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Examples:</a:t>
                </a:r>
              </a:p>
              <a:p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𝑐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one-parameter family of solutions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of ODE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=2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 .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457200" indent="-457200" algn="just">
                  <a:buAutoNum type="arabicPeriod"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𝑐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</m:sSup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−3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two-parameter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family of solutions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of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ODE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′′</m:t>
                        </m:r>
                      </m:sup>
                    </m:sSup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−3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=0.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990600"/>
                <a:ext cx="8458200" cy="4015651"/>
              </a:xfrm>
              <a:prstGeom prst="rect">
                <a:avLst/>
              </a:prstGeom>
              <a:blipFill rotWithShape="1">
                <a:blip r:embed="rId3"/>
                <a:stretch>
                  <a:fillRect l="-937" t="-912" r="-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609600" y="4999672"/>
            <a:ext cx="8229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means that a single differential equation can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possess an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inﬁnite number of solutions corresponding to the unlimited number of choices</a:t>
            </a: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the parameter(s).</a:t>
            </a:r>
          </a:p>
        </p:txBody>
      </p:sp>
    </p:spTree>
    <p:extLst>
      <p:ext uri="{BB962C8B-B14F-4D97-AF65-F5344CB8AC3E}">
        <p14:creationId xmlns:p14="http://schemas.microsoft.com/office/powerpoint/2010/main" xmlns="" val="425399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2150" y="1285875"/>
            <a:ext cx="52197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2667000" y="4888468"/>
                <a:ext cx="446705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Some solutions of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𝑠𝑖𝑛𝑥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</m:oMath>
                </a14:m>
                <a:endParaRPr lang="en-US" sz="22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Solution: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𝑐𝑥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𝑥𝑐𝑜𝑠𝑥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4888468"/>
                <a:ext cx="4467057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1776" t="-4762" b="-15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039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228600"/>
                <a:ext cx="78486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Graphs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𝑐</m:t>
                    </m:r>
                  </m:oMath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28600"/>
                <a:ext cx="7848600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980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5794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Problem Solution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4"/>
              <p:cNvSpPr txBox="1">
                <a:spLocks noChangeArrowheads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noFill/>
              <a:ln/>
            </p:spPr>
            <p:txBody>
              <a:bodyPr/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Problem 1:</a:t>
                </a: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Verify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nary>
                      <m:nary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  <m:e>
                        <m:sSup>
                          <m:sSupPr>
                            <m:ctrlP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200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2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2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the solution of the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endParaRPr lang="en-US" sz="22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Solution:</a:t>
                </a: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blipFill rotWithShape="1">
                <a:blip r:embed="rId3"/>
                <a:stretch>
                  <a:fillRect l="-945" t="-836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4"/>
              <p:cNvSpPr txBox="1">
                <a:spLocks noChangeArrowheads="1"/>
              </p:cNvSpPr>
              <p:nvPr/>
            </p:nvSpPr>
            <p:spPr>
              <a:xfrm>
                <a:off x="5562600" y="1905000"/>
                <a:ext cx="3429000" cy="1325562"/>
              </a:xfrm>
              <a:prstGeom prst="rect">
                <a:avLst/>
              </a:prstGeom>
              <a:noFill/>
              <a:ln/>
            </p:spPr>
            <p:txBody>
              <a:bodyPr/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Result:</a:t>
                </a:r>
              </a:p>
              <a:p>
                <a:pPr algn="l"/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f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cont. on [</a:t>
                </a:r>
                <a:r>
                  <a:rPr lang="en-US" sz="2200" i="1" dirty="0" err="1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2200" i="1" dirty="0" err="1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],  then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f>
                      <m:f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nary>
                      <m:nary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sub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𝑓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𝑑𝑡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𝑓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1905000"/>
                <a:ext cx="3429000" cy="1325562"/>
              </a:xfrm>
              <a:prstGeom prst="rect">
                <a:avLst/>
              </a:prstGeom>
              <a:blipFill rotWithShape="1">
                <a:blip r:embed="rId4"/>
                <a:stretch>
                  <a:fillRect l="-2313" t="-276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6216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268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5794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Problem Solution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4"/>
              <p:cNvSpPr txBox="1">
                <a:spLocks noChangeArrowheads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noFill/>
              <a:ln/>
            </p:spPr>
            <p:txBody>
              <a:bodyPr/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Problem 2:</a:t>
                </a:r>
              </a:p>
              <a:p>
                <a:pPr algn="l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Find  the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values of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m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so that the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𝑚𝑥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is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 solution of the given differential equation. 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′</m:t>
                          </m:r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2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′</m:t>
                          </m:r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200" i="1">
                          <a:latin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Solution:</a:t>
                </a: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blipFill rotWithShape="1">
                <a:blip r:embed="rId3"/>
                <a:stretch>
                  <a:fillRect l="-1164" t="-836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485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905470"/>
            <a:ext cx="822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the following problems verify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that the indicated function is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 explicit solution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the given differential equation.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609600" y="4412159"/>
                <a:ext cx="82296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Find  the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values of </a:t>
                </a:r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>m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so that the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function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is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a solution of the given differential equation.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412159"/>
                <a:ext cx="8229600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889" t="-4762" b="-15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400675"/>
            <a:ext cx="31337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6248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023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Initial Value Problems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" y="2838450"/>
            <a:ext cx="79438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76200" y="1036638"/>
            <a:ext cx="8229600" cy="1706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initial value problems arise in physical system, the n-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order Initial Value Problem.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10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1824038"/>
            <a:ext cx="83915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76200" y="10366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First and second  order Initial Value Problems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69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7413" y="1066800"/>
            <a:ext cx="482917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950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800" y="914400"/>
            <a:ext cx="75184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609600" y="381000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Existence and Uniqueness of the solution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28975"/>
            <a:ext cx="35433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0717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1166843"/>
                <a:ext cx="6858000" cy="3971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The conditions in Theorem 1.2.1 are sufﬁcient but not necessary. This means that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are continuous on a rectangular region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, it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must always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follow that a solution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exists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and is unique whenever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is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 point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interior to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. However, if the conditions stated in the hypothesis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of Theorem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1.2.1 do not hold, then anything could happen: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the problem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may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still have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 solution and this solution may be unique,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or 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may have several solutions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, or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it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may have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no solution at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all.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166843"/>
                <a:ext cx="6858000" cy="3971344"/>
              </a:xfrm>
              <a:prstGeom prst="rect">
                <a:avLst/>
              </a:prstGeom>
              <a:blipFill rotWithShape="1">
                <a:blip r:embed="rId2"/>
                <a:stretch>
                  <a:fillRect l="-1422" t="-1227" r="-1333" b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609600" y="381000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Important Remark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39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609600" y="381000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Problem solution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3524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22098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43910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6584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 of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Interval of the solution.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Trivial, general, particular and singular  Solutions.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Families of solution.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Initial Value Problems.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Existence and uniqueness theorem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6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216</Words>
  <Application>Microsoft Office PowerPoint</Application>
  <PresentationFormat>On-screen Show (4:3)</PresentationFormat>
  <Paragraphs>70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78</cp:revision>
  <dcterms:created xsi:type="dcterms:W3CDTF">2012-02-27T05:45:45Z</dcterms:created>
  <dcterms:modified xsi:type="dcterms:W3CDTF">2013-03-23T09:58:52Z</dcterms:modified>
</cp:coreProperties>
</file>