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79" r:id="rId3"/>
    <p:sldId id="277" r:id="rId4"/>
    <p:sldId id="259" r:id="rId5"/>
    <p:sldId id="261" r:id="rId6"/>
    <p:sldId id="265" r:id="rId7"/>
    <p:sldId id="266" r:id="rId8"/>
    <p:sldId id="267" r:id="rId9"/>
    <p:sldId id="268" r:id="rId10"/>
    <p:sldId id="269" r:id="rId11"/>
    <p:sldId id="270" r:id="rId12"/>
    <p:sldId id="273" r:id="rId13"/>
    <p:sldId id="271" r:id="rId14"/>
    <p:sldId id="272" r:id="rId15"/>
    <p:sldId id="275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4" d="100"/>
          <a:sy n="54" d="100"/>
        </p:scale>
        <p:origin x="-183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18AD3-11EC-4068-AA0E-F0C09013606B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59887-3014-4C21-8F59-E8C262E297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72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207D44-BF47-44A1-B587-0B923B4F1629}" type="slidenum">
              <a:rPr lang="en-US"/>
              <a:pPr/>
              <a:t>5</a:t>
            </a:fld>
            <a:endParaRPr lang="en-US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08-Jun-13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MSc (1994):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Punjab University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Specialization: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Applied Mathematics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MS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M.Phil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(2006):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COMSATS,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Islamabad 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Specialization: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Applied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Mathematics</a:t>
            </a:r>
          </a:p>
          <a:p>
            <a:pPr marL="0" indent="0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Title of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Thesis: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Couette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Poisuille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Flows for Non-Newtonian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Fluids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3. PhD (2012):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COMSATS,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Islamabad </a:t>
            </a:r>
          </a:p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Specialization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 Computational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Fluid Dynamics (CFD) </a:t>
            </a:r>
          </a:p>
          <a:p>
            <a:pPr marL="0" indent="0">
              <a:buNone/>
            </a:pP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Title of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Thesis: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Computations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of Compressible Two-Phase Flow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Models</a:t>
            </a:r>
          </a:p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Total 16 years teaching research experience.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Present position: Assistant Professor, CIIT, Islamabad,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428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676400"/>
            <a:ext cx="6705600" cy="26776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Differential Equations</a:t>
            </a: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MTH 242</a:t>
            </a:r>
          </a:p>
          <a:p>
            <a:pPr algn="ctr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smtClean="0">
                <a:latin typeface="Arial" pitchFamily="34" charset="0"/>
                <a:cs typeface="Arial" pitchFamily="34" charset="0"/>
              </a:rPr>
              <a:t>Lecture # 01</a:t>
            </a:r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>Dr.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Manshoor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Ahmed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Motivation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100" y="914400"/>
            <a:ext cx="8153400" cy="3477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Why do we study this course?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subject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differential equations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 is an extremely important one in mathematics and science, as well as many other branches of studies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(engineering, economics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commerce) in which changes occur and in which predictions are desirable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 most such circumstances, the systems studied come with some kind of "Natural Laws", or observations that, when translated into the language of mathematics, become differential equations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Arial" pitchFamily="34" charset="0"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504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30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Introduction to the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100" y="914400"/>
            <a:ext cx="8153400" cy="501675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Main topics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Basic definitions and terminology.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First Order Differential Equations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their Applications.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Higher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Order Linear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Homogeneous and Non-homogeneous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Differential Equations with Constant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Coefficients.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Second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Order Linear Homogeneous and non-homogeneous Differential Equations with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Coefficients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Series Solution of Differential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Equations.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Bessel Equation, Legendre’s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Equation.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System of Simultaneous Linear Differential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Equations.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Partial Differential Equations, First Order Partial Differential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Equations and their solutions.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Second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Order Partial Differential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Equations and their classifications.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Two Dimensional Partial Differential Equations and their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Solutions.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593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741DB3-7B9B-48A4-AC58-CA1B7C4E5B71}" type="slidenum">
              <a:rPr lang="en-US"/>
              <a:pPr/>
              <a:t>5</a:t>
            </a:fld>
            <a:endParaRPr lang="en-US"/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1044574" y="1634501"/>
            <a:ext cx="718502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en-GB" sz="2000" b="1" u="sng" dirty="0">
                <a:latin typeface="Times New Roman" pitchFamily="18" charset="0"/>
                <a:cs typeface="Times New Roman" pitchFamily="18" charset="0"/>
              </a:rPr>
              <a:t>Core Text: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A First Course in Differential Equations with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Modelling 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Applications </a:t>
            </a: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By Dennis G.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Zill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[7th Edition]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GB" sz="2000" b="1" u="sng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b="1" u="sng" dirty="0">
                <a:latin typeface="Times New Roman" pitchFamily="18" charset="0"/>
                <a:cs typeface="Times New Roman" pitchFamily="18" charset="0"/>
              </a:rPr>
              <a:t>Additional reading: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1.  Advanced Engineering Mathematics by Erwin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Kreyszig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, 8th Ed.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2.  Elementary Differential Equations and Boundary Value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problems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    by William E. Boyce &amp; Richard C.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DiPrima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[7th Edition]</a:t>
            </a:r>
          </a:p>
        </p:txBody>
      </p:sp>
      <p:sp>
        <p:nvSpPr>
          <p:cNvPr id="126981" name="Text Box 5"/>
          <p:cNvSpPr txBox="1">
            <a:spLocks noChangeArrowheads="1"/>
          </p:cNvSpPr>
          <p:nvPr/>
        </p:nvSpPr>
        <p:spPr bwMode="auto">
          <a:xfrm>
            <a:off x="2803525" y="914400"/>
            <a:ext cx="34868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Books Recommended</a:t>
            </a:r>
          </a:p>
        </p:txBody>
      </p:sp>
    </p:spTree>
    <p:extLst>
      <p:ext uri="{BB962C8B-B14F-4D97-AF65-F5344CB8AC3E}">
        <p14:creationId xmlns:p14="http://schemas.microsoft.com/office/powerpoint/2010/main" xmlns="" val="392420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9200" y="152400"/>
            <a:ext cx="67056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Definitions and basic terminology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9100" y="914400"/>
            <a:ext cx="8153400" cy="53860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What is a differential equation?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 equation containing the derivatives of one or more dependent variables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with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respect to one or more independent variables, is said to be 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differential equation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(DE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Examples: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There is one differential equation that everybody probably knows that is Newton’s 2nd law of motion. If an object of mass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is moving with acceleration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and being acted on with force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then Newton’s 2nd law tells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Since, we can write acceleration as 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621763028"/>
              </p:ext>
            </p:extLst>
          </p:nvPr>
        </p:nvGraphicFramePr>
        <p:xfrm>
          <a:off x="3924300" y="4545012"/>
          <a:ext cx="1143000" cy="407988"/>
        </p:xfrm>
        <a:graphic>
          <a:graphicData uri="http://schemas.openxmlformats.org/presentationml/2006/ole">
            <p:oleObj spid="_x0000_s1044" name="Equation" r:id="rId3" imgW="507780" imgH="177723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20674019"/>
              </p:ext>
            </p:extLst>
          </p:nvPr>
        </p:nvGraphicFramePr>
        <p:xfrm>
          <a:off x="4495800" y="5286375"/>
          <a:ext cx="3200400" cy="885825"/>
        </p:xfrm>
        <a:graphic>
          <a:graphicData uri="http://schemas.openxmlformats.org/presentationml/2006/ole">
            <p:oleObj spid="_x0000_s1045" name="Equation" r:id="rId4" imgW="15113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93746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381000" y="457200"/>
            <a:ext cx="86106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So, with all these things in mind Newton’s 2nd law can now be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written as differential equation in terms of either the velocity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or the position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of the object as follows: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These are actually the differential equations.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/>
        </p:nvGraphicFramePr>
        <p:xfrm>
          <a:off x="1828800" y="1905000"/>
          <a:ext cx="4648200" cy="2220913"/>
        </p:xfrm>
        <a:graphic>
          <a:graphicData uri="http://schemas.openxmlformats.org/presentationml/2006/ole">
            <p:oleObj spid="_x0000_s2058" name="Equation" r:id="rId3" imgW="1371600" imgH="863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23899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15240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Classification by type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4800" y="1000780"/>
            <a:ext cx="7239000" cy="29854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Ordinary differential equation:</a:t>
            </a: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If an equation contains only ordinary derivatives of  one or more variables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with respect to a single independent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variable,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it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said to be an ordinary differential equation (ODE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798997477"/>
              </p:ext>
            </p:extLst>
          </p:nvPr>
        </p:nvGraphicFramePr>
        <p:xfrm>
          <a:off x="1112837" y="2809875"/>
          <a:ext cx="5364163" cy="3819525"/>
        </p:xfrm>
        <a:graphic>
          <a:graphicData uri="http://schemas.openxmlformats.org/presentationml/2006/ole">
            <p:oleObj spid="_x0000_s3083" name="Equation" r:id="rId3" imgW="1676400" imgH="15240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16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457200"/>
            <a:ext cx="7239000" cy="2369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Partial differential equation: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 equation involving partial derivatives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one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 more dependent variables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with respect 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two or more independent variables is called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 partial differential equation (PDE).</a:t>
            </a:r>
          </a:p>
          <a:p>
            <a:pPr algn="just"/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019745603"/>
              </p:ext>
            </p:extLst>
          </p:nvPr>
        </p:nvGraphicFramePr>
        <p:xfrm>
          <a:off x="1066800" y="2590800"/>
          <a:ext cx="4140200" cy="3962400"/>
        </p:xfrm>
        <a:graphic>
          <a:graphicData uri="http://schemas.openxmlformats.org/presentationml/2006/ole">
            <p:oleObj spid="_x0000_s4105" name="Equation" r:id="rId3" imgW="1346200" imgH="17272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253993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15240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Classification by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762000"/>
            <a:ext cx="7239000" cy="206210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Definition:</a:t>
            </a:r>
          </a:p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order of a differential equation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either ODE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or PDE) is the order of the highest derivative in the equation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36218861"/>
              </p:ext>
            </p:extLst>
          </p:nvPr>
        </p:nvGraphicFramePr>
        <p:xfrm>
          <a:off x="914400" y="2563813"/>
          <a:ext cx="6096000" cy="2541587"/>
        </p:xfrm>
        <a:graphic>
          <a:graphicData uri="http://schemas.openxmlformats.org/presentationml/2006/ole">
            <p:oleObj spid="_x0000_s5129" name="Equation" r:id="rId3" imgW="3860800" imgH="1308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39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228600"/>
            <a:ext cx="7848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symbols we can express an nth-order ordinary differential equation 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one dependent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variable by the general form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2013863"/>
              </p:ext>
            </p:extLst>
          </p:nvPr>
        </p:nvGraphicFramePr>
        <p:xfrm>
          <a:off x="2438400" y="1143000"/>
          <a:ext cx="3200400" cy="1697038"/>
        </p:xfrm>
        <a:graphic>
          <a:graphicData uri="http://schemas.openxmlformats.org/presentationml/2006/ole">
            <p:oleObj spid="_x0000_s6152" name="Equation" r:id="rId3" imgW="1663700" imgH="9525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598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304800" y="381000"/>
            <a:ext cx="82296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Definition :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degree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a differential equation is the greatest exponent of the highest order derivative that appears in the equation. (The dependent variable and its derivatives should be expressed in a form free of radicals and fractions). </a:t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Examples</a:t>
            </a:r>
            <a:br>
              <a:rPr lang="en-US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6862142"/>
              </p:ext>
            </p:extLst>
          </p:nvPr>
        </p:nvGraphicFramePr>
        <p:xfrm>
          <a:off x="304800" y="2743200"/>
          <a:ext cx="7696200" cy="3071813"/>
        </p:xfrm>
        <a:graphic>
          <a:graphicData uri="http://schemas.openxmlformats.org/presentationml/2006/ole">
            <p:oleObj spid="_x0000_s9224" name="Equation" r:id="rId3" imgW="4394200" imgH="17526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942632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Classification by linearity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04800" y="1073289"/>
            <a:ext cx="83820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457200" indent="-457200">
              <a:tabLst>
                <a:tab pos="1219200" algn="l"/>
              </a:tabLst>
            </a:pPr>
            <a:r>
              <a:rPr lang="en-US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Definition </a:t>
            </a:r>
            <a:r>
              <a:rPr lang="en-US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 differential equation is said to be linear if it can be written in the </a:t>
            </a:r>
          </a:p>
          <a:p>
            <a:pPr marL="457200" indent="-457200"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form</a:t>
            </a: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It should be observed that linear differential equations are characterized by two properties:</a:t>
            </a: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romanLcParenR"/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dependent variable </a:t>
            </a:r>
            <a:r>
              <a:rPr lang="en-US" sz="20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all its derivatives are of the first </a:t>
            </a:r>
          </a:p>
          <a:p>
            <a:pPr marL="457200" indent="-457200"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degree, i.e. the power of each term involving </a:t>
            </a:r>
            <a:r>
              <a:rPr lang="en-US" sz="20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y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is one.</a:t>
            </a: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1219200" algn="l"/>
              </a:tabLst>
            </a:pP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ii) Each coefficient depends on only the variable </a:t>
            </a:r>
            <a:r>
              <a:rPr lang="en-US" sz="20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or function of</a:t>
            </a:r>
            <a:r>
              <a:rPr lang="en-US" sz="20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marL="457200" indent="-457200">
              <a:tabLst>
                <a:tab pos="1219200" algn="l"/>
              </a:tabLst>
            </a:pPr>
            <a:r>
              <a:rPr lang="en-US" sz="2000" i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x</a:t>
            </a:r>
            <a:r>
              <a:rPr lang="en-US" sz="20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only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>
              <a:tabLst>
                <a:tab pos="1219200" algn="l"/>
              </a:tabLst>
            </a:pP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Definition :</a:t>
            </a:r>
            <a:r>
              <a:rPr lang="en-US" sz="20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</a:t>
            </a:r>
          </a:p>
          <a:p>
            <a:pPr>
              <a:buFont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 equation that is not linear is said to be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non-linear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marL="457200" indent="-457200">
              <a:tabLst>
                <a:tab pos="1219200" algn="l"/>
              </a:tabLst>
            </a:pPr>
            <a:endParaRPr lang="en-US" sz="20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789419836"/>
              </p:ext>
            </p:extLst>
          </p:nvPr>
        </p:nvGraphicFramePr>
        <p:xfrm>
          <a:off x="762000" y="1997075"/>
          <a:ext cx="6781800" cy="898525"/>
        </p:xfrm>
        <a:graphic>
          <a:graphicData uri="http://schemas.openxmlformats.org/presentationml/2006/ole">
            <p:oleObj spid="_x0000_s7179" name="Equation" r:id="rId3" imgW="3530600" imgH="419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40586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304800"/>
            <a:ext cx="14526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Examples </a:t>
            </a:r>
            <a:endParaRPr lang="en-US" sz="20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1014413"/>
          <a:ext cx="7772400" cy="5203825"/>
        </p:xfrm>
        <a:graphic>
          <a:graphicData uri="http://schemas.openxmlformats.org/presentationml/2006/ole">
            <p:oleObj spid="_x0000_s8203" name="Equation" r:id="rId3" imgW="3289300" imgH="21971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5422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 txBox="1">
            <a:spLocks noChangeArrowheads="1"/>
          </p:cNvSpPr>
          <p:nvPr/>
        </p:nvSpPr>
        <p:spPr>
          <a:xfrm>
            <a:off x="457200" y="274638"/>
            <a:ext cx="8229600" cy="868362"/>
          </a:xfrm>
          <a:prstGeom prst="rect">
            <a:avLst/>
          </a:prstGeom>
          <a:noFill/>
          <a:ln/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Practice Questions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>
          <a:xfrm>
            <a:off x="457200" y="1066800"/>
            <a:ext cx="8229600" cy="4525963"/>
          </a:xfrm>
          <a:prstGeom prst="rect">
            <a:avLst/>
          </a:prstGeom>
          <a:noFill/>
          <a:ln/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Exercise 1.1</a:t>
            </a: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Questions 1-8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62000" y="3810000"/>
            <a:ext cx="82296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A First Course in Differential Equations with </a:t>
            </a:r>
            <a:r>
              <a:rPr lang="en-GB" sz="2000" dirty="0" smtClean="0">
                <a:latin typeface="Times New Roman" pitchFamily="18" charset="0"/>
                <a:cs typeface="Times New Roman" pitchFamily="18" charset="0"/>
              </a:rPr>
              <a:t>Modelling Applications </a:t>
            </a:r>
            <a:endParaRPr lang="en-GB" sz="20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By Dennis G. </a:t>
            </a:r>
            <a:r>
              <a:rPr lang="en-GB" sz="2000" dirty="0" err="1">
                <a:latin typeface="Times New Roman" pitchFamily="18" charset="0"/>
                <a:cs typeface="Times New Roman" pitchFamily="18" charset="0"/>
              </a:rPr>
              <a:t>Zill</a:t>
            </a: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 [7th Edition]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3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423" y="314980"/>
            <a:ext cx="892515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u="sng" dirty="0" smtClean="0">
                <a:latin typeface="Times New Roman" pitchFamily="18" charset="0"/>
                <a:cs typeface="Times New Roman" pitchFamily="18" charset="0"/>
              </a:rPr>
              <a:t>Summary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81000" y="1219200"/>
            <a:ext cx="8229600" cy="449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Motivation and introduction.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What is a differential equation?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types.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order.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2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Degree of the DE.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Classification by linearity.</a:t>
            </a:r>
          </a:p>
          <a:p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47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1394</TotalTime>
  <Words>745</Words>
  <Application>Microsoft Office PowerPoint</Application>
  <PresentationFormat>On-screen Show (4:3)</PresentationFormat>
  <Paragraphs>130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Equation</vt:lpstr>
      <vt:lpstr>Introduction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48</cp:revision>
  <dcterms:created xsi:type="dcterms:W3CDTF">2012-02-27T05:45:45Z</dcterms:created>
  <dcterms:modified xsi:type="dcterms:W3CDTF">2013-06-08T11:23:09Z</dcterms:modified>
</cp:coreProperties>
</file>