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48"/>
  </p:notesMasterIdLst>
  <p:sldIdLst>
    <p:sldId id="256" r:id="rId3"/>
    <p:sldId id="348" r:id="rId4"/>
    <p:sldId id="416" r:id="rId5"/>
    <p:sldId id="564" r:id="rId6"/>
    <p:sldId id="578" r:id="rId7"/>
    <p:sldId id="579" r:id="rId8"/>
    <p:sldId id="580" r:id="rId9"/>
    <p:sldId id="581" r:id="rId10"/>
    <p:sldId id="582" r:id="rId11"/>
    <p:sldId id="583" r:id="rId12"/>
    <p:sldId id="584" r:id="rId13"/>
    <p:sldId id="585" r:id="rId14"/>
    <p:sldId id="586" r:id="rId15"/>
    <p:sldId id="587" r:id="rId16"/>
    <p:sldId id="588" r:id="rId17"/>
    <p:sldId id="589" r:id="rId18"/>
    <p:sldId id="590" r:id="rId19"/>
    <p:sldId id="531" r:id="rId20"/>
    <p:sldId id="532" r:id="rId21"/>
    <p:sldId id="533" r:id="rId22"/>
    <p:sldId id="534" r:id="rId23"/>
    <p:sldId id="521" r:id="rId24"/>
    <p:sldId id="522" r:id="rId25"/>
    <p:sldId id="523" r:id="rId26"/>
    <p:sldId id="524" r:id="rId27"/>
    <p:sldId id="528" r:id="rId28"/>
    <p:sldId id="529" r:id="rId29"/>
    <p:sldId id="530" r:id="rId30"/>
    <p:sldId id="537" r:id="rId31"/>
    <p:sldId id="538" r:id="rId32"/>
    <p:sldId id="539" r:id="rId33"/>
    <p:sldId id="540" r:id="rId34"/>
    <p:sldId id="541" r:id="rId35"/>
    <p:sldId id="542" r:id="rId36"/>
    <p:sldId id="543" r:id="rId37"/>
    <p:sldId id="544" r:id="rId38"/>
    <p:sldId id="545" r:id="rId39"/>
    <p:sldId id="546" r:id="rId40"/>
    <p:sldId id="547" r:id="rId41"/>
    <p:sldId id="548" r:id="rId42"/>
    <p:sldId id="549" r:id="rId43"/>
    <p:sldId id="550" r:id="rId44"/>
    <p:sldId id="450" r:id="rId45"/>
    <p:sldId id="565" r:id="rId46"/>
    <p:sldId id="451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454" autoAdjust="0"/>
  </p:normalViewPr>
  <p:slideViewPr>
    <p:cSldViewPr>
      <p:cViewPr>
        <p:scale>
          <a:sx n="70" d="100"/>
          <a:sy n="70" d="100"/>
        </p:scale>
        <p:origin x="-130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9102-A3C5-432D-B9DA-380B189218BB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419600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674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4" r:id="rId12"/>
    <p:sldLayoutId id="2147484385" r:id="rId13"/>
    <p:sldLayoutId id="2147484386" r:id="rId14"/>
    <p:sldLayoutId id="2147483653" r:id="rId15"/>
    <p:sldLayoutId id="2147484387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09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In last lecture we discussed:</a:t>
            </a:r>
          </a:p>
          <a:p>
            <a:pPr marL="0" indent="0">
              <a:buNone/>
            </a:pPr>
            <a:r>
              <a:rPr lang="en-US" sz="2400" b="1" dirty="0" smtClean="0"/>
              <a:t>Measures of Central Tendency</a:t>
            </a:r>
          </a:p>
          <a:p>
            <a:pPr lvl="1"/>
            <a:r>
              <a:rPr lang="en-US" dirty="0" smtClean="0"/>
              <a:t>Weighted Mean</a:t>
            </a:r>
          </a:p>
          <a:p>
            <a:pPr lvl="1"/>
            <a:r>
              <a:rPr lang="en-US" dirty="0" smtClean="0"/>
              <a:t>Combined Mean</a:t>
            </a:r>
          </a:p>
          <a:p>
            <a:pPr lvl="1"/>
            <a:r>
              <a:rPr lang="en-US" dirty="0" smtClean="0"/>
              <a:t>Merits and demerits of Arithmetic Mean</a:t>
            </a:r>
          </a:p>
          <a:p>
            <a:r>
              <a:rPr lang="en-US" sz="2400" dirty="0" smtClean="0"/>
              <a:t>Median</a:t>
            </a:r>
          </a:p>
          <a:p>
            <a:pPr lvl="1"/>
            <a:r>
              <a:rPr lang="en-US" dirty="0" smtClean="0"/>
              <a:t>Median for Ungrouped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/>
              <a:t>Measures of Central Tendency</a:t>
            </a:r>
          </a:p>
          <a:p>
            <a:r>
              <a:rPr lang="en-US" sz="2400" b="1" dirty="0" smtClean="0"/>
              <a:t>Median</a:t>
            </a:r>
          </a:p>
          <a:p>
            <a:pPr lvl="2"/>
            <a:r>
              <a:rPr lang="en-US" dirty="0" smtClean="0"/>
              <a:t>Median for grouped Data</a:t>
            </a:r>
          </a:p>
          <a:p>
            <a:pPr lvl="2"/>
            <a:r>
              <a:rPr lang="en-US" dirty="0" smtClean="0"/>
              <a:t>Merits and demerits of Median</a:t>
            </a:r>
          </a:p>
          <a:p>
            <a:r>
              <a:rPr lang="en-US" sz="2400" b="1" dirty="0" smtClean="0"/>
              <a:t>Mode</a:t>
            </a:r>
          </a:p>
          <a:p>
            <a:pPr lvl="2"/>
            <a:r>
              <a:rPr lang="en-US" dirty="0" smtClean="0"/>
              <a:t>Mode for Grouped Data</a:t>
            </a:r>
          </a:p>
          <a:p>
            <a:pPr lvl="2"/>
            <a:r>
              <a:rPr lang="en-US" dirty="0" smtClean="0"/>
              <a:t>Mode for Ungrouped Data</a:t>
            </a:r>
          </a:p>
          <a:p>
            <a:pPr lvl="2"/>
            <a:r>
              <a:rPr lang="en-US" dirty="0" smtClean="0"/>
              <a:t>Merits and demerits of Mode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/>
              <a:t>Measures of Central Tendency</a:t>
            </a:r>
          </a:p>
          <a:p>
            <a:r>
              <a:rPr lang="en-US" sz="2400" b="1" dirty="0" smtClean="0"/>
              <a:t>Geometric </a:t>
            </a:r>
            <a:r>
              <a:rPr lang="en-US" sz="2400" b="1" dirty="0"/>
              <a:t>Mean</a:t>
            </a:r>
          </a:p>
          <a:p>
            <a:pPr lvl="2"/>
            <a:r>
              <a:rPr lang="en-US" dirty="0"/>
              <a:t>Geometric Mean for Grouped Data</a:t>
            </a:r>
          </a:p>
          <a:p>
            <a:pPr lvl="2"/>
            <a:r>
              <a:rPr lang="en-US" dirty="0"/>
              <a:t>Geometric Mean for Ungrouped Data</a:t>
            </a:r>
          </a:p>
          <a:p>
            <a:pPr lvl="2"/>
            <a:r>
              <a:rPr lang="en-US" dirty="0"/>
              <a:t>Merits and demerits of Geometric Mean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Median for Grouped Data</a:t>
            </a:r>
          </a:p>
        </p:txBody>
      </p:sp>
      <p:sp>
        <p:nvSpPr>
          <p:cNvPr id="3" name="Tex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  <a:blipFill rotWithShape="1">
            <a:blip r:embed="rId2" cstate="print"/>
            <a:stretch>
              <a:fillRect l="-741" t="-588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Median for Grouped Data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en-US" sz="2400" b="1" smtClean="0"/>
              <a:t>Example:</a:t>
            </a:r>
            <a:r>
              <a:rPr lang="en-US" sz="2400" smtClean="0"/>
              <a:t> Calculate Median for the distribution of examination marks provided below:</a:t>
            </a:r>
          </a:p>
          <a:p>
            <a:pPr marL="0" indent="0" algn="just">
              <a:buFont typeface="Wingdings 2" pitchFamily="18" charset="2"/>
              <a:buNone/>
            </a:pPr>
            <a:endParaRPr lang="en-US" sz="2000" smtClean="0"/>
          </a:p>
          <a:p>
            <a:pPr marL="0" indent="0" algn="just">
              <a:buFont typeface="Wingdings 2" pitchFamily="18" charset="2"/>
              <a:buNone/>
            </a:pPr>
            <a:endParaRPr lang="en-US" sz="2000" smtClean="0"/>
          </a:p>
          <a:p>
            <a:pPr marL="0" indent="0" algn="just">
              <a:buFont typeface="Wingdings 2" pitchFamily="18" charset="2"/>
              <a:buNone/>
            </a:pPr>
            <a:endParaRPr lang="en-US" sz="2000" smtClean="0"/>
          </a:p>
          <a:p>
            <a:pPr marL="0" indent="0" algn="just">
              <a:buFont typeface="Wingdings 2" pitchFamily="18" charset="2"/>
              <a:buNone/>
            </a:pPr>
            <a:endParaRPr lang="en-US" sz="2000" smtClean="0"/>
          </a:p>
          <a:p>
            <a:pPr marL="0" indent="0" algn="just">
              <a:buFont typeface="Wingdings 2" pitchFamily="18" charset="2"/>
              <a:buNone/>
            </a:pPr>
            <a:endParaRPr lang="en-US" sz="2000" smtClean="0"/>
          </a:p>
          <a:p>
            <a:pPr marL="0" indent="0" algn="just">
              <a:buFont typeface="Wingdings 2" pitchFamily="18" charset="2"/>
              <a:buNone/>
            </a:pPr>
            <a:endParaRPr lang="en-US" sz="200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2671763"/>
          <a:ext cx="419608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164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60-69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43000" y="5943600"/>
            <a:ext cx="2647263" cy="666849"/>
          </a:xfrm>
          <a:prstGeom prst="rect">
            <a:avLst/>
          </a:prstGeom>
          <a:blipFill rotWithShape="1">
            <a:blip r:embed="rId2" cstate="print"/>
            <a:stretch>
              <a:fillRect r="-2765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Median for Grouped Data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en-US" sz="2400" b="1" smtClean="0"/>
              <a:t>Calculate Class Boundaries</a:t>
            </a:r>
            <a:endParaRPr lang="en-US" sz="200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671763"/>
          <a:ext cx="58648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176780"/>
                <a:gridCol w="2164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60-69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43000" y="5943600"/>
            <a:ext cx="2647263" cy="666849"/>
          </a:xfrm>
          <a:prstGeom prst="rect">
            <a:avLst/>
          </a:prstGeom>
          <a:blipFill rotWithShape="1">
            <a:blip r:embed="rId2" cstate="print"/>
            <a:stretch>
              <a:fillRect r="-2765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Median for Grouped Data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en-US" sz="2400" b="1" smtClean="0"/>
              <a:t>Calculate Class Boundaries</a:t>
            </a:r>
            <a:endParaRPr lang="en-US" sz="200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671763"/>
          <a:ext cx="58648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176780"/>
                <a:gridCol w="2164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60-69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43000" y="5943600"/>
            <a:ext cx="2647263" cy="666849"/>
          </a:xfrm>
          <a:prstGeom prst="rect">
            <a:avLst/>
          </a:prstGeom>
          <a:blipFill rotWithShape="1">
            <a:blip r:embed="rId2" cstate="print"/>
            <a:stretch>
              <a:fillRect r="-2765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Median for Grouped Data</a:t>
            </a:r>
          </a:p>
        </p:txBody>
      </p:sp>
      <p:sp>
        <p:nvSpPr>
          <p:cNvPr id="11267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en-US" sz="2400" b="1" smtClean="0"/>
              <a:t>Calculate Class Boundaries</a:t>
            </a:r>
            <a:endParaRPr lang="en-US" sz="200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671763"/>
          <a:ext cx="58648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176780"/>
                <a:gridCol w="2164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39.5-49.5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49.5-59.5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60-69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59.5-69.6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69.5-79.5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79.5-89.5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89.5-99.5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43000" y="5943600"/>
            <a:ext cx="2647263" cy="666849"/>
          </a:xfrm>
          <a:prstGeom prst="rect">
            <a:avLst/>
          </a:prstGeom>
          <a:blipFill rotWithShape="1">
            <a:blip r:embed="rId2" cstate="print"/>
            <a:stretch>
              <a:fillRect r="-2765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Median for Grouped Data</a:t>
            </a:r>
          </a:p>
        </p:txBody>
      </p:sp>
      <p:sp>
        <p:nvSpPr>
          <p:cNvPr id="12291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en-US" sz="2400" b="1" smtClean="0"/>
              <a:t>Calculate Cumulative Frequency (cf)</a:t>
            </a:r>
            <a:endParaRPr lang="en-US" sz="200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671763"/>
          <a:ext cx="791026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29"/>
                <a:gridCol w="2176780"/>
                <a:gridCol w="2164080"/>
                <a:gridCol w="24561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Cumulative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Freq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cf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39.5-49.5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49.5-59.5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60-69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59.5-69.6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69.5-79.5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79.5-89.5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89.5-99.5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43000" y="5943600"/>
            <a:ext cx="2647263" cy="666849"/>
          </a:xfrm>
          <a:prstGeom prst="rect">
            <a:avLst/>
          </a:prstGeom>
          <a:blipFill rotWithShape="1">
            <a:blip r:embed="rId2" cstate="print"/>
            <a:stretch>
              <a:fillRect r="-2765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Median for Grouped Data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en-US" sz="2400" b="1" smtClean="0"/>
              <a:t>Calculate Cumulative Frequency (cf)</a:t>
            </a:r>
            <a:endParaRPr lang="en-US" sz="200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671763"/>
          <a:ext cx="791026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29"/>
                <a:gridCol w="2176780"/>
                <a:gridCol w="2164080"/>
                <a:gridCol w="24561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Cumulative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Freq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cf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39.5-49.5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8+87=95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49.5-59.5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60-69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59.5-69.6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69.5-79.5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79.5-89.5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89.5-99.5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Rectangle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43000" y="5943600"/>
            <a:ext cx="2647263" cy="666849"/>
          </a:xfrm>
          <a:prstGeom prst="rect">
            <a:avLst/>
          </a:prstGeom>
          <a:blipFill rotWithShape="1">
            <a:blip r:embed="rId2" cstate="print"/>
            <a:stretch>
              <a:fillRect r="-2765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Median for Grouped Data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en-US" sz="2400" b="1" smtClean="0"/>
              <a:t>Calculate Cumulative Frequency (cf)</a:t>
            </a:r>
            <a:endParaRPr lang="en-US" sz="200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671763"/>
          <a:ext cx="791026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29"/>
                <a:gridCol w="2176780"/>
                <a:gridCol w="2164080"/>
                <a:gridCol w="24561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Cumulative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Freq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cf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39.5-49.5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49.5-59.5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60-69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59.5-69.6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589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69.5-79.5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79.5-89.5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89.5-99.5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905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Rectangle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43000" y="5943600"/>
            <a:ext cx="2647263" cy="666849"/>
          </a:xfrm>
          <a:prstGeom prst="rect">
            <a:avLst/>
          </a:prstGeom>
          <a:blipFill rotWithShape="1">
            <a:blip r:embed="rId2" cstate="print"/>
            <a:stretch>
              <a:fillRect r="-2765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Median for Grouped Data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en-US" sz="2400" b="1" smtClean="0"/>
              <a:t>Find Median Class: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en-US" sz="2000" b="1" smtClean="0"/>
              <a:t>Median=Marks obtained by (n/2)</a:t>
            </a:r>
            <a:r>
              <a:rPr lang="en-US" sz="2000" b="1" baseline="30000" smtClean="0"/>
              <a:t>th</a:t>
            </a:r>
            <a:r>
              <a:rPr lang="en-US" sz="2000" b="1" smtClean="0"/>
              <a:t> student=905/2=452.5</a:t>
            </a:r>
            <a:r>
              <a:rPr lang="en-US" sz="2000" b="1" baseline="30000" smtClean="0"/>
              <a:t>th</a:t>
            </a:r>
            <a:r>
              <a:rPr lang="en-US" sz="2000" b="1" smtClean="0"/>
              <a:t> student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en-US" sz="2000" b="1" smtClean="0"/>
              <a:t>Locate 452.5 in the Cumulative Freq. column.</a:t>
            </a:r>
            <a:endParaRPr lang="en-US" sz="1800" b="1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672080"/>
          <a:ext cx="7910269" cy="3722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29"/>
                <a:gridCol w="2176780"/>
                <a:gridCol w="2164080"/>
                <a:gridCol w="24561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Cumulative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Freq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cf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39.5-49.5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49.5-59.5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60-69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59.5-69.6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304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589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69.5-79.5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79.5-89.5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89.5-99.5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905</a:t>
                      </a:r>
                    </a:p>
                  </a:txBody>
                  <a:tcPr marL="9525" marR="9525" marT="9525" marB="0" anchor="b"/>
                </a:tc>
              </a:tr>
              <a:tr h="7557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1">
                      <a:blip r:embed="rId2"/>
                      <a:stretch>
                        <a:fillRect l="-152113" t="-396774" r="-113803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Median for Grouped Data</a:t>
            </a:r>
          </a:p>
        </p:txBody>
      </p:sp>
      <p:sp>
        <p:nvSpPr>
          <p:cNvPr id="16387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en-US" sz="2400" b="1" smtClean="0"/>
              <a:t>Find Median Class: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en-US" sz="2000" b="1" smtClean="0"/>
              <a:t>452.5 in the Cumulative Freq. column.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en-US" sz="2000" b="1" smtClean="0"/>
              <a:t>Hence	59.5-69.5 is the Median Class.</a:t>
            </a:r>
            <a:endParaRPr lang="en-US" sz="1800" b="1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671763"/>
          <a:ext cx="7910269" cy="305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29"/>
                <a:gridCol w="2176780"/>
                <a:gridCol w="2164080"/>
                <a:gridCol w="24561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Cumulative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Freq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cf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39.5-49.5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49.5-59.5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285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60-69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59.5-69.6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304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589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69.5-79.5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79.5-89.5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89.5-99.5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905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Rectangle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43000" y="5943600"/>
            <a:ext cx="2647263" cy="666849"/>
          </a:xfrm>
          <a:prstGeom prst="rect">
            <a:avLst/>
          </a:prstGeom>
          <a:blipFill rotWithShape="1">
            <a:blip r:embed="rId2" cstate="print"/>
            <a:stretch>
              <a:fillRect r="-2765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Median for Grouped Data</a:t>
            </a:r>
          </a:p>
        </p:txBody>
      </p:sp>
      <p:sp>
        <p:nvSpPr>
          <p:cNvPr id="3" name="Tex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  <a:blipFill rotWithShape="1">
            <a:blip r:embed="rId2" cstate="print"/>
            <a:stretch>
              <a:fillRect l="-1111" t="-941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2671763"/>
          <a:ext cx="7910269" cy="305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29"/>
                <a:gridCol w="2176780"/>
                <a:gridCol w="2164080"/>
                <a:gridCol w="24561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Cumulative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Freq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cf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39.5-49.5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49.5-59.5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285=C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60-69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l=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59.5-69.5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304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=f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589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69.5-79.5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79.5-89.5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89.5-99.5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905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Merits of Median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4876800"/>
          </a:xfrm>
        </p:spPr>
        <p:txBody>
          <a:bodyPr>
            <a:noAutofit/>
          </a:bodyPr>
          <a:lstStyle/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400" b="1" dirty="0" smtClean="0">
                <a:solidFill>
                  <a:srgbClr val="0070C0"/>
                </a:solidFill>
              </a:rPr>
              <a:t>Merits of Median are:</a:t>
            </a:r>
          </a:p>
          <a:p>
            <a:pPr marL="274320" indent="-27432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Easy </a:t>
            </a:r>
            <a:r>
              <a:rPr lang="en-US" sz="2400" dirty="0"/>
              <a:t>to calculate and </a:t>
            </a:r>
            <a:r>
              <a:rPr lang="en-US" sz="2400" dirty="0" smtClean="0"/>
              <a:t>understand.</a:t>
            </a:r>
          </a:p>
          <a:p>
            <a:pPr marL="274320" indent="-27432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Median works well in case of Symmetric as well as in skewed distributions as opposed to Mean which works well only in case of Symmetric Distributions.</a:t>
            </a:r>
          </a:p>
          <a:p>
            <a:pPr marL="274320" indent="-27432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/>
              <a:t>It is </a:t>
            </a:r>
            <a:r>
              <a:rPr lang="en-US" sz="2400" dirty="0" smtClean="0"/>
              <a:t>NOT </a:t>
            </a:r>
            <a:r>
              <a:rPr lang="en-US" sz="2400" dirty="0"/>
              <a:t>affected by extreme values.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Example:</a:t>
            </a:r>
            <a:endParaRPr lang="en-US" sz="2000" dirty="0" smtClean="0"/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/>
              <a:t>	</a:t>
            </a:r>
            <a:r>
              <a:rPr lang="en-US" sz="2000" dirty="0" smtClean="0"/>
              <a:t>Median of </a:t>
            </a:r>
            <a:r>
              <a:rPr lang="en-US" sz="2000" dirty="0"/>
              <a:t>1, 2, 3, </a:t>
            </a:r>
            <a:r>
              <a:rPr lang="en-US" sz="2000" dirty="0" smtClean="0"/>
              <a:t>4, 5 </a:t>
            </a:r>
            <a:r>
              <a:rPr lang="en-US" sz="2000" dirty="0"/>
              <a:t>is 3.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	If </a:t>
            </a:r>
            <a:r>
              <a:rPr lang="en-US" sz="2000" dirty="0"/>
              <a:t>we change last number 5 to 20 then </a:t>
            </a:r>
            <a:r>
              <a:rPr lang="en-US" sz="2000" dirty="0" smtClean="0"/>
              <a:t>Median will still be 3.</a:t>
            </a: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	Hence Median is not affected by extreme values.</a:t>
            </a:r>
            <a:endParaRPr lang="en-US" sz="2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De-Merits of Median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4876800"/>
          </a:xfrm>
        </p:spPr>
        <p:txBody>
          <a:bodyPr>
            <a:noAutofit/>
          </a:bodyPr>
          <a:lstStyle/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400" b="1" dirty="0" smtClean="0">
                <a:solidFill>
                  <a:srgbClr val="0070C0"/>
                </a:solidFill>
              </a:rPr>
              <a:t>De-Merits of Median are:</a:t>
            </a:r>
          </a:p>
          <a:p>
            <a:pPr marL="274320" indent="-274320" algn="just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It requires the data to be arranged in some order which can be time consuming and tedious, though now-a-days we can sort the data via computer very easily.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Mode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Mode is a value which occurs </a:t>
            </a:r>
            <a:r>
              <a:rPr lang="en-US" sz="2000" b="1" dirty="0" smtClean="0"/>
              <a:t>most frequently </a:t>
            </a:r>
            <a:r>
              <a:rPr lang="en-US" sz="2000" dirty="0" smtClean="0"/>
              <a:t>in a data.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Mode is a French word meaning ‘fashion’, adopted for most frequent value.</a:t>
            </a:r>
          </a:p>
          <a:p>
            <a:pPr marL="0" indent="0" algn="just">
              <a:buNone/>
            </a:pPr>
            <a:endParaRPr lang="en-US" sz="2000" b="1" dirty="0" smtClean="0"/>
          </a:p>
          <a:p>
            <a:pPr marL="0" indent="0" algn="just">
              <a:buNone/>
            </a:pPr>
            <a:r>
              <a:rPr lang="en-US" sz="2000" b="1" dirty="0" smtClean="0"/>
              <a:t>Calculation:</a:t>
            </a:r>
          </a:p>
          <a:p>
            <a:pPr marL="0" indent="0" algn="just">
              <a:buNone/>
            </a:pPr>
            <a:r>
              <a:rPr lang="en-US" sz="2000" dirty="0" smtClean="0"/>
              <a:t>The mode is the value in a dataset which occurs most often or maximum number of times.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024135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Mode for Ungrouped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 </a:t>
            </a:r>
            <a:r>
              <a:rPr lang="en-US" sz="2000" b="1" dirty="0"/>
              <a:t>1:	</a:t>
            </a:r>
            <a:r>
              <a:rPr lang="en-US" sz="2000" dirty="0"/>
              <a:t>Marks: </a:t>
            </a:r>
            <a:r>
              <a:rPr lang="en-US" sz="2000" b="1" dirty="0">
                <a:solidFill>
                  <a:srgbClr val="00B0F0"/>
                </a:solidFill>
              </a:rPr>
              <a:t>10</a:t>
            </a:r>
            <a:r>
              <a:rPr lang="en-US" sz="2000" dirty="0"/>
              <a:t>, 5, 3, 6, </a:t>
            </a:r>
            <a:r>
              <a:rPr lang="en-US" sz="2000" b="1" dirty="0" smtClean="0">
                <a:solidFill>
                  <a:srgbClr val="00B0F0"/>
                </a:solidFill>
              </a:rPr>
              <a:t>10</a:t>
            </a:r>
            <a:r>
              <a:rPr lang="en-US" sz="2000" dirty="0" smtClean="0"/>
              <a:t>		</a:t>
            </a:r>
            <a:r>
              <a:rPr lang="en-US" sz="2000" b="1" dirty="0" smtClean="0"/>
              <a:t>Mode=10</a:t>
            </a:r>
            <a:endParaRPr lang="en-US" sz="2000" b="1" dirty="0"/>
          </a:p>
          <a:p>
            <a:pPr marL="0" indent="0" algn="just">
              <a:buNone/>
            </a:pPr>
            <a:endParaRPr lang="en-US" sz="2000" b="1" dirty="0" smtClean="0"/>
          </a:p>
          <a:p>
            <a:pPr marL="0" indent="0" algn="just">
              <a:buNone/>
            </a:pPr>
            <a:r>
              <a:rPr lang="en-US" sz="2000" b="1" dirty="0"/>
              <a:t>Example </a:t>
            </a:r>
            <a:r>
              <a:rPr lang="en-US" sz="2000" b="1" dirty="0" smtClean="0"/>
              <a:t>2:</a:t>
            </a:r>
            <a:r>
              <a:rPr lang="en-US" sz="2000" b="1" dirty="0"/>
              <a:t>	</a:t>
            </a:r>
            <a:r>
              <a:rPr lang="en-US" sz="2000" dirty="0" smtClean="0"/>
              <a:t>Runs: 5,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smtClean="0">
                <a:solidFill>
                  <a:srgbClr val="00B0F0"/>
                </a:solidFill>
              </a:rPr>
              <a:t>2</a:t>
            </a:r>
            <a:r>
              <a:rPr lang="en-US" sz="2000" dirty="0" smtClean="0"/>
              <a:t>, 3</a:t>
            </a:r>
            <a:r>
              <a:rPr lang="en-US" sz="2000" dirty="0"/>
              <a:t>, 6, </a:t>
            </a:r>
            <a:r>
              <a:rPr lang="en-US" sz="2000" b="1" dirty="0" smtClean="0">
                <a:solidFill>
                  <a:srgbClr val="00B0F0"/>
                </a:solidFill>
              </a:rPr>
              <a:t>2</a:t>
            </a:r>
            <a:r>
              <a:rPr lang="en-US" sz="2000" dirty="0"/>
              <a:t>	</a:t>
            </a:r>
            <a:r>
              <a:rPr lang="en-US" sz="2000" dirty="0" smtClean="0"/>
              <a:t>, 11, 7	</a:t>
            </a:r>
            <a:r>
              <a:rPr lang="en-US" sz="2000" dirty="0"/>
              <a:t>	</a:t>
            </a:r>
            <a:r>
              <a:rPr lang="en-US" sz="2000" b="1" dirty="0" smtClean="0"/>
              <a:t>Mode=2</a:t>
            </a:r>
            <a:endParaRPr lang="en-US" sz="2000" b="1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Often</a:t>
            </a:r>
            <a:r>
              <a:rPr lang="en-US" sz="2000" dirty="0"/>
              <a:t>, there is no mode or there are several modes in a set of data.</a:t>
            </a:r>
          </a:p>
          <a:p>
            <a:pPr marL="0" indent="0" algn="just">
              <a:buNone/>
            </a:pPr>
            <a:r>
              <a:rPr lang="en-US" sz="2000" b="1" dirty="0" smtClean="0"/>
              <a:t>Example:</a:t>
            </a:r>
            <a:r>
              <a:rPr lang="en-US" sz="2000" b="1" dirty="0"/>
              <a:t>	 	</a:t>
            </a:r>
            <a:r>
              <a:rPr lang="en-US" sz="2000" dirty="0"/>
              <a:t>marks: 10, 5, 3, 6, 7	</a:t>
            </a:r>
            <a:r>
              <a:rPr lang="en-US" sz="2000" b="1" dirty="0"/>
              <a:t>No Mode</a:t>
            </a:r>
          </a:p>
          <a:p>
            <a:pPr marL="0" indent="0" algn="just">
              <a:buNone/>
            </a:pPr>
            <a:endParaRPr lang="en-US" sz="2000" b="1" dirty="0" smtClean="0"/>
          </a:p>
          <a:p>
            <a:pPr marL="0" indent="0" algn="just">
              <a:buNone/>
            </a:pPr>
            <a:r>
              <a:rPr lang="en-US" sz="2000" dirty="0" smtClean="0"/>
              <a:t>Sometimes we may have </a:t>
            </a:r>
            <a:r>
              <a:rPr lang="en-US" sz="2000" dirty="0"/>
              <a:t>several modes in a set of data.</a:t>
            </a:r>
          </a:p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b="1" dirty="0"/>
              <a:t>	</a:t>
            </a:r>
            <a:r>
              <a:rPr lang="en-US" sz="2000" dirty="0"/>
              <a:t>marks: </a:t>
            </a:r>
            <a:r>
              <a:rPr lang="en-US" sz="2000" b="1" dirty="0">
                <a:solidFill>
                  <a:srgbClr val="00B0F0"/>
                </a:solidFill>
              </a:rPr>
              <a:t>10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FF0000"/>
                </a:solidFill>
              </a:rPr>
              <a:t>5</a:t>
            </a:r>
            <a:r>
              <a:rPr lang="en-US" sz="2000" dirty="0"/>
              <a:t>, 3, 6, </a:t>
            </a:r>
            <a:r>
              <a:rPr lang="en-US" sz="2000" b="1" dirty="0">
                <a:solidFill>
                  <a:srgbClr val="00B0F0"/>
                </a:solidFill>
              </a:rPr>
              <a:t>10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FF0000"/>
                </a:solidFill>
              </a:rPr>
              <a:t>5</a:t>
            </a:r>
            <a:r>
              <a:rPr lang="en-US" sz="2000" dirty="0"/>
              <a:t>, 4, 2, 1, 9 	</a:t>
            </a:r>
            <a:r>
              <a:rPr lang="en-US" sz="2000" b="1" dirty="0" smtClean="0"/>
              <a:t>Two </a:t>
            </a:r>
            <a:r>
              <a:rPr lang="en-US" sz="2000" b="1" dirty="0"/>
              <a:t>modes (5 </a:t>
            </a:r>
            <a:r>
              <a:rPr lang="en-US" sz="2000" b="1" dirty="0" smtClean="0"/>
              <a:t>and 10)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513709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Mode for Qualitative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Mode is mostly used for qualitative data.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Mode is PTI</a:t>
            </a:r>
          </a:p>
        </p:txBody>
      </p:sp>
      <p:pic>
        <p:nvPicPr>
          <p:cNvPr id="1028" name="Picture 4" descr="C:\Users\Asia Cup 2012\Pictures\Picture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33600"/>
            <a:ext cx="3883025" cy="312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5183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Mode for Grouped Data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dirty="0" smtClean="0"/>
                  <a:t>Formulae for calculating Mode in case of Grouped data is: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𝑀𝑜𝑑𝑒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𝑙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Where,</a:t>
                </a:r>
              </a:p>
              <a:p>
                <a:pPr marL="274320" lvl="1" indent="0" algn="just"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𝑙</m:t>
                    </m:r>
                  </m:oMath>
                </a14:m>
                <a:r>
                  <a:rPr lang="en-US" sz="2000" dirty="0" smtClean="0"/>
                  <a:t>=lower class boundary of the modal class</a:t>
                </a:r>
              </a:p>
              <a:p>
                <a:pPr marL="274320" lvl="1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/>
                  <a:t>=</a:t>
                </a:r>
                <a:r>
                  <a:rPr lang="en-US" sz="2000" dirty="0" smtClean="0"/>
                  <a:t>Frequency of the modal class</a:t>
                </a:r>
                <a:endParaRPr lang="en-US" sz="2000" dirty="0"/>
              </a:p>
              <a:p>
                <a:pPr marL="274320" lvl="1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=Frequency of the </a:t>
                </a:r>
                <a:r>
                  <a:rPr lang="en-US" sz="2000" dirty="0" smtClean="0"/>
                  <a:t>class preceding the modal </a:t>
                </a:r>
                <a:r>
                  <a:rPr lang="en-US" sz="2000" dirty="0"/>
                  <a:t>class</a:t>
                </a:r>
              </a:p>
              <a:p>
                <a:pPr marL="274320" lvl="1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000" dirty="0"/>
                        <m:t>=</m:t>
                      </m:r>
                      <m:r>
                        <m:rPr>
                          <m:nor/>
                        </m:rPr>
                        <a:rPr lang="en-US" sz="2000" dirty="0"/>
                        <m:t>Frequency</m:t>
                      </m:r>
                      <m:r>
                        <m:rPr>
                          <m:nor/>
                        </m:rPr>
                        <a:rPr lang="en-US" sz="2000" dirty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of</m:t>
                      </m:r>
                      <m:r>
                        <m:rPr>
                          <m:nor/>
                        </m:rPr>
                        <a:rPr lang="en-US" sz="2000" dirty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the</m:t>
                      </m:r>
                      <m:r>
                        <m:rPr>
                          <m:nor/>
                        </m:rPr>
                        <a:rPr lang="en-US" sz="2000" dirty="0"/>
                        <m:t> 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class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following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the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modal</m:t>
                      </m:r>
                      <m:r>
                        <m:rPr>
                          <m:nor/>
                        </m:rPr>
                        <a:rPr lang="en-US" sz="2000" dirty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class</m:t>
                      </m:r>
                    </m:oMath>
                  </m:oMathPara>
                </a14:m>
                <a:endParaRPr lang="en-US" sz="2000" dirty="0"/>
              </a:p>
              <a:p>
                <a:pPr marL="274320" lvl="1" indent="0" algn="just"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en-US" sz="2000" dirty="0"/>
                  <a:t>=</a:t>
                </a:r>
                <a:r>
                  <a:rPr lang="en-US" sz="2000" dirty="0" smtClean="0"/>
                  <a:t>Width of class interval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b="1" dirty="0" smtClean="0"/>
                  <a:t>Note: </a:t>
                </a:r>
                <a:r>
                  <a:rPr lang="en-US" sz="2000" dirty="0" smtClean="0"/>
                  <a:t>There is an alternative formula for calculating mode but the formula given above provides more accurate results.</a:t>
                </a: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  <a:blipFill rotWithShape="1">
                <a:blip r:embed="rId2" cstate="print"/>
                <a:stretch>
                  <a:fillRect l="-741" t="-588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22328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Mode for Grouped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Example:</a:t>
            </a:r>
            <a:r>
              <a:rPr lang="en-US" sz="2400" dirty="0" smtClean="0"/>
              <a:t> Calculate Mode for the distribution of examination marks provided below: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0524438"/>
              </p:ext>
            </p:extLst>
          </p:nvPr>
        </p:nvGraphicFramePr>
        <p:xfrm>
          <a:off x="1066800" y="2672080"/>
          <a:ext cx="419608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164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60-69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Rectangle 5"/>
              <p:cNvSpPr/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𝑀𝑜𝑑𝑒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𝑙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r="-1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26839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Mode for Grouped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Calculate Class Boundaries</a:t>
            </a:r>
            <a:endParaRPr lang="en-US" sz="20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1983245"/>
              </p:ext>
            </p:extLst>
          </p:nvPr>
        </p:nvGraphicFramePr>
        <p:xfrm>
          <a:off x="685800" y="2672080"/>
          <a:ext cx="58648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176780"/>
                <a:gridCol w="2164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60-69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Rectangle 6"/>
              <p:cNvSpPr/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𝑀𝑜𝑑𝑒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𝑙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r="-1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18520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Mode for Grouped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Calculate Class Boundaries</a:t>
            </a:r>
            <a:endParaRPr lang="en-US" sz="20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0725019"/>
              </p:ext>
            </p:extLst>
          </p:nvPr>
        </p:nvGraphicFramePr>
        <p:xfrm>
          <a:off x="685800" y="2672080"/>
          <a:ext cx="58648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176780"/>
                <a:gridCol w="2164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60-69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𝑀𝑜𝑑𝑒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𝑙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r="-1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91770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Mode for Grouped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Calculate Class Boundaries</a:t>
            </a:r>
            <a:endParaRPr lang="en-US" sz="20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9103808"/>
              </p:ext>
            </p:extLst>
          </p:nvPr>
        </p:nvGraphicFramePr>
        <p:xfrm>
          <a:off x="685800" y="2672080"/>
          <a:ext cx="58648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176780"/>
                <a:gridCol w="2164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39.5-49.5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49.5-59.5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60-69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59.5-69.6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69.5-79.5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79.5-89.5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89.5-99.5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𝑀𝑜𝑑𝑒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𝑙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r="-1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25586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Mode for Grouped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Find Modal Class (class with the highest frequency)</a:t>
            </a:r>
            <a:endParaRPr lang="en-US" sz="2000" b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67483913"/>
              </p:ext>
            </p:extLst>
          </p:nvPr>
        </p:nvGraphicFramePr>
        <p:xfrm>
          <a:off x="685800" y="2672080"/>
          <a:ext cx="545408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29"/>
                <a:gridCol w="2176780"/>
                <a:gridCol w="2164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39.5-49.5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49.5-59.5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60-69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59.5-69.5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304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69.5-79.5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79.5-89.5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89.5-99.5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𝑀𝑜𝑑𝑒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𝑙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r="-1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05798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Mode for Grouped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Find Modal Class (class with the highest frequency)</a:t>
            </a:r>
            <a:endParaRPr lang="en-US" sz="2000" b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0400316"/>
              </p:ext>
            </p:extLst>
          </p:nvPr>
        </p:nvGraphicFramePr>
        <p:xfrm>
          <a:off x="685800" y="2672080"/>
          <a:ext cx="5454089" cy="305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29"/>
                <a:gridCol w="2176780"/>
                <a:gridCol w="2164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39.5-49.5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49.5-59.5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60-69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59.5-69.5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304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69.5-79.5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79.5-89.5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89.5-99.5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𝑀𝑜𝑑𝑒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𝑙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867400"/>
                <a:ext cx="4289699" cy="73206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r="-1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05362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Mode for Grouped Data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400" b="1" dirty="0" smtClean="0"/>
                  <a:t>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𝒍</m:t>
                        </m:r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𝒇</m:t>
                        </m:r>
                      </m:e>
                      <m:sub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𝒎</m:t>
                        </m:r>
                      </m:sub>
                    </m:sSub>
                    <m:r>
                      <a:rPr lang="en-US" sz="2800" b="1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𝒇</m:t>
                        </m:r>
                      </m:e>
                      <m:sub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solidFill>
                          <a:prstClr val="black"/>
                        </a:solidFill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𝒇</m:t>
                        </m:r>
                      </m:e>
                      <m:sub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  <m:r>
                      <a:rPr lang="en-US" sz="2400" b="1" i="1">
                        <a:solidFill>
                          <a:prstClr val="black"/>
                        </a:solidFill>
                        <a:latin typeface="Cambria Math"/>
                      </a:rPr>
                      <m:t>𝒂𝒏𝒅</m:t>
                    </m:r>
                    <m:r>
                      <a:rPr lang="en-US" sz="2400" b="1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  <m:r>
                      <a:rPr lang="en-US" sz="2400" b="1" i="1">
                        <a:solidFill>
                          <a:prstClr val="black"/>
                        </a:solidFill>
                        <a:latin typeface="Cambria Math"/>
                      </a:rPr>
                      <m:t>𝒉</m:t>
                    </m:r>
                  </m:oMath>
                </a14:m>
                <a:r>
                  <a:rPr lang="en-US" sz="2400" b="1" dirty="0" smtClean="0"/>
                  <a:t>.</a:t>
                </a:r>
              </a:p>
              <a:p>
                <a:pPr marL="0" indent="0" algn="just">
                  <a:buNone/>
                </a:pPr>
                <a:r>
                  <a:rPr lang="en-US" sz="2400" b="1" dirty="0" smtClean="0">
                    <a:solidFill>
                      <a:srgbClr val="0070C0"/>
                    </a:solidFill>
                  </a:rPr>
                  <a:t>h=10</a:t>
                </a:r>
              </a:p>
              <a:p>
                <a:pPr marL="0" indent="0" algn="just">
                  <a:buNone/>
                </a:pPr>
                <a:endParaRPr lang="en-US" sz="2000" b="1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  <a:blipFill rotWithShape="1">
                <a:blip r:embed="rId2" cstate="print"/>
                <a:stretch>
                  <a:fillRect l="-1111" t="-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a14="http://schemas.microsoft.com/office/drawing/2010/main" xmlns:mc="http://schemas.openxmlformats.org/markup-compatibility/2006" val="3468202864"/>
              </p:ext>
            </p:extLst>
          </p:nvPr>
        </p:nvGraphicFramePr>
        <p:xfrm>
          <a:off x="685800" y="2672080"/>
          <a:ext cx="5454089" cy="310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29"/>
                <a:gridCol w="2176780"/>
                <a:gridCol w="2164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Students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30-39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29.5-39.5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39.5-49.5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50-59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49.5-59.5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190=f</a:t>
                      </a:r>
                      <a:r>
                        <a:rPr lang="en-US" sz="2000" b="1" baseline="-25000" dirty="0" smtClean="0">
                          <a:solidFill>
                            <a:srgbClr val="0070C0"/>
                          </a:solidFill>
                        </a:rPr>
                        <a:t>1</a:t>
                      </a:r>
                      <a:endParaRPr lang="en-US" sz="2000" b="1" baseline="-250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60-69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rotWithShape="1">
                      <a:blip r:embed="rId3"/>
                      <a:stretch>
                        <a:fillRect l="-51261" t="-337333" r="-99720" b="-270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70C0"/>
                          </a:solidFill>
                        </a:rPr>
                        <a:t>304=</a:t>
                      </a:r>
                      <a:r>
                        <a:rPr lang="en-US" sz="2400" b="1" dirty="0" err="1" smtClean="0">
                          <a:solidFill>
                            <a:srgbClr val="0070C0"/>
                          </a:solidFill>
                        </a:rPr>
                        <a:t>f</a:t>
                      </a:r>
                      <a:r>
                        <a:rPr lang="en-US" sz="2400" b="1" baseline="-25000" dirty="0" err="1" smtClean="0">
                          <a:solidFill>
                            <a:srgbClr val="0070C0"/>
                          </a:solidFill>
                        </a:rPr>
                        <a:t>m</a:t>
                      </a:r>
                      <a:endParaRPr lang="en-US" sz="2400" b="1" baseline="-250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70-79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69.5-79.5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211=f</a:t>
                      </a:r>
                      <a:r>
                        <a:rPr lang="en-US" sz="2000" b="1" baseline="-25000" dirty="0" smtClean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en-US" sz="2000" b="1" baseline="-250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80-89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79.5-89.5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89.5-99.5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294772" y="5939096"/>
                <a:ext cx="8620628" cy="582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prstClr val="black"/>
                        </a:solidFill>
                        <a:latin typeface="Cambria Math"/>
                      </a:rPr>
                      <m:t>𝑀𝑜𝑑𝑒</m:t>
                    </m:r>
                    <m:r>
                      <a:rPr lang="en-US" sz="2000" i="1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000" i="1" smtClean="0">
                        <a:solidFill>
                          <a:prstClr val="black"/>
                        </a:solidFill>
                        <a:latin typeface="Cambria Math"/>
                      </a:rPr>
                      <m:t>𝑙</m:t>
                    </m:r>
                    <m:r>
                      <a:rPr lang="en-US" sz="2000" i="1" smtClean="0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h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=59.5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(304−190)</m:t>
                        </m:r>
                      </m:num>
                      <m:den>
                        <m:d>
                          <m:d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304−190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(304−</m:t>
                        </m:r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211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10</m:t>
                    </m:r>
                  </m:oMath>
                </a14:m>
                <a:r>
                  <a:rPr lang="en-US" sz="2000" dirty="0" smtClean="0"/>
                  <a:t>=65.3 Marks</a:t>
                </a:r>
                <a:endParaRPr lang="en-US" sz="20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772" y="5939096"/>
                <a:ext cx="8620628" cy="58266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r="-1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36449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Merits of Mode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Merits of Mode are:</a:t>
            </a:r>
          </a:p>
          <a:p>
            <a:pPr algn="just"/>
            <a:r>
              <a:rPr lang="en-US" sz="2400" dirty="0" smtClean="0"/>
              <a:t>Easy </a:t>
            </a:r>
            <a:r>
              <a:rPr lang="en-US" sz="2400" dirty="0"/>
              <a:t>to calculate and </a:t>
            </a:r>
            <a:r>
              <a:rPr lang="en-US" sz="2400" dirty="0" smtClean="0"/>
              <a:t>understand. In many cases, it is extremely easy to locate it.</a:t>
            </a:r>
            <a:endParaRPr lang="en-US" sz="2400" dirty="0"/>
          </a:p>
          <a:p>
            <a:pPr algn="just"/>
            <a:r>
              <a:rPr lang="en-US" sz="2400" dirty="0" smtClean="0"/>
              <a:t>It works well even in case of extreme values.</a:t>
            </a:r>
          </a:p>
          <a:p>
            <a:pPr algn="just"/>
            <a:r>
              <a:rPr lang="en-US" sz="2400" dirty="0" smtClean="0"/>
              <a:t>It can be determined for qualitative as well as quantitative data.</a:t>
            </a:r>
          </a:p>
          <a:p>
            <a:pPr algn="just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912823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De-Merits of Mode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De-Merits of Mode are:</a:t>
            </a:r>
          </a:p>
          <a:p>
            <a:pPr algn="just"/>
            <a:r>
              <a:rPr lang="en-US" sz="2400" dirty="0" smtClean="0"/>
              <a:t>It is not based on all observations.</a:t>
            </a:r>
          </a:p>
          <a:p>
            <a:pPr algn="just"/>
            <a:r>
              <a:rPr lang="en-US" sz="2400" dirty="0" smtClean="0"/>
              <a:t>When the data contains small number of observations, the mode may not exist.</a:t>
            </a:r>
          </a:p>
        </p:txBody>
      </p:sp>
    </p:spTree>
    <p:extLst>
      <p:ext uri="{BB962C8B-B14F-4D97-AF65-F5344CB8AC3E}">
        <p14:creationId xmlns:p14="http://schemas.microsoft.com/office/powerpoint/2010/main" xmlns="" val="3807051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Geometric Mean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When you want to measure the rate of change of a variable over time, you need to use the </a:t>
            </a:r>
            <a:r>
              <a:rPr lang="en-US" sz="2000" dirty="0" smtClean="0"/>
              <a:t>geometric mean </a:t>
            </a:r>
            <a:r>
              <a:rPr lang="en-US" sz="2000" dirty="0"/>
              <a:t>instead of the arithmetic mean</a:t>
            </a:r>
            <a:r>
              <a:rPr lang="en-US" sz="2000" dirty="0" smtClean="0"/>
              <a:t>.</a:t>
            </a:r>
          </a:p>
          <a:p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Calculation:</a:t>
            </a:r>
          </a:p>
          <a:p>
            <a:pPr marL="0" indent="0" algn="just">
              <a:buNone/>
            </a:pPr>
            <a:r>
              <a:rPr lang="en-US" sz="2000" dirty="0"/>
              <a:t>The </a:t>
            </a:r>
            <a:r>
              <a:rPr lang="en-US" sz="2000" b="1" dirty="0"/>
              <a:t>geometric mean </a:t>
            </a:r>
            <a:r>
              <a:rPr lang="en-US" sz="2000" dirty="0"/>
              <a:t>is the </a:t>
            </a:r>
            <a:r>
              <a:rPr lang="en-US" sz="2000" i="1" dirty="0"/>
              <a:t>n</a:t>
            </a:r>
            <a:r>
              <a:rPr lang="en-US" sz="2000" dirty="0"/>
              <a:t>th root of the product of </a:t>
            </a:r>
            <a:r>
              <a:rPr lang="en-US" sz="2000" i="1" dirty="0"/>
              <a:t>n </a:t>
            </a:r>
            <a:r>
              <a:rPr lang="en-US" sz="2000" dirty="0"/>
              <a:t>values</a:t>
            </a:r>
            <a:r>
              <a:rPr lang="en-US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506089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Geometric </a:t>
            </a:r>
            <a:r>
              <a:rPr lang="en-US" sz="3600" dirty="0" smtClean="0"/>
              <a:t>Mean for Ungrouped Data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b="1" dirty="0" smtClean="0"/>
                  <a:t>General Formulae For Un-Grouped Data: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For ‘n’ observations,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,</m:t>
                    </m:r>
                    <m:r>
                      <a:rPr lang="en-US" sz="2000" i="1">
                        <a:latin typeface="Cambria Math"/>
                      </a:rPr>
                      <m:t>…</m:t>
                    </m:r>
                    <m:r>
                      <a:rPr lang="en-US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i="1" dirty="0" smtClean="0"/>
                  <a:t>.</a:t>
                </a:r>
              </a:p>
              <a:p>
                <a:pPr marL="0" indent="0" algn="just">
                  <a:buNone/>
                </a:pPr>
                <a:endParaRPr lang="en-US" sz="2000" b="0" i="0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r>
                  <a:rPr lang="en-US" sz="2000" dirty="0"/>
                  <a:t>The </a:t>
                </a:r>
                <a:r>
                  <a:rPr lang="en-US" sz="2000" b="1" dirty="0"/>
                  <a:t>geometric mean </a:t>
                </a:r>
                <a:r>
                  <a:rPr lang="en-US" sz="2000" dirty="0"/>
                  <a:t>is the </a:t>
                </a:r>
                <a:r>
                  <a:rPr lang="en-US" sz="2000" i="1" dirty="0"/>
                  <a:t>n</a:t>
                </a:r>
                <a:r>
                  <a:rPr lang="en-US" sz="2000" dirty="0"/>
                  <a:t>th root of the product of </a:t>
                </a:r>
                <a:r>
                  <a:rPr lang="en-US" sz="2000" i="1" dirty="0"/>
                  <a:t>n </a:t>
                </a:r>
                <a:r>
                  <a:rPr lang="en-US" sz="2000" dirty="0"/>
                  <a:t>values</a:t>
                </a:r>
                <a:r>
                  <a:rPr lang="en-US" sz="2000" dirty="0" smtClean="0"/>
                  <a:t>.</a:t>
                </a:r>
              </a:p>
              <a:p>
                <a:pPr marL="0" indent="0" algn="just">
                  <a:buNone/>
                </a:pPr>
                <a:endParaRPr lang="en-US" sz="2000" b="0" i="0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/>
                        </a:rPr>
                        <m:t>Geometric</m:t>
                      </m:r>
                      <m:r>
                        <a:rPr lang="en-US" sz="20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/>
                        </a:rPr>
                        <m:t>Mean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deg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000" i="1">
                              <a:latin typeface="Cambria Math"/>
                            </a:rPr>
                            <m:t>…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2000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endParaRPr lang="en-US" sz="2000" dirty="0">
                  <a:latin typeface="Cambria Math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Cambria Math"/>
                  </a:rPr>
                  <a:t>When ‘n’ is very large, then it is difficult to compute Geometric Mean using above formula.</a:t>
                </a: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Cambria Math"/>
                  </a:rPr>
                  <a:t>This is simplified by considering alternative form of the above formula.</a:t>
                </a:r>
                <a:endParaRPr lang="en-US" sz="2000" dirty="0">
                  <a:latin typeface="Cambria Math"/>
                </a:endParaRP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  <a:blipFill rotWithShape="1">
                <a:blip r:embed="rId2" cstate="print"/>
                <a:stretch>
                  <a:fillRect l="-741" t="-588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55923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Geometric </a:t>
            </a:r>
            <a:r>
              <a:rPr lang="en-US" sz="3600" dirty="0" smtClean="0"/>
              <a:t>Mean for Ungrouped Data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just">
                  <a:buNone/>
                </a:pPr>
                <a:r>
                  <a:rPr lang="en-US" sz="2400" b="1" dirty="0" smtClean="0"/>
                  <a:t>General Formulae For Un-Grouped Data: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/>
                        </a:rPr>
                        <m:t>Geometric</m:t>
                      </m:r>
                      <m:r>
                        <a:rPr lang="en-US" sz="20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/>
                        </a:rPr>
                        <m:t>Mean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deg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000" i="1">
                              <a:latin typeface="Cambria Math"/>
                            </a:rPr>
                            <m:t>…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2000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Cambria Math"/>
                  </a:rPr>
                  <a:t>Taking Logarithm on both sides, we have</a:t>
                </a:r>
              </a:p>
              <a:p>
                <a:pPr marL="0" indent="0" algn="just">
                  <a:buNone/>
                </a:pPr>
                <a:endParaRPr lang="en-US" sz="2000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𝐺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/>
                        </a:rPr>
                        <m:t>log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0" smtClean="0">
                              <a:latin typeface="Cambria Math"/>
                            </a:rPr>
                            <m:t> </m:t>
                          </m:r>
                          <m:rad>
                            <m:ra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deg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…</m:t>
                                  </m:r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rad>
                          <m:r>
                            <a:rPr lang="en-US" sz="2000" b="0" i="0" smtClean="0">
                              <a:latin typeface="Cambria Math"/>
                            </a:rPr>
                            <m:t>  </m:t>
                          </m:r>
                        </m:e>
                      </m:d>
                    </m:oMath>
                  </m:oMathPara>
                </a14:m>
                <a:endParaRPr lang="en-US" sz="2000" b="0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endParaRPr lang="en-US" sz="20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𝐺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/>
                        </a:rPr>
                        <m:t>log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>
                              <a:latin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…</m:t>
                                  </m:r>
                                  <m:r>
                                    <a:rPr lang="en-US" sz="2000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1/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>
                              <a:latin typeface="Cambria Math"/>
                            </a:rPr>
                            <m:t>  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Cambria Math"/>
                </a:endParaRPr>
              </a:p>
              <a:p>
                <a:pPr marL="0" indent="0" algn="just">
                  <a:buNone/>
                </a:pPr>
                <a:endParaRPr lang="en-US" sz="20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𝐺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[ 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/>
                        </a:rPr>
                        <m:t>log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000" i="1">
                              <a:latin typeface="Cambria Math"/>
                            </a:rPr>
                            <m:t>…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  ]</m:t>
                      </m:r>
                    </m:oMath>
                  </m:oMathPara>
                </a14:m>
                <a:endParaRPr lang="en-US" sz="2000" dirty="0">
                  <a:latin typeface="Cambria Math"/>
                </a:endParaRPr>
              </a:p>
              <a:p>
                <a:pPr marL="0" indent="0" algn="just">
                  <a:buNone/>
                </a:pPr>
                <a:endParaRPr lang="en-US" sz="2000" b="0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𝐺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[ 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/>
                        </a:rPr>
                        <m:t>log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/>
                        </a:rPr>
                        <m:t>log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+…+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/>
                        </a:rPr>
                        <m:t>log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2000" dirty="0">
                  <a:latin typeface="Cambria Math"/>
                </a:endParaRPr>
              </a:p>
              <a:p>
                <a:pPr marL="0" indent="0" algn="just">
                  <a:buNone/>
                </a:pPr>
                <a:endParaRPr lang="en-US" sz="2000" b="0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000" i="1">
                                    <a:latin typeface="Cambria Math"/>
                                  </a:rPr>
                                  <m:t>𝐺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−1</m:t>
                        </m:r>
                      </m:sub>
                      <m:sup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log</m:t>
                        </m:r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sz="2000" dirty="0" smtClean="0">
                    <a:latin typeface="Cambria Math"/>
                  </a:rPr>
                  <a:t>		OR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𝐴𝑛𝑡𝑖𝑙𝑜𝑔</m:t>
                    </m:r>
                    <m:r>
                      <a:rPr lang="en-US" sz="2000" b="0" i="1" smtClean="0">
                        <a:latin typeface="Cambria Math"/>
                      </a:rPr>
                      <m:t> [ 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>
                            <a:latin typeface="Cambria Math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/>
                          </a:rPr>
                          <m:t>=</m:t>
                        </m:r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log</m:t>
                        </m:r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sz="2000" b="0" i="1" smtClean="0">
                        <a:latin typeface="Cambria Math"/>
                      </a:rPr>
                      <m:t> ]</m:t>
                    </m:r>
                  </m:oMath>
                </a14:m>
                <a:endParaRPr lang="en-US" sz="2000" dirty="0">
                  <a:latin typeface="Cambria Math"/>
                </a:endParaRP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  <a:blipFill rotWithShape="1">
                <a:blip r:embed="rId2" cstate="print"/>
                <a:stretch>
                  <a:fillRect l="-889" t="-1294" b="-9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75819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Geometric </a:t>
            </a:r>
            <a:r>
              <a:rPr lang="en-US" sz="3600" dirty="0" smtClean="0"/>
              <a:t>Mean for Ungrouped Data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400" b="1" dirty="0" smtClean="0"/>
                  <a:t>General Formulae For Un-Grouped Data:</a:t>
                </a:r>
              </a:p>
              <a:p>
                <a:pPr marL="0" indent="0" algn="just">
                  <a:buNone/>
                </a:pPr>
                <a:endParaRPr lang="en-US" sz="2000" b="0" i="0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/>
                        </a:rPr>
                        <m:t>Geometric</m:t>
                      </m:r>
                      <m:r>
                        <a:rPr lang="en-US" sz="20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/>
                        </a:rPr>
                        <m:t>Mean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deg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000" i="1">
                              <a:latin typeface="Cambria Math"/>
                            </a:rPr>
                            <m:t>…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2000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2000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000" dirty="0" smtClean="0"/>
                  <a:t>OR </a:t>
                </a:r>
              </a:p>
              <a:p>
                <a:pPr marL="0" indent="0">
                  <a:buNone/>
                </a:pPr>
                <a:endParaRPr lang="en-US" sz="2000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>
                          <a:latin typeface="Cambria Math"/>
                        </a:rPr>
                        <m:t>Geometric</m:t>
                      </m:r>
                      <m:r>
                        <a:rPr lang="en-US" sz="200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/>
                        </a:rPr>
                        <m:t>Mean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𝐴𝑛𝑡𝑖𝑙𝑜𝑔</m:t>
                      </m:r>
                      <m:r>
                        <a:rPr lang="en-US" sz="2000" b="0" i="1" smtClean="0">
                          <a:latin typeface="Cambria Math"/>
                        </a:rPr>
                        <m:t> [ 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log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000" b="0" i="1" smtClean="0">
                          <a:latin typeface="Cambria Math"/>
                        </a:rPr>
                        <m:t> ]</m:t>
                      </m:r>
                    </m:oMath>
                  </m:oMathPara>
                </a14:m>
                <a:endParaRPr lang="en-US" sz="2000" dirty="0">
                  <a:latin typeface="Cambria Math"/>
                </a:endParaRP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  <a:blipFill rotWithShape="1">
                <a:blip r:embed="rId2" cstate="print"/>
                <a:stretch>
                  <a:fillRect l="-1111" t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49458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Geometric </a:t>
            </a:r>
            <a:r>
              <a:rPr lang="en-US" sz="3600" dirty="0" smtClean="0"/>
              <a:t>Mean </a:t>
            </a:r>
            <a:r>
              <a:rPr lang="en-US" sz="3600" dirty="0"/>
              <a:t>for Ungrouped Data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b="1" dirty="0" smtClean="0"/>
                  <a:t>Examples of Ungrouped Data: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FF0000"/>
                    </a:solidFill>
                  </a:rPr>
                  <a:t>Example 1:</a:t>
                </a:r>
                <a:r>
                  <a:rPr lang="en-US" sz="2000" dirty="0" smtClean="0"/>
                  <a:t> Marks obtained by 5 students, 2, </a:t>
                </a:r>
                <a:r>
                  <a:rPr lang="en-US" sz="2000" dirty="0"/>
                  <a:t>8</a:t>
                </a:r>
                <a:r>
                  <a:rPr lang="en-US" sz="2000" dirty="0" smtClean="0"/>
                  <a:t>, 4</a:t>
                </a:r>
              </a:p>
              <a:p>
                <a:pPr marL="0" indent="0" algn="just">
                  <a:buNone/>
                </a:pPr>
                <a:endParaRPr lang="en-US" sz="2000" dirty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>
                          <a:latin typeface="Cambria Math"/>
                        </a:rPr>
                        <m:t>Geometric</m:t>
                      </m:r>
                      <m:r>
                        <a:rPr lang="en-US" sz="200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/>
                        </a:rPr>
                        <m:t>Mean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=</m:t>
                      </m:r>
                      <m:rad>
                        <m:radPr>
                          <m:ctrlPr>
                            <a:rPr lang="en-US" sz="2000" i="1">
                              <a:latin typeface="Cambria Math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/>
                            </a:rPr>
                            <m:t>3</m:t>
                          </m:r>
                        </m:deg>
                        <m:e>
                          <m:r>
                            <a:rPr lang="en-US" sz="20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20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r>
                  <a:rPr lang="en-US" sz="2000" b="0" dirty="0" smtClean="0"/>
                  <a:t>		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en-US" sz="2000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000" b="0" i="1" smtClean="0">
                            <a:latin typeface="Cambria Math"/>
                          </a:rPr>
                          <m:t>3</m:t>
                        </m:r>
                      </m:deg>
                      <m:e>
                        <m:r>
                          <a:rPr lang="en-US" sz="2000" i="1" smtClean="0">
                            <a:latin typeface="Cambria Math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  <m:r>
                          <a:rPr lang="en-US" sz="200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8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4)</m:t>
                        </m:r>
                      </m:e>
                    </m:rad>
                  </m:oMath>
                </a14:m>
                <a:endParaRPr lang="en-US" sz="20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r>
                  <a:rPr lang="en-US" sz="2000" b="0" dirty="0" smtClean="0"/>
                  <a:t>		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en-US" sz="2000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000" i="1">
                            <a:latin typeface="Cambria Math"/>
                          </a:rPr>
                          <m:t>3</m:t>
                        </m:r>
                      </m:deg>
                      <m:e>
                        <m:r>
                          <a:rPr lang="en-US" sz="2000" i="1">
                            <a:latin typeface="Cambria Math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/>
                          </a:rPr>
                          <m:t>64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rad>
                  </m:oMath>
                </a14:m>
                <a:endParaRPr lang="en-US" sz="2000" i="1" dirty="0" smtClean="0">
                  <a:latin typeface="Cambria Math"/>
                  <a:ea typeface="Cambria Math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/>
                  <a:t>			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en-US" sz="2000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000" i="1">
                            <a:latin typeface="Cambria Math"/>
                          </a:rPr>
                          <m:t>3</m:t>
                        </m:r>
                      </m:deg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</m:rad>
                  </m:oMath>
                </a14:m>
                <a:endParaRPr lang="en-US" sz="2000" i="1" dirty="0" smtClean="0">
                  <a:latin typeface="Cambria Math"/>
                  <a:ea typeface="Cambria Math"/>
                </a:endParaRPr>
              </a:p>
              <a:p>
                <a:pPr marL="0" indent="0" algn="just">
                  <a:buNone/>
                </a:pPr>
                <a:r>
                  <a:rPr lang="en-US" sz="2000" b="0" dirty="0" smtClean="0">
                    <a:ea typeface="Cambria Math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0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1/3</m:t>
                        </m:r>
                      </m:sup>
                    </m:sSup>
                  </m:oMath>
                </a14:m>
                <a:endParaRPr lang="en-US" sz="20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r>
                  <a:rPr lang="en-US" sz="2000" b="0" dirty="0" smtClean="0">
                    <a:ea typeface="Cambria Math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000" dirty="0" smtClean="0"/>
                  <a:t>4</a:t>
                </a: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57200" y="1524000"/>
                <a:ext cx="8229600" cy="5181600"/>
              </a:xfrm>
              <a:blipFill rotWithShape="1">
                <a:blip r:embed="rId2" cstate="print"/>
                <a:stretch>
                  <a:fillRect l="-741" t="-588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32218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Geometric </a:t>
            </a:r>
            <a:r>
              <a:rPr lang="en-US" sz="3600" dirty="0" smtClean="0"/>
              <a:t>Mean </a:t>
            </a:r>
            <a:r>
              <a:rPr lang="en-US" sz="3600" dirty="0"/>
              <a:t>for Ungrouped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Examples of Ungrouped Data: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Example 1:</a:t>
            </a:r>
            <a:r>
              <a:rPr lang="en-US" sz="2000" dirty="0" smtClean="0"/>
              <a:t> Marks obtained by 5 students, 2, </a:t>
            </a:r>
            <a:r>
              <a:rPr lang="en-US" sz="2000" dirty="0"/>
              <a:t>8</a:t>
            </a:r>
            <a:r>
              <a:rPr lang="en-US" sz="2000" dirty="0" smtClean="0"/>
              <a:t>, 4 </a:t>
            </a:r>
            <a:r>
              <a:rPr lang="en-US" sz="2000" b="1" dirty="0" smtClean="0"/>
              <a:t>(Alternative Method)</a:t>
            </a: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2209800" y="2743200"/>
                <a:ext cx="5257800" cy="8485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Geometric</m:t>
                      </m:r>
                      <m:r>
                        <a:rPr lang="en-US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Mean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𝐴𝑛𝑡𝑖𝑙𝑜𝑔</m:t>
                      </m:r>
                      <m:r>
                        <a:rPr lang="en-US" i="1">
                          <a:latin typeface="Cambria Math"/>
                        </a:rPr>
                        <m:t> [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log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</a:rPr>
                        <m:t> ]</m:t>
                      </m:r>
                    </m:oMath>
                  </m:oMathPara>
                </a14:m>
                <a:endParaRPr lang="en-US" dirty="0">
                  <a:latin typeface="Cambria Math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2743200"/>
                <a:ext cx="5257800" cy="84856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6598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Geometric </a:t>
            </a:r>
            <a:r>
              <a:rPr lang="en-US" sz="3600" dirty="0" smtClean="0"/>
              <a:t>Mean </a:t>
            </a:r>
            <a:r>
              <a:rPr lang="en-US" sz="3600" dirty="0"/>
              <a:t>for Ungrouped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Examples of Ungrouped Data: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Example 1:</a:t>
            </a:r>
            <a:r>
              <a:rPr lang="en-US" sz="2000" dirty="0" smtClean="0"/>
              <a:t> Marks obtained by 5 students, 2, </a:t>
            </a:r>
            <a:r>
              <a:rPr lang="en-US" sz="2000" dirty="0"/>
              <a:t>8</a:t>
            </a:r>
            <a:r>
              <a:rPr lang="en-US" sz="2000" dirty="0" smtClean="0"/>
              <a:t>, 4 </a:t>
            </a:r>
            <a:r>
              <a:rPr lang="en-US" sz="2000" b="1" dirty="0" smtClean="0"/>
              <a:t>(Alternative Method)</a:t>
            </a: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2209800" y="2743200"/>
                <a:ext cx="5257800" cy="8485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Geometric</m:t>
                      </m:r>
                      <m:r>
                        <a:rPr lang="en-US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Mean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𝐴𝑛𝑡𝑖𝑙𝑜𝑔</m:t>
                      </m:r>
                      <m:r>
                        <a:rPr lang="en-US" i="1">
                          <a:latin typeface="Cambria Math"/>
                        </a:rPr>
                        <m:t> [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log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</a:rPr>
                        <m:t> ]</m:t>
                      </m:r>
                    </m:oMath>
                  </m:oMathPara>
                </a14:m>
                <a:endParaRPr lang="en-US" dirty="0">
                  <a:latin typeface="Cambria Math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2743200"/>
                <a:ext cx="5257800" cy="84856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5663813"/>
              </p:ext>
            </p:extLst>
          </p:nvPr>
        </p:nvGraphicFramePr>
        <p:xfrm>
          <a:off x="762000" y="3965665"/>
          <a:ext cx="3421571" cy="1901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22023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Marks (x)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Log(x)</a:t>
                      </a:r>
                      <a:endParaRPr lang="en-US" sz="1800" dirty="0"/>
                    </a:p>
                  </a:txBody>
                  <a:tcPr/>
                </a:tc>
              </a:tr>
              <a:tr h="4183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Log(2)=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0.30103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78028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Geometric </a:t>
            </a:r>
            <a:r>
              <a:rPr lang="en-US" sz="3600" dirty="0" smtClean="0"/>
              <a:t>Mean </a:t>
            </a:r>
            <a:r>
              <a:rPr lang="en-US" sz="3600" dirty="0"/>
              <a:t>for Ungrouped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Examples of Ungrouped Data: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Example 1:</a:t>
            </a:r>
            <a:r>
              <a:rPr lang="en-US" sz="2000" dirty="0" smtClean="0"/>
              <a:t> Marks obtained by 5 students, 2, </a:t>
            </a:r>
            <a:r>
              <a:rPr lang="en-US" sz="2000" dirty="0"/>
              <a:t>8</a:t>
            </a:r>
            <a:r>
              <a:rPr lang="en-US" sz="2000" dirty="0" smtClean="0"/>
              <a:t>, 4 </a:t>
            </a:r>
            <a:r>
              <a:rPr lang="en-US" sz="2000" b="1" dirty="0" smtClean="0"/>
              <a:t>(Alternative Method)</a:t>
            </a: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2209800" y="2743200"/>
                <a:ext cx="5257800" cy="8485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Geometric</m:t>
                      </m:r>
                      <m:r>
                        <a:rPr lang="en-US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Mean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𝐴𝑛𝑡𝑖𝑙𝑜𝑔</m:t>
                      </m:r>
                      <m:r>
                        <a:rPr lang="en-US" i="1">
                          <a:latin typeface="Cambria Math"/>
                        </a:rPr>
                        <m:t> [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log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</a:rPr>
                        <m:t> ]</m:t>
                      </m:r>
                    </m:oMath>
                  </m:oMathPara>
                </a14:m>
                <a:endParaRPr lang="en-US" dirty="0">
                  <a:latin typeface="Cambria Math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2743200"/>
                <a:ext cx="5257800" cy="84856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8594149"/>
              </p:ext>
            </p:extLst>
          </p:nvPr>
        </p:nvGraphicFramePr>
        <p:xfrm>
          <a:off x="762000" y="3965665"/>
          <a:ext cx="3421571" cy="1530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22023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Marks (x)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Log(x)</a:t>
                      </a:r>
                      <a:endParaRPr lang="en-US" sz="1800" dirty="0"/>
                    </a:p>
                  </a:txBody>
                  <a:tcPr/>
                </a:tc>
              </a:tr>
              <a:tr h="4183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Log(2)=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0.30103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0.90309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0.60206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35899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Geometric </a:t>
            </a:r>
            <a:r>
              <a:rPr lang="en-US" sz="3600" dirty="0" smtClean="0"/>
              <a:t>Mean </a:t>
            </a:r>
            <a:r>
              <a:rPr lang="en-US" sz="3600" dirty="0"/>
              <a:t>for Ungrouped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Examples of Ungrouped Data: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Example 1:</a:t>
            </a:r>
            <a:r>
              <a:rPr lang="en-US" sz="2000" dirty="0" smtClean="0"/>
              <a:t> Marks obtained by 5 students, 2, </a:t>
            </a:r>
            <a:r>
              <a:rPr lang="en-US" sz="2000" dirty="0"/>
              <a:t>8</a:t>
            </a:r>
            <a:r>
              <a:rPr lang="en-US" sz="2000" dirty="0" smtClean="0"/>
              <a:t>, 4 </a:t>
            </a:r>
            <a:r>
              <a:rPr lang="en-US" sz="2000" b="1" dirty="0" smtClean="0"/>
              <a:t>(Alternative Method)</a:t>
            </a: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2209800" y="2743200"/>
                <a:ext cx="5257800" cy="8485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Geometric</m:t>
                      </m:r>
                      <m:r>
                        <a:rPr lang="en-US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Mean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𝐴𝑛𝑡𝑖𝑙𝑜𝑔</m:t>
                      </m:r>
                      <m:r>
                        <a:rPr lang="en-US" i="1">
                          <a:latin typeface="Cambria Math"/>
                        </a:rPr>
                        <m:t> [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log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</a:rPr>
                        <m:t> ]</m:t>
                      </m:r>
                    </m:oMath>
                  </m:oMathPara>
                </a14:m>
                <a:endParaRPr lang="en-US" dirty="0">
                  <a:latin typeface="Cambria Math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2743200"/>
                <a:ext cx="5257800" cy="84856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2899921"/>
                  </p:ext>
                </p:extLst>
              </p:nvPr>
            </p:nvGraphicFramePr>
            <p:xfrm>
              <a:off x="762000" y="3965665"/>
              <a:ext cx="3421571" cy="19017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19200"/>
                    <a:gridCol w="220237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Marks (x)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Log(x)</a:t>
                          </a:r>
                          <a:endParaRPr lang="en-US" sz="1800" dirty="0"/>
                        </a:p>
                      </a:txBody>
                      <a:tcPr/>
                    </a:tc>
                  </a:tr>
                  <a:tr h="4183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/>
                            <a:t>Log(2)=</a:t>
                          </a:r>
                          <a:r>
                            <a:rPr lang="en-US" sz="18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0.30103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8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0.90309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0.60206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Total</a:t>
                          </a:r>
                          <a:endParaRPr lang="en-US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en-US" sz="1800" b="1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800" b="1" i="1">
                                      <a:latin typeface="Cambria Math"/>
                                    </a:rPr>
                                    <m:t>𝒊</m:t>
                                  </m:r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𝐥𝐨𝐠</m:t>
                                  </m:r>
                                  <m:d>
                                    <m:dPr>
                                      <m:ctrlPr>
                                        <a:rPr lang="en-US" sz="18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𝒊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en-US" sz="1800" b="1" dirty="0" smtClean="0"/>
                            <a:t>=1.80618</a:t>
                          </a:r>
                          <a:endParaRPr lang="en-US" sz="1800" b="1" dirty="0"/>
                        </a:p>
                      </a:txBody>
                      <a:tcPr marL="9525" marR="9525" marT="9525" marB="0" anchor="b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873545766"/>
                  </p:ext>
                </p:extLst>
              </p:nvPr>
            </p:nvGraphicFramePr>
            <p:xfrm>
              <a:off x="762000" y="3965665"/>
              <a:ext cx="3421571" cy="19017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19200"/>
                    <a:gridCol w="220237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Marks (x)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Log(x)</a:t>
                          </a:r>
                          <a:endParaRPr lang="en-US" sz="1800" dirty="0"/>
                        </a:p>
                      </a:txBody>
                      <a:tcPr/>
                    </a:tc>
                  </a:tr>
                  <a:tr h="4183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/>
                            <a:t>Log(2)=</a:t>
                          </a:r>
                          <a:r>
                            <a:rPr lang="en-US" sz="18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0.30103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8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0.90309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0.60206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Total</a:t>
                          </a:r>
                          <a:endParaRPr lang="en-US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blipFill rotWithShape="1">
                          <a:blip r:embed="rId3"/>
                          <a:stretch>
                            <a:fillRect l="-55402" t="-419672" r="-277" b="-19836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1327646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Geometric </a:t>
            </a:r>
            <a:r>
              <a:rPr lang="en-US" sz="3600" dirty="0" smtClean="0"/>
              <a:t>Mean </a:t>
            </a:r>
            <a:r>
              <a:rPr lang="en-US" sz="3600" dirty="0"/>
              <a:t>for Ungrouped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Examples of Ungrouped Data: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Example 1:</a:t>
            </a:r>
            <a:r>
              <a:rPr lang="en-US" sz="2000" dirty="0" smtClean="0"/>
              <a:t> Marks obtained by 5 students, 2, </a:t>
            </a:r>
            <a:r>
              <a:rPr lang="en-US" sz="2000" dirty="0"/>
              <a:t>8</a:t>
            </a:r>
            <a:r>
              <a:rPr lang="en-US" sz="2000" dirty="0" smtClean="0"/>
              <a:t>, 4</a:t>
            </a: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1981200" y="2869392"/>
                <a:ext cx="5638800" cy="8974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latin typeface="Cambria Math"/>
                      </a:rPr>
                      <m:t>Geometric</m:t>
                    </m:r>
                    <m:r>
                      <a:rPr lang="en-US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mtClean="0">
                        <a:latin typeface="Cambria Math"/>
                      </a:rPr>
                      <m:t>Mean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𝐴𝑛𝑡𝑖𝑙𝑜𝑔</m:t>
                    </m:r>
                    <m:r>
                      <a:rPr lang="en-US" i="1">
                        <a:latin typeface="Cambria Math"/>
                      </a:rPr>
                      <m:t> [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log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i="1">
                        <a:latin typeface="Cambria Math"/>
                      </a:rPr>
                      <m:t> ]</m:t>
                    </m:r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r>
                  <a:rPr lang="en-US" dirty="0"/>
                  <a:t>	</a:t>
                </a:r>
                <a:r>
                  <a:rPr lang="en-US" dirty="0" smtClean="0"/>
                  <a:t>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𝐴𝑛𝑡𝑖𝑙𝑜𝑔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1" dirty="0"/>
                              <m:t>1.80618</m:t>
                            </m:r>
                          </m:e>
                        </m:d>
                      </m:e>
                    </m:d>
                  </m:oMath>
                </a14:m>
                <a:endParaRPr lang="en-US" b="0" i="1" dirty="0" smtClean="0">
                  <a:latin typeface="Cambria Math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2869392"/>
                <a:ext cx="5638800" cy="89742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65" t="-42857" b="-24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3780486"/>
                  </p:ext>
                </p:extLst>
              </p:nvPr>
            </p:nvGraphicFramePr>
            <p:xfrm>
              <a:off x="762000" y="3965665"/>
              <a:ext cx="3421571" cy="19017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19200"/>
                    <a:gridCol w="220237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Marks (x)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Log(x)</a:t>
                          </a:r>
                          <a:endParaRPr lang="en-US" sz="1800" dirty="0"/>
                        </a:p>
                      </a:txBody>
                      <a:tcPr/>
                    </a:tc>
                  </a:tr>
                  <a:tr h="4183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/>
                            <a:t>Log(2)=</a:t>
                          </a:r>
                          <a:r>
                            <a:rPr lang="en-US" sz="18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0.30103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8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0.90309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0.60206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Total</a:t>
                          </a:r>
                          <a:endParaRPr lang="en-US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en-US" sz="1800" b="1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800" b="1" i="1">
                                      <a:latin typeface="Cambria Math"/>
                                    </a:rPr>
                                    <m:t>𝒊</m:t>
                                  </m:r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𝐥𝐨𝐠</m:t>
                                  </m:r>
                                  <m:d>
                                    <m:dPr>
                                      <m:ctrlPr>
                                        <a:rPr lang="en-US" sz="18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𝒊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en-US" sz="1800" b="1" dirty="0" smtClean="0"/>
                            <a:t>=1.80618</a:t>
                          </a:r>
                          <a:endParaRPr lang="en-US" sz="1800" b="1" dirty="0"/>
                        </a:p>
                      </a:txBody>
                      <a:tcPr marL="9525" marR="9525" marT="9525" marB="0" anchor="b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581012794"/>
                  </p:ext>
                </p:extLst>
              </p:nvPr>
            </p:nvGraphicFramePr>
            <p:xfrm>
              <a:off x="762000" y="3965665"/>
              <a:ext cx="3421571" cy="19017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19200"/>
                    <a:gridCol w="220237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Marks (x)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Log(x)</a:t>
                          </a:r>
                          <a:endParaRPr lang="en-US" sz="1800" dirty="0"/>
                        </a:p>
                      </a:txBody>
                      <a:tcPr/>
                    </a:tc>
                  </a:tr>
                  <a:tr h="4183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/>
                            <a:t>Log(2)=</a:t>
                          </a:r>
                          <a:r>
                            <a:rPr lang="en-US" sz="18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0.30103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8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0.90309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0.60206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Total</a:t>
                          </a:r>
                          <a:endParaRPr lang="en-US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blipFill rotWithShape="1">
                          <a:blip r:embed="rId3"/>
                          <a:stretch>
                            <a:fillRect l="-55402" t="-419672" r="-277" b="-19836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616168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Geometric </a:t>
            </a:r>
            <a:r>
              <a:rPr lang="en-US" sz="3600" dirty="0" smtClean="0"/>
              <a:t>Mean </a:t>
            </a:r>
            <a:r>
              <a:rPr lang="en-US" sz="3600" dirty="0"/>
              <a:t>for Ungrouped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Examples of Ungrouped Data: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Example 1:</a:t>
            </a:r>
            <a:r>
              <a:rPr lang="en-US" sz="2000" dirty="0" smtClean="0"/>
              <a:t> Marks obtained by 5 students, 2, </a:t>
            </a:r>
            <a:r>
              <a:rPr lang="en-US" sz="2000" dirty="0"/>
              <a:t>8</a:t>
            </a:r>
            <a:r>
              <a:rPr lang="en-US" sz="2000" dirty="0" smtClean="0"/>
              <a:t>, 4</a:t>
            </a: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1981200" y="2869392"/>
                <a:ext cx="5638800" cy="11744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latin typeface="Cambria Math"/>
                      </a:rPr>
                      <m:t>Geometric</m:t>
                    </m:r>
                    <m:r>
                      <a:rPr lang="en-US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mtClean="0">
                        <a:latin typeface="Cambria Math"/>
                      </a:rPr>
                      <m:t>Mean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𝐴𝑛𝑡𝑖𝑙𝑜𝑔</m:t>
                    </m:r>
                    <m:r>
                      <a:rPr lang="en-US" i="1" smtClean="0">
                        <a:latin typeface="Cambria Math"/>
                      </a:rPr>
                      <m:t> [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log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dirty="0"/>
                  <a:t>	</a:t>
                </a:r>
                <a:r>
                  <a:rPr lang="en-US" dirty="0" smtClean="0"/>
                  <a:t>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𝐴𝑛𝑡𝑖𝑙𝑜𝑔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1" dirty="0"/>
                              <m:t>1.80618</m:t>
                            </m:r>
                          </m:e>
                        </m:d>
                      </m:e>
                    </m:d>
                  </m:oMath>
                </a14:m>
                <a:endParaRPr lang="en-US" b="0" i="1" dirty="0" smtClean="0">
                  <a:latin typeface="Cambria Math"/>
                </a:endParaRPr>
              </a:p>
              <a:p>
                <a:r>
                  <a:rPr lang="en-US" dirty="0" smtClean="0"/>
                  <a:t>	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𝐴𝑛𝑡𝑖𝑙𝑜𝑔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1" i="0" smtClean="0">
                            <a:latin typeface="Cambria Math"/>
                          </a:rPr>
                          <m:t>0.60206</m:t>
                        </m:r>
                      </m:e>
                    </m:d>
                  </m:oMath>
                </a14:m>
                <a:endParaRPr lang="en-US" b="1" i="1" dirty="0" smtClean="0">
                  <a:latin typeface="Cambria Math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2869392"/>
                <a:ext cx="5638800" cy="117442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65" t="-32813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6267887"/>
                  </p:ext>
                </p:extLst>
              </p:nvPr>
            </p:nvGraphicFramePr>
            <p:xfrm>
              <a:off x="762000" y="3965665"/>
              <a:ext cx="3421571" cy="19017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19200"/>
                    <a:gridCol w="220237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Marks (x)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Log(x)</a:t>
                          </a:r>
                          <a:endParaRPr lang="en-US" sz="1800" dirty="0"/>
                        </a:p>
                      </a:txBody>
                      <a:tcPr/>
                    </a:tc>
                  </a:tr>
                  <a:tr h="4183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/>
                            <a:t>Log(2)=</a:t>
                          </a:r>
                          <a:r>
                            <a:rPr lang="en-US" sz="18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0.30103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8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0.90309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0.60206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Total</a:t>
                          </a:r>
                          <a:endParaRPr lang="en-US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en-US" sz="1800" b="1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800" b="1" i="1">
                                      <a:latin typeface="Cambria Math"/>
                                    </a:rPr>
                                    <m:t>𝒊</m:t>
                                  </m:r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𝐥𝐨𝐠</m:t>
                                  </m:r>
                                  <m:d>
                                    <m:dPr>
                                      <m:ctrlPr>
                                        <a:rPr lang="en-US" sz="18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𝒊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en-US" sz="1800" b="1" dirty="0" smtClean="0"/>
                            <a:t>=1.80618</a:t>
                          </a:r>
                          <a:endParaRPr lang="en-US" sz="1800" b="1" dirty="0"/>
                        </a:p>
                      </a:txBody>
                      <a:tcPr marL="9525" marR="9525" marT="9525" marB="0" anchor="b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805383849"/>
                  </p:ext>
                </p:extLst>
              </p:nvPr>
            </p:nvGraphicFramePr>
            <p:xfrm>
              <a:off x="762000" y="3965665"/>
              <a:ext cx="3421571" cy="19017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19200"/>
                    <a:gridCol w="220237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Marks (x)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Log(x)</a:t>
                          </a:r>
                          <a:endParaRPr lang="en-US" sz="1800" dirty="0"/>
                        </a:p>
                      </a:txBody>
                      <a:tcPr/>
                    </a:tc>
                  </a:tr>
                  <a:tr h="4183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/>
                            <a:t>Log(2)=</a:t>
                          </a:r>
                          <a:r>
                            <a:rPr lang="en-US" sz="18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0.30103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8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0.90309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0.60206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Total</a:t>
                          </a:r>
                          <a:endParaRPr lang="en-US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blipFill rotWithShape="1">
                          <a:blip r:embed="rId3"/>
                          <a:stretch>
                            <a:fillRect l="-55402" t="-419672" r="-277" b="-19836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2560748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Geometric </a:t>
            </a:r>
            <a:r>
              <a:rPr lang="en-US" sz="3600" dirty="0" smtClean="0"/>
              <a:t>Mean </a:t>
            </a:r>
            <a:r>
              <a:rPr lang="en-US" sz="3600" dirty="0"/>
              <a:t>for Ungrouped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Examples of Ungrouped Data: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Example 1:</a:t>
            </a:r>
            <a:r>
              <a:rPr lang="en-US" sz="2000" dirty="0" smtClean="0"/>
              <a:t> Marks obtained by 5 students, 2, </a:t>
            </a:r>
            <a:r>
              <a:rPr lang="en-US" sz="2000" dirty="0"/>
              <a:t>8</a:t>
            </a:r>
            <a:r>
              <a:rPr lang="en-US" sz="2000" dirty="0" smtClean="0"/>
              <a:t>, 4</a:t>
            </a: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  <a:p>
            <a:pPr marL="0" indent="0" algn="just">
              <a:buNone/>
            </a:pPr>
            <a:endParaRPr lang="en-US" sz="2000" dirty="0" smtClean="0">
              <a:latin typeface="Cambria Math"/>
            </a:endParaRPr>
          </a:p>
          <a:p>
            <a:pPr marL="0" indent="0" algn="just">
              <a:buNone/>
            </a:pPr>
            <a:endParaRPr lang="en-US" sz="2000" dirty="0">
              <a:latin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1981200" y="2869392"/>
                <a:ext cx="5638800" cy="1451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latin typeface="Cambria Math"/>
                      </a:rPr>
                      <m:t>Geometric</m:t>
                    </m:r>
                    <m:r>
                      <a:rPr lang="en-US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mtClean="0">
                        <a:latin typeface="Cambria Math"/>
                      </a:rPr>
                      <m:t>Mean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𝐴𝑛𝑡𝑖𝑙𝑜𝑔</m:t>
                    </m:r>
                    <m:r>
                      <a:rPr lang="en-US" i="1">
                        <a:latin typeface="Cambria Math"/>
                      </a:rPr>
                      <m:t> [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log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i="1">
                        <a:latin typeface="Cambria Math"/>
                      </a:rPr>
                      <m:t> ]</m:t>
                    </m:r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r>
                  <a:rPr lang="en-US" dirty="0"/>
                  <a:t>	</a:t>
                </a:r>
                <a:r>
                  <a:rPr lang="en-US" dirty="0" smtClean="0"/>
                  <a:t>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𝐴𝑛𝑡𝑖𝑙𝑜𝑔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1" dirty="0"/>
                              <m:t>1.80618</m:t>
                            </m:r>
                          </m:e>
                        </m:d>
                      </m:e>
                    </m:d>
                  </m:oMath>
                </a14:m>
                <a:endParaRPr lang="en-US" b="0" i="1" dirty="0" smtClean="0">
                  <a:latin typeface="Cambria Math"/>
                </a:endParaRPr>
              </a:p>
              <a:p>
                <a:r>
                  <a:rPr lang="en-US" dirty="0" smtClean="0"/>
                  <a:t>	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𝐴𝑛𝑡𝑖𝑙𝑜𝑔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1" i="0" smtClean="0">
                            <a:latin typeface="Cambria Math"/>
                          </a:rPr>
                          <m:t>0.60206</m:t>
                        </m:r>
                      </m:e>
                    </m:d>
                  </m:oMath>
                </a14:m>
                <a:endParaRPr lang="en-US" b="1" i="1" dirty="0" smtClean="0">
                  <a:latin typeface="Cambria Math"/>
                </a:endParaRPr>
              </a:p>
              <a:p>
                <a:r>
                  <a:rPr lang="en-US" b="0" dirty="0" smtClean="0"/>
                  <a:t>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>
                    <a:latin typeface="Cambria Math"/>
                  </a:rPr>
                  <a:t>1.825876</a:t>
                </a:r>
                <a:endParaRPr lang="en-US" dirty="0">
                  <a:latin typeface="Cambria Math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2869392"/>
                <a:ext cx="5638800" cy="145142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65" t="-26471" b="-6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9383107"/>
                  </p:ext>
                </p:extLst>
              </p:nvPr>
            </p:nvGraphicFramePr>
            <p:xfrm>
              <a:off x="762000" y="3965665"/>
              <a:ext cx="3421571" cy="19017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19200"/>
                    <a:gridCol w="220237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Marks (x)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Log(x)</a:t>
                          </a:r>
                          <a:endParaRPr lang="en-US" sz="1800" dirty="0"/>
                        </a:p>
                      </a:txBody>
                      <a:tcPr/>
                    </a:tc>
                  </a:tr>
                  <a:tr h="4183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/>
                            <a:t>Log(2)=</a:t>
                          </a:r>
                          <a:r>
                            <a:rPr lang="en-US" sz="18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0.30103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8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0.90309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0.60206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Total</a:t>
                          </a:r>
                          <a:endParaRPr lang="en-US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en-US" sz="1800" b="1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800" b="1" i="1">
                                      <a:latin typeface="Cambria Math"/>
                                    </a:rPr>
                                    <m:t>𝒊</m:t>
                                  </m:r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US" sz="1800" b="1" i="1">
                                      <a:latin typeface="Cambria Math"/>
                                    </a:rPr>
                                    <m:t>𝐥𝐨𝐠</m:t>
                                  </m:r>
                                  <m:d>
                                    <m:dPr>
                                      <m:ctrlPr>
                                        <a:rPr lang="en-US" sz="18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1800" b="1" i="1">
                                              <a:latin typeface="Cambria Math"/>
                                            </a:rPr>
                                            <m:t>𝒊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en-US" sz="1800" b="1" dirty="0" smtClean="0"/>
                            <a:t>=1.80618</a:t>
                          </a:r>
                          <a:endParaRPr lang="en-US" sz="1800" b="1" dirty="0"/>
                        </a:p>
                      </a:txBody>
                      <a:tcPr marL="9525" marR="9525" marT="9525" marB="0" anchor="b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805383849"/>
                  </p:ext>
                </p:extLst>
              </p:nvPr>
            </p:nvGraphicFramePr>
            <p:xfrm>
              <a:off x="762000" y="3965665"/>
              <a:ext cx="3421571" cy="19017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19200"/>
                    <a:gridCol w="220237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Marks (x)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Log(x)</a:t>
                          </a:r>
                          <a:endParaRPr lang="en-US" sz="1800" dirty="0"/>
                        </a:p>
                      </a:txBody>
                      <a:tcPr/>
                    </a:tc>
                  </a:tr>
                  <a:tr h="4183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2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/>
                            <a:t>Log(2)=</a:t>
                          </a:r>
                          <a:r>
                            <a:rPr lang="en-US" sz="18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0.30103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8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0.90309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4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0.60206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Total</a:t>
                          </a:r>
                          <a:endParaRPr lang="en-US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blipFill rotWithShape="1">
                          <a:blip r:embed="rId3"/>
                          <a:stretch>
                            <a:fillRect l="-55402" t="-419672" r="-277" b="-19836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2239871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 smtClean="0"/>
              <a:t>Let’s review the main concepts:</a:t>
            </a:r>
          </a:p>
          <a:p>
            <a:pPr marL="0" indent="0">
              <a:buNone/>
            </a:pPr>
            <a:r>
              <a:rPr lang="en-US" sz="2400" b="1" dirty="0" smtClean="0"/>
              <a:t>Measures </a:t>
            </a:r>
            <a:r>
              <a:rPr lang="en-US" sz="2400" b="1" dirty="0"/>
              <a:t>of Central Tendency</a:t>
            </a:r>
          </a:p>
          <a:p>
            <a:r>
              <a:rPr lang="en-US" sz="2400" b="1" dirty="0" smtClean="0"/>
              <a:t>Median</a:t>
            </a:r>
          </a:p>
          <a:p>
            <a:pPr lvl="2"/>
            <a:r>
              <a:rPr lang="en-US" dirty="0" smtClean="0"/>
              <a:t>Median for grouped Data</a:t>
            </a:r>
          </a:p>
          <a:p>
            <a:pPr lvl="2"/>
            <a:r>
              <a:rPr lang="en-US" dirty="0" smtClean="0"/>
              <a:t>Merits and demerits of Median</a:t>
            </a:r>
          </a:p>
          <a:p>
            <a:r>
              <a:rPr lang="en-US" sz="2400" b="1" dirty="0" smtClean="0"/>
              <a:t>Mode</a:t>
            </a:r>
            <a:endParaRPr lang="en-US" sz="2400" b="1" dirty="0"/>
          </a:p>
          <a:p>
            <a:pPr lvl="2"/>
            <a:r>
              <a:rPr lang="en-US" dirty="0"/>
              <a:t>Mode for Grouped Data</a:t>
            </a:r>
          </a:p>
          <a:p>
            <a:pPr lvl="2"/>
            <a:r>
              <a:rPr lang="en-US" dirty="0"/>
              <a:t>Mode for Ungrouped Data</a:t>
            </a:r>
          </a:p>
          <a:p>
            <a:pPr lvl="2"/>
            <a:r>
              <a:rPr lang="en-US" dirty="0"/>
              <a:t>Merits and demerits of </a:t>
            </a:r>
            <a:r>
              <a:rPr lang="en-US" dirty="0" smtClean="0"/>
              <a:t>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5215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 smtClean="0"/>
              <a:t>Let’s review the main concepts:</a:t>
            </a:r>
          </a:p>
          <a:p>
            <a:pPr marL="0" indent="0">
              <a:buNone/>
            </a:pPr>
            <a:r>
              <a:rPr lang="en-US" sz="2400" b="1" dirty="0" smtClean="0"/>
              <a:t>Measures </a:t>
            </a:r>
            <a:r>
              <a:rPr lang="en-US" sz="2400" b="1" dirty="0"/>
              <a:t>of Central Tendency</a:t>
            </a:r>
          </a:p>
          <a:p>
            <a:r>
              <a:rPr lang="en-US" sz="2400" b="1" dirty="0" smtClean="0"/>
              <a:t>Geometric </a:t>
            </a:r>
            <a:r>
              <a:rPr lang="en-US" sz="2400" b="1" dirty="0"/>
              <a:t>Mean</a:t>
            </a:r>
          </a:p>
          <a:p>
            <a:pPr lvl="2"/>
            <a:r>
              <a:rPr lang="en-US" dirty="0" smtClean="0"/>
              <a:t>Geometric </a:t>
            </a:r>
            <a:r>
              <a:rPr lang="en-US" dirty="0"/>
              <a:t>Mean for Ungrouped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5215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In next lecture, we will study:</a:t>
            </a:r>
          </a:p>
          <a:p>
            <a:r>
              <a:rPr lang="en-US" b="1" dirty="0" smtClean="0"/>
              <a:t>Geometric Mean</a:t>
            </a:r>
            <a:endParaRPr lang="en-US" b="1" dirty="0" smtClean="0"/>
          </a:p>
          <a:p>
            <a:pPr lvl="2"/>
            <a:r>
              <a:rPr lang="en-US" dirty="0" smtClean="0"/>
              <a:t>Geometric </a:t>
            </a:r>
            <a:r>
              <a:rPr lang="en-US" dirty="0" smtClean="0"/>
              <a:t>Mean for Grouped Data</a:t>
            </a:r>
          </a:p>
          <a:p>
            <a:pPr lvl="2"/>
            <a:r>
              <a:rPr lang="en-US" dirty="0" smtClean="0"/>
              <a:t>Merits </a:t>
            </a:r>
            <a:r>
              <a:rPr lang="en-US" dirty="0" smtClean="0"/>
              <a:t>and demerits of Geometric Mean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Harmonic </a:t>
            </a:r>
            <a:r>
              <a:rPr lang="en-US" sz="2000" b="1" dirty="0" smtClean="0"/>
              <a:t>Mean</a:t>
            </a:r>
            <a:endParaRPr lang="en-US" sz="2000" b="1" dirty="0"/>
          </a:p>
          <a:p>
            <a:pPr lvl="2"/>
            <a:r>
              <a:rPr lang="en-US" dirty="0"/>
              <a:t>Harmonic Mean </a:t>
            </a:r>
            <a:r>
              <a:rPr lang="en-US" dirty="0" smtClean="0"/>
              <a:t>for </a:t>
            </a:r>
            <a:r>
              <a:rPr lang="en-US" dirty="0"/>
              <a:t>Grouped Data</a:t>
            </a:r>
          </a:p>
          <a:p>
            <a:pPr lvl="2"/>
            <a:r>
              <a:rPr lang="en-US" dirty="0"/>
              <a:t>Harmonic Mean </a:t>
            </a:r>
            <a:r>
              <a:rPr lang="en-US" dirty="0" smtClean="0"/>
              <a:t>for </a:t>
            </a:r>
            <a:r>
              <a:rPr lang="en-US" dirty="0"/>
              <a:t>Ungrouped Data</a:t>
            </a:r>
          </a:p>
          <a:p>
            <a:pPr lvl="2"/>
            <a:r>
              <a:rPr lang="en-US" dirty="0"/>
              <a:t>Merits and demerits of Harmonic </a:t>
            </a:r>
            <a:r>
              <a:rPr lang="en-US" dirty="0" smtClean="0"/>
              <a:t>Mean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2286</TotalTime>
  <Words>1494</Words>
  <Application>Microsoft Office PowerPoint</Application>
  <PresentationFormat>On-screen Show (4:3)</PresentationFormat>
  <Paragraphs>712</Paragraphs>
  <Slides>45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Custom Design</vt:lpstr>
      <vt:lpstr>Equity</vt:lpstr>
      <vt:lpstr>MTH 161: Introduction To Statistics</vt:lpstr>
      <vt:lpstr>Review of Previous Lecture</vt:lpstr>
      <vt:lpstr>Objectives of Current Lecture</vt:lpstr>
      <vt:lpstr>Objectives of Current Lecture</vt:lpstr>
      <vt:lpstr>Median for Grouped Data</vt:lpstr>
      <vt:lpstr>Median for Grouped Data</vt:lpstr>
      <vt:lpstr>Median for Grouped Data</vt:lpstr>
      <vt:lpstr>Median for Grouped Data</vt:lpstr>
      <vt:lpstr>Median for Grouped Data</vt:lpstr>
      <vt:lpstr>Median for Grouped Data</vt:lpstr>
      <vt:lpstr>Median for Grouped Data</vt:lpstr>
      <vt:lpstr>Median for Grouped Data</vt:lpstr>
      <vt:lpstr>Median for Grouped Data</vt:lpstr>
      <vt:lpstr>Median for Grouped Data</vt:lpstr>
      <vt:lpstr>Median for Grouped Data</vt:lpstr>
      <vt:lpstr>Merits of Median</vt:lpstr>
      <vt:lpstr>De-Merits of Median</vt:lpstr>
      <vt:lpstr>Mode</vt:lpstr>
      <vt:lpstr>Mode for Ungrouped Data</vt:lpstr>
      <vt:lpstr>Mode for Qualitative Data</vt:lpstr>
      <vt:lpstr>Mode for Grouped Data</vt:lpstr>
      <vt:lpstr>Mode for Grouped Data</vt:lpstr>
      <vt:lpstr>Mode for Grouped Data</vt:lpstr>
      <vt:lpstr>Mode for Grouped Data</vt:lpstr>
      <vt:lpstr>Mode for Grouped Data</vt:lpstr>
      <vt:lpstr>Mode for Grouped Data</vt:lpstr>
      <vt:lpstr>Mode for Grouped Data</vt:lpstr>
      <vt:lpstr>Mode for Grouped Data</vt:lpstr>
      <vt:lpstr>Merits of Mode</vt:lpstr>
      <vt:lpstr>De-Merits of Mode</vt:lpstr>
      <vt:lpstr>Geometric Mean</vt:lpstr>
      <vt:lpstr>Geometric Mean for Ungrouped Data</vt:lpstr>
      <vt:lpstr>Geometric Mean for Ungrouped Data</vt:lpstr>
      <vt:lpstr>Geometric Mean for Ungrouped Data</vt:lpstr>
      <vt:lpstr>Geometric Mean for Ungrouped Data</vt:lpstr>
      <vt:lpstr>Geometric Mean for Ungrouped Data</vt:lpstr>
      <vt:lpstr>Geometric Mean for Ungrouped Data</vt:lpstr>
      <vt:lpstr>Geometric Mean for Ungrouped Data</vt:lpstr>
      <vt:lpstr>Geometric Mean for Ungrouped Data</vt:lpstr>
      <vt:lpstr>Geometric Mean for Ungrouped Data</vt:lpstr>
      <vt:lpstr>Geometric Mean for Ungrouped Data</vt:lpstr>
      <vt:lpstr>Geometric Mean for Ungrouped Data</vt:lpstr>
      <vt:lpstr>Review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Administrator</cp:lastModifiedBy>
  <cp:revision>337</cp:revision>
  <dcterms:created xsi:type="dcterms:W3CDTF">2006-08-16T00:00:00Z</dcterms:created>
  <dcterms:modified xsi:type="dcterms:W3CDTF">2013-04-22T08:15:25Z</dcterms:modified>
</cp:coreProperties>
</file>